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23"/>
  </p:notesMasterIdLst>
  <p:handoutMasterIdLst>
    <p:handoutMasterId r:id="rId24"/>
  </p:handoutMasterIdLst>
  <p:sldIdLst>
    <p:sldId id="256" r:id="rId5"/>
    <p:sldId id="362" r:id="rId6"/>
    <p:sldId id="377" r:id="rId7"/>
    <p:sldId id="378" r:id="rId8"/>
    <p:sldId id="379" r:id="rId9"/>
    <p:sldId id="368" r:id="rId10"/>
    <p:sldId id="366" r:id="rId11"/>
    <p:sldId id="367" r:id="rId12"/>
    <p:sldId id="369" r:id="rId13"/>
    <p:sldId id="370" r:id="rId14"/>
    <p:sldId id="371" r:id="rId15"/>
    <p:sldId id="373" r:id="rId16"/>
    <p:sldId id="372" r:id="rId17"/>
    <p:sldId id="380" r:id="rId18"/>
    <p:sldId id="384" r:id="rId19"/>
    <p:sldId id="381" r:id="rId20"/>
    <p:sldId id="382" r:id="rId21"/>
    <p:sldId id="383" r:id="rId22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9BC58"/>
    <a:srgbClr val="197E14"/>
    <a:srgbClr val="0000FF"/>
    <a:srgbClr val="FF3300"/>
    <a:srgbClr val="FF33CC"/>
    <a:srgbClr val="333333"/>
    <a:srgbClr val="FFCCFF"/>
    <a:srgbClr val="FFFF99"/>
    <a:srgbClr val="CCFFCC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2" autoAdjust="0"/>
    <p:restoredTop sz="93993" autoAdjust="0"/>
  </p:normalViewPr>
  <p:slideViewPr>
    <p:cSldViewPr>
      <p:cViewPr varScale="1">
        <p:scale>
          <a:sx n="109" d="100"/>
          <a:sy n="109" d="100"/>
        </p:scale>
        <p:origin x="193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016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F85DFC1-A479-4D08-9122-DC0D7286DB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296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064BA9D-2804-4B04-94BC-96EB664698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5419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7" cy="6861906"/>
          </a:xfrm>
          <a:prstGeom prst="rect">
            <a:avLst/>
          </a:prstGeom>
        </p:spPr>
      </p:pic>
      <p:sp>
        <p:nvSpPr>
          <p:cNvPr id="30723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76600" y="4207132"/>
            <a:ext cx="5638800" cy="1384995"/>
          </a:xfrm>
        </p:spPr>
        <p:txBody>
          <a:bodyPr anchor="ctr"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Present’s Name</a:t>
            </a:r>
            <a:br>
              <a:rPr lang="en-US" altLang="zh-TW" dirty="0" smtClean="0"/>
            </a:br>
            <a:r>
              <a:rPr lang="en-US" altLang="zh-TW" dirty="0" smtClean="0"/>
              <a:t>Present’s Title</a:t>
            </a:r>
            <a:br>
              <a:rPr lang="en-US" altLang="zh-TW" dirty="0" smtClean="0"/>
            </a:br>
            <a:r>
              <a:rPr lang="en-US" altLang="zh-TW" dirty="0" smtClean="0"/>
              <a:t>Date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585" y="223286"/>
            <a:ext cx="1330615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62805"/>
      </p:ext>
    </p:extLst>
  </p:cSld>
  <p:clrMapOvr>
    <a:masterClrMapping/>
  </p:clrMapOvr>
  <p:transition spd="slow"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9554D-3E97-4B1A-B17A-5BB8C1E1C5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5466815"/>
      </p:ext>
    </p:extLst>
  </p:cSld>
  <p:clrMapOvr>
    <a:masterClrMapping/>
  </p:clrMapOvr>
  <p:transition spd="slow"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948136" y="228600"/>
            <a:ext cx="738664" cy="5897563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228600"/>
            <a:ext cx="5676900" cy="5897563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2F7E1-4E57-473C-8B9E-58C6DA8D48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8347223"/>
      </p:ext>
    </p:extLst>
  </p:cSld>
  <p:clrMapOvr>
    <a:masterClrMapping/>
  </p:clrMapOvr>
  <p:transition spd="slow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0200"/>
            <a:ext cx="80772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4419600" y="6553200"/>
            <a:ext cx="5334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4283135"/>
      </p:ext>
    </p:extLst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4406900"/>
            <a:ext cx="7656513" cy="707886"/>
          </a:xfrm>
        </p:spPr>
        <p:txBody>
          <a:bodyPr/>
          <a:lstStyle>
            <a:lvl1pPr algn="l">
              <a:defRPr sz="4000" b="1" cap="all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199" y="2906713"/>
            <a:ext cx="76565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5CDA1-515A-463D-A732-15F9CFB364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3718642"/>
      </p:ext>
    </p:extLst>
  </p:cSld>
  <p:clrMapOvr>
    <a:masterClrMapping/>
  </p:clrMapOvr>
  <p:transition spd="slow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6C57C-52B3-4FD7-B0DB-AD48534243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990088"/>
      </p:ext>
    </p:extLst>
  </p:cSld>
  <p:clrMapOvr>
    <a:masterClrMapping/>
  </p:clrMapOvr>
  <p:transition spd="slow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646331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35113"/>
            <a:ext cx="3659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8200" y="2174875"/>
            <a:ext cx="3659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FC5AC-C91A-4C06-9CB1-22798F04CB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643847"/>
      </p:ext>
    </p:extLst>
  </p:cSld>
  <p:clrMapOvr>
    <a:masterClrMapping/>
  </p:clrMapOvr>
  <p:transition spd="slow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5CDF4-F1C6-4C3A-9F04-64093E1656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0677846"/>
      </p:ext>
    </p:extLst>
  </p:cSld>
  <p:clrMapOvr>
    <a:masterClrMapping/>
  </p:clrMapOvr>
  <p:transition spd="slow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B37D7-9B9A-4D0E-AEAE-700AC7DF23E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8882611"/>
      </p:ext>
    </p:extLst>
  </p:cSld>
  <p:clrMapOvr>
    <a:masterClrMapping/>
  </p:clrMapOvr>
  <p:transition spd="slow"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6EAE2-05FE-431D-9FC4-D647988B83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3740058"/>
      </p:ext>
    </p:extLst>
  </p:cSld>
  <p:clrMapOvr>
    <a:masterClrMapping/>
  </p:clrMapOvr>
  <p:transition spd="slow"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967228"/>
            <a:ext cx="5486400" cy="40011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CDEDB-AEB3-43E2-BA3D-DED5F03D96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4332843"/>
      </p:ext>
    </p:extLst>
  </p:cSld>
  <p:clrMapOvr>
    <a:masterClrMapping/>
  </p:clrMapOvr>
  <p:transition spd="slow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60607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1162"/>
            <a:ext cx="7848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dirty="0" smtClean="0"/>
              <a:t>Click to edit Master title style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7848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29099" y="6553200"/>
            <a:ext cx="68580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AB1FE89-9AA8-4D5B-B63B-2A1E0662465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zoom dir="in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redis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.io/commands/decr" TargetMode="External"/><Relationship Id="rId7" Type="http://schemas.openxmlformats.org/officeDocument/2006/relationships/hyperlink" Target="http://redis.io/commands/setbit" TargetMode="External"/><Relationship Id="rId2" Type="http://schemas.openxmlformats.org/officeDocument/2006/relationships/hyperlink" Target="http://redis.io/commands/inc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dis.io/commands/getbit" TargetMode="External"/><Relationship Id="rId5" Type="http://schemas.openxmlformats.org/officeDocument/2006/relationships/hyperlink" Target="http://redis.io/commands/append" TargetMode="External"/><Relationship Id="rId4" Type="http://schemas.openxmlformats.org/officeDocument/2006/relationships/hyperlink" Target="http://redis.io/commands/incrb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.io/commands/lrange" TargetMode="External"/><Relationship Id="rId2" Type="http://schemas.openxmlformats.org/officeDocument/2006/relationships/hyperlink" Target="http://redis.io/commands/lpus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28800" y="2819400"/>
            <a:ext cx="678180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 anchor="ctr"/>
          <a:lstStyle>
            <a:lvl1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1pPr>
            <a:lvl2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2pPr>
            <a:lvl3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3pPr>
            <a:lvl4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4pPr>
            <a:lvl5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9pPr>
          </a:lstStyle>
          <a:p>
            <a:pPr algn="l">
              <a:lnSpc>
                <a:spcPct val="115000"/>
              </a:lnSpc>
            </a:pPr>
            <a:endParaRPr lang="en-US" altLang="en-US" sz="4000" dirty="0">
              <a:solidFill>
                <a:srgbClr val="333333"/>
              </a:solidFill>
              <a:ea typeface="文鼎粗黑" pitchFamily="49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400800" y="54102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2"/>
                </a:solidFill>
              </a:rPr>
              <a:t>2019/02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pic>
        <p:nvPicPr>
          <p:cNvPr id="4098" name="Picture 2" descr="http://dart.academy/content/images/2016/02/p1432653421-7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4808467" cy="160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</a:t>
            </a:r>
            <a:r>
              <a:rPr lang="en-US" altLang="zh-TW" sz="2400" dirty="0" smtClean="0"/>
              <a:t>n </a:t>
            </a:r>
            <a:r>
              <a:rPr lang="en-US" altLang="zh-TW" sz="2400" dirty="0"/>
              <a:t>unordered collection of </a:t>
            </a:r>
            <a:r>
              <a:rPr lang="en-US" altLang="zh-TW" sz="2400" dirty="0" smtClean="0"/>
              <a:t>Strings</a:t>
            </a:r>
          </a:p>
          <a:p>
            <a:r>
              <a:rPr lang="en-US" altLang="zh-TW" sz="2400" dirty="0"/>
              <a:t>M</a:t>
            </a:r>
            <a:r>
              <a:rPr lang="en-US" altLang="zh-TW" sz="2400" dirty="0" smtClean="0"/>
              <a:t>ax </a:t>
            </a:r>
            <a:r>
              <a:rPr lang="en-US" altLang="zh-TW" sz="2400" dirty="0"/>
              <a:t>number of members in a set is 2</a:t>
            </a:r>
            <a:r>
              <a:rPr lang="en-US" altLang="zh-TW" sz="2400" baseline="30000" dirty="0"/>
              <a:t>32</a:t>
            </a:r>
            <a:r>
              <a:rPr lang="en-US" altLang="zh-TW" sz="2400" dirty="0"/>
              <a:t> - 1 (4294967295, more than 4 billion of members per set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To know </a:t>
            </a:r>
            <a:r>
              <a:rPr lang="en-US" altLang="zh-TW" sz="2400" dirty="0"/>
              <a:t>all the unique IP addresses visiting a given blog </a:t>
            </a:r>
            <a:r>
              <a:rPr lang="en-US" altLang="zh-TW" sz="2400" dirty="0" smtClean="0"/>
              <a:t>post</a:t>
            </a:r>
          </a:p>
          <a:p>
            <a:r>
              <a:rPr lang="en-US" altLang="zh-TW" sz="2400" dirty="0" smtClean="0"/>
              <a:t>Tag of web page</a:t>
            </a:r>
            <a:endParaRPr lang="zh-TW" alt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Redis - Sets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pic>
        <p:nvPicPr>
          <p:cNvPr id="2050" name="Picture 2" descr="C:\Users\9604105\AppData\Local\Temp\rfp1vmxv.hj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191000"/>
            <a:ext cx="481881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050158"/>
      </p:ext>
    </p:extLst>
  </p:cSld>
  <p:clrMapOvr>
    <a:masterClrMapping/>
  </p:clrMapOvr>
  <p:transition spd="slow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00200"/>
            <a:ext cx="5943600" cy="4525963"/>
          </a:xfrm>
        </p:spPr>
        <p:txBody>
          <a:bodyPr/>
          <a:lstStyle/>
          <a:p>
            <a:r>
              <a:rPr lang="en-US" altLang="zh-TW" sz="2400" dirty="0"/>
              <a:t>S</a:t>
            </a:r>
            <a:r>
              <a:rPr lang="en-US" altLang="zh-TW" sz="2400" dirty="0" smtClean="0"/>
              <a:t>imilarly </a:t>
            </a:r>
            <a:r>
              <a:rPr lang="en-US" altLang="zh-TW" sz="2400" dirty="0"/>
              <a:t>to Redis </a:t>
            </a:r>
            <a:r>
              <a:rPr lang="en-US" altLang="zh-TW" sz="2400" dirty="0" smtClean="0"/>
              <a:t>Sets</a:t>
            </a:r>
          </a:p>
          <a:p>
            <a:r>
              <a:rPr lang="en-US" altLang="zh-TW" sz="2400" dirty="0" smtClean="0"/>
              <a:t>Every </a:t>
            </a:r>
            <a:r>
              <a:rPr lang="en-US" altLang="zh-TW" sz="2400" dirty="0"/>
              <a:t>member of a Sorted Set is associated with score, that is used in order to take the sorted set ordered</a:t>
            </a:r>
            <a:endParaRPr lang="zh-TW" alt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Redis – Sorted Sets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pic>
        <p:nvPicPr>
          <p:cNvPr id="3074" name="Picture 2" descr="C:\Users\9604105\AppData\Local\Temp\optzu2sz.kh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43918"/>
            <a:ext cx="1847073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21957"/>
      </p:ext>
    </p:extLst>
  </p:cSld>
  <p:clrMapOvr>
    <a:masterClrMapping/>
  </p:clrMapOvr>
  <p:transition spd="slow"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00200"/>
            <a:ext cx="5791200" cy="4525963"/>
          </a:xfrm>
        </p:spPr>
        <p:txBody>
          <a:bodyPr/>
          <a:lstStyle/>
          <a:p>
            <a:r>
              <a:rPr lang="en-US" altLang="zh-TW" sz="2400" dirty="0" smtClean="0"/>
              <a:t>Key</a:t>
            </a:r>
          </a:p>
          <a:p>
            <a:r>
              <a:rPr lang="en-US" altLang="zh-TW" sz="2400" dirty="0" smtClean="0"/>
              <a:t>String</a:t>
            </a:r>
          </a:p>
          <a:p>
            <a:r>
              <a:rPr lang="en-US" altLang="zh-TW" sz="2400" dirty="0" smtClean="0"/>
              <a:t>Hash</a:t>
            </a:r>
          </a:p>
          <a:p>
            <a:r>
              <a:rPr lang="en-US" altLang="zh-TW" sz="2400" dirty="0" smtClean="0"/>
              <a:t>List</a:t>
            </a:r>
          </a:p>
          <a:p>
            <a:r>
              <a:rPr lang="en-US" altLang="zh-TW" sz="2400" dirty="0" smtClean="0"/>
              <a:t>Set</a:t>
            </a:r>
          </a:p>
          <a:p>
            <a:r>
              <a:rPr lang="en-US" altLang="zh-TW" sz="2400" dirty="0" smtClean="0"/>
              <a:t>Sorted Set</a:t>
            </a:r>
          </a:p>
          <a:p>
            <a:r>
              <a:rPr lang="en-US" altLang="zh-TW" sz="2400" dirty="0" smtClean="0"/>
              <a:t>Transaction</a:t>
            </a:r>
            <a:endParaRPr lang="en-US" altLang="zh-TW" sz="2000" dirty="0" smtClean="0"/>
          </a:p>
          <a:p>
            <a:r>
              <a:rPr lang="en-US" altLang="zh-TW" sz="2400" dirty="0"/>
              <a:t>You </a:t>
            </a:r>
            <a:r>
              <a:rPr lang="en-US" altLang="zh-TW" sz="2400" dirty="0" smtClean="0"/>
              <a:t>can find more on </a:t>
            </a:r>
            <a:r>
              <a:rPr lang="en-US" altLang="zh-TW" sz="2400" dirty="0" smtClean="0">
                <a:hlinkClick r:id="rId2"/>
              </a:rPr>
              <a:t>http</a:t>
            </a:r>
            <a:r>
              <a:rPr lang="en-US" altLang="zh-TW" sz="2400" dirty="0">
                <a:hlinkClick r:id="rId2"/>
              </a:rPr>
              <a:t>://redis.io</a:t>
            </a:r>
            <a:r>
              <a:rPr lang="en-US" altLang="zh-TW" sz="2400" dirty="0" smtClean="0">
                <a:hlinkClick r:id="rId2"/>
              </a:rPr>
              <a:t>/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pPr lvl="1"/>
            <a:endParaRPr lang="zh-TW" alt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Redis Commands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pic>
        <p:nvPicPr>
          <p:cNvPr id="6146" name="Picture 2" descr="C:\Users\9604105\AppData\Local\Temp\ykh3aqzi.fk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85800"/>
            <a:ext cx="2390775" cy="573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945317"/>
      </p:ext>
    </p:extLst>
  </p:cSld>
  <p:clrMapOvr>
    <a:masterClrMapping/>
  </p:clrMapOvr>
  <p:transition spd="slow"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1015663"/>
          </a:xfrm>
        </p:spPr>
        <p:txBody>
          <a:bodyPr/>
          <a:lstStyle/>
          <a:p>
            <a:r>
              <a:rPr lang="en-US" altLang="zh-TW" dirty="0" smtClean="0"/>
              <a:t>Redis Desktop Manager </a:t>
            </a:r>
            <a:br>
              <a:rPr lang="en-US" altLang="zh-TW" dirty="0" smtClean="0"/>
            </a:br>
            <a:r>
              <a:rPr lang="en-US" altLang="zh-TW" sz="2400" dirty="0" smtClean="0"/>
              <a:t>Open Source Redis GUI Management Tool	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5486400" y="6101834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https://redisdesktop.com/</a:t>
            </a:r>
          </a:p>
        </p:txBody>
      </p:sp>
      <p:pic>
        <p:nvPicPr>
          <p:cNvPr id="5124" name="Picture 4" descr="C:\Users\9604105\AppData\Local\Temp\h2k24tz3.rj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7" y="1657196"/>
            <a:ext cx="6397625" cy="421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754799"/>
      </p:ext>
    </p:extLst>
  </p:cSld>
  <p:clrMapOvr>
    <a:masterClrMapping/>
  </p:clrMapOvr>
  <p:transition spd="slow"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New </a:t>
            </a:r>
            <a:r>
              <a:rPr lang="en-US" altLang="zh-TW" sz="2400" dirty="0"/>
              <a:t>m</a:t>
            </a:r>
            <a:r>
              <a:rPr lang="en-US" altLang="zh-TW" sz="2400" dirty="0" smtClean="0"/>
              <a:t>aven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Add </a:t>
            </a:r>
            <a:r>
              <a:rPr lang="en-US" altLang="zh-TW" sz="2400" dirty="0" smtClean="0"/>
              <a:t>dependency as follow</a:t>
            </a:r>
          </a:p>
          <a:p>
            <a:pPr marL="457200" lvl="1" indent="0">
              <a:buNone/>
            </a:pPr>
            <a:r>
              <a:rPr lang="en-US" altLang="zh-TW" sz="1400" dirty="0"/>
              <a:t>&lt;dependencies&gt;</a:t>
            </a:r>
          </a:p>
          <a:p>
            <a:pPr marL="457200" lvl="1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smtClean="0"/>
              <a:t>&lt;</a:t>
            </a:r>
            <a:r>
              <a:rPr lang="en-US" altLang="zh-TW" sz="1400" dirty="0"/>
              <a:t>dependency&gt;</a:t>
            </a:r>
          </a:p>
          <a:p>
            <a:pPr marL="457200" lvl="1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smtClean="0"/>
              <a:t>	&lt;</a:t>
            </a:r>
            <a:r>
              <a:rPr lang="en-US" altLang="zh-TW" sz="1400" dirty="0" err="1"/>
              <a:t>groupId</a:t>
            </a:r>
            <a:r>
              <a:rPr lang="en-US" altLang="zh-TW" sz="1400" dirty="0"/>
              <a:t>&gt;</a:t>
            </a:r>
            <a:r>
              <a:rPr lang="en-US" altLang="zh-TW" sz="1400" dirty="0" err="1"/>
              <a:t>redis.clients</a:t>
            </a:r>
            <a:r>
              <a:rPr lang="en-US" altLang="zh-TW" sz="1400" dirty="0"/>
              <a:t>&lt;/</a:t>
            </a:r>
            <a:r>
              <a:rPr lang="en-US" altLang="zh-TW" sz="1400" dirty="0" err="1"/>
              <a:t>groupId</a:t>
            </a:r>
            <a:r>
              <a:rPr lang="en-US" altLang="zh-TW" sz="1400" dirty="0"/>
              <a:t>&gt;</a:t>
            </a:r>
          </a:p>
          <a:p>
            <a:pPr marL="457200" lvl="1" indent="0">
              <a:buNone/>
            </a:pPr>
            <a:r>
              <a:rPr lang="en-US" altLang="zh-TW" sz="1400" dirty="0"/>
              <a:t>		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artifactId</a:t>
            </a:r>
            <a:r>
              <a:rPr lang="en-US" altLang="zh-TW" sz="1400" dirty="0"/>
              <a:t>&gt;</a:t>
            </a:r>
            <a:r>
              <a:rPr lang="en-US" altLang="zh-TW" sz="1400" dirty="0" err="1"/>
              <a:t>jedis</a:t>
            </a:r>
            <a:r>
              <a:rPr lang="en-US" altLang="zh-TW" sz="1400" dirty="0"/>
              <a:t>&lt;/</a:t>
            </a:r>
            <a:r>
              <a:rPr lang="en-US" altLang="zh-TW" sz="1400" dirty="0" err="1"/>
              <a:t>artifactId</a:t>
            </a:r>
            <a:r>
              <a:rPr lang="en-US" altLang="zh-TW" sz="1400" dirty="0"/>
              <a:t>&gt;</a:t>
            </a:r>
          </a:p>
          <a:p>
            <a:pPr marL="457200" lvl="1" indent="0">
              <a:buNone/>
            </a:pPr>
            <a:r>
              <a:rPr lang="en-US" altLang="zh-TW" sz="1400" dirty="0"/>
              <a:t>		</a:t>
            </a:r>
            <a:r>
              <a:rPr lang="en-US" altLang="zh-TW" sz="1400" dirty="0" smtClean="0"/>
              <a:t>&lt;</a:t>
            </a:r>
            <a:r>
              <a:rPr lang="en-US" altLang="zh-TW" sz="1400" dirty="0"/>
              <a:t>version&gt;2.9.0&lt;/version&gt;</a:t>
            </a:r>
          </a:p>
          <a:p>
            <a:pPr marL="457200" lvl="1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smtClean="0"/>
              <a:t>&lt;/</a:t>
            </a:r>
            <a:r>
              <a:rPr lang="en-US" altLang="zh-TW" sz="1400" dirty="0"/>
              <a:t>dependency&gt;</a:t>
            </a:r>
          </a:p>
          <a:p>
            <a:pPr marL="457200" lvl="1" indent="0">
              <a:buNone/>
            </a:pPr>
            <a:r>
              <a:rPr lang="en-US" altLang="zh-TW" sz="1400" dirty="0" smtClean="0"/>
              <a:t>&lt;/</a:t>
            </a:r>
            <a:r>
              <a:rPr lang="en-US" altLang="zh-TW" sz="1400" dirty="0"/>
              <a:t>dependencies</a:t>
            </a:r>
            <a:r>
              <a:rPr lang="en-US" altLang="zh-TW" sz="1400" dirty="0" smtClean="0"/>
              <a:t>&gt;</a:t>
            </a:r>
          </a:p>
          <a:p>
            <a:pPr marL="457200" lvl="1" indent="-457200">
              <a:buFont typeface="+mj-lt"/>
              <a:buAutoNum type="arabicPeriod" startAt="3"/>
            </a:pPr>
            <a:r>
              <a:rPr lang="en-US" altLang="zh-TW" sz="2400" dirty="0" smtClean="0">
                <a:cs typeface="+mn-cs"/>
              </a:rPr>
              <a:t>Connect the </a:t>
            </a:r>
            <a:r>
              <a:rPr lang="en-US" altLang="zh-TW" sz="2400" dirty="0" err="1" smtClean="0">
                <a:cs typeface="+mn-cs"/>
              </a:rPr>
              <a:t>redis</a:t>
            </a:r>
            <a:r>
              <a:rPr lang="en-US" altLang="zh-TW" sz="2400" dirty="0" smtClean="0">
                <a:cs typeface="+mn-cs"/>
              </a:rPr>
              <a:t> server</a:t>
            </a:r>
          </a:p>
          <a:p>
            <a:pPr marL="400050" lvl="2" indent="0">
              <a:buNone/>
            </a:pPr>
            <a:r>
              <a:rPr lang="en-US" altLang="zh-TW" sz="2000" dirty="0" smtClean="0">
                <a:cs typeface="+mn-cs"/>
              </a:rPr>
              <a:t> </a:t>
            </a:r>
            <a:r>
              <a:rPr lang="fr-FR" altLang="zh-TW" sz="1400" dirty="0" err="1">
                <a:cs typeface="+mn-cs"/>
              </a:rPr>
              <a:t>Jedis</a:t>
            </a:r>
            <a:r>
              <a:rPr lang="fr-FR" altLang="zh-TW" sz="1400" dirty="0">
                <a:cs typeface="+mn-cs"/>
              </a:rPr>
              <a:t> </a:t>
            </a:r>
            <a:r>
              <a:rPr lang="fr-FR" altLang="zh-TW" sz="1400" dirty="0" err="1">
                <a:cs typeface="+mn-cs"/>
              </a:rPr>
              <a:t>jedis</a:t>
            </a:r>
            <a:r>
              <a:rPr lang="fr-FR" altLang="zh-TW" sz="1400" dirty="0">
                <a:cs typeface="+mn-cs"/>
              </a:rPr>
              <a:t> = new </a:t>
            </a:r>
            <a:r>
              <a:rPr lang="fr-FR" altLang="zh-TW" sz="1400" dirty="0" err="1">
                <a:cs typeface="+mn-cs"/>
              </a:rPr>
              <a:t>Jedis</a:t>
            </a:r>
            <a:r>
              <a:rPr lang="fr-FR" altLang="zh-TW" sz="1400" dirty="0">
                <a:cs typeface="+mn-cs"/>
              </a:rPr>
              <a:t>("10.37.35.58", 8000, 3000);</a:t>
            </a:r>
            <a:endParaRPr lang="en-US" altLang="zh-TW" sz="1400" dirty="0">
              <a:cs typeface="+mn-cs"/>
            </a:endParaRPr>
          </a:p>
          <a:p>
            <a:pPr marL="457200" lvl="1" indent="-457200">
              <a:buFont typeface="+mj-lt"/>
              <a:buAutoNum type="arabicPeriod" startAt="4"/>
            </a:pPr>
            <a:r>
              <a:rPr lang="en-US" altLang="zh-TW" sz="2400" dirty="0" smtClean="0">
                <a:cs typeface="+mn-cs"/>
              </a:rPr>
              <a:t>Now, you can operate </a:t>
            </a:r>
            <a:r>
              <a:rPr lang="en-US" altLang="zh-TW" sz="2400" dirty="0" err="1" smtClean="0">
                <a:cs typeface="+mn-cs"/>
              </a:rPr>
              <a:t>redis</a:t>
            </a:r>
            <a:r>
              <a:rPr lang="en-US" altLang="zh-TW" sz="2400" dirty="0" smtClean="0">
                <a:cs typeface="+mn-cs"/>
              </a:rPr>
              <a:t> using the connection</a:t>
            </a:r>
            <a:endParaRPr lang="en-US" altLang="zh-TW" sz="1400" dirty="0" smtClean="0"/>
          </a:p>
          <a:p>
            <a:pPr marL="342900" lvl="1" indent="-342900">
              <a:buChar char="•"/>
            </a:pPr>
            <a:endParaRPr lang="en-US" altLang="zh-TW" sz="2400" dirty="0">
              <a:cs typeface="+mn-cs"/>
            </a:endParaRPr>
          </a:p>
          <a:p>
            <a:pPr marL="457200" lvl="1" indent="0">
              <a:buNone/>
            </a:pPr>
            <a:endParaRPr lang="en-US" altLang="zh-TW" sz="1400" dirty="0" smtClean="0"/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operate </a:t>
            </a:r>
            <a:r>
              <a:rPr lang="en-US" altLang="zh-TW" dirty="0" err="1" smtClean="0"/>
              <a:t>redis</a:t>
            </a:r>
            <a:r>
              <a:rPr lang="en-US" altLang="zh-TW" dirty="0" smtClean="0"/>
              <a:t> using Java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2254163"/>
      </p:ext>
    </p:extLst>
  </p:cSld>
  <p:clrMapOvr>
    <a:masterClrMapping/>
  </p:clrMapOvr>
  <p:transition spd="slow"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505200" y="2971800"/>
            <a:ext cx="1524000" cy="76199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44486686"/>
      </p:ext>
    </p:extLst>
  </p:cSld>
  <p:clrMapOvr>
    <a:masterClrMapping/>
  </p:clrMapOvr>
  <p:transition spd="slow"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Redis really has atomic?</a:t>
            </a:r>
          </a:p>
          <a:p>
            <a:pPr lvl="1"/>
            <a:r>
              <a:rPr lang="en-US" altLang="zh-TW" sz="1600" dirty="0" smtClean="0"/>
              <a:t>For example, key A’s value is 1. Rick and Jess get this key at same time and </a:t>
            </a:r>
            <a:r>
              <a:rPr lang="en-US" altLang="zh-TW" sz="1600" dirty="0" err="1" smtClean="0"/>
              <a:t>incr</a:t>
            </a:r>
            <a:r>
              <a:rPr lang="en-US" altLang="zh-TW" sz="1600" dirty="0" smtClean="0"/>
              <a:t> A then update this key’s value. Final result is 2. but we want implement count feature.</a:t>
            </a:r>
          </a:p>
          <a:p>
            <a:r>
              <a:rPr lang="en-US" altLang="zh-TW" sz="2000" dirty="0"/>
              <a:t>Redis really has </a:t>
            </a:r>
            <a:r>
              <a:rPr lang="en-US" altLang="zh-TW" sz="2000" dirty="0" smtClean="0"/>
              <a:t>high performance?</a:t>
            </a:r>
          </a:p>
          <a:p>
            <a:pPr lvl="1"/>
            <a:r>
              <a:rPr lang="en-US" altLang="zh-TW" sz="1600" dirty="0" smtClean="0"/>
              <a:t>If </a:t>
            </a:r>
            <a:r>
              <a:rPr lang="en-US" altLang="zh-TW" sz="1600" dirty="0" err="1" smtClean="0"/>
              <a:t>redis</a:t>
            </a:r>
            <a:r>
              <a:rPr lang="en-US" altLang="zh-TW" sz="1600" dirty="0" smtClean="0"/>
              <a:t> want to achieve high performance, vales need as small as possible</a:t>
            </a:r>
          </a:p>
          <a:p>
            <a:pPr lvl="1"/>
            <a:r>
              <a:rPr lang="en-US" altLang="zh-TW" sz="1600" dirty="0" smtClean="0"/>
              <a:t>Reduce TCP </a:t>
            </a:r>
            <a:r>
              <a:rPr lang="en-US" altLang="zh-TW" sz="1600" dirty="0"/>
              <a:t>Round </a:t>
            </a:r>
            <a:r>
              <a:rPr lang="en-US" altLang="zh-TW" sz="1600" dirty="0" smtClean="0"/>
              <a:t>Trip is key point.</a:t>
            </a:r>
            <a:endParaRPr lang="en-US" altLang="zh-TW" sz="1600" dirty="0"/>
          </a:p>
          <a:p>
            <a:r>
              <a:rPr lang="en-US" altLang="zh-TW" sz="2000" dirty="0"/>
              <a:t>Redis really has </a:t>
            </a:r>
            <a:r>
              <a:rPr lang="en-US" altLang="zh-TW" sz="2000" dirty="0" smtClean="0"/>
              <a:t>transaction?</a:t>
            </a:r>
          </a:p>
          <a:p>
            <a:pPr lvl="1"/>
            <a:r>
              <a:rPr lang="en-US" altLang="zh-TW" sz="1600" dirty="0" smtClean="0"/>
              <a:t>In fact, </a:t>
            </a:r>
            <a:r>
              <a:rPr lang="en-US" altLang="zh-TW" sz="1600" dirty="0" err="1" smtClean="0"/>
              <a:t>reids</a:t>
            </a:r>
            <a:r>
              <a:rPr lang="en-US" altLang="zh-TW" sz="1600" dirty="0" smtClean="0"/>
              <a:t> only support Isolation, not ACID</a:t>
            </a:r>
          </a:p>
          <a:p>
            <a:pPr lvl="1"/>
            <a:r>
              <a:rPr lang="en-US" altLang="zh-TW" sz="1600" dirty="0" smtClean="0"/>
              <a:t>Redis don’t have roll back</a:t>
            </a:r>
            <a:endParaRPr lang="en-US" altLang="zh-TW" sz="16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Advance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276001"/>
      </p:ext>
    </p:extLst>
  </p:cSld>
  <p:clrMapOvr>
    <a:masterClrMapping/>
  </p:clrMapOvr>
  <p:transition spd="slow"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Redis Cluster</a:t>
            </a:r>
          </a:p>
          <a:p>
            <a:r>
              <a:rPr lang="en-US" altLang="zh-TW" sz="2400" dirty="0" smtClean="0"/>
              <a:t>Redis CAP theorem</a:t>
            </a:r>
          </a:p>
          <a:p>
            <a:pPr lvl="1"/>
            <a:r>
              <a:rPr lang="en-US" altLang="zh-TW" sz="2000" dirty="0" smtClean="0"/>
              <a:t>Using lock to achieve CP</a:t>
            </a:r>
          </a:p>
          <a:p>
            <a:pPr lvl="1"/>
            <a:r>
              <a:rPr lang="en-US" altLang="zh-TW" sz="2000" dirty="0" smtClean="0"/>
              <a:t>Not lock to achieve AP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Advance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1172908"/>
            <a:ext cx="4330923" cy="49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95301"/>
      </p:ext>
    </p:extLst>
  </p:cSld>
  <p:clrMapOvr>
    <a:masterClrMapping/>
  </p:clrMapOvr>
  <p:transition spd="slow"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TW" altLang="en-US" sz="1600" dirty="0" smtClean="0"/>
              <a:t>从</a:t>
            </a:r>
            <a:r>
              <a:rPr lang="en-US" altLang="zh-TW" sz="1600" dirty="0" err="1" smtClean="0"/>
              <a:t>Oralce</a:t>
            </a:r>
            <a:r>
              <a:rPr lang="zh-TW" altLang="en-US" sz="1600" dirty="0" smtClean="0"/>
              <a:t>取得资料，</a:t>
            </a:r>
            <a:r>
              <a:rPr lang="en-US" altLang="zh-TW" sz="1600" dirty="0" smtClean="0"/>
              <a:t>SQL</a:t>
            </a:r>
            <a:r>
              <a:rPr lang="zh-TW" altLang="en-US" sz="1600" dirty="0" smtClean="0"/>
              <a:t>如下，</a:t>
            </a:r>
            <a:r>
              <a:rPr lang="en-US" altLang="zh-TW" sz="1600" dirty="0" smtClean="0"/>
              <a:t>SELECT </a:t>
            </a:r>
            <a:r>
              <a:rPr lang="en-US" altLang="zh-TW" sz="1600" dirty="0" err="1" smtClean="0"/>
              <a:t>group_id</a:t>
            </a:r>
            <a:r>
              <a:rPr lang="en-US" altLang="zh-TW" sz="1600" dirty="0" smtClean="0"/>
              <a:t>, topic, partitions, MAX(OFFSETS) FROM AT_LG_CONSUMER_DUPCHECK where </a:t>
            </a:r>
            <a:r>
              <a:rPr lang="en-US" altLang="zh-TW" sz="1600" dirty="0" err="1" smtClean="0"/>
              <a:t>log_idx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= '2019021508' group by topic, partitions, </a:t>
            </a:r>
            <a:r>
              <a:rPr lang="en-US" altLang="zh-TW" sz="1600" dirty="0" err="1" smtClean="0"/>
              <a:t>group_id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order by </a:t>
            </a:r>
            <a:r>
              <a:rPr lang="en-US" altLang="zh-TW" sz="1600" dirty="0" err="1" smtClean="0"/>
              <a:t>group_id</a:t>
            </a:r>
            <a:r>
              <a:rPr lang="en-US" altLang="zh-TW" sz="1600" dirty="0" smtClean="0"/>
              <a:t>, topic, partitions </a:t>
            </a:r>
            <a:endParaRPr lang="zh-TW" altLang="en-US" sz="1600" dirty="0" smtClean="0"/>
          </a:p>
          <a:p>
            <a:pPr>
              <a:buFont typeface="+mj-lt"/>
              <a:buAutoNum type="arabicPeriod"/>
            </a:pPr>
            <a:r>
              <a:rPr lang="zh-TW" altLang="en-US" sz="1600" dirty="0" smtClean="0"/>
              <a:t>每个</a:t>
            </a:r>
            <a:r>
              <a:rPr lang="en-US" altLang="zh-TW" sz="1600" dirty="0" err="1" smtClean="0"/>
              <a:t>group_id</a:t>
            </a:r>
            <a:r>
              <a:rPr lang="zh-TW" altLang="en-US" sz="1600" dirty="0" smtClean="0"/>
              <a:t>会对应到多个</a:t>
            </a:r>
            <a:r>
              <a:rPr lang="en-US" altLang="zh-TW" sz="1600" dirty="0" smtClean="0"/>
              <a:t>topic</a:t>
            </a:r>
            <a:r>
              <a:rPr lang="zh-TW" altLang="en-US" sz="1600" dirty="0" smtClean="0"/>
              <a:t>，每个</a:t>
            </a:r>
            <a:r>
              <a:rPr lang="en-US" altLang="zh-TW" sz="1600" dirty="0" smtClean="0"/>
              <a:t>topic</a:t>
            </a:r>
            <a:r>
              <a:rPr lang="zh-TW" altLang="en-US" sz="1600" dirty="0" smtClean="0"/>
              <a:t>会对应到多个</a:t>
            </a:r>
            <a:r>
              <a:rPr lang="en-US" altLang="zh-TW" sz="1600" dirty="0" smtClean="0"/>
              <a:t>partition</a:t>
            </a:r>
            <a:r>
              <a:rPr lang="zh-TW" altLang="en-US" sz="1600" dirty="0" smtClean="0"/>
              <a:t>，每个</a:t>
            </a:r>
            <a:r>
              <a:rPr lang="en-US" altLang="zh-TW" sz="1600" dirty="0" smtClean="0"/>
              <a:t>partition</a:t>
            </a:r>
            <a:r>
              <a:rPr lang="zh-TW" altLang="en-US" sz="1600" dirty="0" smtClean="0"/>
              <a:t>各自有自己的</a:t>
            </a:r>
            <a:r>
              <a:rPr lang="en-US" altLang="zh-TW" sz="1600" dirty="0" smtClean="0"/>
              <a:t>offset</a:t>
            </a:r>
          </a:p>
          <a:p>
            <a:pPr>
              <a:buFont typeface="+mj-lt"/>
              <a:buAutoNum type="arabicPeriod"/>
            </a:pPr>
            <a:r>
              <a:rPr lang="zh-TW" altLang="en-US" sz="1600" dirty="0" smtClean="0"/>
              <a:t>用</a:t>
            </a:r>
            <a:r>
              <a:rPr lang="en-US" altLang="zh-TW" sz="1600" dirty="0" err="1" smtClean="0"/>
              <a:t>group_id</a:t>
            </a:r>
            <a:r>
              <a:rPr lang="zh-TW" altLang="en-US" sz="1600" dirty="0" smtClean="0"/>
              <a:t>当作</a:t>
            </a:r>
            <a:r>
              <a:rPr lang="en-US" altLang="zh-TW" sz="1600" dirty="0" smtClean="0"/>
              <a:t>key</a:t>
            </a:r>
            <a:r>
              <a:rPr lang="zh-TW" altLang="en-US" sz="1600" dirty="0" smtClean="0"/>
              <a:t>在</a:t>
            </a:r>
            <a:r>
              <a:rPr lang="en-US" altLang="zh-TW" sz="1600" dirty="0" err="1" smtClean="0"/>
              <a:t>redis</a:t>
            </a:r>
            <a:r>
              <a:rPr lang="zh-TW" altLang="en-US" sz="1600" dirty="0" smtClean="0"/>
              <a:t>取得</a:t>
            </a:r>
            <a:r>
              <a:rPr lang="en-US" altLang="zh-TW" sz="1600" dirty="0" err="1" smtClean="0"/>
              <a:t>hashmap</a:t>
            </a:r>
            <a:r>
              <a:rPr lang="zh-TW" altLang="en-US" sz="1600" dirty="0" smtClean="0"/>
              <a:t>，把</a:t>
            </a:r>
            <a:r>
              <a:rPr lang="en-US" altLang="zh-TW" sz="1600" dirty="0" smtClean="0"/>
              <a:t>topic</a:t>
            </a:r>
            <a:r>
              <a:rPr lang="zh-TW" altLang="en-US" sz="1600" dirty="0" smtClean="0"/>
              <a:t>和</a:t>
            </a:r>
            <a:r>
              <a:rPr lang="en-US" altLang="zh-TW" sz="1600" dirty="0" smtClean="0"/>
              <a:t>partition</a:t>
            </a:r>
            <a:r>
              <a:rPr lang="zh-TW" altLang="en-US" sz="1600" dirty="0" smtClean="0"/>
              <a:t>组成</a:t>
            </a:r>
            <a:r>
              <a:rPr lang="en-US" altLang="zh-TW" sz="1600" dirty="0" smtClean="0"/>
              <a:t>field</a:t>
            </a:r>
            <a:r>
              <a:rPr lang="zh-TW" altLang="en-US" sz="1600" dirty="0" smtClean="0"/>
              <a:t>后取得</a:t>
            </a:r>
            <a:r>
              <a:rPr lang="en-US" altLang="zh-TW" sz="1600" dirty="0" smtClean="0"/>
              <a:t>value</a:t>
            </a:r>
            <a:endParaRPr lang="zh-TW" altLang="en-US" sz="1600" dirty="0" smtClean="0"/>
          </a:p>
          <a:p>
            <a:pPr>
              <a:buFont typeface="+mj-lt"/>
              <a:buAutoNum type="arabicPeriod"/>
            </a:pPr>
            <a:r>
              <a:rPr lang="zh-TW" altLang="en-US" sz="1600" dirty="0" smtClean="0"/>
              <a:t>比较</a:t>
            </a:r>
            <a:r>
              <a:rPr lang="en-US" altLang="zh-TW" sz="1600" dirty="0" smtClean="0"/>
              <a:t>offset</a:t>
            </a:r>
            <a:r>
              <a:rPr lang="zh-TW" altLang="en-US" sz="1600" dirty="0" smtClean="0"/>
              <a:t>与</a:t>
            </a:r>
            <a:r>
              <a:rPr lang="en-US" altLang="zh-TW" sz="1600" dirty="0" smtClean="0"/>
              <a:t>value</a:t>
            </a:r>
            <a:r>
              <a:rPr lang="zh-TW" altLang="en-US" sz="1600" dirty="0" smtClean="0"/>
              <a:t>，若</a:t>
            </a:r>
            <a:r>
              <a:rPr lang="en-US" altLang="zh-TW" sz="1600" dirty="0" smtClean="0"/>
              <a:t>offset &lt; value</a:t>
            </a:r>
            <a:r>
              <a:rPr lang="zh-TW" altLang="en-US" sz="1600" dirty="0" smtClean="0"/>
              <a:t>，则更新此</a:t>
            </a:r>
            <a:r>
              <a:rPr lang="en-US" altLang="zh-TW" sz="1600" dirty="0" smtClean="0"/>
              <a:t>field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value</a:t>
            </a:r>
          </a:p>
          <a:p>
            <a:pPr>
              <a:buFont typeface="+mj-lt"/>
              <a:buAutoNum type="arabicPeriod"/>
            </a:pPr>
            <a:r>
              <a:rPr lang="zh-TW" altLang="en-US" sz="1600" dirty="0" smtClean="0"/>
              <a:t>比对完全部的</a:t>
            </a:r>
            <a:r>
              <a:rPr lang="en-US" altLang="zh-TW" sz="1600" dirty="0" smtClean="0"/>
              <a:t>oracle</a:t>
            </a:r>
            <a:r>
              <a:rPr lang="zh-TW" altLang="en-US" sz="1600" dirty="0" smtClean="0"/>
              <a:t>资料</a:t>
            </a:r>
          </a:p>
          <a:p>
            <a:pPr>
              <a:buFont typeface="+mj-lt"/>
              <a:buAutoNum type="arabicPeriod"/>
            </a:pPr>
            <a:endParaRPr lang="zh-TW" altLang="en-US" sz="1600" dirty="0" smtClean="0"/>
          </a:p>
          <a:p>
            <a:pPr marL="0" indent="0">
              <a:buNone/>
            </a:pPr>
            <a:r>
              <a:rPr lang="zh-TW" altLang="en-US" sz="1600" dirty="0" smtClean="0"/>
              <a:t>加分题</a:t>
            </a:r>
          </a:p>
          <a:p>
            <a:r>
              <a:rPr lang="zh-TW" altLang="en-US" sz="1600" dirty="0" smtClean="0"/>
              <a:t>如何防止自己在操作数据时别人也在操作数据，导致数据不一致</a:t>
            </a:r>
          </a:p>
          <a:p>
            <a:r>
              <a:rPr lang="zh-TW" altLang="en-US" sz="1600" dirty="0" smtClean="0"/>
              <a:t>如何防止上锁后，该进程卡住时，能够释放资源</a:t>
            </a:r>
          </a:p>
          <a:p>
            <a:r>
              <a:rPr lang="zh-TW" altLang="en-US" sz="1600" dirty="0" smtClean="0"/>
              <a:t>符合面向对象的程序设计风格</a:t>
            </a:r>
            <a:endParaRPr lang="zh-TW" altLang="en-US" sz="16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01218780"/>
      </p:ext>
    </p:extLst>
  </p:cSld>
  <p:clrMapOvr>
    <a:masterClrMapping/>
  </p:clrMapOvr>
  <p:transition spd="slow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TW" sz="2400" dirty="0" smtClean="0"/>
              <a:t>What is Redis</a:t>
            </a:r>
          </a:p>
          <a:p>
            <a:r>
              <a:rPr lang="en-US" altLang="zh-TW" sz="2400" dirty="0" smtClean="0"/>
              <a:t>Why using Redis</a:t>
            </a:r>
          </a:p>
          <a:p>
            <a:r>
              <a:rPr lang="en-US" altLang="zh-TW" sz="2400" dirty="0" smtClean="0"/>
              <a:t>When using Redis</a:t>
            </a:r>
          </a:p>
          <a:p>
            <a:r>
              <a:rPr lang="en-US" altLang="zh-TW" sz="2400" dirty="0" smtClean="0"/>
              <a:t>Redis Data Types</a:t>
            </a:r>
          </a:p>
          <a:p>
            <a:r>
              <a:rPr lang="en-US" altLang="zh-TW" sz="2400" dirty="0" smtClean="0"/>
              <a:t>Redis Commands</a:t>
            </a:r>
          </a:p>
          <a:p>
            <a:r>
              <a:rPr lang="en-US" altLang="zh-TW" sz="2400" dirty="0" smtClean="0"/>
              <a:t>Redis GUI Management Tool</a:t>
            </a:r>
          </a:p>
          <a:p>
            <a:r>
              <a:rPr lang="en-US" altLang="zh-TW" sz="2400" dirty="0"/>
              <a:t>How to operate </a:t>
            </a:r>
            <a:r>
              <a:rPr lang="en-US" altLang="zh-TW" sz="2400" dirty="0" err="1"/>
              <a:t>redis</a:t>
            </a:r>
            <a:r>
              <a:rPr lang="en-US" altLang="zh-TW" sz="2400" dirty="0"/>
              <a:t> using Java</a:t>
            </a:r>
            <a:endParaRPr lang="en-US" altLang="zh-TW" sz="2400" dirty="0" smtClean="0"/>
          </a:p>
          <a:p>
            <a:r>
              <a:rPr lang="en-US" altLang="zh-TW" sz="2400" dirty="0" smtClean="0"/>
              <a:t>Demo</a:t>
            </a:r>
          </a:p>
          <a:p>
            <a:r>
              <a:rPr lang="en-US" altLang="zh-TW" sz="2400" dirty="0" smtClean="0"/>
              <a:t>Advance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4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0547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An in-memory key-value store</a:t>
            </a:r>
          </a:p>
          <a:p>
            <a:r>
              <a:rPr lang="en-US" altLang="zh-TW" sz="2400" dirty="0" smtClean="0"/>
              <a:t>Redis also support persistent</a:t>
            </a:r>
          </a:p>
          <a:p>
            <a:r>
              <a:rPr lang="en-US" altLang="zh-TW" sz="2400" dirty="0" smtClean="0"/>
              <a:t>Support several data type</a:t>
            </a:r>
          </a:p>
          <a:p>
            <a:pPr lvl="1"/>
            <a:r>
              <a:rPr lang="en-US" altLang="zh-TW" sz="2000" dirty="0" smtClean="0"/>
              <a:t>String</a:t>
            </a:r>
          </a:p>
          <a:p>
            <a:pPr lvl="1"/>
            <a:r>
              <a:rPr lang="en-US" altLang="zh-TW" sz="2000" dirty="0" smtClean="0"/>
              <a:t>List</a:t>
            </a:r>
          </a:p>
          <a:p>
            <a:pPr lvl="1"/>
            <a:r>
              <a:rPr lang="en-US" altLang="zh-TW" sz="2000" dirty="0" smtClean="0"/>
              <a:t>Set</a:t>
            </a:r>
          </a:p>
          <a:p>
            <a:pPr lvl="1"/>
            <a:r>
              <a:rPr lang="en-US" altLang="zh-TW" sz="2000" dirty="0" smtClean="0"/>
              <a:t>Sorted set</a:t>
            </a:r>
          </a:p>
          <a:p>
            <a:pPr lvl="1"/>
            <a:r>
              <a:rPr lang="en-US" altLang="zh-TW" sz="2000" dirty="0" smtClean="0"/>
              <a:t>Hash table</a:t>
            </a:r>
          </a:p>
          <a:p>
            <a:r>
              <a:rPr lang="en-US" altLang="zh-TW" sz="2400" dirty="0" smtClean="0"/>
              <a:t>Support cluster architecture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646331"/>
          </a:xfrm>
        </p:spPr>
        <p:txBody>
          <a:bodyPr/>
          <a:lstStyle/>
          <a:p>
            <a:r>
              <a:rPr lang="en-US" altLang="zh-TW" dirty="0" smtClean="0"/>
              <a:t>What is Redis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8057740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High performance </a:t>
            </a:r>
          </a:p>
          <a:p>
            <a:pPr lvl="1"/>
            <a:r>
              <a:rPr lang="en-US" altLang="zh-TW" sz="2000" dirty="0"/>
              <a:t>Read </a:t>
            </a:r>
            <a:r>
              <a:rPr lang="en-US" altLang="zh-TW" sz="2000" dirty="0" smtClean="0"/>
              <a:t>110000/s</a:t>
            </a:r>
            <a:r>
              <a:rPr lang="en-US" altLang="zh-TW" sz="2000" dirty="0"/>
              <a:t>, Write </a:t>
            </a:r>
            <a:r>
              <a:rPr lang="en-US" altLang="zh-TW" sz="2000" dirty="0" smtClean="0"/>
              <a:t>81000/s </a:t>
            </a:r>
          </a:p>
          <a:p>
            <a:r>
              <a:rPr lang="en-US" altLang="zh-TW" sz="2400" dirty="0" smtClean="0"/>
              <a:t>Support atomic operate</a:t>
            </a:r>
          </a:p>
          <a:p>
            <a:r>
              <a:rPr lang="en-US" altLang="zh-TW" sz="2400" dirty="0" smtClean="0"/>
              <a:t>Support transaction </a:t>
            </a:r>
          </a:p>
          <a:p>
            <a:r>
              <a:rPr lang="en-US" altLang="zh-TW" sz="2400" dirty="0" smtClean="0"/>
              <a:t>Support several data type</a:t>
            </a:r>
          </a:p>
          <a:p>
            <a:r>
              <a:rPr lang="en-US" altLang="zh-TW" sz="2400" smtClean="0"/>
              <a:t>Has </a:t>
            </a:r>
            <a:r>
              <a:rPr lang="en-US" altLang="zh-TW" sz="2400" smtClean="0"/>
              <a:t>pub/sub </a:t>
            </a:r>
            <a:r>
              <a:rPr lang="en-US" altLang="zh-TW" sz="2400" dirty="0" smtClean="0"/>
              <a:t>functionality</a:t>
            </a:r>
          </a:p>
          <a:p>
            <a:r>
              <a:rPr lang="en-US" altLang="zh-TW" sz="2400" dirty="0" smtClean="0"/>
              <a:t>Support major languages</a:t>
            </a:r>
          </a:p>
          <a:p>
            <a:endParaRPr lang="en-US" altLang="zh-TW" sz="24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1162"/>
            <a:ext cx="7848600" cy="646331"/>
          </a:xfrm>
        </p:spPr>
        <p:txBody>
          <a:bodyPr/>
          <a:lstStyle/>
          <a:p>
            <a:r>
              <a:rPr lang="en-US" altLang="zh-TW" dirty="0" smtClean="0"/>
              <a:t>Why using Redis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3237428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Cache</a:t>
            </a:r>
          </a:p>
          <a:p>
            <a:r>
              <a:rPr lang="en-US" altLang="zh-TW" sz="2400" dirty="0" smtClean="0"/>
              <a:t>Ranking list</a:t>
            </a:r>
          </a:p>
          <a:p>
            <a:r>
              <a:rPr lang="en-US" altLang="zh-TW" sz="2400" dirty="0" smtClean="0"/>
              <a:t>Counter</a:t>
            </a:r>
          </a:p>
          <a:p>
            <a:r>
              <a:rPr lang="en-US" altLang="zh-TW" sz="2400" dirty="0" smtClean="0"/>
              <a:t>Pub/Sub message queue</a:t>
            </a:r>
          </a:p>
          <a:p>
            <a:r>
              <a:rPr lang="en-US" altLang="zh-TW" sz="2400" dirty="0" smtClean="0"/>
              <a:t>Session sharing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When using Redis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8738589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Types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pic>
        <p:nvPicPr>
          <p:cNvPr id="2050" name="Picture 2" descr="C:\Users\9604105\AppData\Local\Temp\ryboojos.1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7" y="1057493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923960"/>
      </p:ext>
    </p:extLst>
  </p:cSld>
  <p:clrMapOvr>
    <a:masterClrMapping/>
  </p:clrMapOvr>
  <p:transition spd="slow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351865"/>
            <a:ext cx="8077200" cy="4906963"/>
          </a:xfrm>
        </p:spPr>
        <p:txBody>
          <a:bodyPr/>
          <a:lstStyle/>
          <a:p>
            <a:endParaRPr lang="en-US" altLang="zh-TW" sz="2400" dirty="0" smtClean="0"/>
          </a:p>
          <a:p>
            <a:r>
              <a:rPr lang="en-US" altLang="zh-TW" sz="2400" dirty="0" smtClean="0"/>
              <a:t>Max </a:t>
            </a:r>
            <a:r>
              <a:rPr lang="en-US" altLang="zh-TW" sz="2400" dirty="0"/>
              <a:t>512 Megabytes in </a:t>
            </a:r>
            <a:r>
              <a:rPr lang="en-US" altLang="zh-TW" sz="2400" dirty="0" smtClean="0"/>
              <a:t>length</a:t>
            </a:r>
          </a:p>
          <a:p>
            <a:r>
              <a:rPr lang="en-US" altLang="zh-TW" sz="2400" dirty="0"/>
              <a:t>Use Strings as atomic counters using commands in the INCR family: </a:t>
            </a:r>
            <a:r>
              <a:rPr lang="en-US" altLang="zh-TW" sz="2400" dirty="0" smtClean="0">
                <a:hlinkClick r:id="rId2"/>
              </a:rPr>
              <a:t>INCR</a:t>
            </a:r>
            <a:r>
              <a:rPr lang="en-US" altLang="zh-TW" sz="2400" dirty="0" smtClean="0"/>
              <a:t>(+1),</a:t>
            </a:r>
            <a:r>
              <a:rPr lang="en-US" altLang="zh-TW" sz="2400" dirty="0"/>
              <a:t> </a:t>
            </a:r>
            <a:r>
              <a:rPr lang="en-US" altLang="zh-TW" sz="2400" dirty="0" smtClean="0">
                <a:hlinkClick r:id="rId3"/>
              </a:rPr>
              <a:t>DECR</a:t>
            </a:r>
            <a:r>
              <a:rPr lang="en-US" altLang="zh-TW" sz="2400" dirty="0" smtClean="0"/>
              <a:t>(-1),</a:t>
            </a:r>
            <a:r>
              <a:rPr lang="en-US" altLang="zh-TW" sz="2400" dirty="0"/>
              <a:t> </a:t>
            </a:r>
            <a:r>
              <a:rPr lang="en-US" altLang="zh-TW" sz="2400" dirty="0" smtClean="0">
                <a:hlinkClick r:id="rId4"/>
              </a:rPr>
              <a:t>INCRBY</a:t>
            </a:r>
            <a:r>
              <a:rPr lang="en-US" altLang="zh-TW" sz="2400" dirty="0" smtClean="0"/>
              <a:t>(+X)</a:t>
            </a:r>
            <a:endParaRPr lang="en-US" altLang="zh-TW" sz="2400" dirty="0"/>
          </a:p>
          <a:p>
            <a:r>
              <a:rPr lang="en-US" altLang="zh-TW" sz="2400" dirty="0"/>
              <a:t>Append to strings with the </a:t>
            </a:r>
            <a:r>
              <a:rPr lang="en-US" altLang="zh-TW" sz="2400" dirty="0">
                <a:hlinkClick r:id="rId5"/>
              </a:rPr>
              <a:t>APPEND</a:t>
            </a:r>
            <a:r>
              <a:rPr lang="en-US" altLang="zh-TW" sz="2400" dirty="0"/>
              <a:t> </a:t>
            </a:r>
            <a:r>
              <a:rPr lang="en-US" altLang="zh-TW" sz="2400" dirty="0" smtClean="0"/>
              <a:t>command</a:t>
            </a:r>
            <a:endParaRPr lang="en-US" altLang="zh-TW" sz="2400" dirty="0"/>
          </a:p>
          <a:p>
            <a:r>
              <a:rPr lang="en-US" altLang="zh-TW" sz="2400" dirty="0" smtClean="0"/>
              <a:t>Encode </a:t>
            </a:r>
            <a:r>
              <a:rPr lang="en-US" altLang="zh-TW" sz="2400" dirty="0"/>
              <a:t>a lot of data in little space, or create a Redis backed Bloom Filter using </a:t>
            </a:r>
            <a:r>
              <a:rPr lang="en-US" altLang="zh-TW" sz="2400" dirty="0">
                <a:hlinkClick r:id="rId6"/>
              </a:rPr>
              <a:t>GETBIT</a:t>
            </a:r>
            <a:r>
              <a:rPr lang="en-US" altLang="zh-TW" sz="2400" dirty="0"/>
              <a:t> and </a:t>
            </a:r>
            <a:r>
              <a:rPr lang="en-US" altLang="zh-TW" sz="2400" dirty="0">
                <a:hlinkClick r:id="rId7"/>
              </a:rPr>
              <a:t>SETBIT</a:t>
            </a:r>
            <a:endParaRPr lang="en-US" altLang="zh-TW" sz="2400" dirty="0"/>
          </a:p>
          <a:p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Redis - String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0661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M</a:t>
            </a:r>
            <a:r>
              <a:rPr lang="en-US" altLang="zh-TW" sz="2400" dirty="0" smtClean="0"/>
              <a:t>aps </a:t>
            </a:r>
            <a:r>
              <a:rPr lang="en-US" altLang="zh-TW" sz="2400" dirty="0"/>
              <a:t>between string fields and string </a:t>
            </a:r>
            <a:r>
              <a:rPr lang="en-US" altLang="zh-TW" sz="2400" dirty="0" smtClean="0"/>
              <a:t>values</a:t>
            </a:r>
          </a:p>
          <a:p>
            <a:r>
              <a:rPr lang="en-US" altLang="zh-TW" sz="2400" dirty="0"/>
              <a:t>P</a:t>
            </a:r>
            <a:r>
              <a:rPr lang="en-US" altLang="zh-TW" sz="2400" dirty="0" smtClean="0"/>
              <a:t>erfect </a:t>
            </a:r>
            <a:r>
              <a:rPr lang="en-US" altLang="zh-TW" sz="2400" dirty="0"/>
              <a:t>data type to represent objects </a:t>
            </a:r>
            <a:endParaRPr lang="en-US" altLang="zh-TW" sz="2400" dirty="0" smtClean="0"/>
          </a:p>
          <a:p>
            <a:r>
              <a:rPr lang="en-US" altLang="zh-TW" sz="2400" dirty="0"/>
              <a:t>S</a:t>
            </a:r>
            <a:r>
              <a:rPr lang="en-US" altLang="zh-TW" sz="2400" dirty="0" smtClean="0"/>
              <a:t>tore </a:t>
            </a:r>
            <a:r>
              <a:rPr lang="en-US" altLang="zh-TW" sz="2400" dirty="0"/>
              <a:t>up to 2</a:t>
            </a:r>
            <a:r>
              <a:rPr lang="en-US" altLang="zh-TW" sz="2400" baseline="30000" dirty="0"/>
              <a:t>32</a:t>
            </a:r>
            <a:r>
              <a:rPr lang="en-US" altLang="zh-TW" sz="2400" dirty="0"/>
              <a:t> - 1 field-value pairs (more than 4 billion)</a:t>
            </a:r>
            <a:endParaRPr lang="zh-TW" alt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Redis - Hash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pic>
        <p:nvPicPr>
          <p:cNvPr id="1026" name="Picture 2" descr="C:\Users\9604105\AppData\Local\Temp\rbwrorwb.cz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134" y="3581400"/>
            <a:ext cx="478120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84188"/>
      </p:ext>
    </p:extLst>
  </p:cSld>
  <p:clrMapOvr>
    <a:masterClrMapping/>
  </p:clrMapOvr>
  <p:transition spd="slow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ists </a:t>
            </a:r>
            <a:r>
              <a:rPr lang="en-US" altLang="zh-TW" sz="2400" dirty="0"/>
              <a:t>of strings, sorted by insertion </a:t>
            </a:r>
            <a:r>
              <a:rPr lang="en-US" altLang="zh-TW" sz="2400" dirty="0" smtClean="0"/>
              <a:t>order</a:t>
            </a:r>
          </a:p>
          <a:p>
            <a:r>
              <a:rPr lang="en-US" altLang="zh-TW" sz="2400" dirty="0" smtClean="0"/>
              <a:t>Max </a:t>
            </a:r>
            <a:r>
              <a:rPr lang="en-US" altLang="zh-TW" sz="2400" dirty="0"/>
              <a:t>length of a list is 2</a:t>
            </a:r>
            <a:r>
              <a:rPr lang="en-US" altLang="zh-TW" sz="2400" baseline="30000" dirty="0"/>
              <a:t>32</a:t>
            </a:r>
            <a:r>
              <a:rPr lang="en-US" altLang="zh-TW" sz="2400" dirty="0"/>
              <a:t> - 1 elements (4294967295, more than 4 billion of elements per list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/>
              <a:t>Model a timeline in a social network, using </a:t>
            </a:r>
            <a:r>
              <a:rPr lang="en-US" altLang="zh-TW" sz="2400" dirty="0">
                <a:hlinkClick r:id="rId2"/>
              </a:rPr>
              <a:t>LPUSH</a:t>
            </a:r>
            <a:r>
              <a:rPr lang="en-US" altLang="zh-TW" sz="2400" dirty="0"/>
              <a:t> in order to add new elements in the user time line, and </a:t>
            </a:r>
            <a:r>
              <a:rPr lang="en-US" altLang="zh-TW" sz="2400" dirty="0" smtClean="0"/>
              <a:t>using </a:t>
            </a:r>
            <a:r>
              <a:rPr lang="en-US" altLang="zh-TW" sz="2400" dirty="0" smtClean="0">
                <a:hlinkClick r:id="rId3"/>
              </a:rPr>
              <a:t>LRANGE</a:t>
            </a:r>
            <a:r>
              <a:rPr lang="en-US" altLang="zh-TW" sz="2400" dirty="0"/>
              <a:t> in order to retrieve a few of recently inserted items</a:t>
            </a:r>
          </a:p>
          <a:p>
            <a:endParaRPr lang="zh-TW" alt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Redis – Linked Lists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838200" y="5151437"/>
            <a:ext cx="1143000" cy="639763"/>
          </a:xfrm>
          <a:prstGeom prst="roundRect">
            <a:avLst/>
          </a:prstGeom>
          <a:solidFill>
            <a:srgbClr val="79BC5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User</a:t>
            </a:r>
            <a:r>
              <a:rPr kumimoji="0" lang="en-US" altLang="zh-TW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ID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1026" name="Picture 2" descr="C:\Users\9604105\AppData\Local\Temp\rc5kl2b3.bs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967816"/>
            <a:ext cx="6400800" cy="8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 bwMode="auto">
          <a:xfrm flipV="1">
            <a:off x="1981200" y="5471318"/>
            <a:ext cx="4572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59436"/>
      </p:ext>
    </p:extLst>
  </p:cSld>
  <p:clrMapOvr>
    <a:masterClrMapping/>
  </p:clrMapOvr>
  <p:transition spd="slow">
    <p:zoom dir="in"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22D71890FA0F4D832F643507DEC271" ma:contentTypeVersion="20" ma:contentTypeDescription="Create a new document." ma:contentTypeScope="" ma:versionID="72406ee00e51fc6b5fe329ce9af64a77">
  <xsd:schema xmlns:xsd="http://www.w3.org/2001/XMLSchema" xmlns:xs="http://www.w3.org/2001/XMLSchema" xmlns:p="http://schemas.microsoft.com/office/2006/metadata/properties" xmlns:ns2="a285bffa-3e82-456b-9c8d-902356072ba9" xmlns:ns3="c000a10d-05d5-4f11-b19e-3d8494352b8d" targetNamespace="http://schemas.microsoft.com/office/2006/metadata/properties" ma:root="true" ma:fieldsID="83078d8037682f49b66976018b62fb2d" ns2:_="" ns3:_="">
    <xsd:import namespace="a285bffa-3e82-456b-9c8d-902356072ba9"/>
    <xsd:import namespace="c000a10d-05d5-4f11-b19e-3d8494352b8d"/>
    <xsd:element name="properties">
      <xsd:complexType>
        <xsd:sequence>
          <xsd:element name="documentManagement">
            <xsd:complexType>
              <xsd:all>
                <xsd:element ref="ns2:New_x0020_Project_x0020_Name"/>
                <xsd:element ref="ns3:Document_x0020_Category" minOccurs="0"/>
                <xsd:element ref="ns3:Document_x0020_Type"/>
                <xsd:element ref="ns3:Si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85bffa-3e82-456b-9c8d-902356072ba9" elementFormDefault="qualified">
    <xsd:import namespace="http://schemas.microsoft.com/office/2006/documentManagement/types"/>
    <xsd:import namespace="http://schemas.microsoft.com/office/infopath/2007/PartnerControls"/>
    <xsd:element name="New_x0020_Project_x0020_Name" ma:index="2" ma:displayName="Project Name" ma:description="Project Name" ma:list="{23fd4177-b742-4f9f-af2c-7a3c17ed0e55}" ma:internalName="New_x0020_Project_x0020_Name" ma:readOnly="false" ma:showField="Title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0a10d-05d5-4f11-b19e-3d8494352b8d" elementFormDefault="qualified">
    <xsd:import namespace="http://schemas.microsoft.com/office/2006/documentManagement/types"/>
    <xsd:import namespace="http://schemas.microsoft.com/office/infopath/2007/PartnerControls"/>
    <xsd:element name="Document_x0020_Category" ma:index="3" nillable="true" ma:displayName="Document Category" ma:description="Document Category" ma:internalName="Document_x0020_Category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[AP]AVATAR"/>
                    <xsd:enumeration value="[AP]AVATRA-ADM"/>
                    <xsd:enumeration value="[AP]B2B-ADM"/>
                    <xsd:enumeration value="[AP]BASIS-BW"/>
                    <xsd:enumeration value="[AP]BASIS-SAP ECC5"/>
                    <xsd:enumeration value="[AP]BI-Cognos"/>
                    <xsd:enumeration value="[AP]BI-Controller"/>
                    <xsd:enumeration value="[AP]BI-DataStage"/>
                    <xsd:enumeration value="[AP]BLUESKY-BM"/>
                    <xsd:enumeration value="[AP]BLUESKY-ER"/>
                    <xsd:enumeration value="[AP]BLUESKY-IM"/>
                    <xsd:enumeration value="[AP]BLUESKY-SA"/>
                    <xsd:enumeration value="[AP]BLUESKY-SM"/>
                    <xsd:enumeration value="[AP]BLUESKY-VM"/>
                    <xsd:enumeration value="[AP]CCM ADM"/>
                    <xsd:enumeration value="[AP]CCM DCRN"/>
                    <xsd:enumeration value="[AP]CCM ECO"/>
                    <xsd:enumeration value="[AP]CCM ECRN"/>
                    <xsd:enumeration value="[AP]CCM USR"/>
                    <xsd:enumeration value="[AP]CCM UTS"/>
                    <xsd:enumeration value="[AP]CMS-BDS/BYS"/>
                    <xsd:enumeration value="[AP]CMS-COA"/>
                    <xsd:enumeration value="[AP]CMS-EPS"/>
                    <xsd:enumeration value="[AP]CMS-PPS"/>
                    <xsd:enumeration value="[AP]CMS-WMS(for CASH)"/>
                    <xsd:enumeration value="[AP]Customer Ref Doc"/>
                    <xsd:enumeration value="[AP]EAI"/>
                    <xsd:enumeration value="[AP]EAI-ADM"/>
                    <xsd:enumeration value="[AP]EDI-ADM"/>
                    <xsd:enumeration value="[AP]EDI-CYCLONE"/>
                    <xsd:enumeration value="[AP]EDI-GENTRAN"/>
                    <xsd:enumeration value="[AP]EDI-SI"/>
                    <xsd:enumeration value="[AP]EDI-VAN"/>
                    <xsd:enumeration value="[AP]EDI-webMethods"/>
                    <xsd:enumeration value="[AP]ESOP"/>
                    <xsd:enumeration value="[AP]FAS"/>
                    <xsd:enumeration value="[AP]FAS/WAM"/>
                    <xsd:enumeration value="[AP]FAS/WAS-ADM"/>
                    <xsd:enumeration value="[AP]FP"/>
                    <xsd:enumeration value="[AP]FP-ADM"/>
                    <xsd:enumeration value="[AP]GDW"/>
                    <xsd:enumeration value="[AP]GPM"/>
                    <xsd:enumeration value="[AP]Green-LOG"/>
                    <xsd:enumeration value="[AP]Green-MFG"/>
                    <xsd:enumeration value="[AP]Green-FIN"/>
                    <xsd:enumeration value="[AP]Green-MES"/>
                    <xsd:enumeration value="[AP]HRMS ADM"/>
                    <xsd:enumeration value="[AP]HRMS AWF"/>
                    <xsd:enumeration value="[AP]HRMS BPM"/>
                    <xsd:enumeration value="[AP]HRMS CMP"/>
                    <xsd:enumeration value="[AP]HRMS CON"/>
                    <xsd:enumeration value="[AP]HRMS HAP"/>
                    <xsd:enumeration value="[AP]HRMS HOS"/>
                    <xsd:enumeration value="[AP]HRMS HRD"/>
                    <xsd:enumeration value="[AP]HRMS INF"/>
                    <xsd:enumeration value="[AP]HRMS LOT"/>
                    <xsd:enumeration value="[AP]HRMS PRD"/>
                    <xsd:enumeration value="[AP]HRMS STK"/>
                    <xsd:enumeration value="[AP]HRMS TGA"/>
                    <xsd:enumeration value="[AP]I2-DS"/>
                    <xsd:enumeration value="[AP]IMPC"/>
                    <xsd:enumeration value="[AP]IQDC"/>
                    <xsd:enumeration value="[AP]KM-ADM"/>
                    <xsd:enumeration value="[AP]KM-ITKM"/>
                    <xsd:enumeration value="[AP]KM-MFG KM"/>
                    <xsd:enumeration value="[AP]MOSS-ADM"/>
                    <xsd:enumeration value="[AP]NetWeaver"/>
                    <xsd:enumeration value="[AP]myService-BM"/>
                    <xsd:enumeration value="[AP]myService-ER"/>
                    <xsd:enumeration value="[AP]myService-IM"/>
                    <xsd:enumeration value="[AP]myService-SA"/>
                    <xsd:enumeration value="[AP]myService-SM"/>
                    <xsd:enumeration value="[AP]myService-VM"/>
                    <xsd:enumeration value="[AP]myService-BASIS"/>
                    <xsd:enumeration value="[AP]PDM ADM"/>
                    <xsd:enumeration value="[AP]PDM AGILE"/>
                    <xsd:enumeration value="[AP]PDM CIM"/>
                    <xsd:enumeration value="[AP]PDM Client Program"/>
                    <xsd:enumeration value="[AP]PDM CTO"/>
                    <xsd:enumeration value="[AP]PDM ECAD IF"/>
                    <xsd:enumeration value="[AP]PDM EDM"/>
                    <xsd:enumeration value="[AP]PDM GENERAL"/>
                    <xsd:enumeration value="[AP]PDM ME"/>
                    <xsd:enumeration value="[AP]PDM PCM"/>
                    <xsd:enumeration value="[AP]PDMERP IF"/>
                    <xsd:enumeration value="[AP]PPS-ADM"/>
                    <xsd:enumeration value="[AP]SAP-BA"/>
                    <xsd:enumeration value="[AP]SAP-BC"/>
                    <xsd:enumeration value="[AP]SAP-BOBI"/>
                    <xsd:enumeration value="[AP]SAP-BODS"/>
                    <xsd:enumeration value="[AP]SAP-BW"/>
                    <xsd:enumeration value="[AP]SAP-CO"/>
                    <xsd:enumeration value="[AP]SAP-CROSS"/>
                    <xsd:enumeration value="[AP]SAP-ECCS"/>
                    <xsd:enumeration value="[AP]SAP-ERP6.0"/>
                    <xsd:enumeration value="[AP]SAP-FI"/>
                    <xsd:enumeration value="[AP]SAP-GUI"/>
                    <xsd:enumeration value="[AP]SAP-IEB"/>
                    <xsd:enumeration value="[AP]SAP-MM"/>
                    <xsd:enumeration value="[AP]SAP-PP"/>
                    <xsd:enumeration value="[AP]SAP-SD"/>
                    <xsd:enumeration value="[AP]SAP-YE"/>
                    <xsd:enumeration value="[AP]SCP"/>
                    <xsd:enumeration value="[AP]SCP(history)"/>
                    <xsd:enumeration value="[AP]SCP(history)-ADM"/>
                    <xsd:enumeration value="[AP]SI-ADM"/>
                    <xsd:enumeration value="[AP]SSTF"/>
                    <xsd:enumeration value="[AP]Staging"/>
                    <xsd:enumeration value="[AP]Staging-ADM"/>
                    <xsd:enumeration value="[AP]TRITON"/>
                    <xsd:enumeration value="[AP]TRITON-ADM"/>
                    <xsd:enumeration value="[AP]VF"/>
                    <xsd:enumeration value="[AP]VF-ADM"/>
                    <xsd:enumeration value="[AP]WEB-SERVICES"/>
                    <xsd:enumeration value="[AP]WEPP"/>
                    <xsd:enumeration value="[AP]WEPP-ADM"/>
                    <xsd:enumeration value="[AP]WIS"/>
                    <xsd:enumeration value="[AP]WIS-ADM"/>
                    <xsd:enumeration value="[AP]WOMS"/>
                    <xsd:enumeration value="[AP]WOMS-ADM"/>
                    <xsd:enumeration value="[AP]XML"/>
                    <xsd:enumeration value="[CC]CC Operation(General)"/>
                    <xsd:enumeration value="[CIM]LCS"/>
                    <xsd:enumeration value="[CIM]Legacy MIC"/>
                    <xsd:enumeration value="[CIM]Legacy SFCS"/>
                    <xsd:enumeration value="[CIM]LMS"/>
                    <xsd:enumeration value="[CIM]P2L"/>
                    <xsd:enumeration value="[CIM]RFID"/>
                    <xsd:enumeration value="[CIM]SCT"/>
                    <xsd:enumeration value="[CIM]CIM-ADM"/>
                    <xsd:enumeration value="[CIM]SFCS-COMMON"/>
                    <xsd:enumeration value="[CIM]SFCS-KB"/>
                    <xsd:enumeration value="[CIM]SFCS-MA"/>
                    <xsd:enumeration value="[CIM]SFCS-MI"/>
                    <xsd:enumeration value="[CIM]SFCS-SM"/>
                    <xsd:enumeration value="[CIM]SFCS-WCS"/>
                    <xsd:enumeration value="[CIM] WMS"/>
                    <xsd:enumeration value="[DC]AD"/>
                    <xsd:enumeration value="[DC]ANTIVIRUS"/>
                    <xsd:enumeration value="N/A"/>
                  </xsd:restriction>
                </xsd:simpleType>
              </xsd:element>
            </xsd:sequence>
          </xsd:extension>
        </xsd:complexContent>
      </xsd:complexType>
    </xsd:element>
    <xsd:element name="Document_x0020_Type" ma:index="4" ma:displayName="Document Type" ma:description="Document Type" ma:format="Dropdown" ma:internalName="Document_x0020_Type">
      <xsd:simpleType>
        <xsd:restriction base="dms:Choice">
          <xsd:enumeration value="Action Item"/>
          <xsd:enumeration value="Announcement"/>
          <xsd:enumeration value="Assessment"/>
          <xsd:enumeration value="BA"/>
          <xsd:enumeration value="CC Operation Management Report"/>
          <xsd:enumeration value="Change Request"/>
          <xsd:enumeration value="Cut-Over Plan"/>
          <xsd:enumeration value="Discussion"/>
          <xsd:enumeration value="EDI MIG"/>
          <xsd:enumeration value="Event Reporting"/>
          <xsd:enumeration value="Excuting Report/Log (Daily/Summary)"/>
          <xsd:enumeration value="FAQ"/>
          <xsd:enumeration value="Form Template"/>
          <xsd:enumeration value="Handover Management Material"/>
          <xsd:enumeration value="Handover Training"/>
          <xsd:enumeration value="Incident Report"/>
          <xsd:enumeration value="Installation guide"/>
          <xsd:enumeration value="Issue &amp; Problem"/>
          <xsd:enumeration value="Labeling Spec"/>
          <xsd:enumeration value="Layout Drawing"/>
          <xsd:enumeration value="Lesson Learned"/>
          <xsd:enumeration value="Meeting Minutes"/>
          <xsd:enumeration value="Migration Document"/>
          <xsd:enumeration value="Operation guide"/>
          <xsd:enumeration value="Order Scenarios"/>
          <xsd:enumeration value="P.S.P.G."/>
          <xsd:enumeration value="Plan"/>
          <xsd:enumeration value="Pre-SA"/>
          <xsd:enumeration value="Presentation"/>
          <xsd:enumeration value="Process Blueprint"/>
          <xsd:enumeration value="Project Plan"/>
          <xsd:enumeration value="Proposal"/>
          <xsd:enumeration value="Q&amp;A"/>
          <xsd:enumeration value="Reference"/>
          <xsd:enumeration value="RFQ/RFI"/>
          <xsd:enumeration value="SA"/>
          <xsd:enumeration value="SAP-FN"/>
          <xsd:enumeration value="SAP-TE"/>
          <xsd:enumeration value="SAP-UT"/>
          <xsd:enumeration value="SAP-TTT"/>
          <xsd:enumeration value="SD"/>
          <xsd:enumeration value="SOP"/>
          <xsd:enumeration value="Spec."/>
          <xsd:enumeration value="Status Report"/>
          <xsd:enumeration value="Study Guide"/>
          <xsd:enumeration value="System Architecture"/>
          <xsd:enumeration value="System Base information"/>
          <xsd:enumeration value="System configuration"/>
          <xsd:enumeration value="System Function Flow"/>
          <xsd:enumeration value="System Information Flow"/>
          <xsd:enumeration value="Task of Enhancement"/>
          <xsd:enumeration value="Test Plan/Records"/>
          <xsd:enumeration value="Trobleshooting guide"/>
          <xsd:enumeration value="User Guide"/>
          <xsd:enumeration value="User Requirement"/>
        </xsd:restriction>
      </xsd:simpleType>
    </xsd:element>
    <xsd:element name="Site" ma:index="5" nillable="true" ma:displayName="Site" ma:description="Site" ma:internalName="Sit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WW"/>
                    <xsd:enumeration value="WHQ-ML10"/>
                    <xsd:enumeration value="WHQ-MLL0"/>
                    <xsd:enumeration value="WHC"/>
                    <xsd:enumeration value="WNH"/>
                    <xsd:enumeration value="WIH"/>
                    <xsd:enumeration value="WZS"/>
                    <xsd:enumeration value="WKS"/>
                    <xsd:enumeration value="WPH"/>
                    <xsd:enumeration value="WMX"/>
                    <xsd:enumeration value="WCZ"/>
                    <xsd:enumeration value="WTX"/>
                    <xsd:enumeration value="WSE"/>
                    <xsd:enumeration value="WJP"/>
                    <xsd:enumeration value="WIN"/>
                    <xsd:enumeration value="WMKS"/>
                    <xsd:enumeration value="ATZS"/>
                    <xsd:enumeration value="WITX"/>
                    <xsd:enumeration value="WVS"/>
                    <xsd:enumeration value="WSG"/>
                    <xsd:enumeration value="GSDC"/>
                    <xsd:enumeration value="WCD"/>
                    <xsd:enumeration value="WCQ"/>
                    <xsd:enumeration value="WTZ"/>
                    <xsd:enumeration value="WOK"/>
                    <xsd:enumeration value="WYHQ"/>
                    <xsd:enumeration value="WMY"/>
                    <xsd:enumeration value="WBR"/>
                    <xsd:enumeration value="WSMX"/>
                    <xsd:enumeration value="WSCO"/>
                    <xsd:enumeration value="WSCQ"/>
                    <xsd:enumeration value="WCKS"/>
                    <xsd:enumeration value="WEMY"/>
                    <xsd:enumeration value="WCCN"/>
                    <xsd:enumeration value="WCLX"/>
                    <xsd:enumeration value="WYHK"/>
                    <xsd:enumeration value="WYKS"/>
                    <xsd:enumeration value="WRKS"/>
                    <xsd:enumeration value="AGI"/>
                    <xsd:enumeration value="ISL"/>
                    <xsd:enumeration value="WHK"/>
                    <xsd:enumeration value="WSCZ"/>
                    <xsd:enumeration value="WCH"/>
                    <xsd:enumeration value="WQD"/>
                    <xsd:enumeration value="WSH"/>
                    <xsd:enumeration value="WAM"/>
                    <xsd:enumeration value="WGTX"/>
                    <xsd:enumeration value="WYJP"/>
                    <xsd:enumeration value="WKA"/>
                    <xsd:enumeration value="WOSH"/>
                    <xsd:enumeration value="WWC"/>
                    <xsd:enumeration value="WFQ"/>
                    <xsd:enumeration value="WSMY"/>
                    <xsd:enumeration value="WEHK"/>
                    <xsd:enumeration value="WEHQ"/>
                    <xsd:enumeration value="WSSG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Document_x0020_Type xmlns="c000a10d-05d5-4f11-b19e-3d8494352b8d">Issue &amp; Problem</Document_x0020_Type>
    <Site xmlns="c000a10d-05d5-4f11-b19e-3d8494352b8d">
      <Value>WW</Value>
    </Site>
    <Document_x0020_Category xmlns="c000a10d-05d5-4f11-b19e-3d8494352b8d">
      <Value>[AP]AVATRA-ADM</Value>
    </Document_x0020_Category>
    <New_x0020_Project_x0020_Name xmlns="a285bffa-3e82-456b-9c8d-902356072ba9">379</New_x0020_Project_x0020_Na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103F66-3469-4774-BF5F-99E96DDD35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85bffa-3e82-456b-9c8d-902356072ba9"/>
    <ds:schemaRef ds:uri="c000a10d-05d5-4f11-b19e-3d8494352b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146C63-8EEB-479D-A317-9EA4AB6F61F3}">
  <ds:schemaRefs>
    <ds:schemaRef ds:uri="http://schemas.microsoft.com/office/2006/metadata/properties"/>
    <ds:schemaRef ds:uri="c000a10d-05d5-4f11-b19e-3d8494352b8d"/>
    <ds:schemaRef ds:uri="a285bffa-3e82-456b-9c8d-902356072ba9"/>
  </ds:schemaRefs>
</ds:datastoreItem>
</file>

<file path=customXml/itemProps3.xml><?xml version="1.0" encoding="utf-8"?>
<ds:datastoreItem xmlns:ds="http://schemas.openxmlformats.org/officeDocument/2006/customXml" ds:itemID="{A84EB722-00DB-48D2-927B-CCAB316CBA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56421</TotalTime>
  <Words>550</Words>
  <Application>Microsoft Office PowerPoint</Application>
  <PresentationFormat>如螢幕大小 (4:3)</PresentationFormat>
  <Paragraphs>129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Helvetica 55 Roman</vt:lpstr>
      <vt:lpstr>文鼎粗黑</vt:lpstr>
      <vt:lpstr>微軟正黑體</vt:lpstr>
      <vt:lpstr>新細明體</vt:lpstr>
      <vt:lpstr>Arial</vt:lpstr>
      <vt:lpstr>Default Design</vt:lpstr>
      <vt:lpstr>PowerPoint 簡報</vt:lpstr>
      <vt:lpstr>Agenda</vt:lpstr>
      <vt:lpstr>What is Redis</vt:lpstr>
      <vt:lpstr>Why using Redis</vt:lpstr>
      <vt:lpstr>When using Redis</vt:lpstr>
      <vt:lpstr>Data Types</vt:lpstr>
      <vt:lpstr>Redis - String</vt:lpstr>
      <vt:lpstr>Redis - Hash </vt:lpstr>
      <vt:lpstr>Redis – Linked Lists</vt:lpstr>
      <vt:lpstr>Redis - Sets </vt:lpstr>
      <vt:lpstr>Redis – Sorted Sets </vt:lpstr>
      <vt:lpstr>Redis Commands</vt:lpstr>
      <vt:lpstr>Redis Desktop Manager  Open Source Redis GUI Management Tool </vt:lpstr>
      <vt:lpstr>How to operate redis using Java</vt:lpstr>
      <vt:lpstr>PowerPoint 簡報</vt:lpstr>
      <vt:lpstr>Advance</vt:lpstr>
      <vt:lpstr>Advance</vt:lpstr>
      <vt:lpstr>Homework</vt:lpstr>
    </vt:vector>
  </TitlesOfParts>
  <Company>pica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V360 Project_AVATAR_OS network service issue_20160725</dc:title>
  <dc:creator>Brian</dc:creator>
  <cp:lastModifiedBy>Rick Tsai/WHQ/Wistron</cp:lastModifiedBy>
  <cp:revision>607</cp:revision>
  <dcterms:created xsi:type="dcterms:W3CDTF">2008-08-07T15:44:20Z</dcterms:created>
  <dcterms:modified xsi:type="dcterms:W3CDTF">2019-02-20T02:35:48Z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0x010100AA22D71890FA0F4D832F643507DEC271</vt:lpwstr>
  </property>
</Properties>
</file>