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266" r:id="rId2"/>
    <p:sldId id="2007577544" r:id="rId3"/>
    <p:sldId id="2007577547" r:id="rId4"/>
    <p:sldId id="2007577545" r:id="rId5"/>
    <p:sldId id="2007577534" r:id="rId6"/>
    <p:sldId id="2007577531" r:id="rId7"/>
    <p:sldId id="2007577546" r:id="rId8"/>
    <p:sldId id="2007577543" r:id="rId9"/>
    <p:sldId id="2007577548" r:id="rId10"/>
    <p:sldId id="2007577550" r:id="rId11"/>
    <p:sldId id="2007577549" r:id="rId12"/>
    <p:sldId id="2007577551" r:id="rId13"/>
    <p:sldId id="2007577552" r:id="rId14"/>
    <p:sldId id="2007577541" r:id="rId15"/>
    <p:sldId id="40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FB5C90A0-C876-4F53-A042-D3EBC8462423}">
          <p14:sldIdLst>
            <p14:sldId id="266"/>
          </p14:sldIdLst>
        </p14:section>
        <p14:section name="背景說明" id="{789CC823-4C22-4EB3-B318-563DC84D4900}">
          <p14:sldIdLst>
            <p14:sldId id="2007577544"/>
            <p14:sldId id="2007577547"/>
            <p14:sldId id="2007577545"/>
          </p14:sldIdLst>
        </p14:section>
        <p14:section name="官網導引" id="{A9CDE95B-5BA3-43D2-B488-79F6B389973B}">
          <p14:sldIdLst>
            <p14:sldId id="2007577534"/>
            <p14:sldId id="2007577531"/>
          </p14:sldIdLst>
        </p14:section>
        <p14:section name="實現步驟" id="{B819ED2C-DC8B-4F01-9A07-D6A000A6A74D}">
          <p14:sldIdLst>
            <p14:sldId id="2007577546"/>
            <p14:sldId id="2007577543"/>
            <p14:sldId id="2007577548"/>
            <p14:sldId id="2007577550"/>
            <p14:sldId id="2007577549"/>
          </p14:sldIdLst>
        </p14:section>
        <p14:section name="结束" id="{A49FB2F9-F0D6-4FF5-A712-B5918E5320E4}">
          <p14:sldIdLst>
            <p14:sldId id="2007577551"/>
            <p14:sldId id="2007577552"/>
            <p14:sldId id="2007577541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vier Gong/WKS/Wistron" initials="XG" lastIdx="1" clrIdx="0">
    <p:extLst>
      <p:ext uri="{19B8F6BF-5375-455C-9EA6-DF929625EA0E}">
        <p15:presenceInfo xmlns:p15="http://schemas.microsoft.com/office/powerpoint/2012/main" userId="Xavier Gong/WKS/Wistr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061"/>
    <a:srgbClr val="FFFFFF"/>
    <a:srgbClr val="0000FF"/>
    <a:srgbClr val="FFFFCC"/>
    <a:srgbClr val="009900"/>
    <a:srgbClr val="003300"/>
    <a:srgbClr val="BDD7EE"/>
    <a:srgbClr val="ED7D31"/>
    <a:srgbClr val="CCFFCC"/>
    <a:srgbClr val="ED6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6353" autoAdjust="0"/>
  </p:normalViewPr>
  <p:slideViewPr>
    <p:cSldViewPr snapToGrid="0">
      <p:cViewPr varScale="1">
        <p:scale>
          <a:sx n="69" d="100"/>
          <a:sy n="69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3D37-538C-4D95-8EC2-A5D878C269F8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289-1475-4BB4-AB90-A21F33763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11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5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355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4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44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20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31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19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20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43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6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4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97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0AD7-D9D9-414C-B667-5F702638AABB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062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7B58-2293-4B0E-A6C5-928896DDA3B3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554D-3E97-4B1A-B17A-5BB8C1E1C52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121452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192-BF89-4425-A18B-A266540E16DE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2F7E1-4E57-473C-8B9E-58C6DA8D48A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691785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4207133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48" y="223286"/>
            <a:ext cx="177415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41926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4207133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4AC63E3C-0184-448D-941A-29073A65C6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" y="0"/>
            <a:ext cx="12191022" cy="6862824"/>
          </a:xfrm>
          <a:prstGeom prst="rect">
            <a:avLst/>
          </a:prstGeom>
        </p:spPr>
      </p:pic>
      <p:pic>
        <p:nvPicPr>
          <p:cNvPr id="7" name="圖片 3">
            <a:extLst>
              <a:ext uri="{FF2B5EF4-FFF2-40B4-BE49-F238E27FC236}">
                <a16:creationId xmlns:a16="http://schemas.microsoft.com/office/drawing/2014/main" id="{CBB75405-114C-4295-9063-0F15F76D65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809" y="263625"/>
            <a:ext cx="1774391" cy="3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7266"/>
      </p:ext>
    </p:extLst>
  </p:cSld>
  <p:clrMapOvr>
    <a:masterClrMapping/>
  </p:clrMapOvr>
  <p:transition spd="slow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1"/>
            <a:ext cx="1076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7724960"/>
      </p:ext>
    </p:extLst>
  </p:cSld>
  <p:clrMapOvr>
    <a:masterClrMapping/>
  </p:clrMapOvr>
  <p:transition spd="slow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2"/>
            <a:ext cx="1076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6770694"/>
      </p:ext>
    </p:extLst>
  </p:cSld>
  <p:clrMapOvr>
    <a:masterClrMapping/>
  </p:clrMapOvr>
  <p:transition spd="slow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518304" y="6555861"/>
            <a:ext cx="914400" cy="289560"/>
          </a:xfrm>
        </p:spPr>
        <p:txBody>
          <a:bodyPr/>
          <a:lstStyle/>
          <a:p>
            <a:fld id="{799D999F-4978-4B71-B836-475808579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52022"/>
      </p:ext>
    </p:extLst>
  </p:cSld>
  <p:clrMapOvr>
    <a:masterClrMapping/>
  </p:clrMapOvr>
  <p:transition spd="slow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2"/>
            <a:ext cx="1076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2068396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F130-6C71-48EF-B54E-F2F1105415A9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0056967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F9F-6E17-4705-BD99-781B9E85FFC1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379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DCD-9749-4FC4-BF5C-B1169558E20D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6C57C-52B3-4FD7-B0DB-AD485342437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6188303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15F-3B34-479B-8216-F84B283D4B87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FC5AC-C91A-4C06-9CB1-22798F04CB4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994426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940E-1043-4FD1-829C-508A9D54CA0B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5CDF4-F1C6-4C3A-9F04-64093E16567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6633203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A27-6A3F-457B-BEFB-7A5EA670937D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30544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8858077"/>
      </p:ext>
    </p:extLst>
  </p:cSld>
  <p:clrMapOvr>
    <a:masterClrMapping/>
  </p:clrMapOvr>
  <p:transition spd="slow">
    <p:zoom dir="in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80EE-430F-4A1A-9255-F5524511EC3E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6EAE2-05FE-431D-9FC4-D647988B83A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9545072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36FB-4483-4C00-9884-851220D71C0C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CDEDB-AEB3-43E2-BA3D-DED5F03D961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843879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2E21-D7E9-4D85-9456-B074987E1416}" type="datetime1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0" cy="686060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096DB5-6B56-4D60-9958-E5416B57409F}"/>
              </a:ext>
            </a:extLst>
          </p:cNvPr>
          <p:cNvSpPr txBox="1">
            <a:spLocks/>
          </p:cNvSpPr>
          <p:nvPr userDrawn="1"/>
        </p:nvSpPr>
        <p:spPr>
          <a:xfrm>
            <a:off x="5389477" y="65087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B1FE89-9AA8-4D5B-B63B-2A1E06624653}" type="slidenum">
              <a:rPr lang="en-US" altLang="zh-TW" sz="1400" smtClean="0"/>
              <a:pPr>
                <a:defRPr/>
              </a:pPr>
              <a:t>‹#›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01889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842" r:id="rId15"/>
    <p:sldLayoutId id="2147483825" r:id="rId16"/>
    <p:sldLayoutId id="2147483827" r:id="rId17"/>
  </p:sldLayoutIdLst>
  <p:transition spd="slow">
    <p:zoom dir="in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opback.io/doc/en/lb4/Authentication-tutorial.html#json-web-token-approach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loopback.io/doc/en/lb4/migration-authentication.html#mounting-authentication-component" TargetMode="External"/><Relationship Id="rId4" Type="http://schemas.openxmlformats.org/officeDocument/2006/relationships/hyperlink" Target="https://loopback.io/doc/en/lb4/Authentication-tutorial.html#conclus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2649" y="2632028"/>
            <a:ext cx="9108306" cy="144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31" tIns="38066" rIns="76131" bIns="3806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defTabSz="914363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sz="3333" dirty="0" smtClean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Loopback4</a:t>
            </a:r>
            <a:r>
              <a:rPr kumimoji="1" lang="zh-CN" altLang="en-US" sz="3333" dirty="0" smtClean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实现</a:t>
            </a:r>
            <a:r>
              <a:rPr kumimoji="1" lang="en-US" altLang="zh-CN" sz="3333" dirty="0" smtClean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JWT</a:t>
            </a:r>
            <a:endParaRPr kumimoji="1" lang="en-US" altLang="zh-TW" sz="3333" dirty="0">
              <a:solidFill>
                <a:srgbClr val="000000"/>
              </a:solidFill>
              <a:latin typeface="+mn-lt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2" y="427748"/>
            <a:ext cx="11278577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第四步</a:t>
            </a:r>
            <a:r>
              <a:rPr lang="zh-CN" altLang="en-US" sz="2400" b="1" dirty="0" smtClean="0">
                <a:latin typeface="+mn-lt"/>
                <a:ea typeface="+mn-ea"/>
              </a:rPr>
              <a:t>，</a:t>
            </a:r>
            <a:r>
              <a:rPr lang="en-US" altLang="zh-CN" sz="2400" b="1" dirty="0" smtClean="0">
                <a:latin typeface="+mn-lt"/>
                <a:ea typeface="+mn-ea"/>
              </a:rPr>
              <a:t>controller</a:t>
            </a:r>
            <a:r>
              <a:rPr lang="zh-CN" altLang="en-US" sz="2400" b="1" dirty="0" smtClean="0">
                <a:latin typeface="+mn-lt"/>
                <a:ea typeface="+mn-ea"/>
              </a:rPr>
              <a:t>通過</a:t>
            </a:r>
            <a:r>
              <a:rPr lang="en-US" altLang="zh-CN" sz="2400" b="1" dirty="0">
                <a:latin typeface="+mn-lt"/>
                <a:ea typeface="+mn-ea"/>
              </a:rPr>
              <a:t>@authenticate</a:t>
            </a:r>
            <a:r>
              <a:rPr lang="en-US" altLang="zh-CN" sz="2400" b="1" dirty="0" smtClean="0">
                <a:latin typeface="+mn-lt"/>
                <a:ea typeface="+mn-ea"/>
              </a:rPr>
              <a:t>(‘</a:t>
            </a:r>
            <a:r>
              <a:rPr lang="en-US" altLang="zh-CN" sz="2400" b="1" dirty="0" err="1" smtClean="0">
                <a:latin typeface="+mn-lt"/>
                <a:ea typeface="+mn-ea"/>
              </a:rPr>
              <a:t>jwt</a:t>
            </a:r>
            <a:r>
              <a:rPr lang="en-US" altLang="zh-CN" sz="2400" b="1" dirty="0" smtClean="0">
                <a:latin typeface="+mn-lt"/>
                <a:ea typeface="+mn-ea"/>
              </a:rPr>
              <a:t>’)</a:t>
            </a:r>
            <a:endParaRPr lang="zh-TW" altLang="en-US" sz="2400" b="1" dirty="0">
              <a:latin typeface="+mn-lt"/>
              <a:ea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57" y="1348406"/>
            <a:ext cx="7836303" cy="40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第五步，</a:t>
            </a:r>
            <a:r>
              <a:rPr lang="zh-CN" altLang="en-US" sz="2400" dirty="0">
                <a:latin typeface="+mn-ea"/>
              </a:rPr>
              <a:t>給</a:t>
            </a:r>
            <a:r>
              <a:rPr lang="en-US" altLang="zh-TW" sz="2400" dirty="0">
                <a:latin typeface="+mn-ea"/>
              </a:rPr>
              <a:t>API Explorer, </a:t>
            </a:r>
            <a:r>
              <a:rPr lang="zh-CN" altLang="en-US" sz="2400" dirty="0">
                <a:latin typeface="+mn-ea"/>
              </a:rPr>
              <a:t>添加</a:t>
            </a:r>
            <a:r>
              <a:rPr lang="en-US" altLang="zh-TW" sz="2400" dirty="0">
                <a:latin typeface="+mn-ea"/>
              </a:rPr>
              <a:t>the “Authorize” button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27" y="1274618"/>
            <a:ext cx="8682190" cy="44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延伸</a:t>
            </a:r>
            <a:r>
              <a:rPr lang="zh-CN" altLang="en-US" sz="2400" b="1" dirty="0" smtClean="0">
                <a:latin typeface="+mn-lt"/>
                <a:ea typeface="+mn-ea"/>
              </a:rPr>
              <a:t>框架那些事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8836" y="1109114"/>
            <a:ext cx="10889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關鍵字： </a:t>
            </a:r>
            <a:r>
              <a:rPr lang="en-US" altLang="zh-CN" dirty="0">
                <a:latin typeface="+mn-ea"/>
              </a:rPr>
              <a:t>OOP(Object Oriented Programming)</a:t>
            </a:r>
            <a:r>
              <a:rPr lang="zh-CN" altLang="en-US" dirty="0"/>
              <a:t>面向对象编</a:t>
            </a:r>
            <a:r>
              <a:rPr lang="zh-CN" altLang="en-US" dirty="0" smtClean="0"/>
              <a:t>程</a:t>
            </a:r>
            <a:r>
              <a:rPr lang="en-US" altLang="zh-CN" dirty="0" smtClean="0">
                <a:latin typeface="+mn-ea"/>
              </a:rPr>
              <a:t> ,</a:t>
            </a:r>
          </a:p>
          <a:p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               </a:t>
            </a:r>
            <a:r>
              <a:rPr lang="en-US" altLang="zh-TW" dirty="0" err="1" smtClean="0">
                <a:latin typeface="+mn-ea"/>
              </a:rPr>
              <a:t>IoC</a:t>
            </a:r>
            <a:r>
              <a:rPr lang="en-US" altLang="zh-TW" dirty="0" smtClean="0">
                <a:latin typeface="+mn-ea"/>
              </a:rPr>
              <a:t>(Inversion </a:t>
            </a:r>
            <a:r>
              <a:rPr lang="en-US" altLang="zh-TW" dirty="0">
                <a:latin typeface="+mn-ea"/>
              </a:rPr>
              <a:t>of Control)</a:t>
            </a:r>
            <a:r>
              <a:rPr lang="zh-TW" altLang="en-US" dirty="0">
                <a:latin typeface="+mn-ea"/>
              </a:rPr>
              <a:t>控制反</a:t>
            </a:r>
            <a:r>
              <a:rPr lang="zh-TW" altLang="en-US" dirty="0" smtClean="0">
                <a:latin typeface="+mn-ea"/>
              </a:rPr>
              <a:t>转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DI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Dependency Injection) </a:t>
            </a:r>
            <a:r>
              <a:rPr lang="zh-CN" altLang="en-US" dirty="0" smtClean="0">
                <a:latin typeface="+mn-ea"/>
              </a:rPr>
              <a:t>依賴注入，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        AOP(</a:t>
            </a:r>
            <a:r>
              <a:rPr lang="en-US" altLang="zh-TW" dirty="0" smtClean="0">
                <a:latin typeface="+mn-ea"/>
              </a:rPr>
              <a:t>Aspect </a:t>
            </a:r>
            <a:r>
              <a:rPr lang="en-US" altLang="zh-TW" dirty="0">
                <a:latin typeface="+mn-ea"/>
              </a:rPr>
              <a:t>Oriented Programming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面向</a:t>
            </a:r>
            <a:r>
              <a:rPr lang="zh-CN" altLang="en-US" dirty="0" smtClean="0">
                <a:latin typeface="+mn-ea"/>
              </a:rPr>
              <a:t>切面编程</a:t>
            </a:r>
            <a:endParaRPr lang="zh-TW" altLang="en-US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56685" y="2252145"/>
            <a:ext cx="958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裝飾器是面向切面編程的實踐。框架的生命週期或是一些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理解我們或許可以把它歸在</a:t>
            </a:r>
            <a:endParaRPr lang="en-US" altLang="zh-CN" dirty="0" smtClean="0"/>
          </a:p>
          <a:p>
            <a:r>
              <a:rPr lang="zh-CN" altLang="en-US" dirty="0" smtClean="0"/>
              <a:t>面向切面編程的範疇（只是自己的想象）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56685" y="3118177"/>
            <a:ext cx="9841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/>
              <a:t>框架中不會使用</a:t>
            </a:r>
            <a:r>
              <a:rPr lang="en-US" altLang="zh-CN" dirty="0" smtClean="0"/>
              <a:t>new Class</a:t>
            </a:r>
            <a:r>
              <a:rPr lang="zh-CN" altLang="en-US" dirty="0" smtClean="0"/>
              <a:t>的方式實例化，而是通過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</a:t>
            </a:r>
            <a:r>
              <a:rPr lang="zh-CN" altLang="en-US" dirty="0" smtClean="0"/>
              <a:t>的思維通過框架去實現實例化</a:t>
            </a:r>
            <a:endParaRPr lang="en-US" altLang="zh-CN" dirty="0" smtClean="0"/>
          </a:p>
          <a:p>
            <a:r>
              <a:rPr lang="zh-CN" altLang="en-US" dirty="0" smtClean="0"/>
              <a:t>的容器統一管理。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通俗的來說：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CN" altLang="en-US" dirty="0" smtClean="0"/>
              <a:t>我想使用一個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的實例方法（區別于靜態方法），那這是一定需要先對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進行實例化</a:t>
            </a:r>
            <a:endParaRPr lang="en-US" altLang="zh-CN" dirty="0" smtClean="0"/>
          </a:p>
          <a:p>
            <a:r>
              <a:rPr lang="zh-CN" altLang="en-US" dirty="0" smtClean="0"/>
              <a:t>，才能通過實例去調用對應的實例方法。兩種方式可以獲得實例：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1.   </a:t>
            </a:r>
            <a:r>
              <a:rPr lang="zh-CN" altLang="en-US" dirty="0" smtClean="0"/>
              <a:t>框架幫你幹活，但是你得遵守框架的規則。規則就是需要實例化的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綁定到框架中才</a:t>
            </a:r>
            <a:endParaRPr lang="en-US" altLang="zh-CN" dirty="0" smtClean="0"/>
          </a:p>
          <a:p>
            <a:r>
              <a:rPr lang="zh-CN" altLang="en-US" dirty="0" smtClean="0"/>
              <a:t>會被實例化，通過裝飾器來傳遞</a:t>
            </a:r>
            <a:endParaRPr lang="en-US" altLang="zh-CN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2.  </a:t>
            </a:r>
            <a:r>
              <a:rPr lang="zh-CN" altLang="en-US" dirty="0" smtClean="0"/>
              <a:t>自己</a:t>
            </a:r>
            <a:r>
              <a:rPr lang="en-US" altLang="zh-CN" dirty="0" smtClean="0"/>
              <a:t>new Class</a:t>
            </a:r>
            <a:r>
              <a:rPr lang="zh-CN" altLang="en-US" dirty="0" smtClean="0"/>
              <a:t>（）獲得實例，</a:t>
            </a:r>
            <a:r>
              <a:rPr lang="en-US" altLang="zh-CN" dirty="0" smtClean="0"/>
              <a:t>UT</a:t>
            </a:r>
            <a:r>
              <a:rPr lang="zh-CN" altLang="en-US" dirty="0" smtClean="0"/>
              <a:t>中一般會這樣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75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總結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91915" y="1530840"/>
            <a:ext cx="950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zh-CN" altLang="en-US" dirty="0" smtClean="0"/>
              <a:t>框架的本質就是，幫助你更容易完成一件事。按照這個思路走，可以想到驗證模塊，框架</a:t>
            </a:r>
            <a:endParaRPr lang="en-US" altLang="zh-CN" dirty="0" smtClean="0"/>
          </a:p>
          <a:p>
            <a:r>
              <a:rPr lang="zh-CN" altLang="en-US" dirty="0"/>
              <a:t>幫</a:t>
            </a:r>
            <a:r>
              <a:rPr lang="zh-CN" altLang="en-US" dirty="0" smtClean="0"/>
              <a:t>你解決了，只是需要自定義而已。所以需要知道的是怎麼完成自定義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91915" y="3299861"/>
            <a:ext cx="97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zh-CN" altLang="en-US" dirty="0" smtClean="0"/>
              <a:t>一個框架的好壞，在於它是否能幫你更容易的解決你想解決的事情。如果你發現它可以解決</a:t>
            </a:r>
            <a:endParaRPr lang="en-US" altLang="zh-CN" dirty="0" smtClean="0"/>
          </a:p>
          <a:p>
            <a:r>
              <a:rPr lang="zh-CN" altLang="en-US" dirty="0" smtClean="0"/>
              <a:t>你的問題，那就去官網學習怎麼去解決吧！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2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问卷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461164" y="28078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週發給大家吧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37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BADD3C3-C0D3-4326-BA66-22FD82FC62B1}"/>
              </a:ext>
            </a:extLst>
          </p:cNvPr>
          <p:cNvSpPr txBox="1">
            <a:spLocks noChangeArrowheads="1"/>
          </p:cNvSpPr>
          <p:nvPr/>
        </p:nvSpPr>
        <p:spPr>
          <a:xfrm>
            <a:off x="3409217" y="2350773"/>
            <a:ext cx="4478638" cy="1269881"/>
          </a:xfrm>
          <a:prstGeom prst="rect">
            <a:avLst/>
          </a:prstGeom>
        </p:spPr>
        <p:txBody>
          <a:bodyPr vert="horz" lIns="68576" tIns="34288" rIns="68576" bIns="34288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506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  <a:defRPr/>
            </a:pPr>
            <a:r>
              <a:rPr kumimoji="0" lang="en-US" altLang="zh-Hant" sz="4499" dirty="0">
                <a:solidFill>
                  <a:srgbClr val="008080"/>
                </a:solidFill>
                <a:latin typeface="Helvetica 55 Roman" pitchFamily="34" charset="0"/>
                <a:ea typeface="新細明體" panose="02020500000000000000" pitchFamily="18" charset="-12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508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+mn-lt"/>
                <a:ea typeface="+mn-ea"/>
              </a:rPr>
              <a:t>API</a:t>
            </a:r>
            <a:r>
              <a:rPr lang="zh-CN" altLang="en-US" sz="2400" b="1" dirty="0" smtClean="0">
                <a:latin typeface="+mn-lt"/>
                <a:ea typeface="+mn-ea"/>
              </a:rPr>
              <a:t>驗證</a:t>
            </a:r>
            <a:r>
              <a:rPr lang="zh-CN" altLang="en-US" sz="2400" b="1" dirty="0">
                <a:latin typeface="+mn-lt"/>
                <a:ea typeface="+mn-ea"/>
              </a:rPr>
              <a:t>方式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64509" y="2207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16623" y="257682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實現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的驗證可以從</a:t>
            </a:r>
            <a:r>
              <a:rPr lang="en-US" altLang="zh-CN" dirty="0" err="1" smtClean="0">
                <a:latin typeface="+mn-ea"/>
              </a:rPr>
              <a:t>keycloak</a:t>
            </a:r>
            <a:r>
              <a:rPr lang="zh-CN" altLang="en-US" dirty="0" smtClean="0">
                <a:latin typeface="+mn-ea"/>
              </a:rPr>
              <a:t>的兩個方面去實現：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① 通過</a:t>
            </a:r>
            <a:r>
              <a:rPr lang="en-US" altLang="zh-CN" dirty="0" err="1" smtClean="0">
                <a:latin typeface="+mn-ea"/>
              </a:rPr>
              <a:t>keycloak</a:t>
            </a:r>
            <a:r>
              <a:rPr lang="zh-CN" altLang="en-US" dirty="0" smtClean="0">
                <a:latin typeface="+mn-ea"/>
              </a:rPr>
              <a:t>發放</a:t>
            </a:r>
            <a:r>
              <a:rPr lang="en-US" altLang="zh-CN" dirty="0" err="1" smtClean="0">
                <a:latin typeface="+mn-ea"/>
              </a:rPr>
              <a:t>sessionid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r>
              <a:rPr lang="zh-CN" altLang="en-US" dirty="0" smtClean="0">
                <a:latin typeface="+mn-ea"/>
              </a:rPr>
              <a:t>②通過</a:t>
            </a:r>
            <a:r>
              <a:rPr lang="en-US" altLang="zh-CN" dirty="0" err="1" smtClean="0">
                <a:latin typeface="+mn-ea"/>
              </a:rPr>
              <a:t>keycloak</a:t>
            </a:r>
            <a:r>
              <a:rPr lang="zh-CN" altLang="en-US" dirty="0" smtClean="0">
                <a:latin typeface="+mn-ea"/>
              </a:rPr>
              <a:t>發放</a:t>
            </a:r>
            <a:r>
              <a:rPr lang="en-US" altLang="zh-CN" dirty="0" smtClean="0">
                <a:latin typeface="+mn-ea"/>
              </a:rPr>
              <a:t>token(JWT)</a:t>
            </a:r>
            <a:endParaRPr lang="zh-TW" altLang="en-US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16623" y="1414326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前提：公司</a:t>
            </a:r>
            <a:r>
              <a:rPr lang="zh-CN" altLang="en-US" dirty="0">
                <a:latin typeface="+mn-ea"/>
              </a:rPr>
              <a:t>當前建議使用</a:t>
            </a:r>
            <a:r>
              <a:rPr lang="en-US" altLang="zh-CN" dirty="0" err="1">
                <a:latin typeface="+mn-ea"/>
              </a:rPr>
              <a:t>keycloak</a:t>
            </a:r>
            <a:r>
              <a:rPr lang="zh-CN" altLang="en-US" dirty="0">
                <a:latin typeface="+mn-ea"/>
              </a:rPr>
              <a:t>統一做認證</a:t>
            </a:r>
            <a:r>
              <a:rPr lang="zh-CN" altLang="en-US" dirty="0" smtClean="0">
                <a:latin typeface="+mn-ea"/>
              </a:rPr>
              <a:t>授權，以提高資安問題</a:t>
            </a:r>
            <a:endParaRPr lang="zh-TW" altLang="en-US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6623" y="4293318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我只圍繞</a:t>
            </a:r>
            <a:r>
              <a:rPr lang="zh-CN" altLang="en-US" dirty="0">
                <a:latin typeface="+mn-ea"/>
              </a:rPr>
              <a:t>第二</a:t>
            </a:r>
            <a:r>
              <a:rPr lang="zh-CN" altLang="en-US" dirty="0" smtClean="0">
                <a:latin typeface="+mn-ea"/>
              </a:rPr>
              <a:t>種方式做實現說明，大家感興趣的話，可以突破另一種方式</a:t>
            </a:r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54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簡單介紹一下</a:t>
            </a:r>
            <a:r>
              <a:rPr lang="en-US" altLang="zh-CN" sz="2400" b="1" dirty="0" smtClean="0">
                <a:latin typeface="+mn-lt"/>
                <a:ea typeface="+mn-ea"/>
              </a:rPr>
              <a:t>JWT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22400" y="1736435"/>
            <a:ext cx="428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詳情</a:t>
            </a:r>
            <a:r>
              <a:rPr lang="zh-CN" altLang="en-US" dirty="0" smtClean="0">
                <a:latin typeface="+mn-ea"/>
              </a:rPr>
              <a:t>地址： 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https</a:t>
            </a:r>
            <a:r>
              <a:rPr lang="en-US" altLang="zh-TW" dirty="0">
                <a:latin typeface="+mn-ea"/>
              </a:rPr>
              <a:t>://jwt.io/introduction</a:t>
            </a:r>
            <a:endParaRPr lang="zh-TW" altLang="en-US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94793" y="2798618"/>
            <a:ext cx="102002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  </a:t>
            </a:r>
            <a:r>
              <a:rPr lang="zh-CN" altLang="en-US" dirty="0" smtClean="0">
                <a:latin typeface="+mn-ea"/>
              </a:rPr>
              <a:t>通俗的說：</a:t>
            </a:r>
            <a:r>
              <a:rPr lang="en-US" altLang="zh-CN" dirty="0" smtClean="0">
                <a:latin typeface="+mn-ea"/>
              </a:rPr>
              <a:t>  JWT</a:t>
            </a:r>
            <a:r>
              <a:rPr lang="zh-CN" altLang="en-US" dirty="0">
                <a:latin typeface="+mn-ea"/>
              </a:rPr>
              <a:t>的本质就是一个字符串，它是将用户信息保存到一个</a:t>
            </a:r>
            <a:r>
              <a:rPr lang="en-US" altLang="zh-CN" dirty="0" err="1">
                <a:latin typeface="+mn-ea"/>
              </a:rPr>
              <a:t>Json</a:t>
            </a:r>
            <a:r>
              <a:rPr lang="zh-CN" altLang="en-US" dirty="0">
                <a:latin typeface="+mn-ea"/>
              </a:rPr>
              <a:t>字符串中</a:t>
            </a:r>
            <a:r>
              <a:rPr lang="zh-CN" altLang="en-US" dirty="0" smtClean="0">
                <a:latin typeface="+mn-ea"/>
              </a:rPr>
              <a:t>，然</a:t>
            </a:r>
            <a:r>
              <a:rPr lang="zh-CN" altLang="en-US" dirty="0">
                <a:latin typeface="+mn-ea"/>
              </a:rPr>
              <a:t>后进</a:t>
            </a:r>
            <a:r>
              <a:rPr lang="zh-CN" altLang="en-US" dirty="0" smtClean="0">
                <a:latin typeface="+mn-ea"/>
              </a:rPr>
              <a:t>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编</a:t>
            </a:r>
            <a:r>
              <a:rPr lang="zh-CN" altLang="en-US" dirty="0">
                <a:latin typeface="+mn-ea"/>
              </a:rPr>
              <a:t>码后得到</a:t>
            </a:r>
            <a:r>
              <a:rPr lang="zh-CN" altLang="en-US" dirty="0" smtClean="0">
                <a:latin typeface="+mn-ea"/>
              </a:rPr>
              <a:t>一个</a:t>
            </a:r>
            <a:r>
              <a:rPr lang="en-US" altLang="zh-CN" dirty="0">
                <a:latin typeface="+mn-ea"/>
              </a:rPr>
              <a:t>JWT token</a:t>
            </a:r>
            <a:r>
              <a:rPr lang="zh-CN" altLang="en-US" dirty="0">
                <a:latin typeface="+mn-ea"/>
              </a:rPr>
              <a:t>，并且这个</a:t>
            </a:r>
            <a:r>
              <a:rPr lang="en-US" altLang="zh-CN" dirty="0">
                <a:latin typeface="+mn-ea"/>
              </a:rPr>
              <a:t>JWT token</a:t>
            </a:r>
            <a:r>
              <a:rPr lang="zh-CN" altLang="en-US" dirty="0">
                <a:latin typeface="+mn-ea"/>
              </a:rPr>
              <a:t>带有签名</a:t>
            </a:r>
            <a:r>
              <a:rPr lang="zh-CN" altLang="en-US" dirty="0" smtClean="0">
                <a:latin typeface="+mn-ea"/>
              </a:rPr>
              <a:t>信息，</a:t>
            </a:r>
            <a:r>
              <a:rPr lang="zh-CN" altLang="en-US" dirty="0">
                <a:latin typeface="+mn-ea"/>
              </a:rPr>
              <a:t>接收后</a:t>
            </a:r>
            <a:r>
              <a:rPr lang="zh-CN" altLang="en-US" dirty="0" smtClean="0">
                <a:latin typeface="+mn-ea"/>
              </a:rPr>
              <a:t>可以校</a:t>
            </a:r>
            <a:r>
              <a:rPr lang="zh-CN" altLang="en-US" dirty="0">
                <a:latin typeface="+mn-ea"/>
              </a:rPr>
              <a:t>验是否</a:t>
            </a:r>
            <a:r>
              <a:rPr lang="zh-CN" altLang="en-US" dirty="0" smtClean="0">
                <a:latin typeface="+mn-ea"/>
              </a:rPr>
              <a:t>被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篡改</a:t>
            </a:r>
            <a:r>
              <a:rPr lang="zh-CN" altLang="en-US" dirty="0">
                <a:latin typeface="+mn-ea"/>
              </a:rPr>
              <a:t>，所以可以用于在各方之间安全地将信息作为</a:t>
            </a:r>
            <a:r>
              <a:rPr lang="en-US" altLang="zh-CN" dirty="0" err="1">
                <a:latin typeface="+mn-ea"/>
              </a:rPr>
              <a:t>Json</a:t>
            </a:r>
            <a:r>
              <a:rPr lang="zh-CN" altLang="en-US" dirty="0">
                <a:latin typeface="+mn-ea"/>
              </a:rPr>
              <a:t>对象传</a:t>
            </a:r>
            <a:r>
              <a:rPr lang="zh-CN" altLang="en-US" dirty="0" smtClean="0">
                <a:latin typeface="+mn-ea"/>
              </a:rPr>
              <a:t>输。</a:t>
            </a:r>
            <a:endParaRPr lang="en-US" altLang="zh-CN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      JWT</a:t>
            </a:r>
            <a:r>
              <a:rPr lang="zh-TW" altLang="en-US" dirty="0">
                <a:latin typeface="+mn-ea"/>
              </a:rPr>
              <a:t>由</a:t>
            </a:r>
            <a:r>
              <a:rPr lang="en-US" altLang="zh-TW" dirty="0">
                <a:latin typeface="+mn-ea"/>
              </a:rPr>
              <a:t>3</a:t>
            </a:r>
            <a:r>
              <a:rPr lang="zh-TW" altLang="en-US" dirty="0">
                <a:latin typeface="+mn-ea"/>
              </a:rPr>
              <a:t>部分组成：标头</a:t>
            </a:r>
            <a:r>
              <a:rPr lang="en-US" altLang="zh-TW" dirty="0">
                <a:latin typeface="+mn-ea"/>
              </a:rPr>
              <a:t>(Header)</a:t>
            </a:r>
            <a:r>
              <a:rPr lang="zh-TW" altLang="en-US" dirty="0">
                <a:latin typeface="+mn-ea"/>
              </a:rPr>
              <a:t>、有效载荷</a:t>
            </a:r>
            <a:r>
              <a:rPr lang="en-US" altLang="zh-TW" dirty="0">
                <a:latin typeface="+mn-ea"/>
              </a:rPr>
              <a:t>(Payload)</a:t>
            </a:r>
            <a:r>
              <a:rPr lang="zh-TW" altLang="en-US" dirty="0">
                <a:latin typeface="+mn-ea"/>
              </a:rPr>
              <a:t>和签名</a:t>
            </a:r>
            <a:r>
              <a:rPr lang="en-US" altLang="zh-TW" dirty="0">
                <a:latin typeface="+mn-ea"/>
              </a:rPr>
              <a:t>(Signature)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4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n-lt"/>
                <a:ea typeface="+mn-ea"/>
              </a:rPr>
              <a:t>我</a:t>
            </a:r>
            <a:r>
              <a:rPr lang="zh-CN" altLang="en-US" sz="2400" b="1" dirty="0" smtClean="0">
                <a:latin typeface="+mn-lt"/>
                <a:ea typeface="+mn-ea"/>
              </a:rPr>
              <a:t>使用如下環境實現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64509" y="2207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6908" y="169031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1.  </a:t>
            </a:r>
            <a:r>
              <a:rPr lang="zh-CN" altLang="en-US" dirty="0" smtClean="0">
                <a:latin typeface="+mn-ea"/>
              </a:rPr>
              <a:t>獲取</a:t>
            </a:r>
            <a:r>
              <a:rPr lang="en-US" altLang="zh-CN" dirty="0" err="1" smtClean="0">
                <a:latin typeface="+mn-ea"/>
              </a:rPr>
              <a:t>Keycloak</a:t>
            </a:r>
            <a:r>
              <a:rPr lang="zh-CN" altLang="en-US" dirty="0" smtClean="0">
                <a:latin typeface="+mn-ea"/>
              </a:rPr>
              <a:t>加密</a:t>
            </a:r>
            <a:r>
              <a:rPr lang="en-US" altLang="zh-CN" dirty="0" smtClean="0">
                <a:latin typeface="+mn-ea"/>
              </a:rPr>
              <a:t>JWT</a:t>
            </a:r>
            <a:r>
              <a:rPr lang="zh-CN" altLang="en-US" dirty="0" smtClean="0">
                <a:latin typeface="+mn-ea"/>
              </a:rPr>
              <a:t>的公鑰</a:t>
            </a:r>
            <a:endParaRPr lang="zh-TW" altLang="en-US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6908" y="2712471"/>
            <a:ext cx="77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2</a:t>
            </a:r>
            <a:r>
              <a:rPr lang="en-US" altLang="zh-TW" dirty="0" smtClean="0">
                <a:latin typeface="+mn-ea"/>
              </a:rPr>
              <a:t>.   </a:t>
            </a:r>
            <a:r>
              <a:rPr lang="en-US" altLang="zh-CN" dirty="0" smtClean="0">
                <a:latin typeface="+mn-ea"/>
              </a:rPr>
              <a:t>loopback4</a:t>
            </a:r>
            <a:r>
              <a:rPr lang="zh-CN" altLang="en-US" dirty="0" smtClean="0">
                <a:latin typeface="+mn-ea"/>
              </a:rPr>
              <a:t>框架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&amp;&amp; </a:t>
            </a:r>
            <a:r>
              <a:rPr lang="en-US" altLang="zh-CN" dirty="0" err="1">
                <a:latin typeface="+mn-ea"/>
              </a:rPr>
              <a:t>npm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@</a:t>
            </a:r>
            <a:r>
              <a:rPr lang="en-US" altLang="zh-TW" dirty="0" smtClean="0">
                <a:latin typeface="+mn-ea"/>
              </a:rPr>
              <a:t>loopback/authentication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-S</a:t>
            </a:r>
            <a:endParaRPr lang="en-US" altLang="zh-TW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46908" y="3882705"/>
            <a:ext cx="713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ea"/>
              </a:rPr>
              <a:t>3.   </a:t>
            </a:r>
            <a:r>
              <a:rPr lang="en-US" altLang="zh-TW" dirty="0" err="1">
                <a:latin typeface="+mn-ea"/>
              </a:rPr>
              <a:t>npm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err="1">
                <a:latin typeface="+mn-ea"/>
              </a:rPr>
              <a:t>i</a:t>
            </a:r>
            <a:r>
              <a:rPr lang="en-US" altLang="zh-TW" dirty="0">
                <a:latin typeface="+mn-ea"/>
              </a:rPr>
              <a:t>  </a:t>
            </a:r>
            <a:r>
              <a:rPr lang="en-US" altLang="zh-TW" dirty="0" err="1" smtClean="0">
                <a:latin typeface="+mn-ea"/>
              </a:rPr>
              <a:t>jsonwebtoken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– S &amp;&amp; </a:t>
            </a:r>
            <a:r>
              <a:rPr lang="en-US" altLang="zh-CN" dirty="0" err="1">
                <a:latin typeface="+mn-ea"/>
              </a:rPr>
              <a:t>npm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@types/</a:t>
            </a:r>
            <a:r>
              <a:rPr lang="en-US" altLang="zh-CN" dirty="0" err="1">
                <a:latin typeface="+mn-ea"/>
              </a:rPr>
              <a:t>jsonwebtoken</a:t>
            </a:r>
            <a:r>
              <a:rPr lang="en-US" altLang="zh-CN" dirty="0">
                <a:latin typeface="+mn-ea"/>
              </a:rPr>
              <a:t> -D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9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n-lt"/>
                <a:ea typeface="+mn-ea"/>
              </a:rPr>
              <a:t>官</a:t>
            </a:r>
            <a:r>
              <a:rPr lang="zh-CN" altLang="en-US" sz="2400" b="1" dirty="0" smtClean="0">
                <a:latin typeface="+mn-lt"/>
                <a:ea typeface="+mn-ea"/>
              </a:rPr>
              <a:t>網導引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5927" y="5047004"/>
            <a:ext cx="10446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鏈</a:t>
            </a:r>
            <a:r>
              <a:rPr lang="zh-CN" altLang="en-US" dirty="0" smtClean="0"/>
              <a:t>接地址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loopback.io/doc/en/lb4/Authentication-tutorial.html#json-web-token-approach</a:t>
            </a:r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loopback.io/doc/en/lb4/Authentication-tutorial.html#conclusion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 https</a:t>
            </a:r>
            <a:r>
              <a:rPr lang="en-US" altLang="zh-TW" dirty="0">
                <a:hlinkClick r:id="rId5"/>
              </a:rPr>
              <a:t>://loopback.io/doc/en/lb4/migration-authentication.html#mounting-authentication-component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440" y="1681015"/>
            <a:ext cx="5477316" cy="310085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927" y="1671673"/>
            <a:ext cx="4649817" cy="31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解題思路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00726" y="1690255"/>
            <a:ext cx="83681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借用</a:t>
            </a:r>
            <a:r>
              <a:rPr lang="en-US" altLang="zh-CN" dirty="0" err="1" smtClean="0">
                <a:latin typeface="+mn-ea"/>
              </a:rPr>
              <a:t>Keycloak</a:t>
            </a:r>
            <a:r>
              <a:rPr lang="en-US" altLang="zh-CN" dirty="0" smtClean="0">
                <a:latin typeface="+mn-ea"/>
              </a:rPr>
              <a:t> JWT(token)</a:t>
            </a:r>
            <a:r>
              <a:rPr lang="zh-CN" altLang="en-US" dirty="0" smtClean="0">
                <a:latin typeface="+mn-ea"/>
              </a:rPr>
              <a:t>與加密算法的公鑰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keycloak</a:t>
            </a:r>
            <a:r>
              <a:rPr lang="zh-CN" altLang="en-US" dirty="0" smtClean="0">
                <a:latin typeface="+mn-ea"/>
              </a:rPr>
              <a:t>的部分先不展開說明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latin typeface="+mn-ea"/>
              </a:rPr>
              <a:t>綁定</a:t>
            </a:r>
            <a:r>
              <a:rPr lang="en-US" altLang="zh-CN" dirty="0">
                <a:latin typeface="+mn-ea"/>
              </a:rPr>
              <a:t>Loopback4</a:t>
            </a:r>
            <a:r>
              <a:rPr lang="zh-CN" altLang="en-US" dirty="0">
                <a:latin typeface="+mn-ea"/>
              </a:rPr>
              <a:t>的驗證組件</a:t>
            </a:r>
            <a:r>
              <a:rPr lang="en-US" altLang="zh-TW" dirty="0">
                <a:latin typeface="+mn-ea"/>
              </a:rPr>
              <a:t>@loopback/authentication,</a:t>
            </a:r>
            <a:r>
              <a:rPr lang="zh-CN" altLang="en-US" dirty="0">
                <a:latin typeface="+mn-ea"/>
              </a:rPr>
              <a:t>且將驗證觸發條件增加在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m</a:t>
            </a:r>
            <a:r>
              <a:rPr lang="en-US" altLang="zh-TW" dirty="0">
                <a:latin typeface="+mn-ea"/>
              </a:rPr>
              <a:t>iddleware </a:t>
            </a:r>
            <a:r>
              <a:rPr lang="en-US" altLang="zh-CN" dirty="0">
                <a:latin typeface="+mn-ea"/>
              </a:rPr>
              <a:t>chain</a:t>
            </a:r>
            <a:r>
              <a:rPr lang="zh-CN" altLang="en-US" dirty="0" smtClean="0">
                <a:latin typeface="+mn-ea"/>
              </a:rPr>
              <a:t>上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lang="en-US" altLang="zh-TW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latin typeface="+mn-ea"/>
              </a:rPr>
              <a:t>在驗證組件的前提上</a:t>
            </a:r>
            <a:r>
              <a:rPr lang="zh-CN" altLang="en-US" dirty="0" smtClean="0">
                <a:latin typeface="+mn-ea"/>
              </a:rPr>
              <a:t>，通過自定義組件來自定義自己</a:t>
            </a:r>
            <a:r>
              <a:rPr lang="zh-CN" altLang="en-US" dirty="0">
                <a:latin typeface="+mn-ea"/>
              </a:rPr>
              <a:t>的驗證</a:t>
            </a:r>
            <a:r>
              <a:rPr lang="zh-CN" altLang="en-US" dirty="0" smtClean="0">
                <a:latin typeface="+mn-ea"/>
              </a:rPr>
              <a:t>策略。將自定義組件綁定到</a:t>
            </a:r>
            <a:r>
              <a:rPr lang="en-US" altLang="zh-CN" dirty="0" smtClean="0">
                <a:latin typeface="+mn-ea"/>
              </a:rPr>
              <a:t>Loopback4</a:t>
            </a:r>
            <a:r>
              <a:rPr lang="zh-CN" altLang="en-US" dirty="0" smtClean="0">
                <a:latin typeface="+mn-ea"/>
              </a:rPr>
              <a:t>中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在想要驗證的</a:t>
            </a:r>
            <a:r>
              <a:rPr lang="en-US" altLang="zh-CN" dirty="0" smtClean="0">
                <a:latin typeface="+mn-ea"/>
              </a:rPr>
              <a:t>restful</a:t>
            </a:r>
            <a:r>
              <a:rPr lang="zh-CN" altLang="en-US" dirty="0" smtClean="0">
                <a:latin typeface="+mn-ea"/>
              </a:rPr>
              <a:t>接口方法外或者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類上增加</a:t>
            </a:r>
            <a:r>
              <a:rPr lang="en-US" altLang="zh-TW" dirty="0">
                <a:latin typeface="+mn-ea"/>
              </a:rPr>
              <a:t>@authenticate</a:t>
            </a:r>
            <a:r>
              <a:rPr lang="en-US" altLang="zh-TW" dirty="0" smtClean="0">
                <a:latin typeface="+mn-ea"/>
              </a:rPr>
              <a:t>(‘</a:t>
            </a:r>
            <a:r>
              <a:rPr lang="en-US" altLang="zh-TW" dirty="0" err="1" smtClean="0">
                <a:latin typeface="+mn-ea"/>
              </a:rPr>
              <a:t>jwt</a:t>
            </a:r>
            <a:r>
              <a:rPr lang="en-US" altLang="zh-TW" dirty="0" smtClean="0">
                <a:latin typeface="+mn-ea"/>
              </a:rPr>
              <a:t>’)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latin typeface="+mn-ea"/>
              </a:rPr>
              <a:t>給</a:t>
            </a:r>
            <a:r>
              <a:rPr lang="en-US" altLang="zh-TW" dirty="0" smtClean="0">
                <a:latin typeface="+mn-ea"/>
              </a:rPr>
              <a:t>API </a:t>
            </a:r>
            <a:r>
              <a:rPr lang="en-US" altLang="zh-TW" dirty="0">
                <a:latin typeface="+mn-ea"/>
              </a:rPr>
              <a:t>Explorer, </a:t>
            </a:r>
            <a:r>
              <a:rPr lang="zh-CN" altLang="en-US" dirty="0" smtClean="0">
                <a:latin typeface="+mn-ea"/>
              </a:rPr>
              <a:t>添加</a:t>
            </a:r>
            <a:r>
              <a:rPr lang="en-US" altLang="zh-TW" dirty="0" smtClean="0">
                <a:latin typeface="+mn-ea"/>
              </a:rPr>
              <a:t>the </a:t>
            </a:r>
            <a:r>
              <a:rPr lang="en-US" altLang="zh-TW" dirty="0">
                <a:latin typeface="+mn-ea"/>
              </a:rPr>
              <a:t>“Authorize” </a:t>
            </a:r>
            <a:r>
              <a:rPr lang="en-US" altLang="zh-TW" dirty="0" smtClean="0">
                <a:latin typeface="+mn-ea"/>
              </a:rPr>
              <a:t>button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1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n-lt"/>
                <a:ea typeface="+mn-ea"/>
              </a:rPr>
              <a:t>第一</a:t>
            </a:r>
            <a:r>
              <a:rPr lang="zh-CN" altLang="en-US" sz="2400" b="1" dirty="0" smtClean="0">
                <a:latin typeface="+mn-lt"/>
                <a:ea typeface="+mn-ea"/>
              </a:rPr>
              <a:t>步，獲取</a:t>
            </a:r>
            <a:r>
              <a:rPr lang="en-US" altLang="zh-CN" sz="2400" b="1" dirty="0" err="1" smtClean="0">
                <a:latin typeface="+mn-lt"/>
                <a:ea typeface="+mn-ea"/>
              </a:rPr>
              <a:t>keycloak</a:t>
            </a:r>
            <a:r>
              <a:rPr lang="zh-CN" altLang="en-US" sz="2400" b="1" dirty="0" smtClean="0">
                <a:latin typeface="+mn-lt"/>
                <a:ea typeface="+mn-ea"/>
              </a:rPr>
              <a:t>的公鑰，並以下方</a:t>
            </a:r>
            <a:r>
              <a:rPr lang="en-US" altLang="zh-CN" sz="2400" b="1" dirty="0" err="1" smtClean="0">
                <a:latin typeface="+mn-lt"/>
                <a:ea typeface="+mn-ea"/>
              </a:rPr>
              <a:t>json</a:t>
            </a:r>
            <a:r>
              <a:rPr lang="zh-CN" altLang="en-US" sz="2400" b="1" dirty="0" smtClean="0">
                <a:latin typeface="+mn-lt"/>
                <a:ea typeface="+mn-ea"/>
              </a:rPr>
              <a:t>保存在框架中，以待備用</a:t>
            </a:r>
            <a:endParaRPr lang="zh-TW" altLang="en-US" sz="2400" b="1" dirty="0"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5" y="1061478"/>
            <a:ext cx="6095999" cy="30734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07035" y="4596891"/>
            <a:ext cx="9418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 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public_key</a:t>
            </a:r>
            <a:r>
              <a:rPr lang="en-US" altLang="zh-TW" dirty="0" smtClean="0"/>
              <a:t>”: “-----</a:t>
            </a:r>
            <a:r>
              <a:rPr lang="en-US" altLang="zh-TW" dirty="0"/>
              <a:t>BEGIN PUBLIC KEY-----\</a:t>
            </a:r>
            <a:r>
              <a:rPr lang="en-US" altLang="zh-TW" dirty="0" smtClean="0"/>
              <a:t>n</a:t>
            </a:r>
            <a:r>
              <a:rPr lang="en-US" altLang="zh-CN" dirty="0" smtClean="0"/>
              <a:t>{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}</a:t>
            </a:r>
            <a:r>
              <a:rPr lang="en-US" altLang="zh-TW" dirty="0" smtClean="0"/>
              <a:t>\n-----END PUBLIC KEY-----"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第二步，導入</a:t>
            </a:r>
            <a:r>
              <a:rPr lang="en-US" altLang="zh-CN" sz="2400" b="1" dirty="0" smtClean="0">
                <a:latin typeface="+mn-lt"/>
                <a:ea typeface="+mn-ea"/>
              </a:rPr>
              <a:t>@loopback/authentication </a:t>
            </a:r>
            <a:r>
              <a:rPr lang="zh-CN" altLang="en-US" sz="2400" b="1" dirty="0" smtClean="0">
                <a:latin typeface="+mn-lt"/>
                <a:ea typeface="+mn-ea"/>
              </a:rPr>
              <a:t>及 </a:t>
            </a:r>
            <a:r>
              <a:rPr lang="en-US" altLang="zh-CN" sz="2400" b="1" dirty="0" err="1" smtClean="0">
                <a:latin typeface="+mn-lt"/>
                <a:ea typeface="+mn-ea"/>
              </a:rPr>
              <a:t>MiddlewareSequence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77994" y="1385460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CN" altLang="en-US" dirty="0" smtClean="0"/>
              <a:t>導入驗證組件：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@loopback/authentication  -</a:t>
            </a:r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77994" y="2282341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CN" altLang="en-US" dirty="0" smtClean="0"/>
              <a:t>綁定到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： </a:t>
            </a:r>
            <a:r>
              <a:rPr lang="en-US" altLang="zh-CN" dirty="0" err="1"/>
              <a:t>this.component</a:t>
            </a:r>
            <a:r>
              <a:rPr lang="en-US" altLang="zh-CN" dirty="0"/>
              <a:t>(</a:t>
            </a:r>
            <a:r>
              <a:rPr lang="en-US" altLang="zh-CN" dirty="0" err="1"/>
              <a:t>AuthenticationComponent</a:t>
            </a:r>
            <a:r>
              <a:rPr lang="en-US" altLang="zh-CN" dirty="0"/>
              <a:t>);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77994" y="3217065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CN" altLang="en-US" dirty="0" smtClean="0"/>
              <a:t>將驗證組件的觸發事件添加在</a:t>
            </a:r>
            <a:r>
              <a:rPr lang="en-US" altLang="zh-CN" dirty="0" smtClean="0"/>
              <a:t>request(</a:t>
            </a:r>
            <a:r>
              <a:rPr lang="zh-CN" altLang="en-US" dirty="0" smtClean="0"/>
              <a:t>請求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middleware sequence</a:t>
            </a:r>
            <a:r>
              <a:rPr lang="zh-CN" altLang="en-US" dirty="0" smtClean="0"/>
              <a:t>。一般可以忽略</a:t>
            </a:r>
            <a:endParaRPr lang="en-US" altLang="zh-CN" dirty="0" smtClean="0"/>
          </a:p>
          <a:p>
            <a:r>
              <a:rPr lang="zh-CN" altLang="en-US" dirty="0" smtClean="0"/>
              <a:t>這一步，項目創建時，會生成這塊內容。這裡的</a:t>
            </a:r>
            <a:r>
              <a:rPr lang="en-US" altLang="zh-CN" dirty="0" err="1" smtClean="0"/>
              <a:t>MiddlewareSequence</a:t>
            </a:r>
            <a:r>
              <a:rPr lang="zh-CN" altLang="en-US" dirty="0" smtClean="0"/>
              <a:t>隱藏了一些細節。</a:t>
            </a:r>
            <a:endParaRPr lang="en-US" altLang="zh-CN" dirty="0" smtClean="0"/>
          </a:p>
          <a:p>
            <a:r>
              <a:rPr lang="zh-CN" altLang="en-US" dirty="0" smtClean="0"/>
              <a:t>我們這裡只關心驗證觸發在</a:t>
            </a:r>
            <a:r>
              <a:rPr lang="en-US" altLang="zh-CN" dirty="0" smtClean="0"/>
              <a:t>request chain</a:t>
            </a:r>
            <a:r>
              <a:rPr lang="zh-CN" altLang="en-US" dirty="0" smtClean="0"/>
              <a:t>中，當前以滿足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94" y="4303015"/>
            <a:ext cx="6686894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9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2">
            <a:extLst>
              <a:ext uri="{FF2B5EF4-FFF2-40B4-BE49-F238E27FC236}">
                <a16:creationId xmlns:a16="http://schemas.microsoft.com/office/drawing/2014/main" id="{0B1C3CC3-B322-459F-86CB-2EE0679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27748"/>
            <a:ext cx="10464800" cy="4616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</a:rPr>
              <a:t>第三步，實現自定義驗證策略（僅需</a:t>
            </a:r>
            <a:r>
              <a:rPr lang="en-US" altLang="zh-CN" sz="2400" b="1" dirty="0" smtClean="0">
                <a:latin typeface="+mn-lt"/>
                <a:ea typeface="+mn-ea"/>
              </a:rPr>
              <a:t>implements </a:t>
            </a:r>
            <a:r>
              <a:rPr lang="en-US" altLang="zh-CN" sz="2400" b="1" dirty="0" err="1" smtClean="0">
                <a:latin typeface="+mn-lt"/>
                <a:ea typeface="+mn-ea"/>
              </a:rPr>
              <a:t>AuthenticationStrategy</a:t>
            </a:r>
            <a:r>
              <a:rPr lang="zh-CN" altLang="en-US" sz="2400" b="1" dirty="0" smtClean="0">
                <a:latin typeface="+mn-lt"/>
                <a:ea typeface="+mn-ea"/>
              </a:rPr>
              <a:t>）</a:t>
            </a:r>
            <a:endParaRPr lang="zh-TW" altLang="en-US" sz="2400" b="1" dirty="0">
              <a:latin typeface="+mn-lt"/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1968" y="2418523"/>
            <a:ext cx="1019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CN" altLang="en-US" dirty="0" smtClean="0"/>
              <a:t>自定義驗證策略： </a:t>
            </a:r>
            <a:r>
              <a:rPr lang="en-US" altLang="zh-TW" dirty="0"/>
              <a:t>export class </a:t>
            </a:r>
            <a:r>
              <a:rPr lang="en-US" altLang="zh-TW" dirty="0" err="1"/>
              <a:t>JwtAuthenticationStrategy</a:t>
            </a:r>
            <a:r>
              <a:rPr lang="en-US" altLang="zh-TW" dirty="0"/>
              <a:t> implements </a:t>
            </a:r>
            <a:r>
              <a:rPr lang="en-US" altLang="zh-TW" dirty="0" err="1" smtClean="0"/>
              <a:t>AuthenticationStrategy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16623" y="3403095"/>
            <a:ext cx="1019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CN" altLang="en-US" dirty="0" smtClean="0"/>
              <a:t>創建</a:t>
            </a:r>
            <a:r>
              <a:rPr lang="en-US" altLang="zh-TW" dirty="0" err="1" smtClean="0"/>
              <a:t>JWTAuthenticationComponent</a:t>
            </a:r>
            <a:r>
              <a:rPr lang="zh-CN" altLang="en-US" dirty="0" smtClean="0"/>
              <a:t>，來更改</a:t>
            </a:r>
            <a:r>
              <a:rPr lang="en-US" altLang="zh-CN" dirty="0" err="1" smtClean="0"/>
              <a:t>AuthenticationComponent</a:t>
            </a:r>
            <a:r>
              <a:rPr lang="zh-CN" altLang="en-US" dirty="0" smtClean="0"/>
              <a:t>的驗證策略為自定義驗</a:t>
            </a:r>
            <a:endParaRPr lang="en-US" altLang="zh-CN" dirty="0" smtClean="0"/>
          </a:p>
          <a:p>
            <a:r>
              <a:rPr lang="zh-CN" altLang="en-US" dirty="0" smtClean="0"/>
              <a:t>證策略。使用</a:t>
            </a:r>
            <a:r>
              <a:rPr lang="en-US" altLang="zh-TW" dirty="0" err="1" smtClean="0"/>
              <a:t>registerAuthenticationStrategy</a:t>
            </a:r>
            <a:r>
              <a:rPr lang="zh-CN" altLang="en-US" dirty="0"/>
              <a:t>方法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16623" y="1440811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分兩部分：①策略的自定義；②方便管理，增加一個組件</a:t>
            </a:r>
            <a:r>
              <a:rPr lang="en-US" altLang="zh-TW" dirty="0" err="1" smtClean="0"/>
              <a:t>JWTAuthenticationComponent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16623" y="4572333"/>
            <a:ext cx="1019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CN" altLang="en-US" dirty="0"/>
              <a:t>通過</a:t>
            </a:r>
            <a:r>
              <a:rPr lang="en-US" altLang="zh-TW" dirty="0" err="1" smtClean="0">
                <a:latin typeface="+mn-ea"/>
              </a:rPr>
              <a:t>jsonwebtoken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TW" dirty="0"/>
              <a:t>verify(token, </a:t>
            </a:r>
            <a:r>
              <a:rPr lang="en-US" altLang="zh-TW" dirty="0" err="1"/>
              <a:t>publicKey</a:t>
            </a:r>
            <a:r>
              <a:rPr lang="en-US" altLang="zh-TW" dirty="0" smtClean="0"/>
              <a:t>)</a:t>
            </a:r>
            <a:r>
              <a:rPr lang="zh-CN" altLang="en-US" dirty="0" smtClean="0"/>
              <a:t>方法驗證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6623" y="5464572"/>
            <a:ext cx="1019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CN" altLang="en-US" dirty="0" smtClean="0"/>
              <a:t>將自定義的組件綁定在框架中：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this.component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JWTAuthenticationComponent</a:t>
            </a:r>
            <a:r>
              <a:rPr lang="en-US" altLang="zh-TW" dirty="0" smtClean="0"/>
              <a:t>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177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mf4kfaj">
      <a:majorFont>
        <a:latin typeface="Arial" panose="020F0302020204030204"/>
        <a:ea typeface="微軟正黑體"/>
        <a:cs typeface=""/>
      </a:majorFont>
      <a:minorFont>
        <a:latin typeface="Arial" panose="020F0502020204030204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12012</TotalTime>
  <Words>920</Words>
  <Application>Microsoft Office PowerPoint</Application>
  <PresentationFormat>寬螢幕</PresentationFormat>
  <Paragraphs>90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Helvetica 55 Roman</vt:lpstr>
      <vt:lpstr>微軟正黑體</vt:lpstr>
      <vt:lpstr>新細明體</vt:lpstr>
      <vt:lpstr>Arial</vt:lpstr>
      <vt:lpstr>Calibri</vt:lpstr>
      <vt:lpstr>5_Office 佈景主題</vt:lpstr>
      <vt:lpstr>PowerPoint 簡報</vt:lpstr>
      <vt:lpstr>API驗證方式</vt:lpstr>
      <vt:lpstr>簡單介紹一下JWT</vt:lpstr>
      <vt:lpstr>我使用如下環境實現</vt:lpstr>
      <vt:lpstr>官網導引</vt:lpstr>
      <vt:lpstr>解題思路</vt:lpstr>
      <vt:lpstr>第一步，獲取keycloak的公鑰，並以下方json保存在框架中，以待備用</vt:lpstr>
      <vt:lpstr>第二步，導入@loopback/authentication 及 MiddlewareSequence</vt:lpstr>
      <vt:lpstr>第三步，實現自定義驗證策略（僅需implements AuthenticationStrategy）</vt:lpstr>
      <vt:lpstr>第四步，controller通過@authenticate(‘jwt’)</vt:lpstr>
      <vt:lpstr>第五步，給API Explorer, 添加the “Authorize” button</vt:lpstr>
      <vt:lpstr>延伸框架那些事</vt:lpstr>
      <vt:lpstr>總結</vt:lpstr>
      <vt:lpstr>问卷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Willie Huang/WIH/Wistron</dc:creator>
  <cp:lastModifiedBy>Xavier Gong/WKS/Wistron</cp:lastModifiedBy>
  <cp:revision>434</cp:revision>
  <dcterms:created xsi:type="dcterms:W3CDTF">2021-11-16T01:58:44Z</dcterms:created>
  <dcterms:modified xsi:type="dcterms:W3CDTF">2022-09-09T07:15:17Z</dcterms:modified>
</cp:coreProperties>
</file>