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8" r:id="rId1"/>
  </p:sldMasterIdLst>
  <p:notesMasterIdLst>
    <p:notesMasterId r:id="rId35"/>
  </p:notesMasterIdLst>
  <p:sldIdLst>
    <p:sldId id="257" r:id="rId2"/>
    <p:sldId id="642" r:id="rId3"/>
    <p:sldId id="258" r:id="rId4"/>
    <p:sldId id="2134805140" r:id="rId5"/>
    <p:sldId id="261" r:id="rId6"/>
    <p:sldId id="2134805141" r:id="rId7"/>
    <p:sldId id="263" r:id="rId8"/>
    <p:sldId id="264" r:id="rId9"/>
    <p:sldId id="269" r:id="rId10"/>
    <p:sldId id="2134805136" r:id="rId11"/>
    <p:sldId id="2134805144" r:id="rId12"/>
    <p:sldId id="615" r:id="rId13"/>
    <p:sldId id="2134805147" r:id="rId14"/>
    <p:sldId id="272" r:id="rId15"/>
    <p:sldId id="273" r:id="rId16"/>
    <p:sldId id="274" r:id="rId17"/>
    <p:sldId id="278" r:id="rId18"/>
    <p:sldId id="275" r:id="rId19"/>
    <p:sldId id="276" r:id="rId20"/>
    <p:sldId id="277" r:id="rId21"/>
    <p:sldId id="279" r:id="rId22"/>
    <p:sldId id="280" r:id="rId23"/>
    <p:sldId id="286" r:id="rId24"/>
    <p:sldId id="287" r:id="rId25"/>
    <p:sldId id="281" r:id="rId26"/>
    <p:sldId id="282" r:id="rId27"/>
    <p:sldId id="284" r:id="rId28"/>
    <p:sldId id="283" r:id="rId29"/>
    <p:sldId id="2134805135" r:id="rId30"/>
    <p:sldId id="285" r:id="rId31"/>
    <p:sldId id="2134805145" r:id="rId32"/>
    <p:sldId id="288" r:id="rId33"/>
    <p:sldId id="213480513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te Zhou/WZS/Wistron" initials="CZ" lastIdx="1" clrIdx="0">
    <p:extLst>
      <p:ext uri="{19B8F6BF-5375-455C-9EA6-DF929625EA0E}">
        <p15:presenceInfo xmlns:p15="http://schemas.microsoft.com/office/powerpoint/2012/main" userId="S-1-5-21-1209599712-1461700933-852523008-750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C6F9"/>
    <a:srgbClr val="00B0F0"/>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764" autoAdjust="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3487-8826-4718-8930-CB6C1F6D7D83}" type="datetimeFigureOut">
              <a:rPr lang="zh-CN" altLang="en-US" smtClean="0"/>
              <a:t>2021/7/23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AE883-5E73-4485-BB4B-6BE36A55717F}" type="slidenum">
              <a:rPr lang="zh-CN" altLang="en-US" smtClean="0"/>
              <a:t>‹#›</a:t>
            </a:fld>
            <a:endParaRPr lang="zh-CN" altLang="en-US"/>
          </a:p>
        </p:txBody>
      </p:sp>
    </p:spTree>
    <p:extLst>
      <p:ext uri="{BB962C8B-B14F-4D97-AF65-F5344CB8AC3E}">
        <p14:creationId xmlns:p14="http://schemas.microsoft.com/office/powerpoint/2010/main" val="289385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3AE883-5E73-4485-BB4B-6BE36A55717F}" type="slidenum">
              <a:rPr lang="zh-CN" altLang="en-US" smtClean="0"/>
              <a:t>5</a:t>
            </a:fld>
            <a:endParaRPr lang="zh-CN" altLang="en-US"/>
          </a:p>
        </p:txBody>
      </p:sp>
    </p:spTree>
    <p:extLst>
      <p:ext uri="{BB962C8B-B14F-4D97-AF65-F5344CB8AC3E}">
        <p14:creationId xmlns:p14="http://schemas.microsoft.com/office/powerpoint/2010/main" val="220913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aseline="0">
              <a:latin typeface="Arial" panose="020B0604020202020204"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FA3AE883-5E73-4485-BB4B-6BE36A55717F}" type="slidenum">
              <a:rPr lang="zh-CN" altLang="en-US" smtClean="0"/>
              <a:t>8</a:t>
            </a:fld>
            <a:endParaRPr lang="zh-CN" altLang="en-US"/>
          </a:p>
        </p:txBody>
      </p:sp>
    </p:spTree>
    <p:extLst>
      <p:ext uri="{BB962C8B-B14F-4D97-AF65-F5344CB8AC3E}">
        <p14:creationId xmlns:p14="http://schemas.microsoft.com/office/powerpoint/2010/main" val="423233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3AE883-5E73-4485-BB4B-6BE36A55717F}" type="slidenum">
              <a:rPr lang="zh-CN" altLang="en-US" smtClean="0"/>
              <a:t>10</a:t>
            </a:fld>
            <a:endParaRPr lang="zh-CN" altLang="en-US"/>
          </a:p>
        </p:txBody>
      </p:sp>
    </p:spTree>
    <p:extLst>
      <p:ext uri="{BB962C8B-B14F-4D97-AF65-F5344CB8AC3E}">
        <p14:creationId xmlns:p14="http://schemas.microsoft.com/office/powerpoint/2010/main" val="230002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3AE883-5E73-4485-BB4B-6BE36A55717F}" type="slidenum">
              <a:rPr lang="zh-CN" altLang="en-US" smtClean="0"/>
              <a:t>20</a:t>
            </a:fld>
            <a:endParaRPr lang="zh-CN" altLang="en-US"/>
          </a:p>
        </p:txBody>
      </p:sp>
    </p:spTree>
    <p:extLst>
      <p:ext uri="{BB962C8B-B14F-4D97-AF65-F5344CB8AC3E}">
        <p14:creationId xmlns:p14="http://schemas.microsoft.com/office/powerpoint/2010/main" val="228540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3AE883-5E73-4485-BB4B-6BE36A55717F}" type="slidenum">
              <a:rPr lang="zh-CN" altLang="en-US" smtClean="0"/>
              <a:t>24</a:t>
            </a:fld>
            <a:endParaRPr lang="zh-CN" altLang="en-US"/>
          </a:p>
        </p:txBody>
      </p:sp>
    </p:spTree>
    <p:extLst>
      <p:ext uri="{BB962C8B-B14F-4D97-AF65-F5344CB8AC3E}">
        <p14:creationId xmlns:p14="http://schemas.microsoft.com/office/powerpoint/2010/main" val="59543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3AE883-5E73-4485-BB4B-6BE36A55717F}" type="slidenum">
              <a:rPr lang="zh-CN" altLang="en-US" smtClean="0"/>
              <a:t>28</a:t>
            </a:fld>
            <a:endParaRPr lang="zh-CN" altLang="en-US"/>
          </a:p>
        </p:txBody>
      </p:sp>
    </p:spTree>
    <p:extLst>
      <p:ext uri="{BB962C8B-B14F-4D97-AF65-F5344CB8AC3E}">
        <p14:creationId xmlns:p14="http://schemas.microsoft.com/office/powerpoint/2010/main" val="3561781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3AE883-5E73-4485-BB4B-6BE36A55717F}" type="slidenum">
              <a:rPr lang="zh-CN" altLang="en-US" smtClean="0"/>
              <a:t>31</a:t>
            </a:fld>
            <a:endParaRPr lang="zh-CN" altLang="en-US"/>
          </a:p>
        </p:txBody>
      </p:sp>
    </p:spTree>
    <p:extLst>
      <p:ext uri="{BB962C8B-B14F-4D97-AF65-F5344CB8AC3E}">
        <p14:creationId xmlns:p14="http://schemas.microsoft.com/office/powerpoint/2010/main" val="3307036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3A4751-C10A-4708-A57E-1DF4B6B5937C}"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50897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267266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359246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6484C-DA24-440F-B4B8-644D650F5B47}"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9833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1418799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6484C-DA24-440F-B4B8-644D650F5B47}"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938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512861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1641998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3006964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191996" cy="6861906"/>
          </a:xfrm>
          <a:prstGeom prst="rect">
            <a:avLst/>
          </a:prstGeom>
        </p:spPr>
      </p:pic>
      <p:sp>
        <p:nvSpPr>
          <p:cNvPr id="30723" name="Rectangle 3"/>
          <p:cNvSpPr>
            <a:spLocks noGrp="1" noChangeArrowheads="1"/>
          </p:cNvSpPr>
          <p:nvPr>
            <p:ph type="ctrTitle" sz="quarter" hasCustomPrompt="1"/>
          </p:nvPr>
        </p:nvSpPr>
        <p:spPr>
          <a:xfrm>
            <a:off x="4368800" y="4207133"/>
            <a:ext cx="7518400" cy="1384995"/>
          </a:xfrm>
        </p:spPr>
        <p:txBody>
          <a:bodyPr anchor="ctr"/>
          <a:lstStyle>
            <a:lvl1pPr>
              <a:defRPr sz="2800">
                <a:solidFill>
                  <a:schemeClr val="bg1">
                    <a:lumMod val="50000"/>
                  </a:schemeClr>
                </a:solidFill>
              </a:defRPr>
            </a:lvl1pPr>
          </a:lstStyle>
          <a:p>
            <a:r>
              <a:rPr lang="en-US" altLang="zh-TW" dirty="0"/>
              <a:t>Present’s Name</a:t>
            </a:r>
            <a:br>
              <a:rPr lang="en-US" altLang="zh-TW" dirty="0"/>
            </a:br>
            <a:r>
              <a:rPr lang="en-US" altLang="zh-TW" dirty="0"/>
              <a:t>Present’s Title</a:t>
            </a:r>
            <a:br>
              <a:rPr lang="en-US" altLang="zh-TW" dirty="0"/>
            </a:br>
            <a:r>
              <a:rPr lang="en-US" altLang="zh-TW" dirty="0"/>
              <a:t>Date</a:t>
            </a:r>
          </a:p>
        </p:txBody>
      </p:sp>
      <p:pic>
        <p:nvPicPr>
          <p:cNvPr id="2" name="圖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11448" y="223286"/>
            <a:ext cx="1774153" cy="252000"/>
          </a:xfrm>
          <a:prstGeom prst="rect">
            <a:avLst/>
          </a:prstGeom>
        </p:spPr>
      </p:pic>
    </p:spTree>
    <p:extLst>
      <p:ext uri="{BB962C8B-B14F-4D97-AF65-F5344CB8AC3E}">
        <p14:creationId xmlns:p14="http://schemas.microsoft.com/office/powerpoint/2010/main" val="3574619377"/>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4617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348439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64710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3833493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34908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32568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221772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23862A4-3054-4100-8A09-C246F4281743}" type="datetimeFigureOut">
              <a:rPr lang="zh-CN" altLang="en-US" smtClean="0"/>
              <a:t>2021/7/23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36456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3862A4-3054-4100-8A09-C246F4281743}" type="datetimeFigureOut">
              <a:rPr lang="zh-CN" altLang="en-US" smtClean="0"/>
              <a:t>2021/7/23</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D6484C-DA24-440F-B4B8-644D650F5B47}" type="slidenum">
              <a:rPr lang="zh-CN" altLang="en-US" smtClean="0"/>
              <a:t>‹#›</a:t>
            </a:fld>
            <a:endParaRPr lang="zh-CN" altLang="en-US"/>
          </a:p>
        </p:txBody>
      </p:sp>
    </p:spTree>
    <p:extLst>
      <p:ext uri="{BB962C8B-B14F-4D97-AF65-F5344CB8AC3E}">
        <p14:creationId xmlns:p14="http://schemas.microsoft.com/office/powerpoint/2010/main" val="3395508585"/>
      </p:ext>
    </p:extLst>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 id="2147484220" r:id="rId12"/>
    <p:sldLayoutId id="2147484221" r:id="rId13"/>
    <p:sldLayoutId id="2147484222" r:id="rId14"/>
    <p:sldLayoutId id="2147484223" r:id="rId15"/>
    <p:sldLayoutId id="2147484224" r:id="rId16"/>
    <p:sldLayoutId id="214748422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worktile/ngx-pla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micro-frontends_CICD.xlsx"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hyperlink" Target="https://ng.ant.design/" TargetMode="External"/><Relationship Id="rId2" Type="http://schemas.openxmlformats.org/officeDocument/2006/relationships/hyperlink" Target="https://update.angular.io/"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1.sv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orktile/ngx-plan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planet.ngnice.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5"/>
          <p:cNvSpPr txBox="1">
            <a:spLocks noChangeArrowheads="1"/>
          </p:cNvSpPr>
          <p:nvPr/>
        </p:nvSpPr>
        <p:spPr bwMode="auto">
          <a:xfrm>
            <a:off x="8077200" y="4370067"/>
            <a:ext cx="2057400" cy="97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342900" indent="-342900">
              <a:lnSpc>
                <a:spcPct val="125000"/>
              </a:lnSpc>
              <a:spcBef>
                <a:spcPct val="20000"/>
              </a:spcBef>
              <a:buFont typeface="微軟正黑體" panose="020B0604030504040204" pitchFamily="34" charset="-120"/>
              <a:buChar char="■"/>
            </a:pPr>
            <a:r>
              <a:rPr lang="en-US" altLang="zh-CN" sz="2200" b="1">
                <a:solidFill>
                  <a:schemeClr val="tx1">
                    <a:lumMod val="50000"/>
                    <a:lumOff val="50000"/>
                  </a:schemeClr>
                </a:solidFill>
                <a:latin typeface="+mn-lt"/>
                <a:ea typeface="細明體" pitchFamily="49" charset="-120"/>
              </a:rPr>
              <a:t>Carte</a:t>
            </a:r>
            <a:endParaRPr lang="en-US" altLang="en-US" sz="2200" b="1" dirty="0">
              <a:solidFill>
                <a:schemeClr val="tx1">
                  <a:lumMod val="50000"/>
                  <a:lumOff val="50000"/>
                </a:schemeClr>
              </a:solidFill>
              <a:latin typeface="+mn-lt"/>
              <a:ea typeface="細明體" pitchFamily="49" charset="-120"/>
            </a:endParaRPr>
          </a:p>
          <a:p>
            <a:pPr marL="342900" indent="-342900">
              <a:lnSpc>
                <a:spcPct val="125000"/>
              </a:lnSpc>
              <a:spcBef>
                <a:spcPct val="20000"/>
              </a:spcBef>
              <a:buFont typeface="微軟正黑體" panose="020B0604030504040204" pitchFamily="34" charset="-120"/>
              <a:buChar char="■"/>
            </a:pPr>
            <a:r>
              <a:rPr lang="en-US" altLang="en-US" sz="2200" b="1">
                <a:solidFill>
                  <a:schemeClr val="tx1">
                    <a:lumMod val="50000"/>
                    <a:lumOff val="50000"/>
                  </a:schemeClr>
                </a:solidFill>
                <a:latin typeface="+mn-lt"/>
                <a:ea typeface="細明體" pitchFamily="49" charset="-120"/>
              </a:rPr>
              <a:t>20</a:t>
            </a:r>
            <a:r>
              <a:rPr lang="en-US" altLang="zh-CN" sz="2200" b="1">
                <a:solidFill>
                  <a:schemeClr val="tx1">
                    <a:lumMod val="50000"/>
                    <a:lumOff val="50000"/>
                  </a:schemeClr>
                </a:solidFill>
                <a:latin typeface="+mn-lt"/>
                <a:ea typeface="細明體" pitchFamily="49" charset="-120"/>
              </a:rPr>
              <a:t>21</a:t>
            </a:r>
            <a:r>
              <a:rPr lang="en-US" altLang="en-US" sz="2200" b="1">
                <a:solidFill>
                  <a:schemeClr val="tx1">
                    <a:lumMod val="50000"/>
                    <a:lumOff val="50000"/>
                  </a:schemeClr>
                </a:solidFill>
                <a:latin typeface="+mn-lt"/>
                <a:ea typeface="細明體" pitchFamily="49" charset="-120"/>
              </a:rPr>
              <a:t>/</a:t>
            </a:r>
            <a:r>
              <a:rPr lang="en-US" altLang="zh-CN" sz="2200" b="1">
                <a:solidFill>
                  <a:schemeClr val="tx1">
                    <a:lumMod val="50000"/>
                    <a:lumOff val="50000"/>
                  </a:schemeClr>
                </a:solidFill>
                <a:latin typeface="+mn-lt"/>
                <a:ea typeface="細明體" pitchFamily="49" charset="-120"/>
              </a:rPr>
              <a:t>07</a:t>
            </a:r>
            <a:endParaRPr lang="en-US" altLang="en-US" sz="2200" b="1" dirty="0">
              <a:solidFill>
                <a:schemeClr val="tx1">
                  <a:lumMod val="50000"/>
                  <a:lumOff val="50000"/>
                </a:schemeClr>
              </a:solidFill>
              <a:latin typeface="+mn-lt"/>
              <a:ea typeface="細明體" pitchFamily="49" charset="-120"/>
            </a:endParaRPr>
          </a:p>
        </p:txBody>
      </p:sp>
      <p:sp>
        <p:nvSpPr>
          <p:cNvPr id="3" name="Rectangle 3"/>
          <p:cNvSpPr>
            <a:spLocks noChangeArrowheads="1"/>
          </p:cNvSpPr>
          <p:nvPr/>
        </p:nvSpPr>
        <p:spPr bwMode="auto">
          <a:xfrm>
            <a:off x="2362200" y="2286001"/>
            <a:ext cx="7467600"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nSpc>
                <a:spcPct val="115000"/>
              </a:lnSpc>
            </a:pPr>
            <a:r>
              <a:rPr lang="en-US" altLang="en-US" sz="3200" dirty="0">
                <a:solidFill>
                  <a:srgbClr val="333333"/>
                </a:solidFill>
                <a:latin typeface="Arial" panose="020B0604020202020204" pitchFamily="34" charset="0"/>
                <a:ea typeface="文鼎粗黑" pitchFamily="49" charset="-120"/>
                <a:cs typeface="Arial" panose="020B0604020202020204" pitchFamily="34" charset="0"/>
              </a:rPr>
              <a:t>Angular8</a:t>
            </a:r>
            <a:r>
              <a:rPr lang="zh-CN" altLang="en-US" sz="3200" dirty="0">
                <a:solidFill>
                  <a:srgbClr val="333333"/>
                </a:solidFill>
                <a:latin typeface="Arial" panose="020B0604020202020204" pitchFamily="34" charset="0"/>
                <a:ea typeface="文鼎粗黑" pitchFamily="49" charset="-120"/>
                <a:cs typeface="Arial" panose="020B0604020202020204" pitchFamily="34" charset="0"/>
              </a:rPr>
              <a:t>及以上的版本基于</a:t>
            </a:r>
            <a:r>
              <a:rPr lang="en-US" altLang="en-US" sz="3200" dirty="0" err="1">
                <a:solidFill>
                  <a:srgbClr val="333333"/>
                </a:solidFill>
                <a:latin typeface="Arial" panose="020B0604020202020204" pitchFamily="34" charset="0"/>
                <a:ea typeface="文鼎粗黑" pitchFamily="49" charset="-120"/>
                <a:cs typeface="Arial" panose="020B0604020202020204" pitchFamily="34" charset="0"/>
              </a:rPr>
              <a:t>ngx</a:t>
            </a:r>
            <a:r>
              <a:rPr lang="en-US" altLang="en-US" sz="3200" dirty="0">
                <a:solidFill>
                  <a:srgbClr val="333333"/>
                </a:solidFill>
                <a:latin typeface="Arial" panose="020B0604020202020204" pitchFamily="34" charset="0"/>
                <a:ea typeface="文鼎粗黑" pitchFamily="49" charset="-120"/>
                <a:cs typeface="Arial" panose="020B0604020202020204" pitchFamily="34" charset="0"/>
              </a:rPr>
              <a:t>-planet</a:t>
            </a:r>
            <a:r>
              <a:rPr lang="zh-CN" altLang="en-US" sz="3200" dirty="0">
                <a:solidFill>
                  <a:srgbClr val="333333"/>
                </a:solidFill>
                <a:latin typeface="Arial" panose="020B0604020202020204" pitchFamily="34" charset="0"/>
                <a:ea typeface="文鼎粗黑" pitchFamily="49" charset="-120"/>
                <a:cs typeface="Arial" panose="020B0604020202020204" pitchFamily="34" charset="0"/>
              </a:rPr>
              <a:t>微前端的实现方案</a:t>
            </a:r>
            <a:endParaRPr lang="en-US" altLang="en-US" sz="3200" dirty="0">
              <a:solidFill>
                <a:srgbClr val="333333"/>
              </a:solidFill>
              <a:latin typeface="Arial" panose="020B0604020202020204" pitchFamily="34" charset="0"/>
              <a:ea typeface="文鼎粗黑" pitchFamily="49" charset="-120"/>
              <a:cs typeface="Arial" panose="020B0604020202020204" pitchFamily="34" charset="0"/>
            </a:endParaRPr>
          </a:p>
        </p:txBody>
      </p:sp>
    </p:spTree>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F64CAB-D3F2-4D0A-B2FA-2C7AA388A911}"/>
              </a:ext>
            </a:extLst>
          </p:cNvPr>
          <p:cNvSpPr/>
          <p:nvPr/>
        </p:nvSpPr>
        <p:spPr>
          <a:xfrm>
            <a:off x="1045023" y="4815402"/>
            <a:ext cx="1800000" cy="54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latin typeface="Arial" panose="020B0604020202020204" pitchFamily="34" charset="0"/>
                <a:ea typeface="华文楷体" panose="02010600040101010101" pitchFamily="2" charset="-122"/>
              </a:rPr>
              <a:t>Angular v11</a:t>
            </a:r>
            <a:endParaRPr lang="zh-CN" altLang="en-US" sz="1600">
              <a:solidFill>
                <a:srgbClr val="FF0000"/>
              </a:solidFill>
              <a:latin typeface="Arial" panose="020B0604020202020204" pitchFamily="34" charset="0"/>
              <a:ea typeface="华文楷体" panose="02010600040101010101" pitchFamily="2" charset="-122"/>
            </a:endParaRPr>
          </a:p>
        </p:txBody>
      </p:sp>
      <p:sp>
        <p:nvSpPr>
          <p:cNvPr id="5" name="矩形 4">
            <a:extLst>
              <a:ext uri="{FF2B5EF4-FFF2-40B4-BE49-F238E27FC236}">
                <a16:creationId xmlns:a16="http://schemas.microsoft.com/office/drawing/2014/main" id="{7F11C92B-6B9C-42DD-99FB-0142FD94847E}"/>
              </a:ext>
            </a:extLst>
          </p:cNvPr>
          <p:cNvSpPr/>
          <p:nvPr/>
        </p:nvSpPr>
        <p:spPr>
          <a:xfrm>
            <a:off x="5802085" y="1450011"/>
            <a:ext cx="2293258" cy="419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Arial" panose="020B0604020202020204" pitchFamily="34" charset="0"/>
                <a:ea typeface="华文楷体" panose="02010600040101010101" pitchFamily="2" charset="-122"/>
              </a:rPr>
              <a:t>子应用</a:t>
            </a:r>
          </a:p>
        </p:txBody>
      </p:sp>
      <p:sp>
        <p:nvSpPr>
          <p:cNvPr id="7" name="矩形 6">
            <a:extLst>
              <a:ext uri="{FF2B5EF4-FFF2-40B4-BE49-F238E27FC236}">
                <a16:creationId xmlns:a16="http://schemas.microsoft.com/office/drawing/2014/main" id="{164407CC-DDE3-413B-91E2-F6FCF9EF0155}"/>
              </a:ext>
            </a:extLst>
          </p:cNvPr>
          <p:cNvSpPr/>
          <p:nvPr/>
        </p:nvSpPr>
        <p:spPr>
          <a:xfrm>
            <a:off x="4405085" y="2821084"/>
            <a:ext cx="5087258" cy="3918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solidFill>
                  <a:srgbClr val="002060"/>
                </a:solidFill>
                <a:latin typeface="Arial" panose="020B0604020202020204" pitchFamily="34" charset="0"/>
                <a:ea typeface="华文楷体" panose="02010600040101010101" pitchFamily="2" charset="-122"/>
              </a:rPr>
              <a:t>po-adjuster-web</a:t>
            </a:r>
            <a:r>
              <a:rPr lang="zh-CN" altLang="en-US" sz="1600">
                <a:solidFill>
                  <a:srgbClr val="002060"/>
                </a:solidFill>
                <a:latin typeface="Arial" panose="020B0604020202020204" pitchFamily="34" charset="0"/>
                <a:ea typeface="华文楷体" panose="02010600040101010101" pitchFamily="2" charset="-122"/>
              </a:rPr>
              <a:t>：</a:t>
            </a:r>
            <a:r>
              <a:rPr lang="en-US" altLang="zh-CN" sz="1600">
                <a:solidFill>
                  <a:srgbClr val="FF0000"/>
                </a:solidFill>
                <a:latin typeface="Arial" panose="020B0604020202020204" pitchFamily="34" charset="0"/>
                <a:ea typeface="华文楷体" panose="02010600040101010101" pitchFamily="2" charset="-122"/>
              </a:rPr>
              <a:t>Angular v8</a:t>
            </a:r>
            <a:endParaRPr lang="zh-CN" altLang="en-US" sz="1600">
              <a:solidFill>
                <a:srgbClr val="FF0000"/>
              </a:solidFill>
              <a:latin typeface="Arial" panose="020B0604020202020204" pitchFamily="34" charset="0"/>
              <a:ea typeface="华文楷体" panose="02010600040101010101" pitchFamily="2" charset="-122"/>
            </a:endParaRPr>
          </a:p>
        </p:txBody>
      </p:sp>
      <p:sp>
        <p:nvSpPr>
          <p:cNvPr id="8" name="矩形 7">
            <a:extLst>
              <a:ext uri="{FF2B5EF4-FFF2-40B4-BE49-F238E27FC236}">
                <a16:creationId xmlns:a16="http://schemas.microsoft.com/office/drawing/2014/main" id="{1D7D1088-E106-4A96-ACCC-1ADCA7DD6E5C}"/>
              </a:ext>
            </a:extLst>
          </p:cNvPr>
          <p:cNvSpPr/>
          <p:nvPr/>
        </p:nvSpPr>
        <p:spPr>
          <a:xfrm>
            <a:off x="1045025" y="2746364"/>
            <a:ext cx="1800000" cy="540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latin typeface="Arial" panose="020B0604020202020204" pitchFamily="34" charset="0"/>
                <a:ea typeface="华文楷体" panose="02010600040101010101" pitchFamily="2" charset="-122"/>
              </a:rPr>
              <a:t>Angular v8</a:t>
            </a:r>
            <a:endParaRPr lang="zh-CN" altLang="en-US" sz="1600">
              <a:solidFill>
                <a:srgbClr val="FF0000"/>
              </a:solidFill>
              <a:latin typeface="Arial" panose="020B0604020202020204" pitchFamily="34" charset="0"/>
              <a:ea typeface="华文楷体" panose="02010600040101010101" pitchFamily="2" charset="-122"/>
            </a:endParaRPr>
          </a:p>
        </p:txBody>
      </p:sp>
      <p:sp>
        <p:nvSpPr>
          <p:cNvPr id="9" name="矩形 8">
            <a:extLst>
              <a:ext uri="{FF2B5EF4-FFF2-40B4-BE49-F238E27FC236}">
                <a16:creationId xmlns:a16="http://schemas.microsoft.com/office/drawing/2014/main" id="{56E1362E-003F-4080-8B5E-F671BADB218F}"/>
              </a:ext>
            </a:extLst>
          </p:cNvPr>
          <p:cNvSpPr/>
          <p:nvPr/>
        </p:nvSpPr>
        <p:spPr>
          <a:xfrm>
            <a:off x="4405085" y="4277618"/>
            <a:ext cx="5087258" cy="4324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solidFill>
                  <a:srgbClr val="002060"/>
                </a:solidFill>
                <a:latin typeface="Arial" panose="020B0604020202020204" pitchFamily="34" charset="0"/>
                <a:ea typeface="华文楷体" panose="02010600040101010101" pitchFamily="2" charset="-122"/>
              </a:rPr>
              <a:t>system-management-web </a:t>
            </a:r>
            <a:r>
              <a:rPr lang="zh-CN" altLang="en-US" sz="1600">
                <a:solidFill>
                  <a:srgbClr val="002060"/>
                </a:solidFill>
                <a:latin typeface="Arial" panose="020B0604020202020204" pitchFamily="34" charset="0"/>
                <a:ea typeface="华文楷体" panose="02010600040101010101" pitchFamily="2" charset="-122"/>
              </a:rPr>
              <a:t>：</a:t>
            </a:r>
            <a:r>
              <a:rPr lang="en-US" altLang="zh-CN" sz="1600">
                <a:solidFill>
                  <a:srgbClr val="FF0000"/>
                </a:solidFill>
                <a:latin typeface="Arial" panose="020B0604020202020204" pitchFamily="34" charset="0"/>
                <a:ea typeface="华文楷体" panose="02010600040101010101" pitchFamily="2" charset="-122"/>
              </a:rPr>
              <a:t>Angular v10</a:t>
            </a:r>
            <a:endParaRPr lang="zh-CN" altLang="en-US" sz="1600">
              <a:solidFill>
                <a:srgbClr val="FF0000"/>
              </a:solidFill>
              <a:latin typeface="Arial" panose="020B0604020202020204" pitchFamily="34" charset="0"/>
              <a:ea typeface="华文楷体" panose="02010600040101010101" pitchFamily="2" charset="-122"/>
            </a:endParaRPr>
          </a:p>
        </p:txBody>
      </p:sp>
      <p:sp>
        <p:nvSpPr>
          <p:cNvPr id="12" name="矩形 11">
            <a:extLst>
              <a:ext uri="{FF2B5EF4-FFF2-40B4-BE49-F238E27FC236}">
                <a16:creationId xmlns:a16="http://schemas.microsoft.com/office/drawing/2014/main" id="{4EEEB601-BABE-4661-838D-08042F29EE0F}"/>
              </a:ext>
            </a:extLst>
          </p:cNvPr>
          <p:cNvSpPr/>
          <p:nvPr/>
        </p:nvSpPr>
        <p:spPr>
          <a:xfrm>
            <a:off x="1045023" y="1451656"/>
            <a:ext cx="1800000" cy="419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latin typeface="Arial" panose="020B0604020202020204" pitchFamily="34" charset="0"/>
                <a:ea typeface="华文楷体" panose="02010600040101010101" pitchFamily="2" charset="-122"/>
              </a:rPr>
              <a:t>portal</a:t>
            </a:r>
            <a:endParaRPr lang="zh-CN" altLang="en-US" sz="1600">
              <a:solidFill>
                <a:schemeClr val="tx1"/>
              </a:solidFill>
              <a:latin typeface="Arial" panose="020B0604020202020204" pitchFamily="34" charset="0"/>
              <a:ea typeface="华文楷体" panose="02010600040101010101" pitchFamily="2" charset="-122"/>
            </a:endParaRPr>
          </a:p>
        </p:txBody>
      </p:sp>
      <p:sp>
        <p:nvSpPr>
          <p:cNvPr id="13" name="矩形 12">
            <a:extLst>
              <a:ext uri="{FF2B5EF4-FFF2-40B4-BE49-F238E27FC236}">
                <a16:creationId xmlns:a16="http://schemas.microsoft.com/office/drawing/2014/main" id="{24FD2323-EB9D-4D98-833A-7E20371512EB}"/>
              </a:ext>
            </a:extLst>
          </p:cNvPr>
          <p:cNvSpPr/>
          <p:nvPr/>
        </p:nvSpPr>
        <p:spPr>
          <a:xfrm>
            <a:off x="1045023" y="3780883"/>
            <a:ext cx="1800000" cy="54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latin typeface="Arial" panose="020B0604020202020204" pitchFamily="34" charset="0"/>
                <a:ea typeface="华文楷体" panose="02010600040101010101" pitchFamily="2" charset="-122"/>
              </a:rPr>
              <a:t>Angular v10</a:t>
            </a:r>
            <a:endParaRPr lang="zh-CN" altLang="en-US" sz="1600">
              <a:solidFill>
                <a:srgbClr val="FF0000"/>
              </a:solidFill>
              <a:latin typeface="Arial" panose="020B0604020202020204" pitchFamily="34" charset="0"/>
              <a:ea typeface="华文楷体" panose="02010600040101010101" pitchFamily="2" charset="-122"/>
            </a:endParaRPr>
          </a:p>
        </p:txBody>
      </p:sp>
      <p:sp>
        <p:nvSpPr>
          <p:cNvPr id="14" name="矩形 13">
            <a:extLst>
              <a:ext uri="{FF2B5EF4-FFF2-40B4-BE49-F238E27FC236}">
                <a16:creationId xmlns:a16="http://schemas.microsoft.com/office/drawing/2014/main" id="{DE30E93A-D08D-4EFD-9CD3-5D5957AEE35F}"/>
              </a:ext>
            </a:extLst>
          </p:cNvPr>
          <p:cNvSpPr/>
          <p:nvPr/>
        </p:nvSpPr>
        <p:spPr>
          <a:xfrm>
            <a:off x="4405085" y="2090741"/>
            <a:ext cx="5087258" cy="3918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solidFill>
                  <a:srgbClr val="002060"/>
                </a:solidFill>
                <a:latin typeface="Arial" panose="020B0604020202020204" pitchFamily="34" charset="0"/>
                <a:ea typeface="华文楷体" panose="02010600040101010101" pitchFamily="2" charset="-122"/>
              </a:rPr>
              <a:t>system-management-web</a:t>
            </a:r>
            <a:r>
              <a:rPr lang="zh-CN" altLang="en-US" sz="1600">
                <a:solidFill>
                  <a:srgbClr val="002060"/>
                </a:solidFill>
                <a:latin typeface="Arial" panose="020B0604020202020204" pitchFamily="34" charset="0"/>
                <a:ea typeface="华文楷体" panose="02010600040101010101" pitchFamily="2" charset="-122"/>
              </a:rPr>
              <a:t>： </a:t>
            </a:r>
            <a:r>
              <a:rPr lang="en-US" altLang="zh-CN" sz="1600">
                <a:solidFill>
                  <a:srgbClr val="002060"/>
                </a:solidFill>
                <a:latin typeface="Arial" panose="020B0604020202020204" pitchFamily="34" charset="0"/>
                <a:ea typeface="华文楷体" panose="02010600040101010101" pitchFamily="2" charset="-122"/>
              </a:rPr>
              <a:t> </a:t>
            </a:r>
            <a:r>
              <a:rPr lang="en-US" altLang="zh-CN" sz="1600">
                <a:solidFill>
                  <a:srgbClr val="FF0000"/>
                </a:solidFill>
                <a:latin typeface="Arial" panose="020B0604020202020204" pitchFamily="34" charset="0"/>
                <a:ea typeface="华文楷体" panose="02010600040101010101" pitchFamily="2" charset="-122"/>
              </a:rPr>
              <a:t>Angular v8</a:t>
            </a:r>
            <a:endParaRPr lang="zh-CN" altLang="en-US" sz="1600">
              <a:solidFill>
                <a:srgbClr val="FF0000"/>
              </a:solidFill>
              <a:latin typeface="Arial" panose="020B0604020202020204" pitchFamily="34" charset="0"/>
              <a:ea typeface="华文楷体" panose="02010600040101010101" pitchFamily="2" charset="-122"/>
            </a:endParaRPr>
          </a:p>
        </p:txBody>
      </p:sp>
      <p:sp>
        <p:nvSpPr>
          <p:cNvPr id="15" name="矩形 14">
            <a:extLst>
              <a:ext uri="{FF2B5EF4-FFF2-40B4-BE49-F238E27FC236}">
                <a16:creationId xmlns:a16="http://schemas.microsoft.com/office/drawing/2014/main" id="{19A0634E-8341-4DD6-B4E5-27CB3B01CE15}"/>
              </a:ext>
            </a:extLst>
          </p:cNvPr>
          <p:cNvSpPr/>
          <p:nvPr/>
        </p:nvSpPr>
        <p:spPr>
          <a:xfrm>
            <a:off x="4405085" y="5558115"/>
            <a:ext cx="5087258" cy="3918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solidFill>
                  <a:srgbClr val="002060"/>
                </a:solidFill>
                <a:latin typeface="Arial" panose="020B0604020202020204" pitchFamily="34" charset="0"/>
                <a:ea typeface="华文楷体" panose="02010600040101010101" pitchFamily="2" charset="-122"/>
              </a:rPr>
              <a:t>materialx-web</a:t>
            </a:r>
            <a:r>
              <a:rPr lang="zh-CN" altLang="en-US" sz="1600">
                <a:solidFill>
                  <a:srgbClr val="002060"/>
                </a:solidFill>
                <a:latin typeface="Arial" panose="020B0604020202020204" pitchFamily="34" charset="0"/>
                <a:ea typeface="华文楷体" panose="02010600040101010101" pitchFamily="2" charset="-122"/>
              </a:rPr>
              <a:t>：</a:t>
            </a:r>
            <a:r>
              <a:rPr lang="en-US" altLang="zh-CN" sz="1600">
                <a:solidFill>
                  <a:srgbClr val="FF0000"/>
                </a:solidFill>
                <a:latin typeface="Arial" panose="020B0604020202020204" pitchFamily="34" charset="0"/>
                <a:ea typeface="华文楷体" panose="02010600040101010101" pitchFamily="2" charset="-122"/>
              </a:rPr>
              <a:t> Angular v10</a:t>
            </a:r>
            <a:endParaRPr lang="zh-CN" altLang="en-US" sz="1600">
              <a:solidFill>
                <a:srgbClr val="FF0000"/>
              </a:solidFill>
              <a:latin typeface="Arial" panose="020B0604020202020204" pitchFamily="34" charset="0"/>
              <a:ea typeface="华文楷体" panose="02010600040101010101" pitchFamily="2" charset="-122"/>
            </a:endParaRPr>
          </a:p>
        </p:txBody>
      </p:sp>
      <p:sp>
        <p:nvSpPr>
          <p:cNvPr id="17" name="矩形 16">
            <a:extLst>
              <a:ext uri="{FF2B5EF4-FFF2-40B4-BE49-F238E27FC236}">
                <a16:creationId xmlns:a16="http://schemas.microsoft.com/office/drawing/2014/main" id="{B5C678A8-4203-4E4D-B150-B9CAF9CFD883}"/>
              </a:ext>
            </a:extLst>
          </p:cNvPr>
          <p:cNvSpPr/>
          <p:nvPr/>
        </p:nvSpPr>
        <p:spPr>
          <a:xfrm>
            <a:off x="4405086" y="4934849"/>
            <a:ext cx="5087258" cy="3918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solidFill>
                  <a:srgbClr val="002060"/>
                </a:solidFill>
                <a:latin typeface="Arial" panose="020B0604020202020204" pitchFamily="34" charset="0"/>
                <a:ea typeface="华文楷体" panose="02010600040101010101" pitchFamily="2" charset="-122"/>
              </a:rPr>
              <a:t>po-adjuster-web</a:t>
            </a:r>
            <a:r>
              <a:rPr lang="zh-CN" altLang="en-US" sz="1600">
                <a:solidFill>
                  <a:srgbClr val="002060"/>
                </a:solidFill>
                <a:latin typeface="Arial" panose="020B0604020202020204" pitchFamily="34" charset="0"/>
                <a:ea typeface="华文楷体" panose="02010600040101010101" pitchFamily="2" charset="-122"/>
              </a:rPr>
              <a:t>：</a:t>
            </a:r>
            <a:r>
              <a:rPr lang="en-US" altLang="zh-CN" sz="1600">
                <a:solidFill>
                  <a:srgbClr val="002060"/>
                </a:solidFill>
                <a:latin typeface="Arial" panose="020B0604020202020204" pitchFamily="34" charset="0"/>
                <a:ea typeface="华文楷体" panose="02010600040101010101" pitchFamily="2" charset="-122"/>
              </a:rPr>
              <a:t> </a:t>
            </a:r>
            <a:r>
              <a:rPr lang="en-US" altLang="zh-CN" sz="1600">
                <a:solidFill>
                  <a:srgbClr val="FF0000"/>
                </a:solidFill>
                <a:latin typeface="Arial" panose="020B0604020202020204" pitchFamily="34" charset="0"/>
                <a:ea typeface="华文楷体" panose="02010600040101010101" pitchFamily="2" charset="-122"/>
              </a:rPr>
              <a:t>Angular v10</a:t>
            </a:r>
            <a:endParaRPr lang="zh-CN" altLang="en-US" sz="1600">
              <a:solidFill>
                <a:srgbClr val="FF0000"/>
              </a:solidFill>
              <a:latin typeface="Arial" panose="020B0604020202020204" pitchFamily="34" charset="0"/>
              <a:ea typeface="华文楷体" panose="02010600040101010101" pitchFamily="2" charset="-122"/>
            </a:endParaRPr>
          </a:p>
        </p:txBody>
      </p:sp>
      <p:sp>
        <p:nvSpPr>
          <p:cNvPr id="18" name="矩形 17">
            <a:extLst>
              <a:ext uri="{FF2B5EF4-FFF2-40B4-BE49-F238E27FC236}">
                <a16:creationId xmlns:a16="http://schemas.microsoft.com/office/drawing/2014/main" id="{FEF1E4D2-3922-4223-91B0-E12123C11875}"/>
              </a:ext>
            </a:extLst>
          </p:cNvPr>
          <p:cNvSpPr/>
          <p:nvPr/>
        </p:nvSpPr>
        <p:spPr>
          <a:xfrm>
            <a:off x="4405085" y="3497991"/>
            <a:ext cx="5087258" cy="3918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solidFill>
                  <a:srgbClr val="002060"/>
                </a:solidFill>
                <a:latin typeface="Arial" panose="020B0604020202020204" pitchFamily="34" charset="0"/>
                <a:ea typeface="华文楷体" panose="02010600040101010101" pitchFamily="2" charset="-122"/>
              </a:rPr>
              <a:t>materialx-web</a:t>
            </a:r>
            <a:r>
              <a:rPr lang="zh-CN" altLang="en-US" sz="1600">
                <a:solidFill>
                  <a:srgbClr val="002060"/>
                </a:solidFill>
                <a:latin typeface="Arial" panose="020B0604020202020204" pitchFamily="34" charset="0"/>
                <a:ea typeface="华文楷体" panose="02010600040101010101" pitchFamily="2" charset="-122"/>
              </a:rPr>
              <a:t>：</a:t>
            </a:r>
            <a:r>
              <a:rPr lang="en-US" altLang="zh-CN" sz="1600">
                <a:solidFill>
                  <a:srgbClr val="002060"/>
                </a:solidFill>
                <a:latin typeface="Arial" panose="020B0604020202020204" pitchFamily="34" charset="0"/>
                <a:ea typeface="华文楷体" panose="02010600040101010101" pitchFamily="2" charset="-122"/>
              </a:rPr>
              <a:t> </a:t>
            </a:r>
            <a:r>
              <a:rPr lang="en-US" altLang="zh-CN" sz="1600">
                <a:solidFill>
                  <a:srgbClr val="FF0000"/>
                </a:solidFill>
                <a:latin typeface="Arial" panose="020B0604020202020204" pitchFamily="34" charset="0"/>
                <a:ea typeface="华文楷体" panose="02010600040101010101" pitchFamily="2" charset="-122"/>
              </a:rPr>
              <a:t>Angular v8</a:t>
            </a:r>
            <a:endParaRPr lang="zh-CN" altLang="en-US" sz="1600">
              <a:solidFill>
                <a:srgbClr val="FF0000"/>
              </a:solidFill>
              <a:latin typeface="Arial" panose="020B0604020202020204" pitchFamily="34" charset="0"/>
              <a:ea typeface="华文楷体" panose="02010600040101010101" pitchFamily="2" charset="-122"/>
            </a:endParaRPr>
          </a:p>
        </p:txBody>
      </p:sp>
      <p:cxnSp>
        <p:nvCxnSpPr>
          <p:cNvPr id="20" name="直接箭头连接符 19">
            <a:extLst>
              <a:ext uri="{FF2B5EF4-FFF2-40B4-BE49-F238E27FC236}">
                <a16:creationId xmlns:a16="http://schemas.microsoft.com/office/drawing/2014/main" id="{0CFAD45A-E154-4EAF-88EE-AEF117E2BA67}"/>
              </a:ext>
            </a:extLst>
          </p:cNvPr>
          <p:cNvCxnSpPr>
            <a:cxnSpLocks/>
            <a:stCxn id="9" idx="1"/>
            <a:endCxn id="4" idx="3"/>
          </p:cNvCxnSpPr>
          <p:nvPr/>
        </p:nvCxnSpPr>
        <p:spPr>
          <a:xfrm flipH="1">
            <a:off x="2845023" y="4493866"/>
            <a:ext cx="1560062" cy="59153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3BE8B7F-F69F-4A4D-B3B9-F5D30F9B16CD}"/>
              </a:ext>
            </a:extLst>
          </p:cNvPr>
          <p:cNvCxnSpPr>
            <a:cxnSpLocks/>
            <a:stCxn id="17" idx="1"/>
            <a:endCxn id="4" idx="3"/>
          </p:cNvCxnSpPr>
          <p:nvPr/>
        </p:nvCxnSpPr>
        <p:spPr>
          <a:xfrm flipH="1" flipV="1">
            <a:off x="2845023" y="5085402"/>
            <a:ext cx="1560063" cy="4539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61ADB5B-AAED-4020-B6BC-D0FE1A858803}"/>
              </a:ext>
            </a:extLst>
          </p:cNvPr>
          <p:cNvCxnSpPr>
            <a:cxnSpLocks/>
            <a:stCxn id="15" idx="1"/>
            <a:endCxn id="4" idx="3"/>
          </p:cNvCxnSpPr>
          <p:nvPr/>
        </p:nvCxnSpPr>
        <p:spPr>
          <a:xfrm flipH="1" flipV="1">
            <a:off x="2845023" y="5085402"/>
            <a:ext cx="1560062" cy="6686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FF0E017-FB09-4CFA-81D7-34F6F1EB9A92}"/>
              </a:ext>
            </a:extLst>
          </p:cNvPr>
          <p:cNvCxnSpPr>
            <a:cxnSpLocks/>
            <a:stCxn id="14" idx="1"/>
            <a:endCxn id="8" idx="3"/>
          </p:cNvCxnSpPr>
          <p:nvPr/>
        </p:nvCxnSpPr>
        <p:spPr>
          <a:xfrm flipH="1">
            <a:off x="2845025" y="2286686"/>
            <a:ext cx="1560060" cy="729678"/>
          </a:xfrm>
          <a:prstGeom prst="straightConnector1">
            <a:avLst/>
          </a:prstGeom>
          <a:ln>
            <a:solidFill>
              <a:schemeClr val="accent1">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9B2F83DC-ECE6-495F-B202-4AEA3CB5CA19}"/>
              </a:ext>
            </a:extLst>
          </p:cNvPr>
          <p:cNvCxnSpPr>
            <a:cxnSpLocks/>
            <a:stCxn id="7" idx="1"/>
            <a:endCxn id="8" idx="3"/>
          </p:cNvCxnSpPr>
          <p:nvPr/>
        </p:nvCxnSpPr>
        <p:spPr>
          <a:xfrm flipH="1" flipV="1">
            <a:off x="2845025" y="3016364"/>
            <a:ext cx="1560060" cy="665"/>
          </a:xfrm>
          <a:prstGeom prst="straightConnector1">
            <a:avLst/>
          </a:prstGeom>
          <a:ln>
            <a:solidFill>
              <a:schemeClr val="accent1">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6EA3444B-CB52-448F-9EA0-F5EA24BE3B17}"/>
              </a:ext>
            </a:extLst>
          </p:cNvPr>
          <p:cNvCxnSpPr>
            <a:cxnSpLocks/>
            <a:stCxn id="18" idx="1"/>
            <a:endCxn id="8" idx="3"/>
          </p:cNvCxnSpPr>
          <p:nvPr/>
        </p:nvCxnSpPr>
        <p:spPr>
          <a:xfrm flipH="1" flipV="1">
            <a:off x="2845025" y="3016364"/>
            <a:ext cx="1560060" cy="677572"/>
          </a:xfrm>
          <a:prstGeom prst="straightConnector1">
            <a:avLst/>
          </a:prstGeom>
          <a:ln>
            <a:solidFill>
              <a:schemeClr val="accent1">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5D551D1F-6F86-486E-9D98-EC30075770E0}"/>
              </a:ext>
            </a:extLst>
          </p:cNvPr>
          <p:cNvCxnSpPr>
            <a:cxnSpLocks/>
            <a:stCxn id="9" idx="1"/>
            <a:endCxn id="13" idx="3"/>
          </p:cNvCxnSpPr>
          <p:nvPr/>
        </p:nvCxnSpPr>
        <p:spPr>
          <a:xfrm flipH="1" flipV="1">
            <a:off x="2845023" y="4050883"/>
            <a:ext cx="1560062" cy="44298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4BD083F-F4E3-498A-A3CC-33EFA4650492}"/>
              </a:ext>
            </a:extLst>
          </p:cNvPr>
          <p:cNvCxnSpPr>
            <a:cxnSpLocks/>
            <a:stCxn id="17" idx="1"/>
            <a:endCxn id="13" idx="3"/>
          </p:cNvCxnSpPr>
          <p:nvPr/>
        </p:nvCxnSpPr>
        <p:spPr>
          <a:xfrm flipH="1" flipV="1">
            <a:off x="2845023" y="4050883"/>
            <a:ext cx="1560063" cy="1079911"/>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182D2E94-0D67-4B95-983F-580A26E2179E}"/>
              </a:ext>
            </a:extLst>
          </p:cNvPr>
          <p:cNvCxnSpPr>
            <a:cxnSpLocks/>
            <a:stCxn id="15" idx="1"/>
            <a:endCxn id="13" idx="3"/>
          </p:cNvCxnSpPr>
          <p:nvPr/>
        </p:nvCxnSpPr>
        <p:spPr>
          <a:xfrm flipH="1" flipV="1">
            <a:off x="2845023" y="4050883"/>
            <a:ext cx="1560062" cy="1703177"/>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8DB5C22-43C5-4FC4-A221-5436B9ADD29A}"/>
              </a:ext>
            </a:extLst>
          </p:cNvPr>
          <p:cNvCxnSpPr>
            <a:cxnSpLocks/>
            <a:stCxn id="7" idx="1"/>
            <a:endCxn id="4" idx="3"/>
          </p:cNvCxnSpPr>
          <p:nvPr/>
        </p:nvCxnSpPr>
        <p:spPr>
          <a:xfrm flipH="1">
            <a:off x="2845023" y="3017029"/>
            <a:ext cx="1560062" cy="206837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F33FE102-325A-4DB0-9A1F-C2EEC81A1DC9}"/>
              </a:ext>
            </a:extLst>
          </p:cNvPr>
          <p:cNvCxnSpPr>
            <a:cxnSpLocks/>
          </p:cNvCxnSpPr>
          <p:nvPr/>
        </p:nvCxnSpPr>
        <p:spPr>
          <a:xfrm flipH="1">
            <a:off x="2743197" y="-1834364"/>
            <a:ext cx="1661888" cy="48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D524B8C1-C6DC-4D57-9CA7-F06FF444E520}"/>
              </a:ext>
            </a:extLst>
          </p:cNvPr>
          <p:cNvCxnSpPr>
            <a:cxnSpLocks/>
            <a:stCxn id="9" idx="1"/>
            <a:endCxn id="8" idx="3"/>
          </p:cNvCxnSpPr>
          <p:nvPr/>
        </p:nvCxnSpPr>
        <p:spPr>
          <a:xfrm flipH="1" flipV="1">
            <a:off x="2845025" y="3016364"/>
            <a:ext cx="1560060" cy="147750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99B37179-70E0-4FEF-A5D1-EDE56626695E}"/>
              </a:ext>
            </a:extLst>
          </p:cNvPr>
          <p:cNvSpPr txBox="1"/>
          <p:nvPr/>
        </p:nvSpPr>
        <p:spPr>
          <a:xfrm>
            <a:off x="2979167" y="1490345"/>
            <a:ext cx="1425918" cy="338554"/>
          </a:xfrm>
          <a:prstGeom prst="rect">
            <a:avLst/>
          </a:prstGeom>
          <a:noFill/>
        </p:spPr>
        <p:txBody>
          <a:bodyPr wrap="square" rtlCol="0">
            <a:spAutoFit/>
          </a:bodyPr>
          <a:lstStyle/>
          <a:p>
            <a:r>
              <a:rPr lang="zh-CN" altLang="en-US" sz="1600">
                <a:latin typeface="Arial" panose="020B0604020202020204" pitchFamily="34" charset="0"/>
                <a:ea typeface="华文楷体" panose="02010600040101010101" pitchFamily="2" charset="-122"/>
              </a:rPr>
              <a:t>加载应用</a:t>
            </a:r>
          </a:p>
        </p:txBody>
      </p:sp>
      <p:sp>
        <p:nvSpPr>
          <p:cNvPr id="76" name="矩形 75">
            <a:extLst>
              <a:ext uri="{FF2B5EF4-FFF2-40B4-BE49-F238E27FC236}">
                <a16:creationId xmlns:a16="http://schemas.microsoft.com/office/drawing/2014/main" id="{C2C04010-FB6F-4283-9B6F-460278AEC442}"/>
              </a:ext>
            </a:extLst>
          </p:cNvPr>
          <p:cNvSpPr/>
          <p:nvPr/>
        </p:nvSpPr>
        <p:spPr>
          <a:xfrm>
            <a:off x="638628" y="6357257"/>
            <a:ext cx="9768114" cy="450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注：</a:t>
            </a:r>
            <a:r>
              <a:rPr lang="en-US" altLang="zh-CN"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Angualr10</a:t>
            </a:r>
            <a:r>
              <a:rPr lang="zh-CN" altLang="en-US"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才进行样式隔离； 都为</a:t>
            </a:r>
            <a:r>
              <a:rPr lang="en-US" altLang="zh-CN"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Angualr v8/ v10  </a:t>
            </a:r>
            <a:r>
              <a:rPr lang="zh-CN" altLang="en-US"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a:t>
            </a:r>
            <a:r>
              <a:rPr lang="en-US" altLang="zh-CN"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portal </a:t>
            </a:r>
            <a:r>
              <a:rPr lang="zh-CN" altLang="en-US"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为</a:t>
            </a:r>
            <a:r>
              <a:rPr lang="en-US" altLang="zh-CN"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v11</a:t>
            </a:r>
            <a:r>
              <a:rPr lang="zh-CN" altLang="en-US"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子应用都为</a:t>
            </a:r>
            <a:r>
              <a:rPr lang="en-US" altLang="zh-CN"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Angualrv10</a:t>
            </a:r>
            <a:r>
              <a:rPr lang="zh-CN" altLang="en-US"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都有在</a:t>
            </a:r>
            <a:r>
              <a:rPr lang="en-US" altLang="zh-CN"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DEV, QAS, PRD</a:t>
            </a:r>
            <a:r>
              <a:rPr lang="zh-CN" altLang="en-US" sz="1600">
                <a:solidFill>
                  <a:schemeClr val="tx1"/>
                </a:solidFill>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 环境成功部署。</a:t>
            </a:r>
          </a:p>
        </p:txBody>
      </p:sp>
      <p:sp>
        <p:nvSpPr>
          <p:cNvPr id="29" name="标题 8">
            <a:extLst>
              <a:ext uri="{FF2B5EF4-FFF2-40B4-BE49-F238E27FC236}">
                <a16:creationId xmlns:a16="http://schemas.microsoft.com/office/drawing/2014/main" id="{D4C9F82B-692B-47D4-BAEB-659F2D92A20B}"/>
              </a:ext>
            </a:extLst>
          </p:cNvPr>
          <p:cNvSpPr txBox="1">
            <a:spLocks/>
          </p:cNvSpPr>
          <p:nvPr/>
        </p:nvSpPr>
        <p:spPr>
          <a:xfrm>
            <a:off x="633791" y="-1"/>
            <a:ext cx="10590799" cy="792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b="1">
                <a:latin typeface="Arial" panose="020B0604020202020204" pitchFamily="34" charset="0"/>
                <a:ea typeface="华文楷体" panose="02010600040101010101" pitchFamily="2" charset="-122"/>
                <a:cs typeface="Arial" panose="020B0604020202020204" pitchFamily="34" charset="0"/>
              </a:rPr>
              <a:t>使用</a:t>
            </a:r>
            <a:r>
              <a:rPr lang="en-US" altLang="zh-CN" sz="3200" b="1">
                <a:latin typeface="Arial" panose="020B0604020202020204" pitchFamily="34" charset="0"/>
                <a:ea typeface="华文楷体" panose="02010600040101010101" pitchFamily="2" charset="-122"/>
                <a:cs typeface="Arial" panose="020B0604020202020204" pitchFamily="34" charset="0"/>
              </a:rPr>
              <a:t>ngx-planet</a:t>
            </a:r>
            <a:r>
              <a:rPr lang="zh-CN" altLang="en-US" sz="3200" b="1">
                <a:latin typeface="Arial" panose="020B0604020202020204" pitchFamily="34" charset="0"/>
                <a:ea typeface="华文楷体" panose="02010600040101010101" pitchFamily="2" charset="-122"/>
                <a:cs typeface="Arial" panose="020B0604020202020204" pitchFamily="34" charset="0"/>
              </a:rPr>
              <a:t>微前端方案后的成效 </a:t>
            </a:r>
            <a:r>
              <a:rPr lang="en-US" altLang="zh-CN" sz="3200" b="1">
                <a:latin typeface="Arial" panose="020B0604020202020204" pitchFamily="34" charset="0"/>
                <a:ea typeface="华文楷体" panose="02010600040101010101" pitchFamily="2" charset="-122"/>
                <a:cs typeface="Arial" panose="020B0604020202020204" pitchFamily="34" charset="0"/>
              </a:rPr>
              <a:t>- </a:t>
            </a:r>
            <a:r>
              <a:rPr lang="zh-CN" altLang="en-US" sz="3200" b="1">
                <a:latin typeface="Arial" panose="020B0604020202020204" pitchFamily="34" charset="0"/>
                <a:ea typeface="华文楷体" panose="02010600040101010101" pitchFamily="2" charset="-122"/>
                <a:cs typeface="Arial" panose="020B0604020202020204" pitchFamily="34" charset="0"/>
              </a:rPr>
              <a:t>不同版本混用实例</a:t>
            </a:r>
          </a:p>
        </p:txBody>
      </p:sp>
    </p:spTree>
    <p:extLst>
      <p:ext uri="{BB962C8B-B14F-4D97-AF65-F5344CB8AC3E}">
        <p14:creationId xmlns:p14="http://schemas.microsoft.com/office/powerpoint/2010/main" val="17078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9FA3CB49-ECF7-4821-A39B-902B3014767D}"/>
              </a:ext>
            </a:extLst>
          </p:cNvPr>
          <p:cNvGraphicFramePr>
            <a:graphicFrameLocks noGrp="1"/>
          </p:cNvGraphicFramePr>
          <p:nvPr>
            <p:ph idx="1"/>
            <p:extLst>
              <p:ext uri="{D42A27DB-BD31-4B8C-83A1-F6EECF244321}">
                <p14:modId xmlns:p14="http://schemas.microsoft.com/office/powerpoint/2010/main" val="2806855127"/>
              </p:ext>
            </p:extLst>
          </p:nvPr>
        </p:nvGraphicFramePr>
        <p:xfrm>
          <a:off x="450166" y="1094215"/>
          <a:ext cx="9276929" cy="4312673"/>
        </p:xfrm>
        <a:graphic>
          <a:graphicData uri="http://schemas.openxmlformats.org/drawingml/2006/table">
            <a:tbl>
              <a:tblPr firstRow="1" bandRow="1">
                <a:tableStyleId>{5C22544A-7EE6-4342-B048-85BDC9FD1C3A}</a:tableStyleId>
              </a:tblPr>
              <a:tblGrid>
                <a:gridCol w="1596307">
                  <a:extLst>
                    <a:ext uri="{9D8B030D-6E8A-4147-A177-3AD203B41FA5}">
                      <a16:colId xmlns:a16="http://schemas.microsoft.com/office/drawing/2014/main" val="4163144965"/>
                    </a:ext>
                  </a:extLst>
                </a:gridCol>
                <a:gridCol w="4588312">
                  <a:extLst>
                    <a:ext uri="{9D8B030D-6E8A-4147-A177-3AD203B41FA5}">
                      <a16:colId xmlns:a16="http://schemas.microsoft.com/office/drawing/2014/main" val="1882343360"/>
                    </a:ext>
                  </a:extLst>
                </a:gridCol>
                <a:gridCol w="3092310">
                  <a:extLst>
                    <a:ext uri="{9D8B030D-6E8A-4147-A177-3AD203B41FA5}">
                      <a16:colId xmlns:a16="http://schemas.microsoft.com/office/drawing/2014/main" val="374660323"/>
                    </a:ext>
                  </a:extLst>
                </a:gridCol>
              </a:tblGrid>
              <a:tr h="608122">
                <a:tc>
                  <a:txBody>
                    <a:bodyPr/>
                    <a:lstStyle/>
                    <a:p>
                      <a:endParaRPr lang="zh-CN" altLang="en-US" sz="1600" baseline="0" dirty="0">
                        <a:latin typeface="Arial" panose="020B0604020202020204" pitchFamily="34" charset="0"/>
                        <a:ea typeface="微软雅黑" panose="020B0503020204020204" pitchFamily="34" charset="-122"/>
                      </a:endParaRPr>
                    </a:p>
                  </a:txBody>
                  <a:tcPr anchor="ctr"/>
                </a:tc>
                <a:tc>
                  <a:txBody>
                    <a:bodyPr/>
                    <a:lstStyle/>
                    <a:p>
                      <a:pPr algn="ctr"/>
                      <a:r>
                        <a:rPr lang="zh-CN" altLang="en-US" sz="1600" baseline="0" dirty="0">
                          <a:solidFill>
                            <a:srgbClr val="333333"/>
                          </a:solidFill>
                          <a:latin typeface="Arial" panose="020B0604020202020204" pitchFamily="34" charset="0"/>
                          <a:ea typeface="微软雅黑" panose="020B0503020204020204" pitchFamily="34" charset="-122"/>
                          <a:cs typeface="Arial" panose="020B0604020202020204" pitchFamily="34" charset="0"/>
                        </a:rPr>
                        <a:t>实现</a:t>
                      </a:r>
                      <a:r>
                        <a:rPr lang="zh-CN" altLang="en-US" sz="1600" baseline="0">
                          <a:solidFill>
                            <a:srgbClr val="333333"/>
                          </a:solidFill>
                          <a:latin typeface="Arial" panose="020B0604020202020204" pitchFamily="34" charset="0"/>
                          <a:ea typeface="微软雅黑" panose="020B0503020204020204" pitchFamily="34" charset="-122"/>
                          <a:cs typeface="Arial" panose="020B0604020202020204" pitchFamily="34" charset="0"/>
                        </a:rPr>
                        <a:t>微前端之前</a:t>
                      </a:r>
                      <a:endParaRPr lang="zh-CN" altLang="en-US" sz="1600" baseline="0" dirty="0">
                        <a:latin typeface="Arial" panose="020B0604020202020204" pitchFamily="34" charset="0"/>
                        <a:ea typeface="微软雅黑" panose="020B0503020204020204" pitchFamily="34" charset="-122"/>
                      </a:endParaRPr>
                    </a:p>
                  </a:txBody>
                  <a:tcPr anchor="ctr"/>
                </a:tc>
                <a:tc>
                  <a:txBody>
                    <a:bodyPr/>
                    <a:lstStyle/>
                    <a:p>
                      <a:pPr algn="ctr"/>
                      <a:r>
                        <a:rPr lang="zh-CN" altLang="en-US" sz="1600" baseline="0" dirty="0">
                          <a:solidFill>
                            <a:srgbClr val="333333"/>
                          </a:solidFill>
                          <a:latin typeface="Arial" panose="020B0604020202020204" pitchFamily="34" charset="0"/>
                          <a:ea typeface="微软雅黑" panose="020B0503020204020204" pitchFamily="34" charset="-122"/>
                          <a:cs typeface="Arial" panose="020B0604020202020204" pitchFamily="34" charset="0"/>
                        </a:rPr>
                        <a:t>实现</a:t>
                      </a:r>
                      <a:r>
                        <a:rPr lang="zh-CN" altLang="en-US" sz="1600" baseline="0">
                          <a:solidFill>
                            <a:srgbClr val="333333"/>
                          </a:solidFill>
                          <a:latin typeface="Arial" panose="020B0604020202020204" pitchFamily="34" charset="0"/>
                          <a:ea typeface="微软雅黑" panose="020B0503020204020204" pitchFamily="34" charset="-122"/>
                          <a:cs typeface="Arial" panose="020B0604020202020204" pitchFamily="34" charset="0"/>
                        </a:rPr>
                        <a:t>微前端之后</a:t>
                      </a:r>
                      <a:endParaRPr lang="zh-CN" altLang="en-US" sz="1600" baseline="0" dirty="0">
                        <a:latin typeface="Arial" panose="020B0604020202020204" pitchFamily="34" charset="0"/>
                        <a:ea typeface="微软雅黑" panose="020B0503020204020204" pitchFamily="34" charset="-122"/>
                      </a:endParaRPr>
                    </a:p>
                  </a:txBody>
                  <a:tcPr anchor="ctr"/>
                </a:tc>
                <a:extLst>
                  <a:ext uri="{0D108BD9-81ED-4DB2-BD59-A6C34878D82A}">
                    <a16:rowId xmlns:a16="http://schemas.microsoft.com/office/drawing/2014/main" val="1790797175"/>
                  </a:ext>
                </a:extLst>
              </a:tr>
              <a:tr h="1272632">
                <a:tc>
                  <a:txBody>
                    <a:bodyPr/>
                    <a:lstStyle/>
                    <a:p>
                      <a:r>
                        <a:rPr lang="zh-CN" altLang="en-US" sz="1600" baseline="0">
                          <a:latin typeface="Arial" panose="020B0604020202020204" pitchFamily="34" charset="0"/>
                          <a:ea typeface="微软雅黑" panose="020B0503020204020204" pitchFamily="34" charset="-122"/>
                        </a:rPr>
                        <a:t>应用</a:t>
                      </a:r>
                      <a:endParaRPr lang="zh-CN" altLang="en-US" sz="1600" baseline="0" dirty="0">
                        <a:latin typeface="Arial" panose="020B0604020202020204" pitchFamily="34" charset="0"/>
                        <a:ea typeface="微软雅黑" panose="020B0503020204020204" pitchFamily="34" charset="-122"/>
                      </a:endParaRPr>
                    </a:p>
                  </a:txBody>
                  <a:tcPr anchor="ctr"/>
                </a:tc>
                <a:tc>
                  <a:txBody>
                    <a:bodyPr/>
                    <a:lstStyle/>
                    <a:p>
                      <a:pPr algn="l"/>
                      <a:r>
                        <a:rPr lang="zh-CN" altLang="en-US" sz="1600" baseline="0">
                          <a:latin typeface="Arial" panose="020B0604020202020204" pitchFamily="34" charset="0"/>
                          <a:ea typeface="微软雅黑" panose="020B0503020204020204" pitchFamily="34" charset="-122"/>
                        </a:rPr>
                        <a:t>都为一个整体</a:t>
                      </a:r>
                      <a:r>
                        <a:rPr lang="en-US" altLang="zh-CN" sz="1600" baseline="0">
                          <a:latin typeface="Arial" panose="020B0604020202020204" pitchFamily="34" charset="0"/>
                          <a:ea typeface="微软雅黑" panose="020B0503020204020204" pitchFamily="34" charset="-122"/>
                        </a:rPr>
                        <a:t>(</a:t>
                      </a:r>
                      <a:r>
                        <a:rPr lang="zh-CN" altLang="en-US" sz="1600" baseline="0">
                          <a:latin typeface="Arial" panose="020B0604020202020204" pitchFamily="34" charset="0"/>
                          <a:ea typeface="微软雅黑" panose="020B0503020204020204" pitchFamily="34" charset="-122"/>
                        </a:rPr>
                        <a:t>容易引发</a:t>
                      </a:r>
                      <a:r>
                        <a:rPr lang="zh-CN" altLang="en-US" sz="1600" baseline="0">
                          <a:solidFill>
                            <a:srgbClr val="9CC6F9"/>
                          </a:solidFill>
                          <a:latin typeface="Arial" panose="020B0604020202020204" pitchFamily="34" charset="0"/>
                          <a:ea typeface="微软雅黑" panose="020B0503020204020204" pitchFamily="34" charset="-122"/>
                        </a:rPr>
                        <a:t>雪球效应</a:t>
                      </a:r>
                      <a:r>
                        <a:rPr lang="en-US" altLang="zh-CN" sz="1600" baseline="0">
                          <a:latin typeface="Arial" panose="020B0604020202020204" pitchFamily="34" charset="0"/>
                          <a:ea typeface="微软雅黑" panose="020B0503020204020204" pitchFamily="34" charset="-122"/>
                        </a:rPr>
                        <a:t>)</a:t>
                      </a:r>
                      <a:r>
                        <a:rPr lang="zh-CN" altLang="en-US" sz="1600" baseline="0">
                          <a:latin typeface="Arial" panose="020B0604020202020204" pitchFamily="34" charset="0"/>
                          <a:ea typeface="微软雅黑" panose="020B0503020204020204" pitchFamily="34" charset="-122"/>
                        </a:rPr>
                        <a:t>，必定牵一发动全身，维护困难。</a:t>
                      </a:r>
                      <a:endParaRPr lang="zh-CN" altLang="en-US" sz="1600" baseline="0" dirty="0">
                        <a:latin typeface="Arial" panose="020B0604020202020204" pitchFamily="34" charset="0"/>
                        <a:ea typeface="微软雅黑" panose="020B0503020204020204" pitchFamily="34" charset="-122"/>
                      </a:endParaRPr>
                    </a:p>
                  </a:txBody>
                  <a:tcPr anchor="ctr"/>
                </a:tc>
                <a:tc>
                  <a:txBody>
                    <a:bodyPr/>
                    <a:lstStyle/>
                    <a:p>
                      <a:pPr algn="l"/>
                      <a:r>
                        <a:rPr lang="zh-CN" altLang="en-US" sz="1600" baseline="0">
                          <a:latin typeface="Arial" panose="020B0604020202020204" pitchFamily="34" charset="0"/>
                          <a:ea typeface="微软雅黑" panose="020B0503020204020204" pitchFamily="34" charset="-122"/>
                        </a:rPr>
                        <a:t>相对较小的单体，可以按需获取及按需部署，同时</a:t>
                      </a:r>
                      <a:r>
                        <a:rPr lang="en-US" altLang="zh-CN" sz="1600" baseline="0">
                          <a:latin typeface="Arial" panose="020B0604020202020204" pitchFamily="34" charset="0"/>
                          <a:ea typeface="微软雅黑" panose="020B0503020204020204" pitchFamily="34" charset="-122"/>
                        </a:rPr>
                        <a:t>Angular</a:t>
                      </a:r>
                      <a:r>
                        <a:rPr lang="zh-CN" altLang="en-US" sz="1600" baseline="0">
                          <a:latin typeface="Arial" panose="020B0604020202020204" pitchFamily="34" charset="0"/>
                          <a:ea typeface="微软雅黑" panose="020B0503020204020204" pitchFamily="34" charset="-122"/>
                        </a:rPr>
                        <a:t>版本和公共样式，依赖</a:t>
                      </a:r>
                      <a:r>
                        <a:rPr lang="en-US" altLang="zh-CN" sz="1600" baseline="0">
                          <a:latin typeface="Arial" panose="020B0604020202020204" pitchFamily="34" charset="0"/>
                          <a:ea typeface="微软雅黑" panose="020B0503020204020204" pitchFamily="34" charset="-122"/>
                        </a:rPr>
                        <a:t>…</a:t>
                      </a:r>
                      <a:r>
                        <a:rPr lang="zh-CN" altLang="en-US" sz="1600" baseline="0">
                          <a:latin typeface="Arial" panose="020B0604020202020204" pitchFamily="34" charset="0"/>
                          <a:ea typeface="微软雅黑" panose="020B0503020204020204" pitchFamily="34" charset="-122"/>
                        </a:rPr>
                        <a:t>可以各异，较为灵活，维护成本相对较低。</a:t>
                      </a:r>
                      <a:endParaRPr lang="zh-CN" altLang="en-US" sz="1600" baseline="0" dirty="0">
                        <a:latin typeface="Arial" panose="020B0604020202020204" pitchFamily="34" charset="0"/>
                        <a:ea typeface="微软雅黑" panose="020B0503020204020204" pitchFamily="34" charset="-122"/>
                      </a:endParaRPr>
                    </a:p>
                  </a:txBody>
                  <a:tcPr anchor="ctr"/>
                </a:tc>
                <a:extLst>
                  <a:ext uri="{0D108BD9-81ED-4DB2-BD59-A6C34878D82A}">
                    <a16:rowId xmlns:a16="http://schemas.microsoft.com/office/drawing/2014/main" val="3869899994"/>
                  </a:ext>
                </a:extLst>
              </a:tr>
              <a:tr h="6081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baseline="0">
                          <a:latin typeface="Arial" panose="020B0604020202020204" pitchFamily="34" charset="0"/>
                          <a:ea typeface="微软雅黑" panose="020B0503020204020204" pitchFamily="34" charset="-122"/>
                        </a:rPr>
                        <a:t>依赖</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baseline="0">
                          <a:latin typeface="Arial" panose="020B0604020202020204" pitchFamily="34" charset="0"/>
                          <a:ea typeface="微软雅黑" panose="020B0503020204020204" pitchFamily="34" charset="-122"/>
                        </a:rPr>
                        <a:t>都是同一包。</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baseline="0">
                          <a:latin typeface="Arial" panose="020B0604020202020204" pitchFamily="34" charset="0"/>
                          <a:ea typeface="微软雅黑" panose="020B0503020204020204" pitchFamily="34" charset="-122"/>
                        </a:rPr>
                        <a:t>独立</a:t>
                      </a:r>
                      <a:r>
                        <a:rPr lang="en-US" altLang="zh-CN" sz="1600" baseline="0">
                          <a:latin typeface="Arial" panose="020B0604020202020204" pitchFamily="34" charset="0"/>
                          <a:ea typeface="微软雅黑" panose="020B0503020204020204" pitchFamily="34" charset="-122"/>
                        </a:rPr>
                        <a:t>,</a:t>
                      </a:r>
                      <a:r>
                        <a:rPr lang="zh-CN" altLang="en-US" sz="1600" baseline="0">
                          <a:latin typeface="Arial" panose="020B0604020202020204" pitchFamily="34" charset="0"/>
                          <a:ea typeface="微软雅黑" panose="020B0503020204020204" pitchFamily="34" charset="-122"/>
                        </a:rPr>
                        <a:t>可以按需增删。</a:t>
                      </a:r>
                    </a:p>
                  </a:txBody>
                  <a:tcPr anchor="ctr"/>
                </a:tc>
                <a:extLst>
                  <a:ext uri="{0D108BD9-81ED-4DB2-BD59-A6C34878D82A}">
                    <a16:rowId xmlns:a16="http://schemas.microsoft.com/office/drawing/2014/main" val="4203233377"/>
                  </a:ext>
                </a:extLst>
              </a:tr>
              <a:tr h="1215675">
                <a:tc>
                  <a:txBody>
                    <a:bodyPr/>
                    <a:lstStyle/>
                    <a:p>
                      <a:r>
                        <a:rPr lang="zh-CN" altLang="en-US" sz="1600" baseline="0">
                          <a:latin typeface="Arial" panose="020B0604020202020204" pitchFamily="34" charset="0"/>
                          <a:ea typeface="微软雅黑" panose="020B0503020204020204" pitchFamily="34" charset="-122"/>
                        </a:rPr>
                        <a:t>样式</a:t>
                      </a:r>
                      <a:endParaRPr lang="zh-CN" altLang="en-US" sz="1600" baseline="0" dirty="0">
                        <a:latin typeface="Arial" panose="020B0604020202020204" pitchFamily="34" charset="0"/>
                        <a:ea typeface="微软雅黑" panose="020B0503020204020204" pitchFamily="34" charset="-122"/>
                      </a:endParaRPr>
                    </a:p>
                  </a:txBody>
                  <a:tcPr anchor="ctr"/>
                </a:tc>
                <a:tc>
                  <a:txBody>
                    <a:bodyPr/>
                    <a:lstStyle/>
                    <a:p>
                      <a:pPr algn="l"/>
                      <a:r>
                        <a:rPr lang="zh-CN" altLang="en-US" sz="1600" baseline="0">
                          <a:latin typeface="Arial" panose="020B0604020202020204" pitchFamily="34" charset="0"/>
                          <a:ea typeface="微软雅黑" panose="020B0503020204020204" pitchFamily="34" charset="-122"/>
                        </a:rPr>
                        <a:t>存在样式污染问题。</a:t>
                      </a:r>
                      <a:endParaRPr lang="zh-CN" altLang="en-US" sz="1600" baseline="0" dirty="0">
                        <a:latin typeface="Arial" panose="020B0604020202020204" pitchFamily="34" charset="0"/>
                        <a:ea typeface="微软雅黑" panose="020B0503020204020204" pitchFamily="34" charset="-122"/>
                      </a:endParaRPr>
                    </a:p>
                  </a:txBody>
                  <a:tcPr anchor="ctr"/>
                </a:tc>
                <a:tc>
                  <a:txBody>
                    <a:bodyPr/>
                    <a:lstStyle/>
                    <a:p>
                      <a:pPr algn="l"/>
                      <a:r>
                        <a:rPr lang="zh-CN" altLang="en-US" sz="1600" baseline="0">
                          <a:latin typeface="Arial" panose="020B0604020202020204" pitchFamily="34" charset="0"/>
                          <a:ea typeface="微软雅黑" panose="020B0503020204020204" pitchFamily="34" charset="-122"/>
                        </a:rPr>
                        <a:t>有效的解决样式污染问题，样式隔离（按需应用样式）。</a:t>
                      </a:r>
                      <a:endParaRPr lang="zh-CN" altLang="en-US" sz="1600" baseline="0" dirty="0">
                        <a:latin typeface="Arial" panose="020B0604020202020204" pitchFamily="34" charset="0"/>
                        <a:ea typeface="微软雅黑" panose="020B0503020204020204" pitchFamily="34" charset="-122"/>
                      </a:endParaRPr>
                    </a:p>
                  </a:txBody>
                  <a:tcPr anchor="ctr"/>
                </a:tc>
                <a:extLst>
                  <a:ext uri="{0D108BD9-81ED-4DB2-BD59-A6C34878D82A}">
                    <a16:rowId xmlns:a16="http://schemas.microsoft.com/office/drawing/2014/main" val="1226395324"/>
                  </a:ext>
                </a:extLst>
              </a:tr>
              <a:tr h="608122">
                <a:tc>
                  <a:txBody>
                    <a:bodyPr/>
                    <a:lstStyle/>
                    <a:p>
                      <a:r>
                        <a:rPr lang="en-US" altLang="zh-CN" sz="1600" baseline="0" dirty="0">
                          <a:latin typeface="Arial" panose="020B0604020202020204" pitchFamily="34" charset="0"/>
                          <a:ea typeface="微软雅黑" panose="020B0503020204020204" pitchFamily="34" charset="-122"/>
                        </a:rPr>
                        <a:t>DEV</a:t>
                      </a:r>
                      <a:endParaRPr lang="zh-CN" altLang="en-US" sz="1600" baseline="0" dirty="0">
                        <a:latin typeface="Arial" panose="020B0604020202020204" pitchFamily="34" charset="0"/>
                        <a:ea typeface="微软雅黑" panose="020B0503020204020204" pitchFamily="34" charset="-122"/>
                      </a:endParaRPr>
                    </a:p>
                  </a:txBody>
                  <a:tcPr anchor="ctr"/>
                </a:tc>
                <a:tc>
                  <a:txBody>
                    <a:bodyPr/>
                    <a:lstStyle/>
                    <a:p>
                      <a:pPr algn="l"/>
                      <a:r>
                        <a:rPr lang="en-US" altLang="zh-CN" sz="1600" baseline="0" dirty="0">
                          <a:latin typeface="Arial" panose="020B0604020202020204" pitchFamily="34" charset="0"/>
                          <a:ea typeface="微软雅黑" panose="020B0503020204020204" pitchFamily="34" charset="-122"/>
                        </a:rPr>
                        <a:t>30</a:t>
                      </a:r>
                      <a:r>
                        <a:rPr lang="zh-CN" altLang="en-US" sz="1600" baseline="0" dirty="0">
                          <a:latin typeface="Arial" panose="020B0604020202020204" pitchFamily="34" charset="0"/>
                          <a:ea typeface="微软雅黑" panose="020B0503020204020204" pitchFamily="34" charset="-122"/>
                        </a:rPr>
                        <a:t>分钟左右或更长（堆积越多时间越长）</a:t>
                      </a:r>
                    </a:p>
                  </a:txBody>
                  <a:tcPr anchor="ctr"/>
                </a:tc>
                <a:tc>
                  <a:txBody>
                    <a:bodyPr/>
                    <a:lstStyle/>
                    <a:p>
                      <a:pPr algn="l"/>
                      <a:r>
                        <a:rPr lang="en-US" altLang="zh-CN" sz="1600" baseline="0">
                          <a:latin typeface="Arial" panose="020B0604020202020204" pitchFamily="34" charset="0"/>
                          <a:ea typeface="微软雅黑" panose="020B0503020204020204" pitchFamily="34" charset="-122"/>
                        </a:rPr>
                        <a:t>12</a:t>
                      </a:r>
                      <a:r>
                        <a:rPr lang="zh-CN" altLang="en-US" sz="1600" baseline="0">
                          <a:latin typeface="Arial" panose="020B0604020202020204" pitchFamily="34" charset="0"/>
                          <a:ea typeface="微软雅黑" panose="020B0503020204020204" pitchFamily="34" charset="-122"/>
                        </a:rPr>
                        <a:t>分钟</a:t>
                      </a:r>
                      <a:r>
                        <a:rPr lang="zh-CN" altLang="en-US" sz="1600" baseline="0" dirty="0">
                          <a:latin typeface="Arial" panose="020B0604020202020204" pitchFamily="34" charset="0"/>
                          <a:ea typeface="微软雅黑" panose="020B0503020204020204" pitchFamily="34" charset="-122"/>
                        </a:rPr>
                        <a:t>左右</a:t>
                      </a:r>
                    </a:p>
                  </a:txBody>
                  <a:tcPr anchor="ctr"/>
                </a:tc>
                <a:extLst>
                  <a:ext uri="{0D108BD9-81ED-4DB2-BD59-A6C34878D82A}">
                    <a16:rowId xmlns:a16="http://schemas.microsoft.com/office/drawing/2014/main" val="1265450143"/>
                  </a:ext>
                </a:extLst>
              </a:tr>
            </a:tbl>
          </a:graphicData>
        </a:graphic>
      </p:graphicFrame>
      <p:sp>
        <p:nvSpPr>
          <p:cNvPr id="4" name="标题 8">
            <a:extLst>
              <a:ext uri="{FF2B5EF4-FFF2-40B4-BE49-F238E27FC236}">
                <a16:creationId xmlns:a16="http://schemas.microsoft.com/office/drawing/2014/main" id="{000E3ECD-3118-44F5-9CDC-6801A7F824CE}"/>
              </a:ext>
            </a:extLst>
          </p:cNvPr>
          <p:cNvSpPr txBox="1">
            <a:spLocks/>
          </p:cNvSpPr>
          <p:nvPr/>
        </p:nvSpPr>
        <p:spPr>
          <a:xfrm>
            <a:off x="633792" y="-1"/>
            <a:ext cx="8640000" cy="792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b="1">
                <a:latin typeface="Arial" panose="020B0604020202020204" pitchFamily="34" charset="0"/>
                <a:ea typeface="华文楷体" panose="02010600040101010101" pitchFamily="2" charset="-122"/>
                <a:cs typeface="Arial" panose="020B0604020202020204" pitchFamily="34" charset="0"/>
              </a:rPr>
              <a:t>使用</a:t>
            </a:r>
            <a:r>
              <a:rPr lang="en-US" altLang="zh-CN" sz="3200" b="1">
                <a:latin typeface="Arial" panose="020B0604020202020204" pitchFamily="34" charset="0"/>
                <a:ea typeface="华文楷体" panose="02010600040101010101" pitchFamily="2" charset="-122"/>
                <a:cs typeface="Arial" panose="020B0604020202020204" pitchFamily="34" charset="0"/>
              </a:rPr>
              <a:t>ngx-planet</a:t>
            </a:r>
            <a:r>
              <a:rPr lang="zh-CN" altLang="en-US" sz="3200" b="1">
                <a:latin typeface="Arial" panose="020B0604020202020204" pitchFamily="34" charset="0"/>
                <a:ea typeface="华文楷体" panose="02010600040101010101" pitchFamily="2" charset="-122"/>
                <a:cs typeface="Arial" panose="020B0604020202020204" pitchFamily="34" charset="0"/>
              </a:rPr>
              <a:t>微前端方案后的成效</a:t>
            </a:r>
            <a:r>
              <a:rPr lang="en-US" altLang="zh-CN" sz="3200" b="1">
                <a:latin typeface="Arial" panose="020B0604020202020204" pitchFamily="34" charset="0"/>
                <a:ea typeface="华文楷体" panose="02010600040101010101" pitchFamily="2" charset="-122"/>
                <a:cs typeface="Arial" panose="020B0604020202020204" pitchFamily="34" charset="0"/>
              </a:rPr>
              <a:t>-</a:t>
            </a:r>
            <a:r>
              <a:rPr lang="zh-CN" altLang="en-US" sz="3200" b="1">
                <a:latin typeface="Arial" panose="020B0604020202020204" pitchFamily="34" charset="0"/>
                <a:ea typeface="华文楷体" panose="02010600040101010101" pitchFamily="2" charset="-122"/>
                <a:cs typeface="Arial" panose="020B0604020202020204" pitchFamily="34" charset="0"/>
              </a:rPr>
              <a:t>前后比对</a:t>
            </a:r>
          </a:p>
        </p:txBody>
      </p:sp>
    </p:spTree>
    <p:extLst>
      <p:ext uri="{BB962C8B-B14F-4D97-AF65-F5344CB8AC3E}">
        <p14:creationId xmlns:p14="http://schemas.microsoft.com/office/powerpoint/2010/main" val="26244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Line 3"/>
          <p:cNvSpPr>
            <a:spLocks noChangeShapeType="1"/>
          </p:cNvSpPr>
          <p:nvPr/>
        </p:nvSpPr>
        <p:spPr bwMode="gray">
          <a:xfrm>
            <a:off x="2449282" y="4854575"/>
            <a:ext cx="4800600" cy="0"/>
          </a:xfrm>
          <a:prstGeom prst="line">
            <a:avLst/>
          </a:prstGeom>
          <a:noFill/>
          <a:ln w="25400">
            <a:solidFill>
              <a:schemeClr val="tx1"/>
            </a:solidFill>
            <a:prstDash val="sysDot"/>
            <a:round/>
            <a:headEnd/>
            <a:tailEnd type="oval" w="med" len="med"/>
          </a:ln>
        </p:spPr>
        <p:txBody>
          <a:bodyPr wrap="none" anchor="ctr"/>
          <a:lstStyle/>
          <a:p>
            <a:endParaRPr lang="zh-CN" altLang="en-US">
              <a:latin typeface="Arial" panose="020B0604020202020204" pitchFamily="34" charset="0"/>
              <a:ea typeface="华文楷体" panose="02010600040101010101" pitchFamily="2" charset="-122"/>
            </a:endParaRPr>
          </a:p>
        </p:txBody>
      </p:sp>
      <p:sp>
        <p:nvSpPr>
          <p:cNvPr id="7" name="Rectangle 4"/>
          <p:cNvSpPr>
            <a:spLocks noChangeArrowheads="1"/>
          </p:cNvSpPr>
          <p:nvPr/>
        </p:nvSpPr>
        <p:spPr bwMode="gray">
          <a:xfrm rot="3419336">
            <a:off x="2165120" y="4278313"/>
            <a:ext cx="479425" cy="520700"/>
          </a:xfrm>
          <a:prstGeom prst="rect">
            <a:avLst/>
          </a:prstGeom>
          <a:gradFill rotWithShape="1">
            <a:gsLst>
              <a:gs pos="0">
                <a:schemeClr val="folHlink"/>
              </a:gs>
              <a:gs pos="100000">
                <a:schemeClr val="fo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folHlink"/>
            </a:extrusionClr>
          </a:sp3d>
        </p:spPr>
        <p:txBody>
          <a:bodyPr wrap="none" anchor="ctr">
            <a:flatTx/>
          </a:bodyPr>
          <a:lstStyle/>
          <a:p>
            <a:pPr>
              <a:defRPr/>
            </a:pPr>
            <a:endParaRPr lang="zh-CN" altLang="en-US">
              <a:latin typeface="Arial" panose="020B0604020202020204" pitchFamily="34" charset="0"/>
              <a:ea typeface="华文楷体" panose="02010600040101010101" pitchFamily="2" charset="-122"/>
            </a:endParaRPr>
          </a:p>
        </p:txBody>
      </p:sp>
      <p:sp>
        <p:nvSpPr>
          <p:cNvPr id="30725" name="Text Box 5"/>
          <p:cNvSpPr txBox="1">
            <a:spLocks noChangeArrowheads="1"/>
          </p:cNvSpPr>
          <p:nvPr/>
        </p:nvSpPr>
        <p:spPr bwMode="gray">
          <a:xfrm>
            <a:off x="2214786" y="4321176"/>
            <a:ext cx="365806" cy="461665"/>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latin typeface="Arial" panose="020B0604020202020204" pitchFamily="34" charset="0"/>
                <a:ea typeface="华文楷体" panose="02010600040101010101" pitchFamily="2" charset="-122"/>
                <a:cs typeface="Arial" charset="0"/>
              </a:rPr>
              <a:t>4</a:t>
            </a:r>
          </a:p>
        </p:txBody>
      </p:sp>
      <p:sp>
        <p:nvSpPr>
          <p:cNvPr id="30726" name="Line 6"/>
          <p:cNvSpPr>
            <a:spLocks noChangeShapeType="1"/>
          </p:cNvSpPr>
          <p:nvPr/>
        </p:nvSpPr>
        <p:spPr bwMode="gray">
          <a:xfrm>
            <a:off x="2449282" y="2339975"/>
            <a:ext cx="4800600" cy="0"/>
          </a:xfrm>
          <a:prstGeom prst="line">
            <a:avLst/>
          </a:prstGeom>
          <a:noFill/>
          <a:ln w="25400">
            <a:solidFill>
              <a:schemeClr val="tx1"/>
            </a:solidFill>
            <a:prstDash val="sysDot"/>
            <a:round/>
            <a:headEnd/>
            <a:tailEnd type="oval" w="med" len="med"/>
          </a:ln>
        </p:spPr>
        <p:txBody>
          <a:bodyPr wrap="none" anchor="ctr"/>
          <a:lstStyle/>
          <a:p>
            <a:endParaRPr lang="zh-CN" altLang="en-US">
              <a:latin typeface="Arial" panose="020B0604020202020204" pitchFamily="34" charset="0"/>
              <a:ea typeface="华文楷体" panose="02010600040101010101" pitchFamily="2" charset="-122"/>
            </a:endParaRPr>
          </a:p>
        </p:txBody>
      </p:sp>
      <p:sp>
        <p:nvSpPr>
          <p:cNvPr id="10" name="Rectangle 7"/>
          <p:cNvSpPr>
            <a:spLocks noChangeArrowheads="1"/>
          </p:cNvSpPr>
          <p:nvPr/>
        </p:nvSpPr>
        <p:spPr bwMode="gray">
          <a:xfrm rot="3419336">
            <a:off x="2165120" y="1763713"/>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pPr>
              <a:defRPr/>
            </a:pPr>
            <a:endParaRPr lang="zh-CN" altLang="en-US">
              <a:latin typeface="Arial" panose="020B0604020202020204" pitchFamily="34" charset="0"/>
              <a:ea typeface="华文楷体" panose="02010600040101010101" pitchFamily="2" charset="-122"/>
            </a:endParaRPr>
          </a:p>
        </p:txBody>
      </p:sp>
      <p:sp>
        <p:nvSpPr>
          <p:cNvPr id="30728" name="Text Box 8"/>
          <p:cNvSpPr txBox="1">
            <a:spLocks noChangeArrowheads="1"/>
          </p:cNvSpPr>
          <p:nvPr/>
        </p:nvSpPr>
        <p:spPr bwMode="gray">
          <a:xfrm>
            <a:off x="3516083" y="1851026"/>
            <a:ext cx="3048332" cy="830997"/>
          </a:xfrm>
          <a:prstGeom prst="rect">
            <a:avLst/>
          </a:prstGeom>
          <a:noFill/>
          <a:ln w="9525" algn="ctr">
            <a:noFill/>
            <a:miter lim="800000"/>
            <a:headEnd/>
            <a:tailEnd/>
          </a:ln>
        </p:spPr>
        <p:txBody>
          <a:bodyPr wrap="square">
            <a:spAutoFit/>
          </a:bodyPr>
          <a:lstStyle/>
          <a:p>
            <a:pPr algn="ctr" eaLnBrk="0" hangingPunct="0"/>
            <a:r>
              <a:rPr lang="en-US" altLang="zh-CN" sz="2400">
                <a:solidFill>
                  <a:schemeClr val="tx1">
                    <a:lumMod val="95000"/>
                    <a:lumOff val="5000"/>
                  </a:schemeClr>
                </a:solidFill>
                <a:latin typeface="Arial" panose="020B0604020202020204" pitchFamily="34" charset="0"/>
                <a:ea typeface="华文楷体" panose="02010600040101010101" pitchFamily="2" charset="-122"/>
              </a:rPr>
              <a:t>ngx-planet</a:t>
            </a:r>
            <a:r>
              <a:rPr lang="zh-CN" altLang="en-US" sz="2400">
                <a:solidFill>
                  <a:schemeClr val="tx1">
                    <a:lumMod val="95000"/>
                    <a:lumOff val="5000"/>
                  </a:schemeClr>
                </a:solidFill>
                <a:latin typeface="Arial" panose="020B0604020202020204" pitchFamily="34" charset="0"/>
                <a:ea typeface="华文楷体" panose="02010600040101010101" pitchFamily="2" charset="-122"/>
              </a:rPr>
              <a:t>的引用</a:t>
            </a:r>
          </a:p>
          <a:p>
            <a:pPr eaLnBrk="0" hangingPunct="0"/>
            <a:endParaRPr lang="en-US" altLang="zh-CN" sz="2400">
              <a:latin typeface="Arial" panose="020B0604020202020204" pitchFamily="34" charset="0"/>
              <a:ea typeface="华文楷体" panose="02010600040101010101" pitchFamily="2" charset="-122"/>
              <a:cs typeface="Arial" charset="0"/>
            </a:endParaRPr>
          </a:p>
        </p:txBody>
      </p:sp>
      <p:sp>
        <p:nvSpPr>
          <p:cNvPr id="30729" name="Text Box 9"/>
          <p:cNvSpPr txBox="1">
            <a:spLocks noChangeArrowheads="1"/>
          </p:cNvSpPr>
          <p:nvPr/>
        </p:nvSpPr>
        <p:spPr bwMode="gray">
          <a:xfrm>
            <a:off x="2214786" y="1806576"/>
            <a:ext cx="365806" cy="461665"/>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latin typeface="Arial" panose="020B0604020202020204" pitchFamily="34" charset="0"/>
                <a:ea typeface="华文楷体" panose="02010600040101010101" pitchFamily="2" charset="-122"/>
                <a:cs typeface="Arial" charset="0"/>
              </a:rPr>
              <a:t>1</a:t>
            </a:r>
          </a:p>
        </p:txBody>
      </p:sp>
      <p:sp>
        <p:nvSpPr>
          <p:cNvPr id="30730" name="Line 10"/>
          <p:cNvSpPr>
            <a:spLocks noChangeShapeType="1"/>
          </p:cNvSpPr>
          <p:nvPr/>
        </p:nvSpPr>
        <p:spPr bwMode="gray">
          <a:xfrm>
            <a:off x="2449282" y="3178175"/>
            <a:ext cx="4800600" cy="0"/>
          </a:xfrm>
          <a:prstGeom prst="line">
            <a:avLst/>
          </a:prstGeom>
          <a:noFill/>
          <a:ln w="25400">
            <a:solidFill>
              <a:schemeClr val="tx1"/>
            </a:solidFill>
            <a:prstDash val="sysDot"/>
            <a:round/>
            <a:headEnd/>
            <a:tailEnd type="oval" w="med" len="med"/>
          </a:ln>
        </p:spPr>
        <p:txBody>
          <a:bodyPr wrap="none" anchor="ctr"/>
          <a:lstStyle/>
          <a:p>
            <a:endParaRPr lang="zh-CN" altLang="en-US">
              <a:latin typeface="Arial" panose="020B0604020202020204" pitchFamily="34" charset="0"/>
              <a:ea typeface="华文楷体" panose="02010600040101010101" pitchFamily="2" charset="-122"/>
            </a:endParaRPr>
          </a:p>
        </p:txBody>
      </p:sp>
      <p:sp>
        <p:nvSpPr>
          <p:cNvPr id="14" name="Rectangle 11"/>
          <p:cNvSpPr>
            <a:spLocks noChangeArrowheads="1"/>
          </p:cNvSpPr>
          <p:nvPr/>
        </p:nvSpPr>
        <p:spPr bwMode="gray">
          <a:xfrm rot="3419336">
            <a:off x="2165120" y="2601913"/>
            <a:ext cx="479425" cy="52070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wrap="none" anchor="ctr">
            <a:flatTx/>
          </a:bodyPr>
          <a:lstStyle/>
          <a:p>
            <a:pPr>
              <a:defRPr/>
            </a:pPr>
            <a:endParaRPr lang="zh-CN" altLang="en-US">
              <a:latin typeface="Arial" panose="020B0604020202020204" pitchFamily="34" charset="0"/>
              <a:ea typeface="华文楷体" panose="02010600040101010101" pitchFamily="2" charset="-122"/>
            </a:endParaRPr>
          </a:p>
        </p:txBody>
      </p:sp>
      <p:sp>
        <p:nvSpPr>
          <p:cNvPr id="30732" name="Text Box 12"/>
          <p:cNvSpPr txBox="1">
            <a:spLocks noChangeArrowheads="1"/>
          </p:cNvSpPr>
          <p:nvPr/>
        </p:nvSpPr>
        <p:spPr bwMode="gray">
          <a:xfrm>
            <a:off x="2214786" y="2644776"/>
            <a:ext cx="365806" cy="461665"/>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latin typeface="Arial" panose="020B0604020202020204" pitchFamily="34" charset="0"/>
                <a:ea typeface="华文楷体" panose="02010600040101010101" pitchFamily="2" charset="-122"/>
                <a:cs typeface="Arial" charset="0"/>
              </a:rPr>
              <a:t>2</a:t>
            </a:r>
          </a:p>
        </p:txBody>
      </p:sp>
      <p:sp>
        <p:nvSpPr>
          <p:cNvPr id="30733" name="Line 13"/>
          <p:cNvSpPr>
            <a:spLocks noChangeShapeType="1"/>
          </p:cNvSpPr>
          <p:nvPr/>
        </p:nvSpPr>
        <p:spPr bwMode="gray">
          <a:xfrm>
            <a:off x="2450870" y="4014789"/>
            <a:ext cx="4799012" cy="1587"/>
          </a:xfrm>
          <a:prstGeom prst="line">
            <a:avLst/>
          </a:prstGeom>
          <a:noFill/>
          <a:ln w="25400">
            <a:solidFill>
              <a:schemeClr val="tx1"/>
            </a:solidFill>
            <a:prstDash val="sysDot"/>
            <a:round/>
            <a:headEnd/>
            <a:tailEnd type="oval" w="med" len="med"/>
          </a:ln>
        </p:spPr>
        <p:txBody>
          <a:bodyPr wrap="none" anchor="ctr"/>
          <a:lstStyle/>
          <a:p>
            <a:endParaRPr lang="zh-CN" altLang="en-US">
              <a:latin typeface="Arial" panose="020B0604020202020204" pitchFamily="34" charset="0"/>
              <a:ea typeface="华文楷体" panose="02010600040101010101" pitchFamily="2" charset="-122"/>
            </a:endParaRPr>
          </a:p>
        </p:txBody>
      </p:sp>
      <p:sp>
        <p:nvSpPr>
          <p:cNvPr id="17" name="Rectangle 14"/>
          <p:cNvSpPr>
            <a:spLocks noChangeArrowheads="1"/>
          </p:cNvSpPr>
          <p:nvPr/>
        </p:nvSpPr>
        <p:spPr bwMode="gray">
          <a:xfrm rot="3419336">
            <a:off x="2165120" y="3440113"/>
            <a:ext cx="479425" cy="520700"/>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wrap="none" anchor="ctr">
            <a:flatTx/>
          </a:bodyPr>
          <a:lstStyle/>
          <a:p>
            <a:pPr>
              <a:defRPr/>
            </a:pPr>
            <a:endParaRPr lang="zh-CN" altLang="en-US">
              <a:latin typeface="Arial" panose="020B0604020202020204" pitchFamily="34" charset="0"/>
              <a:ea typeface="华文楷体" panose="02010600040101010101" pitchFamily="2" charset="-122"/>
            </a:endParaRPr>
          </a:p>
        </p:txBody>
      </p:sp>
      <p:sp>
        <p:nvSpPr>
          <p:cNvPr id="30735" name="Text Box 15"/>
          <p:cNvSpPr txBox="1">
            <a:spLocks noChangeArrowheads="1"/>
          </p:cNvSpPr>
          <p:nvPr/>
        </p:nvSpPr>
        <p:spPr bwMode="gray">
          <a:xfrm>
            <a:off x="2214786" y="3482976"/>
            <a:ext cx="365806" cy="461665"/>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latin typeface="Arial" panose="020B0604020202020204" pitchFamily="34" charset="0"/>
                <a:ea typeface="华文楷体" panose="02010600040101010101" pitchFamily="2" charset="-122"/>
                <a:cs typeface="Arial" charset="0"/>
              </a:rPr>
              <a:t>3</a:t>
            </a:r>
          </a:p>
        </p:txBody>
      </p:sp>
      <p:sp>
        <p:nvSpPr>
          <p:cNvPr id="30736" name="Line 16"/>
          <p:cNvSpPr>
            <a:spLocks noChangeShapeType="1"/>
          </p:cNvSpPr>
          <p:nvPr/>
        </p:nvSpPr>
        <p:spPr bwMode="gray">
          <a:xfrm>
            <a:off x="2449282" y="5715000"/>
            <a:ext cx="4800600" cy="0"/>
          </a:xfrm>
          <a:prstGeom prst="line">
            <a:avLst/>
          </a:prstGeom>
          <a:noFill/>
          <a:ln w="25400">
            <a:solidFill>
              <a:schemeClr val="tx1"/>
            </a:solidFill>
            <a:prstDash val="sysDot"/>
            <a:round/>
            <a:headEnd/>
            <a:tailEnd type="oval" w="med" len="med"/>
          </a:ln>
        </p:spPr>
        <p:txBody>
          <a:bodyPr wrap="none" anchor="ctr"/>
          <a:lstStyle/>
          <a:p>
            <a:endParaRPr lang="zh-CN" altLang="en-US">
              <a:latin typeface="Arial" panose="020B0604020202020204" pitchFamily="34" charset="0"/>
              <a:ea typeface="华文楷体" panose="02010600040101010101" pitchFamily="2" charset="-122"/>
            </a:endParaRPr>
          </a:p>
        </p:txBody>
      </p:sp>
      <p:sp>
        <p:nvSpPr>
          <p:cNvPr id="20" name="Rectangle 17"/>
          <p:cNvSpPr>
            <a:spLocks noChangeArrowheads="1"/>
          </p:cNvSpPr>
          <p:nvPr/>
        </p:nvSpPr>
        <p:spPr bwMode="ltGray">
          <a:xfrm rot="3419336">
            <a:off x="2165120" y="5138738"/>
            <a:ext cx="479425" cy="520700"/>
          </a:xfrm>
          <a:prstGeom prst="rect">
            <a:avLst/>
          </a:prstGeom>
          <a:gradFill rotWithShape="1">
            <a:gsLst>
              <a:gs pos="0">
                <a:schemeClr val="tx2"/>
              </a:gs>
              <a:gs pos="100000">
                <a:schemeClr val="tx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tx2"/>
            </a:extrusionClr>
          </a:sp3d>
        </p:spPr>
        <p:txBody>
          <a:bodyPr wrap="none" anchor="ctr">
            <a:flatTx/>
          </a:bodyPr>
          <a:lstStyle/>
          <a:p>
            <a:pPr>
              <a:defRPr/>
            </a:pPr>
            <a:endParaRPr lang="zh-CN" altLang="en-US">
              <a:latin typeface="Arial" panose="020B0604020202020204" pitchFamily="34" charset="0"/>
              <a:ea typeface="华文楷体" panose="02010600040101010101" pitchFamily="2" charset="-122"/>
            </a:endParaRPr>
          </a:p>
        </p:txBody>
      </p:sp>
      <p:sp>
        <p:nvSpPr>
          <p:cNvPr id="30738" name="Text Box 18"/>
          <p:cNvSpPr txBox="1">
            <a:spLocks noChangeArrowheads="1"/>
          </p:cNvSpPr>
          <p:nvPr/>
        </p:nvSpPr>
        <p:spPr bwMode="gray">
          <a:xfrm>
            <a:off x="2214786" y="5181601"/>
            <a:ext cx="365806" cy="461665"/>
          </a:xfrm>
          <a:prstGeom prst="rect">
            <a:avLst/>
          </a:prstGeom>
          <a:noFill/>
          <a:ln w="9525" algn="ctr">
            <a:noFill/>
            <a:miter lim="800000"/>
            <a:headEnd/>
            <a:tailEnd/>
          </a:ln>
        </p:spPr>
        <p:txBody>
          <a:bodyPr wrap="none">
            <a:spAutoFit/>
          </a:bodyPr>
          <a:lstStyle/>
          <a:p>
            <a:pPr algn="ctr" eaLnBrk="0" hangingPunct="0"/>
            <a:r>
              <a:rPr lang="en-US" altLang="zh-CN" sz="2400" b="1">
                <a:solidFill>
                  <a:srgbClr val="FFFFFF"/>
                </a:solidFill>
                <a:latin typeface="Arial" panose="020B0604020202020204" pitchFamily="34" charset="0"/>
                <a:ea typeface="华文楷体" panose="02010600040101010101" pitchFamily="2" charset="-122"/>
                <a:cs typeface="Arial" charset="0"/>
              </a:rPr>
              <a:t>5</a:t>
            </a:r>
          </a:p>
        </p:txBody>
      </p:sp>
      <p:sp>
        <p:nvSpPr>
          <p:cNvPr id="30739" name="Text Box 19"/>
          <p:cNvSpPr txBox="1">
            <a:spLocks noChangeArrowheads="1"/>
          </p:cNvSpPr>
          <p:nvPr/>
        </p:nvSpPr>
        <p:spPr bwMode="gray">
          <a:xfrm>
            <a:off x="3516083" y="2713039"/>
            <a:ext cx="3048332" cy="461665"/>
          </a:xfrm>
          <a:prstGeom prst="rect">
            <a:avLst/>
          </a:prstGeom>
          <a:noFill/>
          <a:ln w="9525" algn="ctr">
            <a:noFill/>
            <a:miter lim="800000"/>
            <a:headEnd/>
            <a:tailEnd/>
          </a:ln>
        </p:spPr>
        <p:txBody>
          <a:bodyPr wrap="square">
            <a:spAutoFit/>
          </a:bodyPr>
          <a:lstStyle/>
          <a:p>
            <a:pPr algn="ctr"/>
            <a:r>
              <a:rPr lang="zh-CN" altLang="en-US" sz="2400">
                <a:solidFill>
                  <a:schemeClr val="tx1">
                    <a:lumMod val="95000"/>
                    <a:lumOff val="5000"/>
                  </a:schemeClr>
                </a:solidFill>
                <a:latin typeface="Arial" panose="020B0604020202020204" pitchFamily="34" charset="0"/>
                <a:ea typeface="华文楷体" panose="02010600040101010101" pitchFamily="2" charset="-122"/>
              </a:rPr>
              <a:t>应用分离</a:t>
            </a:r>
          </a:p>
        </p:txBody>
      </p:sp>
      <p:sp>
        <p:nvSpPr>
          <p:cNvPr id="30740" name="Text Box 20"/>
          <p:cNvSpPr txBox="1">
            <a:spLocks noChangeArrowheads="1"/>
          </p:cNvSpPr>
          <p:nvPr/>
        </p:nvSpPr>
        <p:spPr bwMode="gray">
          <a:xfrm>
            <a:off x="3516083" y="3552826"/>
            <a:ext cx="3048332" cy="461665"/>
          </a:xfrm>
          <a:prstGeom prst="rect">
            <a:avLst/>
          </a:prstGeom>
          <a:noFill/>
          <a:ln w="9525" algn="ctr">
            <a:noFill/>
            <a:miter lim="800000"/>
            <a:headEnd/>
            <a:tailEnd/>
          </a:ln>
        </p:spPr>
        <p:txBody>
          <a:bodyPr wrap="square">
            <a:spAutoFit/>
          </a:bodyPr>
          <a:lstStyle/>
          <a:p>
            <a:pPr algn="ctr"/>
            <a:r>
              <a:rPr lang="zh-CN" altLang="en-US" sz="2400">
                <a:solidFill>
                  <a:schemeClr val="tx1">
                    <a:lumMod val="95000"/>
                    <a:lumOff val="5000"/>
                  </a:schemeClr>
                </a:solidFill>
                <a:latin typeface="Arial" panose="020B0604020202020204" pitchFamily="34" charset="0"/>
                <a:ea typeface="华文楷体" panose="02010600040101010101" pitchFamily="2" charset="-122"/>
              </a:rPr>
              <a:t>样式隔离</a:t>
            </a:r>
          </a:p>
        </p:txBody>
      </p:sp>
      <p:sp>
        <p:nvSpPr>
          <p:cNvPr id="30741" name="Text Box 21"/>
          <p:cNvSpPr txBox="1">
            <a:spLocks noChangeArrowheads="1"/>
          </p:cNvSpPr>
          <p:nvPr/>
        </p:nvSpPr>
        <p:spPr bwMode="gray">
          <a:xfrm>
            <a:off x="3516082" y="4394201"/>
            <a:ext cx="3048333" cy="461665"/>
          </a:xfrm>
          <a:prstGeom prst="rect">
            <a:avLst/>
          </a:prstGeom>
          <a:noFill/>
          <a:ln w="9525" algn="ctr">
            <a:noFill/>
            <a:miter lim="800000"/>
            <a:headEnd/>
            <a:tailEnd/>
          </a:ln>
        </p:spPr>
        <p:txBody>
          <a:bodyPr wrap="square">
            <a:spAutoFit/>
          </a:bodyPr>
          <a:lstStyle/>
          <a:p>
            <a:pPr algn="ctr"/>
            <a:r>
              <a:rPr lang="zh-CN" altLang="en-US" sz="2400">
                <a:solidFill>
                  <a:schemeClr val="tx1">
                    <a:lumMod val="95000"/>
                    <a:lumOff val="5000"/>
                  </a:schemeClr>
                </a:solidFill>
                <a:latin typeface="Arial" panose="020B0604020202020204" pitchFamily="34" charset="0"/>
                <a:ea typeface="华文楷体" panose="02010600040101010101" pitchFamily="2" charset="-122"/>
              </a:rPr>
              <a:t>应用部署</a:t>
            </a:r>
          </a:p>
        </p:txBody>
      </p:sp>
      <p:sp>
        <p:nvSpPr>
          <p:cNvPr id="30742" name="Text Box 22"/>
          <p:cNvSpPr txBox="1">
            <a:spLocks noChangeArrowheads="1"/>
          </p:cNvSpPr>
          <p:nvPr/>
        </p:nvSpPr>
        <p:spPr bwMode="gray">
          <a:xfrm>
            <a:off x="3516083" y="5245101"/>
            <a:ext cx="3048334" cy="461665"/>
          </a:xfrm>
          <a:prstGeom prst="rect">
            <a:avLst/>
          </a:prstGeom>
          <a:noFill/>
          <a:ln w="9525" algn="ctr">
            <a:noFill/>
            <a:miter lim="800000"/>
            <a:headEnd/>
            <a:tailEnd/>
          </a:ln>
        </p:spPr>
        <p:txBody>
          <a:bodyPr wrap="square">
            <a:spAutoFit/>
          </a:bodyPr>
          <a:lstStyle/>
          <a:p>
            <a:pPr algn="ctr" eaLnBrk="0" hangingPunct="0"/>
            <a:r>
              <a:rPr lang="zh-CN" altLang="en-US" sz="2400">
                <a:latin typeface="Arial" panose="020B0604020202020204" pitchFamily="34" charset="0"/>
                <a:ea typeface="华文楷体" panose="02010600040101010101" pitchFamily="2" charset="-122"/>
                <a:cs typeface="Arial" charset="0"/>
              </a:rPr>
              <a:t>注意事项</a:t>
            </a:r>
          </a:p>
        </p:txBody>
      </p:sp>
      <p:sp>
        <p:nvSpPr>
          <p:cNvPr id="26" name="标题 8">
            <a:extLst>
              <a:ext uri="{FF2B5EF4-FFF2-40B4-BE49-F238E27FC236}">
                <a16:creationId xmlns:a16="http://schemas.microsoft.com/office/drawing/2014/main" id="{C1F0D65C-2B17-47DD-B76D-62ABBB6B2EBB}"/>
              </a:ext>
            </a:extLst>
          </p:cNvPr>
          <p:cNvSpPr txBox="1">
            <a:spLocks/>
          </p:cNvSpPr>
          <p:nvPr/>
        </p:nvSpPr>
        <p:spPr>
          <a:xfrm>
            <a:off x="633792" y="-1"/>
            <a:ext cx="8640000" cy="792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b="1">
                <a:latin typeface="Arial" panose="020B0604020202020204" pitchFamily="34" charset="0"/>
                <a:ea typeface="华文楷体" panose="02010600040101010101" pitchFamily="2" charset="-122"/>
                <a:cs typeface="Arial" panose="020B0604020202020204" pitchFamily="34" charset="0"/>
              </a:rPr>
              <a:t>基于</a:t>
            </a:r>
            <a:r>
              <a:rPr lang="en-US" altLang="zh-CN" sz="3200" b="1">
                <a:latin typeface="Arial" panose="020B0604020202020204" pitchFamily="34" charset="0"/>
                <a:ea typeface="华文楷体" panose="02010600040101010101" pitchFamily="2" charset="-122"/>
                <a:cs typeface="Arial" panose="020B0604020202020204" pitchFamily="34" charset="0"/>
              </a:rPr>
              <a:t>ngx-planet</a:t>
            </a:r>
            <a:r>
              <a:rPr lang="zh-CN" altLang="en-US" sz="3200" b="1">
                <a:latin typeface="Arial" panose="020B0604020202020204" pitchFamily="34" charset="0"/>
                <a:ea typeface="华文楷体" panose="02010600040101010101" pitchFamily="2" charset="-122"/>
                <a:cs typeface="Arial" panose="020B0604020202020204" pitchFamily="34" charset="0"/>
              </a:rPr>
              <a:t>实现微前端的步骤</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44F3E-610E-4011-90D8-4E43A415C848}"/>
              </a:ext>
            </a:extLst>
          </p:cNvPr>
          <p:cNvSpPr>
            <a:spLocks noGrp="1"/>
          </p:cNvSpPr>
          <p:nvPr>
            <p:ph type="title"/>
          </p:nvPr>
        </p:nvSpPr>
        <p:spPr>
          <a:xfrm>
            <a:off x="534572" y="0"/>
            <a:ext cx="8640000" cy="792000"/>
          </a:xfrm>
        </p:spPr>
        <p:txBody>
          <a:bodyPr anchor="ctr">
            <a:normAutofit/>
          </a:bodyPr>
          <a:lstStyle/>
          <a:p>
            <a:r>
              <a:rPr lang="en-US" altLang="zh-CN" sz="3200">
                <a:latin typeface="Arial" panose="020B0604020202020204" pitchFamily="34" charset="0"/>
                <a:ea typeface="华文楷体" panose="02010600040101010101" pitchFamily="2" charset="-122"/>
              </a:rPr>
              <a:t>ngx-planet</a:t>
            </a:r>
            <a:r>
              <a:rPr lang="zh-CN" altLang="en-US" sz="3200">
                <a:latin typeface="Arial" panose="020B0604020202020204" pitchFamily="34" charset="0"/>
                <a:ea typeface="华文楷体" panose="02010600040101010101" pitchFamily="2" charset="-122"/>
              </a:rPr>
              <a:t>的引用</a:t>
            </a:r>
            <a:r>
              <a:rPr lang="en-US" altLang="zh-CN" sz="3200">
                <a:latin typeface="Arial" panose="020B0604020202020204" pitchFamily="34" charset="0"/>
                <a:ea typeface="华文楷体" panose="02010600040101010101" pitchFamily="2" charset="-122"/>
              </a:rPr>
              <a:t> </a:t>
            </a:r>
            <a:r>
              <a:rPr lang="zh-CN" altLang="en-US" sz="3200">
                <a:latin typeface="Arial" panose="020B0604020202020204" pitchFamily="34" charset="0"/>
                <a:ea typeface="华文楷体" panose="02010600040101010101" pitchFamily="2" charset="-122"/>
              </a:rPr>
              <a:t>（一）</a:t>
            </a:r>
            <a:endParaRPr lang="zh-CN" altLang="en-US" sz="3200" dirty="0">
              <a:latin typeface="Arial" panose="020B0604020202020204" pitchFamily="34" charset="0"/>
              <a:ea typeface="华文楷体" panose="02010600040101010101" pitchFamily="2" charset="-122"/>
            </a:endParaRPr>
          </a:p>
        </p:txBody>
      </p:sp>
      <p:sp>
        <p:nvSpPr>
          <p:cNvPr id="3" name="内容占位符 2">
            <a:extLst>
              <a:ext uri="{FF2B5EF4-FFF2-40B4-BE49-F238E27FC236}">
                <a16:creationId xmlns:a16="http://schemas.microsoft.com/office/drawing/2014/main" id="{42069EC4-91EC-40FB-ACC5-60C345EC949C}"/>
              </a:ext>
            </a:extLst>
          </p:cNvPr>
          <p:cNvSpPr>
            <a:spLocks noGrp="1"/>
          </p:cNvSpPr>
          <p:nvPr>
            <p:ph idx="1"/>
          </p:nvPr>
        </p:nvSpPr>
        <p:spPr>
          <a:xfrm>
            <a:off x="490024" y="1720850"/>
            <a:ext cx="11211951" cy="3416300"/>
          </a:xfrm>
        </p:spPr>
        <p:txBody>
          <a:bodyPr>
            <a:normAutofit fontScale="85000" lnSpcReduction="20000"/>
          </a:bodyPr>
          <a:lstStyle/>
          <a:p>
            <a:pPr>
              <a:lnSpc>
                <a:spcPct val="200000"/>
              </a:lnSpc>
            </a:pPr>
            <a:r>
              <a:rPr lang="zh-CN" altLang="en-US" sz="1600">
                <a:latin typeface="Arial" panose="020B0604020202020204" pitchFamily="34" charset="0"/>
                <a:ea typeface="微软雅黑" panose="020B0503020204020204" pitchFamily="34" charset="-122"/>
              </a:rPr>
              <a:t>依据自己</a:t>
            </a:r>
            <a:r>
              <a:rPr lang="en-US" altLang="zh-CN" sz="1600">
                <a:latin typeface="Arial" panose="020B0604020202020204" pitchFamily="34" charset="0"/>
                <a:ea typeface="微软雅黑" panose="020B0503020204020204" pitchFamily="34" charset="-122"/>
              </a:rPr>
              <a:t>angular</a:t>
            </a:r>
            <a:r>
              <a:rPr lang="zh-CN" altLang="en-US" sz="1600">
                <a:latin typeface="Arial" panose="020B0604020202020204" pitchFamily="34" charset="0"/>
                <a:ea typeface="微软雅黑" panose="020B0503020204020204" pitchFamily="34" charset="-122"/>
              </a:rPr>
              <a:t>版本参考</a:t>
            </a:r>
            <a:r>
              <a:rPr lang="en-US" altLang="zh-CN" sz="1600">
                <a:latin typeface="Arial" panose="020B0604020202020204" pitchFamily="34" charset="0"/>
                <a:ea typeface="微软雅黑" panose="020B0503020204020204" pitchFamily="34" charset="-122"/>
              </a:rPr>
              <a:t>ngx-planet Github </a:t>
            </a:r>
            <a:r>
              <a:rPr lang="zh-CN" altLang="en-US" sz="1600">
                <a:latin typeface="Arial" panose="020B0604020202020204" pitchFamily="34" charset="0"/>
                <a:ea typeface="微软雅黑" panose="020B0503020204020204" pitchFamily="34" charset="-122"/>
              </a:rPr>
              <a:t>仓储地址</a:t>
            </a:r>
            <a:r>
              <a:rPr lang="en-US" altLang="zh-CN" sz="1600">
                <a:solidFill>
                  <a:srgbClr val="00B0F0"/>
                </a:solidFill>
                <a:latin typeface="Arial" panose="020B0604020202020204" pitchFamily="34" charset="0"/>
                <a:ea typeface="微软雅黑" panose="020B0503020204020204" pitchFamily="34" charset="-122"/>
                <a:hlinkClick r:id="rId2">
                  <a:extLst>
                    <a:ext uri="{A12FA001-AC4F-418D-AE19-62706E023703}">
                      <ahyp:hlinkClr xmlns:ahyp="http://schemas.microsoft.com/office/drawing/2018/hyperlinkcolor" val="tx"/>
                    </a:ext>
                  </a:extLst>
                </a:hlinkClick>
              </a:rPr>
              <a:t>https://github.com/worktile/ngx-planet</a:t>
            </a:r>
            <a:r>
              <a:rPr lang="zh-CN" altLang="en-US" sz="1600">
                <a:latin typeface="Arial" panose="020B0604020202020204" pitchFamily="34" charset="0"/>
                <a:ea typeface="微软雅黑" panose="020B0503020204020204" pitchFamily="34" charset="-122"/>
              </a:rPr>
              <a:t>出的对应实例和说明文档进行</a:t>
            </a:r>
            <a:r>
              <a:rPr lang="en-US" altLang="zh-CN" sz="1600">
                <a:latin typeface="Arial" panose="020B0604020202020204" pitchFamily="34" charset="0"/>
                <a:ea typeface="微软雅黑" panose="020B0503020204020204" pitchFamily="34" charset="-122"/>
              </a:rPr>
              <a:t>ngx-planet</a:t>
            </a:r>
            <a:r>
              <a:rPr lang="zh-CN" altLang="en-US" sz="1600">
                <a:latin typeface="Arial" panose="020B0604020202020204" pitchFamily="34" charset="0"/>
                <a:ea typeface="微软雅黑" panose="020B0503020204020204" pitchFamily="34" charset="-122"/>
              </a:rPr>
              <a:t>的引用。</a:t>
            </a:r>
            <a:endParaRPr lang="en-US" altLang="zh-CN" sz="1600">
              <a:latin typeface="Arial" panose="020B0604020202020204" pitchFamily="34" charset="0"/>
              <a:ea typeface="微软雅黑" panose="020B0503020204020204" pitchFamily="34" charset="-122"/>
            </a:endParaRPr>
          </a:p>
          <a:p>
            <a:pPr>
              <a:lnSpc>
                <a:spcPct val="200000"/>
              </a:lnSpc>
            </a:pPr>
            <a:r>
              <a:rPr lang="zh-CN" altLang="en-US" sz="1600">
                <a:latin typeface="Arial" panose="020B0604020202020204" pitchFamily="34" charset="0"/>
                <a:ea typeface="微软雅黑" panose="020B0503020204020204" pitchFamily="34" charset="-122"/>
              </a:rPr>
              <a:t>所有微前端应用的基础和核心是应用注册，加载，销毁机制，所以主要要做的就是：</a:t>
            </a:r>
          </a:p>
          <a:p>
            <a:pPr marL="342900" indent="-342900">
              <a:lnSpc>
                <a:spcPct val="200000"/>
              </a:lnSpc>
              <a:buFont typeface="+mj-lt"/>
              <a:buAutoNum type="arabicPeriod"/>
            </a:pPr>
            <a:r>
              <a:rPr lang="zh-CN" altLang="en-US" sz="1600">
                <a:latin typeface="Arial" panose="020B0604020202020204" pitchFamily="34" charset="0"/>
                <a:ea typeface="微软雅黑" panose="020B0503020204020204" pitchFamily="34" charset="-122"/>
              </a:rPr>
              <a:t>提供静态资源动态加载功能</a:t>
            </a:r>
            <a:r>
              <a:rPr lang="en-US" altLang="zh-CN" sz="1600">
                <a:latin typeface="Arial" panose="020B0604020202020204" pitchFamily="34" charset="0"/>
                <a:ea typeface="微软雅黑" panose="020B0503020204020204" pitchFamily="34" charset="-122"/>
              </a:rPr>
              <a:t>;</a:t>
            </a:r>
            <a:endParaRPr lang="zh-CN" altLang="en-US" sz="1600">
              <a:latin typeface="Arial" panose="020B0604020202020204" pitchFamily="34" charset="0"/>
              <a:ea typeface="微软雅黑" panose="020B0503020204020204" pitchFamily="34" charset="-122"/>
            </a:endParaRPr>
          </a:p>
          <a:p>
            <a:pPr marL="342900" indent="-342900">
              <a:lnSpc>
                <a:spcPct val="200000"/>
              </a:lnSpc>
              <a:buFont typeface="+mj-lt"/>
              <a:buAutoNum type="arabicPeriod"/>
            </a:pPr>
            <a:r>
              <a:rPr lang="zh-CN" altLang="en-US" sz="1600">
                <a:latin typeface="Arial" panose="020B0604020202020204" pitchFamily="34" charset="0"/>
                <a:ea typeface="微软雅黑" panose="020B0503020204020204" pitchFamily="34" charset="-122"/>
              </a:rPr>
              <a:t>配置好子应用的规则，包含：应用名称，路由前缀，静态资源文件</a:t>
            </a:r>
            <a:r>
              <a:rPr lang="en-US" altLang="zh-CN" sz="1600">
                <a:latin typeface="Arial" panose="020B0604020202020204" pitchFamily="34" charset="0"/>
                <a:ea typeface="微软雅黑" panose="020B0503020204020204" pitchFamily="34" charset="-122"/>
              </a:rPr>
              <a:t>;</a:t>
            </a:r>
          </a:p>
          <a:p>
            <a:pPr marL="342900" indent="-342900">
              <a:lnSpc>
                <a:spcPct val="200000"/>
              </a:lnSpc>
              <a:buFont typeface="+mj-lt"/>
              <a:buAutoNum type="arabicPeriod"/>
            </a:pPr>
            <a:r>
              <a:rPr lang="zh-CN" altLang="en-US" sz="1600">
                <a:latin typeface="Arial" panose="020B0604020202020204" pitchFamily="34" charset="0"/>
                <a:ea typeface="微软雅黑" panose="020B0503020204020204" pitchFamily="34" charset="-122"/>
              </a:rPr>
              <a:t>应用加载：根据当前页面的 </a:t>
            </a:r>
            <a:r>
              <a:rPr lang="en-US" altLang="zh-CN" sz="1600">
                <a:latin typeface="Arial" panose="020B0604020202020204" pitchFamily="34" charset="0"/>
                <a:ea typeface="微软雅黑" panose="020B0503020204020204" pitchFamily="34" charset="-122"/>
              </a:rPr>
              <a:t>URL </a:t>
            </a:r>
            <a:r>
              <a:rPr lang="zh-CN" altLang="en-US" sz="1600">
                <a:latin typeface="Arial" panose="020B0604020202020204" pitchFamily="34" charset="0"/>
                <a:ea typeface="微软雅黑" panose="020B0503020204020204" pitchFamily="34" charset="-122"/>
              </a:rPr>
              <a:t>找到对应的子应用，然后加载应用的静态资源，调用预定义好的启动函数直接启动应用即可，在 </a:t>
            </a:r>
            <a:r>
              <a:rPr lang="en-US" altLang="zh-CN" sz="1600">
                <a:latin typeface="Arial" panose="020B0604020202020204" pitchFamily="34" charset="0"/>
                <a:ea typeface="微软雅黑" panose="020B0503020204020204" pitchFamily="34" charset="-122"/>
              </a:rPr>
              <a:t>Angular </a:t>
            </a:r>
            <a:r>
              <a:rPr lang="zh-CN" altLang="en-US" sz="1600">
                <a:latin typeface="Arial" panose="020B0604020202020204" pitchFamily="34" charset="0"/>
                <a:ea typeface="微软雅黑" panose="020B0503020204020204" pitchFamily="34" charset="-122"/>
              </a:rPr>
              <a:t>中就是启动根模块  </a:t>
            </a:r>
            <a:r>
              <a:rPr lang="en-US" altLang="zh-CN" sz="1600">
                <a:latin typeface="Arial" panose="020B0604020202020204" pitchFamily="34" charset="0"/>
                <a:ea typeface="微软雅黑" panose="020B0503020204020204" pitchFamily="34" charset="-122"/>
              </a:rPr>
              <a:t>platformBrowserDynamic().bootstrapModule(AppModule) </a:t>
            </a:r>
            <a:r>
              <a:rPr lang="zh-CN" altLang="en-US" sz="1600">
                <a:latin typeface="Arial" panose="020B0604020202020204" pitchFamily="34" charset="0"/>
                <a:ea typeface="微软雅黑" panose="020B0503020204020204" pitchFamily="34" charset="-122"/>
              </a:rPr>
              <a:t>。</a:t>
            </a:r>
          </a:p>
          <a:p>
            <a:pPr marL="0" indent="0">
              <a:lnSpc>
                <a:spcPct val="200000"/>
              </a:lnSpc>
              <a:buNone/>
            </a:pPr>
            <a:endParaRPr lang="zh-CN" altLang="en-US" sz="1600"/>
          </a:p>
        </p:txBody>
      </p:sp>
    </p:spTree>
    <p:extLst>
      <p:ext uri="{BB962C8B-B14F-4D97-AF65-F5344CB8AC3E}">
        <p14:creationId xmlns:p14="http://schemas.microsoft.com/office/powerpoint/2010/main" val="34499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52FAD8-A0CB-45F8-874D-F4C0F6799D3D}"/>
              </a:ext>
            </a:extLst>
          </p:cNvPr>
          <p:cNvSpPr>
            <a:spLocks noGrp="1"/>
          </p:cNvSpPr>
          <p:nvPr>
            <p:ph idx="1"/>
          </p:nvPr>
        </p:nvSpPr>
        <p:spPr>
          <a:xfrm>
            <a:off x="504092" y="1429793"/>
            <a:ext cx="11183815" cy="3416300"/>
          </a:xfrm>
        </p:spPr>
        <p:txBody>
          <a:bodyPr>
            <a:normAutofit/>
          </a:bodyPr>
          <a:lstStyle/>
          <a:p>
            <a:pPr marL="0" indent="0">
              <a:lnSpc>
                <a:spcPct val="200000"/>
              </a:lnSpc>
              <a:buNone/>
            </a:pPr>
            <a:r>
              <a:rPr lang="zh-CN" altLang="en-US" sz="1600" dirty="0">
                <a:latin typeface="Arial" panose="020B0604020202020204" pitchFamily="34" charset="0"/>
                <a:ea typeface="微软雅黑" panose="020B0503020204020204" pitchFamily="34" charset="-122"/>
              </a:rPr>
              <a:t>子应用启动根模块 </a:t>
            </a:r>
            <a:r>
              <a:rPr lang="en-US" altLang="zh-CN" sz="1600" dirty="0" err="1">
                <a:latin typeface="Arial" panose="020B0604020202020204" pitchFamily="34" charset="0"/>
                <a:ea typeface="微软雅黑" panose="020B0503020204020204" pitchFamily="34" charset="-122"/>
              </a:rPr>
              <a:t>defineApplication</a:t>
            </a:r>
            <a:r>
              <a:rPr lang="en-US" altLang="zh-CN" sz="1600" dirty="0">
                <a:latin typeface="Arial" panose="020B0604020202020204" pitchFamily="34" charset="0"/>
                <a:ea typeface="微软雅黑" panose="020B0503020204020204" pitchFamily="34" charset="-122"/>
              </a:rPr>
              <a:t>()</a:t>
            </a:r>
          </a:p>
          <a:p>
            <a:pPr marL="0" indent="0">
              <a:lnSpc>
                <a:spcPct val="200000"/>
              </a:lnSpc>
              <a:buNone/>
            </a:pPr>
            <a:r>
              <a:rPr lang="zh-CN" altLang="en-US" sz="1600" dirty="0">
                <a:latin typeface="Arial" panose="020B0604020202020204" pitchFamily="34" charset="0"/>
                <a:ea typeface="微软雅黑" panose="020B0503020204020204" pitchFamily="34" charset="-122"/>
              </a:rPr>
              <a:t>应用的预加载：当前应用渲染完毕会预加载其他应用，并启动，并不会显示。</a:t>
            </a:r>
          </a:p>
          <a:p>
            <a:pPr marL="0" indent="0">
              <a:lnSpc>
                <a:spcPct val="200000"/>
              </a:lnSpc>
              <a:buNone/>
            </a:pPr>
            <a:r>
              <a:rPr lang="zh-CN" altLang="en-US" sz="1600" dirty="0">
                <a:latin typeface="Arial" panose="020B0604020202020204" pitchFamily="34" charset="0"/>
                <a:ea typeface="微软雅黑" panose="020B0503020204020204" pitchFamily="34" charset="-122"/>
              </a:rPr>
              <a:t>销毁应用使用  </a:t>
            </a:r>
            <a:r>
              <a:rPr lang="en-US" altLang="zh-CN" sz="1600" dirty="0" err="1">
                <a:latin typeface="Arial" panose="020B0604020202020204" pitchFamily="34" charset="0"/>
                <a:ea typeface="微软雅黑" panose="020B0503020204020204" pitchFamily="34" charset="-122"/>
              </a:rPr>
              <a:t>appModuleRef.destroy</a:t>
            </a:r>
            <a:r>
              <a:rPr lang="en-US" altLang="zh-CN" sz="1600" dirty="0">
                <a:latin typeface="Arial" panose="020B0604020202020204" pitchFamily="34" charset="0"/>
                <a:ea typeface="微软雅黑" panose="020B0503020204020204" pitchFamily="34" charset="-122"/>
              </a:rPr>
              <a:t>(); </a:t>
            </a:r>
          </a:p>
          <a:p>
            <a:pPr marL="0" indent="0">
              <a:lnSpc>
                <a:spcPct val="200000"/>
              </a:lnSpc>
              <a:buNone/>
            </a:pPr>
            <a:r>
              <a:rPr lang="zh-CN" altLang="en-US" sz="1600" dirty="0">
                <a:latin typeface="Arial" panose="020B0604020202020204" pitchFamily="34" charset="0"/>
                <a:ea typeface="微软雅黑" panose="020B0503020204020204" pitchFamily="34" charset="-122"/>
              </a:rPr>
              <a:t>更多内容请参考</a:t>
            </a:r>
            <a:r>
              <a:rPr lang="en-US" altLang="zh-CN" sz="1600" dirty="0" err="1">
                <a:latin typeface="Arial" panose="020B0604020202020204" pitchFamily="34" charset="0"/>
                <a:ea typeface="微软雅黑" panose="020B0503020204020204" pitchFamily="34" charset="-122"/>
              </a:rPr>
              <a:t>ngx</a:t>
            </a:r>
            <a:r>
              <a:rPr lang="en-US" altLang="zh-CN" sz="1600" dirty="0">
                <a:latin typeface="Arial" panose="020B0604020202020204" pitchFamily="34" charset="0"/>
                <a:ea typeface="微软雅黑" panose="020B0503020204020204" pitchFamily="34" charset="-122"/>
              </a:rPr>
              <a:t>-planet</a:t>
            </a:r>
            <a:r>
              <a:rPr lang="zh-CN" altLang="en-US" sz="1600" dirty="0">
                <a:latin typeface="Arial" panose="020B0604020202020204" pitchFamily="34" charset="0"/>
                <a:ea typeface="微软雅黑" panose="020B0503020204020204" pitchFamily="34" charset="-122"/>
              </a:rPr>
              <a:t>官方在</a:t>
            </a:r>
            <a:r>
              <a:rPr lang="en-US" altLang="zh-CN" sz="1600" dirty="0" err="1">
                <a:latin typeface="Arial" panose="020B0604020202020204" pitchFamily="34" charset="0"/>
                <a:ea typeface="微软雅黑" panose="020B0503020204020204" pitchFamily="34" charset="-122"/>
              </a:rPr>
              <a:t>github</a:t>
            </a:r>
            <a:r>
              <a:rPr lang="zh-CN" altLang="en-US" sz="1600" dirty="0">
                <a:latin typeface="Arial" panose="020B0604020202020204" pitchFamily="34" charset="0"/>
                <a:ea typeface="微软雅黑" panose="020B0503020204020204" pitchFamily="34" charset="-122"/>
              </a:rPr>
              <a:t>给文档说明与示列。</a:t>
            </a:r>
            <a:endParaRPr lang="en-US" altLang="zh-CN" sz="1600" dirty="0">
              <a:latin typeface="Arial" panose="020B0604020202020204" pitchFamily="34" charset="0"/>
              <a:ea typeface="微软雅黑" panose="020B0503020204020204" pitchFamily="34" charset="-122"/>
            </a:endParaRPr>
          </a:p>
        </p:txBody>
      </p:sp>
      <p:sp>
        <p:nvSpPr>
          <p:cNvPr id="6" name="标题 1">
            <a:extLst>
              <a:ext uri="{FF2B5EF4-FFF2-40B4-BE49-F238E27FC236}">
                <a16:creationId xmlns:a16="http://schemas.microsoft.com/office/drawing/2014/main" id="{DD6C04B1-3996-4888-AB33-FFC19ED5591E}"/>
              </a:ext>
            </a:extLst>
          </p:cNvPr>
          <p:cNvSpPr>
            <a:spLocks noGrp="1"/>
          </p:cNvSpPr>
          <p:nvPr>
            <p:ph type="title"/>
          </p:nvPr>
        </p:nvSpPr>
        <p:spPr>
          <a:xfrm>
            <a:off x="534572" y="0"/>
            <a:ext cx="8640000" cy="792000"/>
          </a:xfrm>
        </p:spPr>
        <p:txBody>
          <a:bodyPr anchor="ctr">
            <a:normAutofit/>
          </a:bodyPr>
          <a:lstStyle/>
          <a:p>
            <a:r>
              <a:rPr lang="en-US" altLang="zh-CN" sz="3200">
                <a:latin typeface="Arial" panose="020B0604020202020204" pitchFamily="34" charset="0"/>
                <a:ea typeface="华文楷体" panose="02010600040101010101" pitchFamily="2" charset="-122"/>
              </a:rPr>
              <a:t>ngx-planet</a:t>
            </a:r>
            <a:r>
              <a:rPr lang="zh-CN" altLang="en-US" sz="3200">
                <a:latin typeface="Arial" panose="020B0604020202020204" pitchFamily="34" charset="0"/>
                <a:ea typeface="华文楷体" panose="02010600040101010101" pitchFamily="2" charset="-122"/>
              </a:rPr>
              <a:t>的引用</a:t>
            </a:r>
            <a:r>
              <a:rPr lang="en-US" altLang="zh-CN" sz="3200">
                <a:latin typeface="Arial" panose="020B0604020202020204" pitchFamily="34" charset="0"/>
                <a:ea typeface="华文楷体" panose="02010600040101010101" pitchFamily="2" charset="-122"/>
              </a:rPr>
              <a:t> </a:t>
            </a:r>
            <a:r>
              <a:rPr lang="zh-CN" altLang="en-US" sz="3200">
                <a:latin typeface="Arial" panose="020B0604020202020204" pitchFamily="34" charset="0"/>
                <a:ea typeface="华文楷体" panose="02010600040101010101" pitchFamily="2" charset="-122"/>
              </a:rPr>
              <a:t>（二）</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205721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19EAE1-3663-45C7-818A-470D814CC0DF}"/>
              </a:ext>
            </a:extLst>
          </p:cNvPr>
          <p:cNvSpPr>
            <a:spLocks noGrp="1"/>
          </p:cNvSpPr>
          <p:nvPr>
            <p:ph idx="1"/>
          </p:nvPr>
        </p:nvSpPr>
        <p:spPr>
          <a:xfrm>
            <a:off x="506437" y="944314"/>
            <a:ext cx="9183473" cy="1239327"/>
          </a:xfrm>
        </p:spPr>
        <p:txBody>
          <a:bodyPr>
            <a:normAutofit/>
          </a:bodyPr>
          <a:lstStyle/>
          <a:p>
            <a:pPr marL="0" indent="0">
              <a:lnSpc>
                <a:spcPct val="200000"/>
              </a:lnSpc>
              <a:buNone/>
            </a:pPr>
            <a:r>
              <a:rPr lang="zh-CN" altLang="en-US" sz="1600" dirty="0">
                <a:latin typeface="Arial" panose="020B0604020202020204" pitchFamily="34" charset="0"/>
                <a:ea typeface="微软雅黑" panose="020B0503020204020204" pitchFamily="34" charset="-122"/>
              </a:rPr>
              <a:t>步骤一通过测试后继而实现把各个子应用提取出（子应用跟</a:t>
            </a:r>
            <a:r>
              <a:rPr lang="en-US" altLang="zh-CN" sz="1600" dirty="0">
                <a:latin typeface="Arial" panose="020B0604020202020204" pitchFamily="34" charset="0"/>
                <a:ea typeface="微软雅黑" panose="020B0503020204020204" pitchFamily="34" charset="-122"/>
              </a:rPr>
              <a:t>portal </a:t>
            </a:r>
            <a:r>
              <a:rPr lang="zh-CN" altLang="en-US" sz="1600" dirty="0">
                <a:latin typeface="Arial" panose="020B0604020202020204" pitchFamily="34" charset="0"/>
                <a:ea typeface="微软雅黑" panose="020B0503020204020204" pitchFamily="34" charset="-122"/>
              </a:rPr>
              <a:t>最好处于</a:t>
            </a:r>
            <a:r>
              <a:rPr lang="zh-CN" altLang="en-US" sz="1600" dirty="0">
                <a:solidFill>
                  <a:srgbClr val="FFC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rPr>
              <a:t>同一文件夹下 </a:t>
            </a:r>
            <a:r>
              <a:rPr lang="zh-CN" altLang="en-US" sz="1600" dirty="0">
                <a:latin typeface="Arial" panose="020B0604020202020204" pitchFamily="34" charset="0"/>
                <a:ea typeface="微软雅黑" panose="020B0503020204020204" pitchFamily="34" charset="-122"/>
              </a:rPr>
              <a:t>）</a:t>
            </a:r>
            <a:r>
              <a:rPr lang="en-US" altLang="zh-CN" sz="1600" dirty="0">
                <a:latin typeface="Arial" panose="020B0604020202020204" pitchFamily="34" charset="0"/>
                <a:ea typeface="微软雅黑" panose="020B0503020204020204" pitchFamily="34" charset="-122"/>
              </a:rPr>
              <a:t>,</a:t>
            </a:r>
            <a:r>
              <a:rPr lang="zh-CN" altLang="en-US" sz="1600" dirty="0">
                <a:latin typeface="Arial" panose="020B0604020202020204" pitchFamily="34" charset="0"/>
                <a:ea typeface="微软雅黑" panose="020B0503020204020204" pitchFamily="34" charset="-122"/>
              </a:rPr>
              <a:t> 形成独立的应用，使其可以独立执行（</a:t>
            </a:r>
            <a:r>
              <a:rPr lang="en-US" altLang="zh-CN" sz="1600" dirty="0">
                <a:latin typeface="Arial" panose="020B0604020202020204" pitchFamily="34" charset="0"/>
                <a:ea typeface="微软雅黑" panose="020B0503020204020204" pitchFamily="34" charset="-122"/>
              </a:rPr>
              <a:t>run</a:t>
            </a:r>
            <a:r>
              <a:rPr lang="zh-CN" altLang="en-US" sz="1600" dirty="0">
                <a:latin typeface="Arial" panose="020B0604020202020204" pitchFamily="34" charset="0"/>
                <a:ea typeface="微软雅黑" panose="020B0503020204020204" pitchFamily="34" charset="-122"/>
              </a:rPr>
              <a:t>）与部署。</a:t>
            </a:r>
            <a:endParaRPr lang="en-US" altLang="zh-CN" sz="1600" dirty="0">
              <a:latin typeface="Arial" panose="020B0604020202020204" pitchFamily="34" charset="0"/>
              <a:ea typeface="微软雅黑" panose="020B0503020204020204" pitchFamily="34" charset="-122"/>
            </a:endParaRPr>
          </a:p>
          <a:p>
            <a:pPr marL="0" indent="0">
              <a:buNone/>
            </a:pPr>
            <a:endParaRPr lang="zh-CN" altLang="en-US" dirty="0"/>
          </a:p>
        </p:txBody>
      </p:sp>
      <p:pic>
        <p:nvPicPr>
          <p:cNvPr id="4" name="图片 3">
            <a:extLst>
              <a:ext uri="{FF2B5EF4-FFF2-40B4-BE49-F238E27FC236}">
                <a16:creationId xmlns:a16="http://schemas.microsoft.com/office/drawing/2014/main" id="{54D9B19D-B3B2-4FF5-9BE8-313989DF4A33}"/>
              </a:ext>
            </a:extLst>
          </p:cNvPr>
          <p:cNvPicPr>
            <a:picLocks noChangeAspect="1"/>
          </p:cNvPicPr>
          <p:nvPr/>
        </p:nvPicPr>
        <p:blipFill rotWithShape="1">
          <a:blip r:embed="rId2"/>
          <a:srcRect r="47808"/>
          <a:stretch/>
        </p:blipFill>
        <p:spPr>
          <a:xfrm>
            <a:off x="534572" y="2332438"/>
            <a:ext cx="3089914" cy="28407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4">
            <a:extLst>
              <a:ext uri="{FF2B5EF4-FFF2-40B4-BE49-F238E27FC236}">
                <a16:creationId xmlns:a16="http://schemas.microsoft.com/office/drawing/2014/main" id="{E00DA9BB-D438-4092-80C3-DBFCAB06DCD3}"/>
              </a:ext>
            </a:extLst>
          </p:cNvPr>
          <p:cNvSpPr txBox="1"/>
          <p:nvPr/>
        </p:nvSpPr>
        <p:spPr>
          <a:xfrm>
            <a:off x="3765456" y="2377327"/>
            <a:ext cx="5692443" cy="29725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noAutofit/>
          </a:bodyPr>
          <a:lstStyle/>
          <a:p>
            <a:pPr>
              <a:lnSpc>
                <a:spcPct val="200000"/>
              </a:lnSpc>
            </a:pPr>
            <a:r>
              <a:rPr lang="zh-CN" altLang="en-US" sz="1600" dirty="0">
                <a:latin typeface="Arial" panose="020B0604020202020204" pitchFamily="34" charset="0"/>
                <a:ea typeface="微软雅黑" panose="020B0503020204020204" pitchFamily="34" charset="-122"/>
              </a:rPr>
              <a:t>此处以</a:t>
            </a:r>
            <a:r>
              <a:rPr lang="en-US" altLang="zh-CN" sz="1600" dirty="0">
                <a:latin typeface="Arial" panose="020B0604020202020204" pitchFamily="34" charset="0"/>
                <a:ea typeface="微软雅黑" panose="020B0503020204020204" pitchFamily="34" charset="-122"/>
              </a:rPr>
              <a:t>system-management-web</a:t>
            </a:r>
            <a:r>
              <a:rPr lang="zh-CN" altLang="en-US" sz="1600" dirty="0">
                <a:latin typeface="Arial" panose="020B0604020202020204" pitchFamily="34" charset="0"/>
                <a:ea typeface="微软雅黑" panose="020B0503020204020204" pitchFamily="34" charset="-122"/>
              </a:rPr>
              <a:t>子应用为例：</a:t>
            </a:r>
            <a:endParaRPr lang="en-US" altLang="zh-CN" sz="1600" dirty="0">
              <a:latin typeface="Arial" panose="020B0604020202020204" pitchFamily="34" charset="0"/>
              <a:ea typeface="微软雅黑" panose="020B0503020204020204" pitchFamily="34" charset="-122"/>
            </a:endParaRPr>
          </a:p>
          <a:p>
            <a:pPr>
              <a:lnSpc>
                <a:spcPct val="200000"/>
              </a:lnSpc>
            </a:pPr>
            <a:r>
              <a:rPr lang="en-US" altLang="zh-CN" sz="1600" dirty="0">
                <a:latin typeface="Arial" panose="020B0604020202020204" pitchFamily="34" charset="0"/>
                <a:ea typeface="微软雅黑" panose="020B0503020204020204" pitchFamily="34" charset="-122"/>
              </a:rPr>
              <a:t>system-management-web</a:t>
            </a:r>
            <a:r>
              <a:rPr lang="zh-CN" altLang="en-US" sz="1600" dirty="0">
                <a:latin typeface="Arial" panose="020B0604020202020204" pitchFamily="34" charset="0"/>
                <a:ea typeface="微软雅黑" panose="020B0503020204020204" pitchFamily="34" charset="-122"/>
              </a:rPr>
              <a:t>子应用有自己的</a:t>
            </a:r>
            <a:r>
              <a:rPr lang="en-US" altLang="zh-CN" sz="1600" dirty="0" err="1">
                <a:latin typeface="Arial" panose="020B0604020202020204" pitchFamily="34" charset="0"/>
                <a:ea typeface="微软雅黑" panose="020B0503020204020204" pitchFamily="34" charset="-122"/>
              </a:rPr>
              <a:t>package.json</a:t>
            </a:r>
            <a:r>
              <a:rPr lang="zh-CN" altLang="en-US" sz="1600" dirty="0">
                <a:latin typeface="Arial" panose="020B0604020202020204" pitchFamily="34" charset="0"/>
                <a:ea typeface="微软雅黑" panose="020B0503020204020204" pitchFamily="34" charset="-122"/>
              </a:rPr>
              <a:t> </a:t>
            </a:r>
            <a:r>
              <a:rPr lang="en-US" altLang="zh-CN" sz="1600" dirty="0">
                <a:latin typeface="Arial" panose="020B0604020202020204" pitchFamily="34" charset="0"/>
                <a:ea typeface="微软雅黑" panose="020B0503020204020204" pitchFamily="34" charset="-122"/>
              </a:rPr>
              <a:t>,</a:t>
            </a:r>
            <a:r>
              <a:rPr lang="en-US" altLang="zh-CN" sz="1600" dirty="0" err="1">
                <a:latin typeface="Arial" panose="020B0604020202020204" pitchFamily="34" charset="0"/>
                <a:ea typeface="微软雅黑" panose="020B0503020204020204" pitchFamily="34" charset="-122"/>
              </a:rPr>
              <a:t>angular.json</a:t>
            </a:r>
            <a:r>
              <a:rPr lang="en-US" altLang="zh-CN" sz="1600" dirty="0">
                <a:latin typeface="Arial" panose="020B0604020202020204" pitchFamily="34" charset="0"/>
                <a:ea typeface="微软雅黑" panose="020B0503020204020204" pitchFamily="34" charset="-122"/>
              </a:rPr>
              <a:t>, </a:t>
            </a:r>
            <a:r>
              <a:rPr lang="en-US" altLang="zh-CN" sz="1600" dirty="0" err="1">
                <a:latin typeface="Arial" panose="020B0604020202020204" pitchFamily="34" charset="0"/>
                <a:ea typeface="微软雅黑" panose="020B0503020204020204" pitchFamily="34" charset="-122"/>
              </a:rPr>
              <a:t>main.ts</a:t>
            </a:r>
            <a:r>
              <a:rPr lang="en-US" altLang="zh-CN" sz="1600" dirty="0">
                <a:latin typeface="Arial" panose="020B0604020202020204" pitchFamily="34" charset="0"/>
                <a:ea typeface="微软雅黑" panose="020B0503020204020204" pitchFamily="34" charset="-122"/>
              </a:rPr>
              <a:t> , .</a:t>
            </a:r>
            <a:r>
              <a:rPr lang="en-US" altLang="zh-CN" sz="1600" dirty="0" err="1">
                <a:latin typeface="Arial" panose="020B0604020202020204" pitchFamily="34" charset="0"/>
                <a:ea typeface="微软雅黑" panose="020B0503020204020204" pitchFamily="34" charset="-122"/>
              </a:rPr>
              <a:t>gitlab-ci.yml</a:t>
            </a:r>
            <a:r>
              <a:rPr lang="en-US" altLang="zh-CN" sz="1600" dirty="0">
                <a:latin typeface="Arial" panose="020B0604020202020204" pitchFamily="34" charset="0"/>
                <a:ea typeface="微软雅黑" panose="020B0503020204020204" pitchFamily="34" charset="-122"/>
              </a:rPr>
              <a:t> …</a:t>
            </a:r>
            <a:r>
              <a:rPr lang="zh-CN" altLang="en-US" sz="1600" dirty="0">
                <a:latin typeface="Arial" panose="020B0604020202020204" pitchFamily="34" charset="0"/>
                <a:ea typeface="微软雅黑" panose="020B0503020204020204" pitchFamily="34" charset="-122"/>
              </a:rPr>
              <a:t> </a:t>
            </a:r>
            <a:endParaRPr lang="en-US" altLang="zh-CN" sz="1600" dirty="0">
              <a:latin typeface="Arial" panose="020B0604020202020204" pitchFamily="34" charset="0"/>
              <a:ea typeface="微软雅黑" panose="020B0503020204020204" pitchFamily="34" charset="-122"/>
            </a:endParaRPr>
          </a:p>
          <a:p>
            <a:pPr>
              <a:lnSpc>
                <a:spcPct val="200000"/>
              </a:lnSpc>
            </a:pPr>
            <a:r>
              <a:rPr lang="zh-CN" altLang="en-US" sz="1600" dirty="0">
                <a:latin typeface="Arial" panose="020B0604020202020204" pitchFamily="34" charset="0"/>
                <a:ea typeface="微软雅黑" panose="020B0503020204020204" pitchFamily="34" charset="-122"/>
              </a:rPr>
              <a:t>其完全可以独立</a:t>
            </a:r>
            <a:r>
              <a:rPr lang="zh-CN" altLang="en-US" sz="1600">
                <a:latin typeface="Arial" panose="020B0604020202020204" pitchFamily="34" charset="0"/>
                <a:ea typeface="微软雅黑" panose="020B0503020204020204" pitchFamily="34" charset="-122"/>
              </a:rPr>
              <a:t>运行，单独部署</a:t>
            </a:r>
            <a:r>
              <a:rPr lang="zh-CN" altLang="en-US" sz="1600" dirty="0">
                <a:latin typeface="Arial" panose="020B0604020202020204" pitchFamily="34" charset="0"/>
                <a:ea typeface="微软雅黑" panose="020B0503020204020204" pitchFamily="34" charset="-122"/>
              </a:rPr>
              <a:t>。</a:t>
            </a:r>
          </a:p>
        </p:txBody>
      </p:sp>
      <p:sp>
        <p:nvSpPr>
          <p:cNvPr id="6" name="标题 1">
            <a:extLst>
              <a:ext uri="{FF2B5EF4-FFF2-40B4-BE49-F238E27FC236}">
                <a16:creationId xmlns:a16="http://schemas.microsoft.com/office/drawing/2014/main" id="{52E3C82A-D37A-4EB6-A01B-AA55617592CB}"/>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应用分离</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266616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卷形: 垂直 10">
            <a:extLst>
              <a:ext uri="{FF2B5EF4-FFF2-40B4-BE49-F238E27FC236}">
                <a16:creationId xmlns:a16="http://schemas.microsoft.com/office/drawing/2014/main" id="{D16CBA6E-35DD-41AE-AD31-5F2CDAA83D6F}"/>
              </a:ext>
            </a:extLst>
          </p:cNvPr>
          <p:cNvSpPr/>
          <p:nvPr/>
        </p:nvSpPr>
        <p:spPr>
          <a:xfrm>
            <a:off x="8019893" y="3627549"/>
            <a:ext cx="2082018" cy="1629137"/>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200">
                <a:latin typeface="Arial" panose="020B0604020202020204" pitchFamily="34" charset="0"/>
                <a:ea typeface="华文楷体" panose="02010600040101010101" pitchFamily="2" charset="-122"/>
              </a:rPr>
              <a:t>这里引用多启动插件</a:t>
            </a:r>
            <a:r>
              <a:rPr lang="en-US" altLang="zh-CN" sz="1200">
                <a:solidFill>
                  <a:srgbClr val="00B0F0"/>
                </a:solidFill>
                <a:latin typeface="Arial" panose="020B0604020202020204" pitchFamily="34" charset="0"/>
                <a:ea typeface="华文楷体" panose="02010600040101010101" pitchFamily="2" charset="-122"/>
              </a:rPr>
              <a:t>concurrently</a:t>
            </a:r>
            <a:r>
              <a:rPr lang="zh-CN" altLang="en-US" sz="1200">
                <a:latin typeface="Arial" panose="020B0604020202020204" pitchFamily="34" charset="0"/>
                <a:ea typeface="华文楷体" panose="02010600040101010101" pitchFamily="2" charset="-122"/>
              </a:rPr>
              <a:t>，当前这个配置可以启动</a:t>
            </a:r>
            <a:r>
              <a:rPr lang="en-US" altLang="zh-CN" sz="1200">
                <a:latin typeface="Arial" panose="020B0604020202020204" pitchFamily="34" charset="0"/>
                <a:ea typeface="华文楷体" panose="02010600040101010101" pitchFamily="2" charset="-122"/>
              </a:rPr>
              <a:t>portal</a:t>
            </a:r>
            <a:r>
              <a:rPr lang="zh-CN" altLang="en-US" sz="1200">
                <a:latin typeface="Arial" panose="020B0604020202020204" pitchFamily="34" charset="0"/>
                <a:ea typeface="华文楷体" panose="02010600040101010101" pitchFamily="2" charset="-122"/>
              </a:rPr>
              <a:t>又启用了子应用本身。</a:t>
            </a:r>
          </a:p>
        </p:txBody>
      </p:sp>
      <p:pic>
        <p:nvPicPr>
          <p:cNvPr id="12" name="图片 11">
            <a:extLst>
              <a:ext uri="{FF2B5EF4-FFF2-40B4-BE49-F238E27FC236}">
                <a16:creationId xmlns:a16="http://schemas.microsoft.com/office/drawing/2014/main" id="{F0F86064-CEDD-4E5A-9F2A-2845FE1FDB35}"/>
              </a:ext>
            </a:extLst>
          </p:cNvPr>
          <p:cNvPicPr>
            <a:picLocks noChangeAspect="1"/>
          </p:cNvPicPr>
          <p:nvPr/>
        </p:nvPicPr>
        <p:blipFill>
          <a:blip r:embed="rId2"/>
          <a:stretch>
            <a:fillRect/>
          </a:stretch>
        </p:blipFill>
        <p:spPr>
          <a:xfrm>
            <a:off x="641654" y="1393350"/>
            <a:ext cx="7288007" cy="3759783"/>
          </a:xfrm>
          <a:prstGeom prst="rect">
            <a:avLst/>
          </a:prstGeom>
        </p:spPr>
      </p:pic>
      <p:sp>
        <p:nvSpPr>
          <p:cNvPr id="7" name="卷形: 垂直 6">
            <a:extLst>
              <a:ext uri="{FF2B5EF4-FFF2-40B4-BE49-F238E27FC236}">
                <a16:creationId xmlns:a16="http://schemas.microsoft.com/office/drawing/2014/main" id="{F0A63D5B-2731-474D-BFDF-7F3058EE01C2}"/>
              </a:ext>
            </a:extLst>
          </p:cNvPr>
          <p:cNvSpPr/>
          <p:nvPr/>
        </p:nvSpPr>
        <p:spPr>
          <a:xfrm>
            <a:off x="8019893" y="1378815"/>
            <a:ext cx="2082018" cy="2120561"/>
          </a:xfrm>
          <a:prstGeom prst="verticalScroll">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zh-CN" altLang="en-US" sz="1200">
                <a:latin typeface="Arial" panose="020B0604020202020204" pitchFamily="34" charset="0"/>
                <a:ea typeface="华文楷体" panose="02010600040101010101" pitchFamily="2" charset="-122"/>
              </a:rPr>
              <a:t>子应用的分离会使与该子应用的各项配不匹配，所以相关配置需要修改直至能单独执行（</a:t>
            </a:r>
            <a:r>
              <a:rPr lang="en-US" altLang="zh-CN" sz="1200">
                <a:latin typeface="Arial" panose="020B0604020202020204" pitchFamily="34" charset="0"/>
                <a:ea typeface="华文楷体" panose="02010600040101010101" pitchFamily="2" charset="-122"/>
              </a:rPr>
              <a:t>run</a:t>
            </a:r>
            <a:r>
              <a:rPr lang="zh-CN" altLang="en-US" sz="1200">
                <a:latin typeface="Arial" panose="020B0604020202020204" pitchFamily="34" charset="0"/>
                <a:ea typeface="华文楷体" panose="02010600040101010101" pitchFamily="2" charset="-122"/>
              </a:rPr>
              <a:t>）起来。</a:t>
            </a:r>
            <a:endParaRPr lang="en-US" altLang="zh-CN" sz="1200">
              <a:latin typeface="Arial" panose="020B0604020202020204" pitchFamily="34" charset="0"/>
              <a:ea typeface="华文楷体" panose="02010600040101010101" pitchFamily="2" charset="-122"/>
            </a:endParaRPr>
          </a:p>
        </p:txBody>
      </p:sp>
      <p:sp>
        <p:nvSpPr>
          <p:cNvPr id="4" name="文本框 3">
            <a:extLst>
              <a:ext uri="{FF2B5EF4-FFF2-40B4-BE49-F238E27FC236}">
                <a16:creationId xmlns:a16="http://schemas.microsoft.com/office/drawing/2014/main" id="{500E67C8-853C-4CFC-8E0F-433B6CCB94D5}"/>
              </a:ext>
            </a:extLst>
          </p:cNvPr>
          <p:cNvSpPr txBox="1"/>
          <p:nvPr/>
        </p:nvSpPr>
        <p:spPr>
          <a:xfrm>
            <a:off x="641655" y="5857130"/>
            <a:ext cx="8720710" cy="830997"/>
          </a:xfrm>
          <a:prstGeom prst="rect">
            <a:avLst/>
          </a:prstGeom>
          <a:noFill/>
        </p:spPr>
        <p:txBody>
          <a:bodyPr wrap="square" rtlCol="0">
            <a:spAutoFit/>
          </a:bodyPr>
          <a:lstStyle/>
          <a:p>
            <a:r>
              <a:rPr lang="zh-CN" altLang="en-US" sz="1600">
                <a:latin typeface="Arial" panose="020B0604020202020204" pitchFamily="34" charset="0"/>
                <a:ea typeface="华文楷体" panose="02010600040101010101" pitchFamily="2" charset="-122"/>
              </a:rPr>
              <a:t>注：如果是直接复制整个文件，要把多余配置或文件移除。当搬离的子应用能单独的执行（</a:t>
            </a:r>
            <a:r>
              <a:rPr lang="en-US" altLang="zh-CN" sz="1600">
                <a:latin typeface="Arial" panose="020B0604020202020204" pitchFamily="34" charset="0"/>
                <a:ea typeface="华文楷体" panose="02010600040101010101" pitchFamily="2" charset="-122"/>
              </a:rPr>
              <a:t>run</a:t>
            </a:r>
            <a:r>
              <a:rPr lang="zh-CN" altLang="en-US" sz="1600">
                <a:latin typeface="Arial" panose="020B0604020202020204" pitchFamily="34" charset="0"/>
                <a:ea typeface="华文楷体" panose="02010600040101010101" pitchFamily="2" charset="-122"/>
              </a:rPr>
              <a:t>）后，可以结合</a:t>
            </a:r>
            <a:r>
              <a:rPr lang="en-US" altLang="zh-CN" sz="1600">
                <a:latin typeface="Arial" panose="020B0604020202020204" pitchFamily="34" charset="0"/>
                <a:ea typeface="华文楷体" panose="02010600040101010101" pitchFamily="2" charset="-122"/>
              </a:rPr>
              <a:t>portal</a:t>
            </a:r>
            <a:r>
              <a:rPr lang="zh-CN" altLang="en-US" sz="1600">
                <a:latin typeface="Arial" panose="020B0604020202020204" pitchFamily="34" charset="0"/>
                <a:ea typeface="华文楷体" panose="02010600040101010101" pitchFamily="2" charset="-122"/>
              </a:rPr>
              <a:t>去运行调试（默认</a:t>
            </a:r>
            <a:r>
              <a:rPr lang="en-US" altLang="zh-CN" sz="1600">
                <a:latin typeface="Arial" panose="020B0604020202020204" pitchFamily="34" charset="0"/>
                <a:ea typeface="华文楷体" panose="02010600040101010101" pitchFamily="2" charset="-122"/>
              </a:rPr>
              <a:t>portal</a:t>
            </a:r>
            <a:r>
              <a:rPr lang="zh-CN" altLang="en-US" sz="1600">
                <a:latin typeface="Arial" panose="020B0604020202020204" pitchFamily="34" charset="0"/>
                <a:ea typeface="华文楷体" panose="02010600040101010101" pitchFamily="2" charset="-122"/>
              </a:rPr>
              <a:t>和引用都处于同一个文件夹下）。</a:t>
            </a:r>
            <a:endParaRPr lang="en-US" altLang="zh-CN" sz="1600">
              <a:latin typeface="Arial" panose="020B0604020202020204" pitchFamily="34" charset="0"/>
              <a:ea typeface="华文楷体" panose="02010600040101010101" pitchFamily="2" charset="-122"/>
            </a:endParaRPr>
          </a:p>
          <a:p>
            <a:endParaRPr lang="zh-CN" altLang="en-US" sz="1600">
              <a:latin typeface="Arial" panose="020B0604020202020204" pitchFamily="34" charset="0"/>
              <a:ea typeface="华文楷体" panose="02010600040101010101" pitchFamily="2" charset="-122"/>
            </a:endParaRPr>
          </a:p>
        </p:txBody>
      </p:sp>
      <p:sp>
        <p:nvSpPr>
          <p:cNvPr id="9" name="标题 1">
            <a:extLst>
              <a:ext uri="{FF2B5EF4-FFF2-40B4-BE49-F238E27FC236}">
                <a16:creationId xmlns:a16="http://schemas.microsoft.com/office/drawing/2014/main" id="{1A2EE97B-35D1-4926-B5F3-70B423A32CE3}"/>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应用分离</a:t>
            </a:r>
            <a:r>
              <a:rPr lang="en-US" altLang="zh-CN" sz="3200">
                <a:latin typeface="Arial" panose="020B0604020202020204" pitchFamily="34" charset="0"/>
                <a:ea typeface="华文楷体" panose="02010600040101010101" pitchFamily="2" charset="-122"/>
              </a:rPr>
              <a:t>-</a:t>
            </a:r>
            <a:r>
              <a:rPr lang="zh-CN" altLang="en-US" sz="3200">
                <a:latin typeface="Arial" panose="020B0604020202020204" pitchFamily="34" charset="0"/>
                <a:ea typeface="华文楷体" panose="02010600040101010101" pitchFamily="2" charset="-122"/>
              </a:rPr>
              <a:t>修改</a:t>
            </a:r>
            <a:r>
              <a:rPr lang="en-US" altLang="zh-CN" sz="3200">
                <a:latin typeface="Arial" panose="020B0604020202020204" pitchFamily="34" charset="0"/>
                <a:ea typeface="华文楷体" panose="02010600040101010101" pitchFamily="2" charset="-122"/>
              </a:rPr>
              <a:t>package.json</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175895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6FCC6F52-41F7-4844-9CDD-D6D9B854716D}"/>
              </a:ext>
            </a:extLst>
          </p:cNvPr>
          <p:cNvPicPr>
            <a:picLocks noGrp="1" noChangeAspect="1"/>
          </p:cNvPicPr>
          <p:nvPr>
            <p:ph idx="1"/>
          </p:nvPr>
        </p:nvPicPr>
        <p:blipFill>
          <a:blip r:embed="rId2"/>
          <a:stretch>
            <a:fillRect/>
          </a:stretch>
        </p:blipFill>
        <p:spPr>
          <a:xfrm>
            <a:off x="548232" y="1226791"/>
            <a:ext cx="8787511" cy="4404417"/>
          </a:xfrm>
          <a:prstGeom prst="rect">
            <a:avLst/>
          </a:prstGeom>
        </p:spPr>
      </p:pic>
      <p:sp>
        <p:nvSpPr>
          <p:cNvPr id="6" name="文本框 5">
            <a:extLst>
              <a:ext uri="{FF2B5EF4-FFF2-40B4-BE49-F238E27FC236}">
                <a16:creationId xmlns:a16="http://schemas.microsoft.com/office/drawing/2014/main" id="{B80952FF-99D8-4103-8CA2-8D244B3D466B}"/>
              </a:ext>
            </a:extLst>
          </p:cNvPr>
          <p:cNvSpPr txBox="1"/>
          <p:nvPr/>
        </p:nvSpPr>
        <p:spPr>
          <a:xfrm>
            <a:off x="641655" y="5857130"/>
            <a:ext cx="8720710" cy="584775"/>
          </a:xfrm>
          <a:prstGeom prst="rect">
            <a:avLst/>
          </a:prstGeom>
          <a:noFill/>
        </p:spPr>
        <p:txBody>
          <a:bodyPr wrap="square" rtlCol="0">
            <a:spAutoFit/>
          </a:bodyPr>
          <a:lstStyle/>
          <a:p>
            <a:r>
              <a:rPr lang="zh-CN" altLang="en-US" sz="1600">
                <a:latin typeface="Arial" panose="020B0604020202020204" pitchFamily="34" charset="0"/>
                <a:ea typeface="华文楷体" panose="02010600040101010101" pitchFamily="2" charset="-122"/>
              </a:rPr>
              <a:t>注：命名时最好结合专案名称，即使须要缩写不要太简以防止后续冲突出现。</a:t>
            </a:r>
          </a:p>
          <a:p>
            <a:endParaRPr lang="zh-CN" altLang="en-US" sz="1600">
              <a:latin typeface="Arial" panose="020B0604020202020204" pitchFamily="34" charset="0"/>
              <a:ea typeface="华文楷体" panose="02010600040101010101" pitchFamily="2" charset="-122"/>
            </a:endParaRPr>
          </a:p>
        </p:txBody>
      </p:sp>
      <p:sp>
        <p:nvSpPr>
          <p:cNvPr id="5" name="标题 1">
            <a:extLst>
              <a:ext uri="{FF2B5EF4-FFF2-40B4-BE49-F238E27FC236}">
                <a16:creationId xmlns:a16="http://schemas.microsoft.com/office/drawing/2014/main" id="{62ABD85B-CB84-496C-9C33-878FCCE98018}"/>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应用分离</a:t>
            </a:r>
            <a:r>
              <a:rPr lang="en-US" altLang="zh-CN" sz="3200">
                <a:latin typeface="Arial" panose="020B0604020202020204" pitchFamily="34" charset="0"/>
                <a:ea typeface="华文楷体" panose="02010600040101010101" pitchFamily="2" charset="-122"/>
              </a:rPr>
              <a:t>-</a:t>
            </a:r>
            <a:r>
              <a:rPr lang="zh-CN" altLang="en-US" sz="3200">
                <a:latin typeface="Arial" panose="020B0604020202020204" pitchFamily="34" charset="0"/>
                <a:ea typeface="华文楷体" panose="02010600040101010101" pitchFamily="2" charset="-122"/>
              </a:rPr>
              <a:t>修改</a:t>
            </a:r>
            <a:r>
              <a:rPr lang="en-US" altLang="zh-CN" sz="3200">
                <a:latin typeface="Arial" panose="020B0604020202020204" pitchFamily="34" charset="0"/>
                <a:ea typeface="华文楷体" panose="02010600040101010101" pitchFamily="2" charset="-122"/>
              </a:rPr>
              <a:t>proxy.conf</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1898124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a:extLst>
              <a:ext uri="{FF2B5EF4-FFF2-40B4-BE49-F238E27FC236}">
                <a16:creationId xmlns:a16="http://schemas.microsoft.com/office/drawing/2014/main" id="{E17B1F7C-9935-422B-9446-06BA58813573}"/>
              </a:ext>
            </a:extLst>
          </p:cNvPr>
          <p:cNvPicPr>
            <a:picLocks noGrp="1" noChangeAspect="1"/>
          </p:cNvPicPr>
          <p:nvPr>
            <p:ph idx="1"/>
          </p:nvPr>
        </p:nvPicPr>
        <p:blipFill>
          <a:blip r:embed="rId2"/>
          <a:stretch>
            <a:fillRect/>
          </a:stretch>
        </p:blipFill>
        <p:spPr>
          <a:xfrm>
            <a:off x="581800" y="1810997"/>
            <a:ext cx="5257800" cy="3839029"/>
          </a:xfrm>
          <a:prstGeom prst="rect">
            <a:avLst/>
          </a:prstGeom>
        </p:spPr>
      </p:pic>
      <p:sp>
        <p:nvSpPr>
          <p:cNvPr id="14" name="文本框 13">
            <a:extLst>
              <a:ext uri="{FF2B5EF4-FFF2-40B4-BE49-F238E27FC236}">
                <a16:creationId xmlns:a16="http://schemas.microsoft.com/office/drawing/2014/main" id="{9B86E9EC-67DE-42CE-A553-83AF5D60DD40}"/>
              </a:ext>
            </a:extLst>
          </p:cNvPr>
          <p:cNvSpPr txBox="1">
            <a:spLocks/>
          </p:cNvSpPr>
          <p:nvPr/>
        </p:nvSpPr>
        <p:spPr>
          <a:xfrm>
            <a:off x="6352402" y="1867267"/>
            <a:ext cx="3173735" cy="38390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wrap="square" rtlCol="0">
            <a:noAutofit/>
          </a:bodyPr>
          <a:lstStyle/>
          <a:p>
            <a:pPr>
              <a:lnSpc>
                <a:spcPct val="200000"/>
              </a:lnSpc>
            </a:pPr>
            <a:r>
              <a:rPr lang="en-US" altLang="zh-CN" sz="1600">
                <a:latin typeface="Arial" panose="020B0604020202020204" pitchFamily="34" charset="0"/>
                <a:ea typeface="华文楷体" panose="02010600040101010101" pitchFamily="2" charset="-122"/>
              </a:rPr>
              <a:t>Portal </a:t>
            </a:r>
            <a:r>
              <a:rPr lang="zh-CN" altLang="en-US" sz="1600">
                <a:latin typeface="Arial" panose="020B0604020202020204" pitchFamily="34" charset="0"/>
                <a:ea typeface="华文楷体" panose="02010600040101010101" pitchFamily="2" charset="-122"/>
              </a:rPr>
              <a:t>这边也需做出相应的配置改变（路径一定要匹配，不然找不要挂载的子应；不同的模式，路径配置的值会不一样）。</a:t>
            </a:r>
          </a:p>
        </p:txBody>
      </p:sp>
      <p:sp>
        <p:nvSpPr>
          <p:cNvPr id="5" name="标题 1">
            <a:extLst>
              <a:ext uri="{FF2B5EF4-FFF2-40B4-BE49-F238E27FC236}">
                <a16:creationId xmlns:a16="http://schemas.microsoft.com/office/drawing/2014/main" id="{F599CD12-A988-469F-9B9B-4ED8AEE32AE6}"/>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应用分离</a:t>
            </a:r>
            <a:r>
              <a:rPr lang="en-US" altLang="zh-CN" sz="3200">
                <a:latin typeface="Arial" panose="020B0604020202020204" pitchFamily="34" charset="0"/>
                <a:ea typeface="华文楷体" panose="02010600040101010101" pitchFamily="2" charset="-122"/>
              </a:rPr>
              <a:t>-</a:t>
            </a:r>
            <a:r>
              <a:rPr lang="zh-CN" altLang="en-US" sz="3200">
                <a:latin typeface="Arial" panose="020B0604020202020204" pitchFamily="34" charset="0"/>
                <a:ea typeface="华文楷体" panose="02010600040101010101" pitchFamily="2" charset="-122"/>
              </a:rPr>
              <a:t>修改应用注册</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209785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A9312E-6955-4A05-B639-ADE05AAF2F09}"/>
              </a:ext>
            </a:extLst>
          </p:cNvPr>
          <p:cNvSpPr>
            <a:spLocks noGrp="1"/>
          </p:cNvSpPr>
          <p:nvPr>
            <p:ph idx="1"/>
          </p:nvPr>
        </p:nvSpPr>
        <p:spPr>
          <a:xfrm>
            <a:off x="603738" y="1563909"/>
            <a:ext cx="9209002" cy="1865091"/>
          </a:xfrm>
        </p:spPr>
        <p:txBody>
          <a:bodyPr>
            <a:normAutofit/>
          </a:bodyPr>
          <a:lstStyle/>
          <a:p>
            <a:pPr marL="0" indent="0">
              <a:lnSpc>
                <a:spcPct val="200000"/>
              </a:lnSpc>
              <a:buNone/>
            </a:pPr>
            <a:r>
              <a:rPr lang="zh-CN" altLang="en-US" sz="1800">
                <a:latin typeface="Arial" panose="020B0604020202020204" pitchFamily="34" charset="0"/>
                <a:ea typeface="华文楷体" panose="02010600040101010101" pitchFamily="2" charset="-122"/>
              </a:rPr>
              <a:t>应用的预加载：当前应用渲染完毕会预加载其他应用启动，并不会显示，但可以打开浏览器开发者工具</a:t>
            </a:r>
            <a:r>
              <a:rPr lang="en-US" altLang="zh-CN" sz="1800">
                <a:latin typeface="Arial" panose="020B0604020202020204" pitchFamily="34" charset="0"/>
                <a:ea typeface="华文楷体" panose="02010600040101010101" pitchFamily="2" charset="-122"/>
              </a:rPr>
              <a:t>Source</a:t>
            </a:r>
            <a:r>
              <a:rPr lang="zh-CN" altLang="en-US" sz="1800">
                <a:latin typeface="Arial" panose="020B0604020202020204" pitchFamily="34" charset="0"/>
                <a:ea typeface="华文楷体" panose="02010600040101010101" pitchFamily="2" charset="-122"/>
              </a:rPr>
              <a:t>中找到对应资源（注：如果不进行预加载配置是找不到的，只有通过路由正确访问过该子应用后才会出现）。</a:t>
            </a:r>
          </a:p>
        </p:txBody>
      </p:sp>
      <p:pic>
        <p:nvPicPr>
          <p:cNvPr id="4" name="图片 3">
            <a:extLst>
              <a:ext uri="{FF2B5EF4-FFF2-40B4-BE49-F238E27FC236}">
                <a16:creationId xmlns:a16="http://schemas.microsoft.com/office/drawing/2014/main" id="{4B4F4D22-FE3D-4745-92E0-CBA88B682C1A}"/>
              </a:ext>
            </a:extLst>
          </p:cNvPr>
          <p:cNvPicPr>
            <a:picLocks noChangeAspect="1"/>
          </p:cNvPicPr>
          <p:nvPr/>
        </p:nvPicPr>
        <p:blipFill>
          <a:blip r:embed="rId2"/>
          <a:stretch>
            <a:fillRect/>
          </a:stretch>
        </p:blipFill>
        <p:spPr>
          <a:xfrm>
            <a:off x="621405" y="3429000"/>
            <a:ext cx="3515710" cy="2254348"/>
          </a:xfrm>
          <a:prstGeom prst="rect">
            <a:avLst/>
          </a:prstGeom>
        </p:spPr>
      </p:pic>
      <p:sp>
        <p:nvSpPr>
          <p:cNvPr id="6" name="标题 1">
            <a:extLst>
              <a:ext uri="{FF2B5EF4-FFF2-40B4-BE49-F238E27FC236}">
                <a16:creationId xmlns:a16="http://schemas.microsoft.com/office/drawing/2014/main" id="{E26FD460-9A50-4155-B12C-ACD5B8EAC9DD}"/>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应用分离</a:t>
            </a:r>
            <a:r>
              <a:rPr lang="en-US" altLang="zh-CN" sz="3200">
                <a:latin typeface="Arial" panose="020B0604020202020204" pitchFamily="34" charset="0"/>
                <a:ea typeface="华文楷体" panose="02010600040101010101" pitchFamily="2" charset="-122"/>
              </a:rPr>
              <a:t>-</a:t>
            </a:r>
            <a:r>
              <a:rPr lang="zh-CN" altLang="en-US" sz="3200">
                <a:latin typeface="Arial" panose="020B0604020202020204" pitchFamily="34" charset="0"/>
                <a:ea typeface="华文楷体" panose="02010600040101010101" pitchFamily="2" charset="-122"/>
              </a:rPr>
              <a:t>运行调试</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150834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2">
                <a:tint val="97000"/>
                <a:hueMod val="92000"/>
                <a:satMod val="169000"/>
                <a:lumMod val="164000"/>
              </a:schemeClr>
            </a:gs>
            <a:gs pos="23000">
              <a:schemeClr val="bg2">
                <a:shade val="96000"/>
                <a:satMod val="120000"/>
                <a:lumMod val="90000"/>
              </a:schemeClr>
            </a:gs>
          </a:gsLst>
          <a:lin ang="2700000" scaled="1"/>
          <a:tileRect/>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69"/>
            <a:ext cx="3535290" cy="2496032"/>
          </a:xfrm>
        </p:spPr>
        <p:txBody>
          <a:bodyPr/>
          <a:lstStyle/>
          <a:p>
            <a:pPr algn="ctr" eaLnBrk="1" hangingPunct="1">
              <a:defRPr/>
            </a:pPr>
            <a:r>
              <a:rPr lang="en-US" altLang="zh-CN" sz="4500">
                <a:latin typeface="Arial" panose="020B0604020202020204" pitchFamily="34" charset="0"/>
                <a:ea typeface="华文楷体" panose="02010600040101010101" pitchFamily="2" charset="-122"/>
              </a:rPr>
              <a:t>Contents</a:t>
            </a:r>
            <a:br>
              <a:rPr lang="en-US" altLang="zh-CN" sz="4500">
                <a:latin typeface="Arial" panose="020B0604020202020204" pitchFamily="34" charset="0"/>
                <a:ea typeface="华文楷体" panose="02010600040101010101" pitchFamily="2" charset="-122"/>
              </a:rPr>
            </a:br>
            <a:r>
              <a:rPr lang="zh-CN" altLang="en-US" sz="4500">
                <a:latin typeface="Arial" panose="020B0604020202020204" pitchFamily="34" charset="0"/>
                <a:ea typeface="华文楷体" panose="02010600040101010101" pitchFamily="2" charset="-122"/>
              </a:rPr>
              <a:t>目录</a:t>
            </a:r>
            <a:endParaRPr lang="en-US" altLang="zh-CN" sz="4500">
              <a:latin typeface="Arial" panose="020B0604020202020204" pitchFamily="34" charset="0"/>
              <a:ea typeface="华文楷体" panose="02010600040101010101" pitchFamily="2" charset="-122"/>
            </a:endParaRPr>
          </a:p>
        </p:txBody>
      </p:sp>
      <p:sp>
        <p:nvSpPr>
          <p:cNvPr id="5123" name="AutoShape 3"/>
          <p:cNvSpPr>
            <a:spLocks noChangeArrowheads="1"/>
          </p:cNvSpPr>
          <p:nvPr/>
        </p:nvSpPr>
        <p:spPr bwMode="gray">
          <a:xfrm>
            <a:off x="2424355" y="2129789"/>
            <a:ext cx="6705600" cy="593725"/>
          </a:xfrm>
          <a:prstGeom prst="roundRect">
            <a:avLst>
              <a:gd name="adj" fmla="val 16667"/>
            </a:avLst>
          </a:prstGeom>
          <a:solidFill>
            <a:schemeClr val="accent1">
              <a:lumMod val="60000"/>
              <a:lumOff val="40000"/>
            </a:schemeClr>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400">
              <a:latin typeface="Arial" panose="020B0604020202020204" pitchFamily="34" charset="0"/>
              <a:ea typeface="华文楷体" panose="02010600040101010101" pitchFamily="2" charset="-122"/>
            </a:endParaRPr>
          </a:p>
        </p:txBody>
      </p:sp>
      <p:sp>
        <p:nvSpPr>
          <p:cNvPr id="5124" name="AutoShape 4"/>
          <p:cNvSpPr>
            <a:spLocks noChangeArrowheads="1"/>
          </p:cNvSpPr>
          <p:nvPr/>
        </p:nvSpPr>
        <p:spPr bwMode="gray">
          <a:xfrm>
            <a:off x="2424355" y="1434464"/>
            <a:ext cx="6705600" cy="593725"/>
          </a:xfrm>
          <a:prstGeom prst="roundRect">
            <a:avLst>
              <a:gd name="adj" fmla="val 16667"/>
            </a:avLst>
          </a:prstGeom>
          <a:solidFill>
            <a:schemeClr val="accent1">
              <a:lumMod val="20000"/>
              <a:lumOff val="80000"/>
            </a:schemeClr>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400">
              <a:latin typeface="Arial" panose="020B0604020202020204" pitchFamily="34" charset="0"/>
              <a:ea typeface="华文楷体" panose="02010600040101010101" pitchFamily="2" charset="-122"/>
            </a:endParaRPr>
          </a:p>
        </p:txBody>
      </p:sp>
      <p:grpSp>
        <p:nvGrpSpPr>
          <p:cNvPr id="25605" name="Group 5"/>
          <p:cNvGrpSpPr>
            <a:grpSpLocks/>
          </p:cNvGrpSpPr>
          <p:nvPr/>
        </p:nvGrpSpPr>
        <p:grpSpPr bwMode="auto">
          <a:xfrm>
            <a:off x="8748956" y="1774189"/>
            <a:ext cx="187325" cy="601663"/>
            <a:chOff x="960" y="1764"/>
            <a:chExt cx="130" cy="418"/>
          </a:xfrm>
        </p:grpSpPr>
        <p:sp>
          <p:nvSpPr>
            <p:cNvPr id="25636" name="Oval 6"/>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37" name="Oval 7"/>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38" name="AutoShape 8"/>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gradFill>
            <a:ln w="38100" algn="ctr">
              <a:no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grpSp>
      <p:grpSp>
        <p:nvGrpSpPr>
          <p:cNvPr id="25606" name="Group 9"/>
          <p:cNvGrpSpPr>
            <a:grpSpLocks/>
          </p:cNvGrpSpPr>
          <p:nvPr/>
        </p:nvGrpSpPr>
        <p:grpSpPr bwMode="auto">
          <a:xfrm>
            <a:off x="2576756" y="1771014"/>
            <a:ext cx="187325" cy="601663"/>
            <a:chOff x="960" y="1764"/>
            <a:chExt cx="130" cy="418"/>
          </a:xfrm>
        </p:grpSpPr>
        <p:sp>
          <p:nvSpPr>
            <p:cNvPr id="25633" name="Oval 10"/>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34" name="Oval 11"/>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35" name="AutoShape 12"/>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w="38100" algn="ctr">
              <a:no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grpSp>
      <p:sp>
        <p:nvSpPr>
          <p:cNvPr id="5133" name="Text Box 13"/>
          <p:cNvSpPr txBox="1">
            <a:spLocks noChangeArrowheads="1"/>
          </p:cNvSpPr>
          <p:nvPr/>
        </p:nvSpPr>
        <p:spPr bwMode="white">
          <a:xfrm>
            <a:off x="3262555" y="1499551"/>
            <a:ext cx="5029200" cy="45720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marL="457200" indent="-457200">
              <a:spcBef>
                <a:spcPct val="50000"/>
              </a:spcBef>
              <a:buClr>
                <a:schemeClr val="tx1"/>
              </a:buClr>
              <a:defRPr/>
            </a:pPr>
            <a:r>
              <a:rPr lang="en-US" altLang="zh-CN" sz="2400">
                <a:latin typeface="Arial" panose="020B0604020202020204" pitchFamily="34" charset="0"/>
                <a:ea typeface="华文楷体" panose="02010600040101010101" pitchFamily="2" charset="-122"/>
              </a:rPr>
              <a:t>1.</a:t>
            </a:r>
            <a:r>
              <a:rPr lang="zh-CN" altLang="en-US" sz="2400">
                <a:latin typeface="Arial" panose="020B0604020202020204" pitchFamily="34" charset="0"/>
                <a:ea typeface="华文楷体" panose="02010600040101010101" pitchFamily="2" charset="-122"/>
              </a:rPr>
              <a:t>前端面临的痛点</a:t>
            </a:r>
            <a:r>
              <a:rPr lang="en-US" altLang="zh-CN" sz="2400">
                <a:latin typeface="Arial" panose="020B0604020202020204" pitchFamily="34" charset="0"/>
                <a:ea typeface="华文楷体" panose="02010600040101010101" pitchFamily="2" charset="-122"/>
              </a:rPr>
              <a:t>-</a:t>
            </a:r>
            <a:r>
              <a:rPr lang="zh-CN" altLang="en-US" sz="2400">
                <a:latin typeface="Arial" panose="020B0604020202020204" pitchFamily="34" charset="0"/>
                <a:ea typeface="华文楷体" panose="02010600040101010101" pitchFamily="2" charset="-122"/>
              </a:rPr>
              <a:t>寻求解决方案</a:t>
            </a:r>
            <a:endParaRPr lang="en-US" altLang="zh-CN" sz="2400">
              <a:latin typeface="Arial" panose="020B0604020202020204" pitchFamily="34" charset="0"/>
              <a:ea typeface="华文楷体" panose="02010600040101010101" pitchFamily="2" charset="-122"/>
            </a:endParaRPr>
          </a:p>
        </p:txBody>
      </p:sp>
      <p:sp>
        <p:nvSpPr>
          <p:cNvPr id="5134" name="AutoShape 14"/>
          <p:cNvSpPr>
            <a:spLocks noChangeArrowheads="1"/>
          </p:cNvSpPr>
          <p:nvPr/>
        </p:nvSpPr>
        <p:spPr bwMode="gray">
          <a:xfrm>
            <a:off x="2424355" y="2855277"/>
            <a:ext cx="6705600" cy="593725"/>
          </a:xfrm>
          <a:prstGeom prst="roundRect">
            <a:avLst>
              <a:gd name="adj" fmla="val 16667"/>
            </a:avLst>
          </a:prstGeom>
          <a:solidFill>
            <a:schemeClr val="accent2">
              <a:lumMod val="40000"/>
              <a:lumOff val="60000"/>
            </a:schemeClr>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400">
              <a:latin typeface="Arial" panose="020B0604020202020204" pitchFamily="34" charset="0"/>
              <a:ea typeface="华文楷体" panose="02010600040101010101" pitchFamily="2" charset="-122"/>
            </a:endParaRPr>
          </a:p>
        </p:txBody>
      </p:sp>
      <p:sp>
        <p:nvSpPr>
          <p:cNvPr id="5135" name="AutoShape 15"/>
          <p:cNvSpPr>
            <a:spLocks noChangeArrowheads="1"/>
          </p:cNvSpPr>
          <p:nvPr/>
        </p:nvSpPr>
        <p:spPr bwMode="gray">
          <a:xfrm>
            <a:off x="2424355" y="3569652"/>
            <a:ext cx="6705600" cy="593725"/>
          </a:xfrm>
          <a:prstGeom prst="roundRect">
            <a:avLst>
              <a:gd name="adj" fmla="val 16667"/>
            </a:avLst>
          </a:prstGeom>
          <a:solidFill>
            <a:schemeClr val="accent2">
              <a:lumMod val="60000"/>
              <a:lumOff val="40000"/>
            </a:schemeClr>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400">
              <a:latin typeface="Arial" panose="020B0604020202020204" pitchFamily="34" charset="0"/>
              <a:ea typeface="华文楷体" panose="02010600040101010101" pitchFamily="2" charset="-122"/>
            </a:endParaRPr>
          </a:p>
        </p:txBody>
      </p:sp>
      <p:grpSp>
        <p:nvGrpSpPr>
          <p:cNvPr id="25610" name="Group 16"/>
          <p:cNvGrpSpPr>
            <a:grpSpLocks/>
          </p:cNvGrpSpPr>
          <p:nvPr/>
        </p:nvGrpSpPr>
        <p:grpSpPr bwMode="auto">
          <a:xfrm>
            <a:off x="8748956" y="3214051"/>
            <a:ext cx="187325" cy="601662"/>
            <a:chOff x="960" y="1764"/>
            <a:chExt cx="130" cy="418"/>
          </a:xfrm>
        </p:grpSpPr>
        <p:sp>
          <p:nvSpPr>
            <p:cNvPr id="25630" name="Oval 17"/>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31" name="Oval 18"/>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32" name="AutoShape 19"/>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gradFill>
            <a:ln w="38100" algn="ctr">
              <a:no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grpSp>
      <p:grpSp>
        <p:nvGrpSpPr>
          <p:cNvPr id="25611" name="Group 20"/>
          <p:cNvGrpSpPr>
            <a:grpSpLocks/>
          </p:cNvGrpSpPr>
          <p:nvPr/>
        </p:nvGrpSpPr>
        <p:grpSpPr bwMode="auto">
          <a:xfrm>
            <a:off x="2576756" y="3210876"/>
            <a:ext cx="187325" cy="601662"/>
            <a:chOff x="960" y="1764"/>
            <a:chExt cx="130" cy="418"/>
          </a:xfrm>
        </p:grpSpPr>
        <p:sp>
          <p:nvSpPr>
            <p:cNvPr id="25627" name="Oval 21"/>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28" name="Oval 22"/>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29" name="AutoShape 23"/>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w="38100" algn="ctr">
              <a:no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grpSp>
      <p:sp>
        <p:nvSpPr>
          <p:cNvPr id="5144" name="AutoShape 24"/>
          <p:cNvSpPr>
            <a:spLocks noChangeArrowheads="1"/>
          </p:cNvSpPr>
          <p:nvPr/>
        </p:nvSpPr>
        <p:spPr bwMode="gray">
          <a:xfrm>
            <a:off x="2424355" y="4295139"/>
            <a:ext cx="6705600" cy="593725"/>
          </a:xfrm>
          <a:prstGeom prst="roundRect">
            <a:avLst>
              <a:gd name="adj" fmla="val 16667"/>
            </a:avLst>
          </a:prstGeom>
          <a:solidFill>
            <a:srgbClr val="92D050"/>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400">
              <a:latin typeface="Arial" panose="020B0604020202020204" pitchFamily="34" charset="0"/>
              <a:ea typeface="华文楷体" panose="02010600040101010101" pitchFamily="2" charset="-122"/>
            </a:endParaRPr>
          </a:p>
        </p:txBody>
      </p:sp>
      <p:sp>
        <p:nvSpPr>
          <p:cNvPr id="5145" name="Text Box 25"/>
          <p:cNvSpPr txBox="1">
            <a:spLocks noChangeArrowheads="1"/>
          </p:cNvSpPr>
          <p:nvPr/>
        </p:nvSpPr>
        <p:spPr bwMode="white">
          <a:xfrm>
            <a:off x="3262555" y="2202813"/>
            <a:ext cx="5029200" cy="461665"/>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marL="457200" indent="-457200">
              <a:spcBef>
                <a:spcPct val="50000"/>
              </a:spcBef>
              <a:buClr>
                <a:schemeClr val="tx1"/>
              </a:buClr>
              <a:defRPr/>
            </a:pPr>
            <a:r>
              <a:rPr lang="en-US" altLang="zh-CN" sz="2400">
                <a:latin typeface="Arial" panose="020B0604020202020204" pitchFamily="34" charset="0"/>
                <a:ea typeface="华文楷体" panose="02010600040101010101" pitchFamily="2" charset="-122"/>
              </a:rPr>
              <a:t>2.</a:t>
            </a:r>
            <a:r>
              <a:rPr lang="zh-CN" altLang="en-US" sz="2400">
                <a:latin typeface="Arial" panose="020B0604020202020204" pitchFamily="34" charset="0"/>
                <a:ea typeface="华文楷体" panose="02010600040101010101" pitchFamily="2" charset="-122"/>
                <a:cs typeface="Arial" panose="020B0604020202020204" pitchFamily="34" charset="0"/>
              </a:rPr>
              <a:t>打造微前端应用</a:t>
            </a:r>
            <a:endParaRPr lang="en-US" altLang="zh-CN" sz="2400">
              <a:latin typeface="Arial" panose="020B0604020202020204" pitchFamily="34" charset="0"/>
              <a:ea typeface="华文楷体" panose="02010600040101010101" pitchFamily="2" charset="-122"/>
            </a:endParaRPr>
          </a:p>
        </p:txBody>
      </p:sp>
      <p:sp>
        <p:nvSpPr>
          <p:cNvPr id="5146" name="Text Box 26"/>
          <p:cNvSpPr txBox="1">
            <a:spLocks noChangeArrowheads="1"/>
          </p:cNvSpPr>
          <p:nvPr/>
        </p:nvSpPr>
        <p:spPr bwMode="white">
          <a:xfrm>
            <a:off x="3262555" y="2926713"/>
            <a:ext cx="5029200" cy="461665"/>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marL="457200" indent="-457200">
              <a:spcBef>
                <a:spcPct val="50000"/>
              </a:spcBef>
              <a:buClr>
                <a:schemeClr val="tx1"/>
              </a:buClr>
              <a:defRPr/>
            </a:pPr>
            <a:r>
              <a:rPr lang="en-US" altLang="zh-CN" sz="2400">
                <a:latin typeface="Arial" panose="020B0604020202020204" pitchFamily="34" charset="0"/>
                <a:ea typeface="华文楷体" panose="02010600040101010101" pitchFamily="2" charset="-122"/>
              </a:rPr>
              <a:t>3. </a:t>
            </a:r>
            <a:r>
              <a:rPr lang="en-US" altLang="zh-CN" sz="2400">
                <a:latin typeface="Arial" panose="020B0604020202020204" pitchFamily="34" charset="0"/>
                <a:ea typeface="华文楷体" panose="02010600040101010101" pitchFamily="2" charset="-122"/>
                <a:cs typeface="Arial" panose="020B0604020202020204" pitchFamily="34" charset="0"/>
              </a:rPr>
              <a:t>Worktile </a:t>
            </a:r>
            <a:r>
              <a:rPr lang="zh-CN" altLang="en-US" sz="2400">
                <a:latin typeface="Arial" panose="020B0604020202020204" pitchFamily="34" charset="0"/>
                <a:ea typeface="华文楷体" panose="02010600040101010101" pitchFamily="2" charset="-122"/>
                <a:cs typeface="Arial" panose="020B0604020202020204" pitchFamily="34" charset="0"/>
              </a:rPr>
              <a:t>的微前端技术选型</a:t>
            </a:r>
            <a:endParaRPr lang="en-US" altLang="zh-CN" sz="2400">
              <a:latin typeface="Arial" panose="020B0604020202020204" pitchFamily="34" charset="0"/>
              <a:ea typeface="华文楷体" panose="02010600040101010101" pitchFamily="2" charset="-122"/>
            </a:endParaRPr>
          </a:p>
        </p:txBody>
      </p:sp>
      <p:sp>
        <p:nvSpPr>
          <p:cNvPr id="5147" name="Text Box 27"/>
          <p:cNvSpPr txBox="1">
            <a:spLocks noChangeArrowheads="1"/>
          </p:cNvSpPr>
          <p:nvPr/>
        </p:nvSpPr>
        <p:spPr bwMode="white">
          <a:xfrm>
            <a:off x="3262555" y="3631563"/>
            <a:ext cx="5446055" cy="461665"/>
          </a:xfrm>
          <a:prstGeom prst="rect">
            <a:avLst/>
          </a:prstGeom>
          <a:noFill/>
          <a:ln w="9525">
            <a:noFill/>
            <a:miter lim="800000"/>
            <a:headEnd/>
            <a:tailEnd/>
          </a:ln>
          <a:effectLst>
            <a:outerShdw dist="17961" dir="2700000" algn="ctr" rotWithShape="0">
              <a:srgbClr val="000000">
                <a:alpha val="50000"/>
              </a:srgbClr>
            </a:outerShdw>
          </a:effectLst>
        </p:spPr>
        <p:txBody>
          <a:bodyPr wrap="square">
            <a:spAutoFit/>
          </a:bodyPr>
          <a:lstStyle/>
          <a:p>
            <a:pPr marL="457200" indent="-457200">
              <a:spcBef>
                <a:spcPct val="50000"/>
              </a:spcBef>
              <a:buClr>
                <a:schemeClr val="tx1"/>
              </a:buClr>
              <a:defRPr/>
            </a:pPr>
            <a:r>
              <a:rPr lang="en-US" altLang="zh-CN" sz="2400">
                <a:latin typeface="Arial" panose="020B0604020202020204" pitchFamily="34" charset="0"/>
                <a:ea typeface="华文楷体" panose="02010600040101010101" pitchFamily="2" charset="-122"/>
              </a:rPr>
              <a:t>4.</a:t>
            </a:r>
            <a:r>
              <a:rPr lang="zh-CN" altLang="en-US" sz="2400">
                <a:latin typeface="Arial" panose="020B0604020202020204" pitchFamily="34" charset="0"/>
                <a:ea typeface="华文楷体" panose="02010600040101010101" pitchFamily="2" charset="-122"/>
              </a:rPr>
              <a:t>使用</a:t>
            </a:r>
            <a:r>
              <a:rPr lang="en-US" altLang="en-US" sz="2400">
                <a:latin typeface="Arial" panose="020B0604020202020204" pitchFamily="34" charset="0"/>
                <a:ea typeface="华文楷体" panose="02010600040101010101" pitchFamily="2" charset="-122"/>
              </a:rPr>
              <a:t>ngx-planet</a:t>
            </a:r>
            <a:r>
              <a:rPr lang="zh-CN" altLang="en-US" sz="2400">
                <a:latin typeface="Arial" panose="020B0604020202020204" pitchFamily="34" charset="0"/>
                <a:ea typeface="华文楷体" panose="02010600040101010101" pitchFamily="2" charset="-122"/>
              </a:rPr>
              <a:t>微前端方案后的成效</a:t>
            </a:r>
            <a:endParaRPr lang="en-US" altLang="zh-CN" sz="2400">
              <a:latin typeface="Arial" panose="020B0604020202020204" pitchFamily="34" charset="0"/>
              <a:ea typeface="华文楷体" panose="02010600040101010101" pitchFamily="2" charset="-122"/>
            </a:endParaRPr>
          </a:p>
        </p:txBody>
      </p:sp>
      <p:sp>
        <p:nvSpPr>
          <p:cNvPr id="5148" name="Text Box 28"/>
          <p:cNvSpPr txBox="1">
            <a:spLocks noChangeArrowheads="1"/>
          </p:cNvSpPr>
          <p:nvPr/>
        </p:nvSpPr>
        <p:spPr bwMode="white">
          <a:xfrm>
            <a:off x="3262555" y="4357051"/>
            <a:ext cx="5778060" cy="461665"/>
          </a:xfrm>
          <a:prstGeom prst="rect">
            <a:avLst/>
          </a:prstGeom>
          <a:noFill/>
          <a:ln w="9525">
            <a:noFill/>
            <a:miter lim="800000"/>
            <a:headEnd/>
            <a:tailEnd/>
          </a:ln>
          <a:effectLst>
            <a:outerShdw dist="17961" dir="2700000" algn="ctr" rotWithShape="0">
              <a:srgbClr val="000000">
                <a:alpha val="50000"/>
              </a:srgbClr>
            </a:outerShdw>
          </a:effectLst>
        </p:spPr>
        <p:txBody>
          <a:bodyPr wrap="square">
            <a:spAutoFit/>
          </a:bodyPr>
          <a:lstStyle/>
          <a:p>
            <a:pPr marL="457200" indent="-457200">
              <a:spcBef>
                <a:spcPct val="50000"/>
              </a:spcBef>
              <a:buClr>
                <a:schemeClr val="tx1"/>
              </a:buClr>
              <a:defRPr/>
            </a:pPr>
            <a:r>
              <a:rPr lang="en-US" altLang="zh-CN" sz="2400">
                <a:latin typeface="Arial" panose="020B0604020202020204" pitchFamily="34" charset="0"/>
                <a:ea typeface="华文楷体" panose="02010600040101010101" pitchFamily="2" charset="-122"/>
              </a:rPr>
              <a:t>5. </a:t>
            </a:r>
            <a:r>
              <a:rPr lang="zh-CN" altLang="en-US" sz="2400">
                <a:latin typeface="Arial" panose="020B0604020202020204" pitchFamily="34" charset="0"/>
                <a:ea typeface="华文楷体" panose="02010600040101010101" pitchFamily="2" charset="-122"/>
              </a:rPr>
              <a:t>基于</a:t>
            </a:r>
            <a:r>
              <a:rPr lang="en-US" altLang="zh-CN" sz="2400">
                <a:latin typeface="Arial" panose="020B0604020202020204" pitchFamily="34" charset="0"/>
                <a:ea typeface="华文楷体" panose="02010600040101010101" pitchFamily="2" charset="-122"/>
              </a:rPr>
              <a:t>ngx-planet</a:t>
            </a:r>
            <a:r>
              <a:rPr lang="zh-CN" altLang="en-US" sz="2400">
                <a:latin typeface="Arial" panose="020B0604020202020204" pitchFamily="34" charset="0"/>
                <a:ea typeface="华文楷体" panose="02010600040101010101" pitchFamily="2" charset="-122"/>
              </a:rPr>
              <a:t>实现微前端的步骤</a:t>
            </a:r>
            <a:endParaRPr lang="en-US" altLang="zh-CN" sz="2400">
              <a:latin typeface="Arial" panose="020B0604020202020204" pitchFamily="34" charset="0"/>
              <a:ea typeface="华文楷体" panose="02010600040101010101" pitchFamily="2" charset="-122"/>
            </a:endParaRPr>
          </a:p>
        </p:txBody>
      </p:sp>
      <p:sp>
        <p:nvSpPr>
          <p:cNvPr id="5149" name="AutoShape 29"/>
          <p:cNvSpPr>
            <a:spLocks noChangeArrowheads="1"/>
          </p:cNvSpPr>
          <p:nvPr/>
        </p:nvSpPr>
        <p:spPr bwMode="gray">
          <a:xfrm>
            <a:off x="2424355" y="5053964"/>
            <a:ext cx="6705600" cy="593725"/>
          </a:xfrm>
          <a:prstGeom prst="roundRect">
            <a:avLst>
              <a:gd name="adj" fmla="val 16667"/>
            </a:avLst>
          </a:prstGeom>
          <a:solidFill>
            <a:srgbClr val="00B050"/>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400">
              <a:latin typeface="Arial" panose="020B0604020202020204" pitchFamily="34" charset="0"/>
              <a:ea typeface="华文楷体" panose="02010600040101010101" pitchFamily="2" charset="-122"/>
            </a:endParaRPr>
          </a:p>
        </p:txBody>
      </p:sp>
      <p:sp>
        <p:nvSpPr>
          <p:cNvPr id="5150" name="Text Box 30"/>
          <p:cNvSpPr txBox="1">
            <a:spLocks noChangeArrowheads="1"/>
          </p:cNvSpPr>
          <p:nvPr/>
        </p:nvSpPr>
        <p:spPr bwMode="white">
          <a:xfrm>
            <a:off x="3262554" y="5115876"/>
            <a:ext cx="5252381" cy="461665"/>
          </a:xfrm>
          <a:prstGeom prst="rect">
            <a:avLst/>
          </a:prstGeom>
          <a:noFill/>
          <a:ln w="9525">
            <a:noFill/>
            <a:miter lim="800000"/>
            <a:headEnd/>
            <a:tailEnd/>
          </a:ln>
          <a:effectLst>
            <a:outerShdw dist="17961" dir="2700000" algn="ctr" rotWithShape="0">
              <a:srgbClr val="000000">
                <a:alpha val="50000"/>
              </a:srgbClr>
            </a:outerShdw>
          </a:effectLst>
        </p:spPr>
        <p:txBody>
          <a:bodyPr wrap="square">
            <a:spAutoFit/>
          </a:bodyPr>
          <a:lstStyle/>
          <a:p>
            <a:pPr marL="457200" indent="-457200">
              <a:spcBef>
                <a:spcPct val="50000"/>
              </a:spcBef>
              <a:buClr>
                <a:schemeClr val="tx1"/>
              </a:buClr>
              <a:defRPr/>
            </a:pPr>
            <a:r>
              <a:rPr lang="en-US" altLang="zh-CN" sz="2400">
                <a:latin typeface="Arial" panose="020B0604020202020204" pitchFamily="34" charset="0"/>
                <a:ea typeface="华文楷体" panose="02010600040101010101" pitchFamily="2" charset="-122"/>
              </a:rPr>
              <a:t>6.</a:t>
            </a:r>
            <a:r>
              <a:rPr lang="zh-CN" altLang="en-US" sz="2400">
                <a:latin typeface="Arial" panose="020B0604020202020204" pitchFamily="34" charset="0"/>
                <a:ea typeface="华文楷体" panose="02010600040101010101" pitchFamily="2" charset="-122"/>
              </a:rPr>
              <a:t>实现了微前端方案后的</a:t>
            </a:r>
            <a:r>
              <a:rPr lang="en-US" altLang="zh-CN" sz="2400">
                <a:latin typeface="Arial" panose="020B0604020202020204" pitchFamily="34" charset="0"/>
                <a:ea typeface="华文楷体" panose="02010600040101010101" pitchFamily="2" charset="-122"/>
              </a:rPr>
              <a:t>Angular </a:t>
            </a:r>
            <a:r>
              <a:rPr lang="zh-CN" altLang="en-US" sz="2400">
                <a:latin typeface="Arial" panose="020B0604020202020204" pitchFamily="34" charset="0"/>
                <a:ea typeface="华文楷体" panose="02010600040101010101" pitchFamily="2" charset="-122"/>
              </a:rPr>
              <a:t>升级</a:t>
            </a:r>
            <a:endParaRPr lang="en-US" altLang="zh-CN" sz="2400">
              <a:latin typeface="Arial" panose="020B0604020202020204" pitchFamily="34" charset="0"/>
              <a:ea typeface="华文楷体" panose="02010600040101010101" pitchFamily="2" charset="-122"/>
            </a:endParaRPr>
          </a:p>
        </p:txBody>
      </p:sp>
      <p:grpSp>
        <p:nvGrpSpPr>
          <p:cNvPr id="25619" name="Group 31"/>
          <p:cNvGrpSpPr>
            <a:grpSpLocks/>
          </p:cNvGrpSpPr>
          <p:nvPr/>
        </p:nvGrpSpPr>
        <p:grpSpPr bwMode="auto">
          <a:xfrm>
            <a:off x="8748956" y="4657089"/>
            <a:ext cx="187325" cy="601663"/>
            <a:chOff x="960" y="1764"/>
            <a:chExt cx="130" cy="418"/>
          </a:xfrm>
        </p:grpSpPr>
        <p:sp>
          <p:nvSpPr>
            <p:cNvPr id="25624" name="Oval 32"/>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25" name="Oval 33"/>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26" name="AutoShape 34"/>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gradFill>
            <a:ln w="38100" algn="ctr">
              <a:no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grpSp>
      <p:grpSp>
        <p:nvGrpSpPr>
          <p:cNvPr id="25620" name="Group 35"/>
          <p:cNvGrpSpPr>
            <a:grpSpLocks/>
          </p:cNvGrpSpPr>
          <p:nvPr/>
        </p:nvGrpSpPr>
        <p:grpSpPr bwMode="auto">
          <a:xfrm>
            <a:off x="2576756" y="4653914"/>
            <a:ext cx="187325" cy="601663"/>
            <a:chOff x="960" y="1764"/>
            <a:chExt cx="130" cy="418"/>
          </a:xfrm>
        </p:grpSpPr>
        <p:sp>
          <p:nvSpPr>
            <p:cNvPr id="25621" name="Oval 36"/>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22" name="Oval 37"/>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sp>
          <p:nvSpPr>
            <p:cNvPr id="25623" name="AutoShape 38"/>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w="38100" algn="ctr">
              <a:noFill/>
              <a:round/>
              <a:headEnd/>
              <a:tailEnd/>
            </a:ln>
          </p:spPr>
          <p:txBody>
            <a:bodyPr wrap="none" anchor="ctr"/>
            <a:lstStyle/>
            <a:p>
              <a:endParaRPr lang="zh-CN" altLang="en-US" sz="2400">
                <a:latin typeface="Arial" panose="020B0604020202020204" pitchFamily="34" charset="0"/>
                <a:ea typeface="华文楷体" panose="02010600040101010101"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277FC1-C4BE-4755-AD6E-F47666A125EF}"/>
              </a:ext>
            </a:extLst>
          </p:cNvPr>
          <p:cNvSpPr>
            <a:spLocks noGrp="1"/>
          </p:cNvSpPr>
          <p:nvPr>
            <p:ph idx="1"/>
          </p:nvPr>
        </p:nvSpPr>
        <p:spPr>
          <a:xfrm>
            <a:off x="650039" y="1361437"/>
            <a:ext cx="8596668" cy="568963"/>
          </a:xfrm>
        </p:spPr>
        <p:txBody>
          <a:bodyPr>
            <a:normAutofit/>
          </a:bodyPr>
          <a:lstStyle/>
          <a:p>
            <a:pPr marL="0" indent="0">
              <a:lnSpc>
                <a:spcPct val="200000"/>
              </a:lnSpc>
              <a:buNone/>
            </a:pPr>
            <a:r>
              <a:rPr lang="zh-CN" altLang="en-US" sz="1600">
                <a:latin typeface="Arial" panose="020B0604020202020204" pitchFamily="34" charset="0"/>
                <a:ea typeface="华文楷体" panose="02010600040101010101" pitchFamily="2" charset="-122"/>
              </a:rPr>
              <a:t>原理：进入子应启用需要的样式，不使用需要隔离的样式。</a:t>
            </a:r>
            <a:endParaRPr lang="en-US" altLang="zh-CN" sz="1600">
              <a:latin typeface="Arial" panose="020B0604020202020204" pitchFamily="34" charset="0"/>
              <a:ea typeface="华文楷体" panose="02010600040101010101" pitchFamily="2" charset="-122"/>
            </a:endParaRPr>
          </a:p>
        </p:txBody>
      </p:sp>
      <p:pic>
        <p:nvPicPr>
          <p:cNvPr id="4" name="图片 3">
            <a:extLst>
              <a:ext uri="{FF2B5EF4-FFF2-40B4-BE49-F238E27FC236}">
                <a16:creationId xmlns:a16="http://schemas.microsoft.com/office/drawing/2014/main" id="{28B07F83-62CB-47D2-B4E2-F48C6E3A9452}"/>
              </a:ext>
            </a:extLst>
          </p:cNvPr>
          <p:cNvPicPr>
            <a:picLocks noChangeAspect="1"/>
          </p:cNvPicPr>
          <p:nvPr/>
        </p:nvPicPr>
        <p:blipFill>
          <a:blip r:embed="rId3"/>
          <a:stretch>
            <a:fillRect/>
          </a:stretch>
        </p:blipFill>
        <p:spPr>
          <a:xfrm>
            <a:off x="650039" y="2105699"/>
            <a:ext cx="6095999" cy="3159566"/>
          </a:xfrm>
          <a:prstGeom prst="rect">
            <a:avLst/>
          </a:prstGeom>
        </p:spPr>
      </p:pic>
      <p:sp>
        <p:nvSpPr>
          <p:cNvPr id="5" name="文本框 4">
            <a:extLst>
              <a:ext uri="{FF2B5EF4-FFF2-40B4-BE49-F238E27FC236}">
                <a16:creationId xmlns:a16="http://schemas.microsoft.com/office/drawing/2014/main" id="{1E5EFB3C-294A-4CF4-B117-E4035416D741}"/>
              </a:ext>
            </a:extLst>
          </p:cNvPr>
          <p:cNvSpPr txBox="1">
            <a:spLocks/>
          </p:cNvSpPr>
          <p:nvPr/>
        </p:nvSpPr>
        <p:spPr>
          <a:xfrm>
            <a:off x="6930446" y="2105699"/>
            <a:ext cx="2936885" cy="315956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wrap="square" rtlCol="0">
            <a:noAutofit/>
          </a:bodyPr>
          <a:lstStyle/>
          <a:p>
            <a:pPr>
              <a:lnSpc>
                <a:spcPct val="200000"/>
              </a:lnSpc>
            </a:pPr>
            <a:r>
              <a:rPr lang="zh-CN" altLang="en-US" sz="1600">
                <a:latin typeface="Arial" panose="020B0604020202020204" pitchFamily="34" charset="0"/>
                <a:ea typeface="华文楷体" panose="02010600040101010101" pitchFamily="2" charset="-122"/>
              </a:rPr>
              <a:t>例如：</a:t>
            </a:r>
            <a:r>
              <a:rPr lang="en-US" altLang="zh-CN" sz="1600">
                <a:latin typeface="Arial" panose="020B0604020202020204" pitchFamily="34" charset="0"/>
                <a:ea typeface="华文楷体" panose="02010600040101010101" pitchFamily="2" charset="-122"/>
              </a:rPr>
              <a:t>system-management</a:t>
            </a:r>
            <a:r>
              <a:rPr lang="zh-CN" altLang="en-US" sz="1600">
                <a:latin typeface="Arial" panose="020B0604020202020204" pitchFamily="34" charset="0"/>
                <a:ea typeface="华文楷体" panose="02010600040101010101" pitchFamily="2" charset="-122"/>
              </a:rPr>
              <a:t>中的</a:t>
            </a:r>
            <a:r>
              <a:rPr lang="en-US" altLang="zh-CN" sz="1600" b="1">
                <a:solidFill>
                  <a:srgbClr val="0070C0"/>
                </a:solidFill>
                <a:latin typeface="Arial" panose="020B0604020202020204" pitchFamily="34" charset="0"/>
                <a:ea typeface="华文楷体" panose="02010600040101010101" pitchFamily="2" charset="-122"/>
              </a:rPr>
              <a:t>sys.css  </a:t>
            </a:r>
            <a:r>
              <a:rPr lang="zh-CN" altLang="en-US" sz="1600">
                <a:latin typeface="Arial" panose="020B0604020202020204" pitchFamily="34" charset="0"/>
                <a:ea typeface="华文楷体" panose="02010600040101010101" pitchFamily="2" charset="-122"/>
              </a:rPr>
              <a:t>是设置该进入该应用的后使用的公共样式。（子应用中组件定义的</a:t>
            </a:r>
            <a:r>
              <a:rPr lang="en-US" altLang="zh-CN" sz="1600">
                <a:latin typeface="Arial" panose="020B0604020202020204" pitchFamily="34" charset="0"/>
                <a:ea typeface="华文楷体" panose="02010600040101010101" pitchFamily="2" charset="-122"/>
              </a:rPr>
              <a:t>::ng-deep  </a:t>
            </a:r>
            <a:r>
              <a:rPr lang="zh-CN" altLang="en-US" sz="1600">
                <a:latin typeface="Arial" panose="020B0604020202020204" pitchFamily="34" charset="0"/>
                <a:ea typeface="华文楷体" panose="02010600040101010101" pitchFamily="2" charset="-122"/>
              </a:rPr>
              <a:t>的样式提升至此</a:t>
            </a:r>
            <a:r>
              <a:rPr lang="en-US" altLang="zh-CN" sz="1600">
                <a:latin typeface="Arial" panose="020B0604020202020204" pitchFamily="34" charset="0"/>
                <a:ea typeface="华文楷体" panose="02010600040101010101" pitchFamily="2" charset="-122"/>
              </a:rPr>
              <a:t>,</a:t>
            </a:r>
            <a:r>
              <a:rPr lang="zh-CN" altLang="en-US" sz="1600">
                <a:latin typeface="Arial" panose="020B0604020202020204" pitchFamily="34" charset="0"/>
                <a:ea typeface="华文楷体" panose="02010600040101010101" pitchFamily="2" charset="-122"/>
              </a:rPr>
              <a:t>直接写在这里不用再加上</a:t>
            </a:r>
            <a:r>
              <a:rPr lang="en-US" altLang="zh-CN" sz="1600">
                <a:latin typeface="Arial" panose="020B0604020202020204" pitchFamily="34" charset="0"/>
                <a:ea typeface="华文楷体" panose="02010600040101010101" pitchFamily="2" charset="-122"/>
              </a:rPr>
              <a:t>::ng-deep</a:t>
            </a:r>
            <a:r>
              <a:rPr lang="zh-CN" altLang="en-US" sz="1600">
                <a:latin typeface="Arial" panose="020B0604020202020204" pitchFamily="34" charset="0"/>
                <a:ea typeface="华文楷体" panose="02010600040101010101" pitchFamily="2" charset="-122"/>
              </a:rPr>
              <a:t>）。</a:t>
            </a:r>
          </a:p>
        </p:txBody>
      </p:sp>
      <p:sp>
        <p:nvSpPr>
          <p:cNvPr id="6" name="标题 1">
            <a:extLst>
              <a:ext uri="{FF2B5EF4-FFF2-40B4-BE49-F238E27FC236}">
                <a16:creationId xmlns:a16="http://schemas.microsoft.com/office/drawing/2014/main" id="{FA2410A5-F4BC-437E-B36D-28096AD284AE}"/>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样式隔离</a:t>
            </a:r>
            <a:r>
              <a:rPr lang="en-US" altLang="zh-CN" sz="3200">
                <a:latin typeface="Arial" panose="020B0604020202020204" pitchFamily="34" charset="0"/>
                <a:ea typeface="华文楷体" panose="02010600040101010101" pitchFamily="2" charset="-122"/>
              </a:rPr>
              <a:t>-</a:t>
            </a:r>
            <a:r>
              <a:rPr lang="zh-CN" altLang="en-US" sz="3200">
                <a:latin typeface="Arial" panose="020B0604020202020204" pitchFamily="34" charset="0"/>
                <a:ea typeface="华文楷体" panose="02010600040101010101" pitchFamily="2" charset="-122"/>
              </a:rPr>
              <a:t>子应用全局样式定义</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64001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B9D2A11B-9339-4461-83AF-2E8CE428DDCE}"/>
              </a:ext>
            </a:extLst>
          </p:cNvPr>
          <p:cNvSpPr txBox="1">
            <a:spLocks noGrp="1"/>
          </p:cNvSpPr>
          <p:nvPr>
            <p:ph idx="1"/>
          </p:nvPr>
        </p:nvSpPr>
        <p:spPr>
          <a:xfrm>
            <a:off x="7050855" y="1179504"/>
            <a:ext cx="3294148" cy="321088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wrap="square" rtlCol="0">
            <a:noAutofit/>
          </a:bodyPr>
          <a:lstStyle/>
          <a:p>
            <a:pPr marL="0" indent="0">
              <a:lnSpc>
                <a:spcPct val="200000"/>
              </a:lnSpc>
              <a:buNone/>
            </a:pPr>
            <a:r>
              <a:rPr lang="zh-CN" altLang="en-US" sz="1600">
                <a:latin typeface="Arial" panose="020B0604020202020204" pitchFamily="34" charset="0"/>
                <a:ea typeface="华文楷体" panose="02010600040101010101" pitchFamily="2" charset="-122"/>
              </a:rPr>
              <a:t>把</a:t>
            </a:r>
            <a:r>
              <a:rPr lang="en-US" altLang="zh-CN" sz="1600">
                <a:latin typeface="Arial" panose="020B0604020202020204" pitchFamily="34" charset="0"/>
                <a:ea typeface="华文楷体" panose="02010600040101010101" pitchFamily="2" charset="-122"/>
              </a:rPr>
              <a:t>sys.css </a:t>
            </a:r>
            <a:r>
              <a:rPr lang="zh-CN" altLang="en-US" sz="1600">
                <a:latin typeface="Arial" panose="020B0604020202020204" pitchFamily="34" charset="0"/>
                <a:ea typeface="华文楷体" panose="02010600040101010101" pitchFamily="2" charset="-122"/>
              </a:rPr>
              <a:t>子应的公共样式</a:t>
            </a:r>
            <a:r>
              <a:rPr lang="en-US" altLang="zh-CN" sz="1600">
                <a:latin typeface="Arial" panose="020B0604020202020204" pitchFamily="34" charset="0"/>
                <a:ea typeface="华文楷体" panose="02010600040101010101" pitchFamily="2" charset="-122"/>
              </a:rPr>
              <a:t>css</a:t>
            </a:r>
            <a:r>
              <a:rPr lang="zh-CN" altLang="en-US" sz="1600">
                <a:latin typeface="Arial" panose="020B0604020202020204" pitchFamily="34" charset="0"/>
                <a:ea typeface="华文楷体" panose="02010600040101010101" pitchFamily="2" charset="-122"/>
              </a:rPr>
              <a:t>文件正确配置在该应用对应的</a:t>
            </a:r>
            <a:r>
              <a:rPr lang="en-US" altLang="zh-CN" sz="1600">
                <a:latin typeface="Arial" panose="020B0604020202020204" pitchFamily="34" charset="0"/>
                <a:ea typeface="华文楷体" panose="02010600040101010101" pitchFamily="2" charset="-122"/>
              </a:rPr>
              <a:t>angular.json </a:t>
            </a:r>
            <a:r>
              <a:rPr lang="zh-CN" altLang="en-US" sz="1600">
                <a:latin typeface="Arial" panose="020B0604020202020204" pitchFamily="34" charset="0"/>
                <a:ea typeface="华文楷体" panose="02010600040101010101" pitchFamily="2" charset="-122"/>
              </a:rPr>
              <a:t>的</a:t>
            </a:r>
            <a:r>
              <a:rPr lang="en-US" altLang="zh-CN" sz="1600">
                <a:latin typeface="Arial" panose="020B0604020202020204" pitchFamily="34" charset="0"/>
                <a:ea typeface="华文楷体" panose="02010600040101010101" pitchFamily="2" charset="-122"/>
              </a:rPr>
              <a:t>assets</a:t>
            </a:r>
            <a:r>
              <a:rPr lang="zh-CN" altLang="en-US" sz="1600">
                <a:latin typeface="Arial" panose="020B0604020202020204" pitchFamily="34" charset="0"/>
                <a:ea typeface="华文楷体" panose="02010600040101010101" pitchFamily="2" charset="-122"/>
              </a:rPr>
              <a:t>配置中使其在子应用注册时能被准确的引用到。</a:t>
            </a:r>
            <a:endParaRPr lang="en-US" altLang="zh-CN" sz="1600">
              <a:latin typeface="Arial" panose="020B0604020202020204" pitchFamily="34" charset="0"/>
              <a:ea typeface="华文楷体" panose="02010600040101010101" pitchFamily="2" charset="-122"/>
            </a:endParaRPr>
          </a:p>
          <a:p>
            <a:pPr marL="0" indent="0">
              <a:lnSpc>
                <a:spcPct val="200000"/>
              </a:lnSpc>
              <a:buNone/>
            </a:pPr>
            <a:r>
              <a:rPr lang="zh-CN" altLang="en-US" sz="1600">
                <a:latin typeface="Arial" panose="020B0604020202020204" pitchFamily="34" charset="0"/>
                <a:ea typeface="华文楷体" panose="02010600040101010101" pitchFamily="2" charset="-122"/>
              </a:rPr>
              <a:t>样式的名称要注意，以防止重名样式</a:t>
            </a:r>
            <a:r>
              <a:rPr lang="en-US" altLang="zh-CN" sz="1600">
                <a:latin typeface="Arial" panose="020B0604020202020204" pitchFamily="34" charset="0"/>
                <a:ea typeface="华文楷体" panose="02010600040101010101" pitchFamily="2" charset="-122"/>
              </a:rPr>
              <a:t>link</a:t>
            </a:r>
            <a:r>
              <a:rPr lang="zh-CN" altLang="en-US" sz="1600">
                <a:latin typeface="Arial" panose="020B0604020202020204" pitchFamily="34" charset="0"/>
                <a:ea typeface="华文楷体" panose="02010600040101010101" pitchFamily="2" charset="-122"/>
              </a:rPr>
              <a:t>的</a:t>
            </a:r>
            <a:r>
              <a:rPr lang="en-US" altLang="zh-CN" sz="1600">
                <a:latin typeface="Arial" panose="020B0604020202020204" pitchFamily="34" charset="0"/>
                <a:ea typeface="华文楷体" panose="02010600040101010101" pitchFamily="2" charset="-122"/>
              </a:rPr>
              <a:t>href </a:t>
            </a:r>
            <a:r>
              <a:rPr lang="zh-CN" altLang="en-US" sz="1600">
                <a:latin typeface="Arial" panose="020B0604020202020204" pitchFamily="34" charset="0"/>
                <a:ea typeface="华文楷体" panose="02010600040101010101" pitchFamily="2" charset="-122"/>
              </a:rPr>
              <a:t>出现。</a:t>
            </a:r>
          </a:p>
        </p:txBody>
      </p:sp>
      <p:pic>
        <p:nvPicPr>
          <p:cNvPr id="6" name="图片 5">
            <a:extLst>
              <a:ext uri="{FF2B5EF4-FFF2-40B4-BE49-F238E27FC236}">
                <a16:creationId xmlns:a16="http://schemas.microsoft.com/office/drawing/2014/main" id="{98CC7116-5D21-4A72-82A6-3DF68A51C674}"/>
              </a:ext>
            </a:extLst>
          </p:cNvPr>
          <p:cNvPicPr>
            <a:picLocks noChangeAspect="1"/>
          </p:cNvPicPr>
          <p:nvPr/>
        </p:nvPicPr>
        <p:blipFill>
          <a:blip r:embed="rId2"/>
          <a:stretch>
            <a:fillRect/>
          </a:stretch>
        </p:blipFill>
        <p:spPr>
          <a:xfrm>
            <a:off x="677334" y="1145965"/>
            <a:ext cx="6153444" cy="3210888"/>
          </a:xfrm>
          <a:prstGeom prst="rect">
            <a:avLst/>
          </a:prstGeom>
        </p:spPr>
      </p:pic>
      <p:sp>
        <p:nvSpPr>
          <p:cNvPr id="3" name="文本框 2">
            <a:extLst>
              <a:ext uri="{FF2B5EF4-FFF2-40B4-BE49-F238E27FC236}">
                <a16:creationId xmlns:a16="http://schemas.microsoft.com/office/drawing/2014/main" id="{C24354DE-B456-4B86-A7F1-EE10BB72323F}"/>
              </a:ext>
            </a:extLst>
          </p:cNvPr>
          <p:cNvSpPr txBox="1"/>
          <p:nvPr/>
        </p:nvSpPr>
        <p:spPr>
          <a:xfrm>
            <a:off x="677334" y="5712035"/>
            <a:ext cx="10515600" cy="338554"/>
          </a:xfrm>
          <a:prstGeom prst="rect">
            <a:avLst/>
          </a:prstGeom>
          <a:noFill/>
        </p:spPr>
        <p:txBody>
          <a:bodyPr wrap="square" rtlCol="0">
            <a:spAutoFit/>
          </a:bodyPr>
          <a:lstStyle/>
          <a:p>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注：</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css</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文档直接配置在</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assets</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可以有效避免因编译后而引起的文件名称</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引用路径的变化的不良现象发生</a:t>
            </a:r>
            <a:r>
              <a:rPr lang="zh-CN" altLang="en-US" sz="1600">
                <a:latin typeface="Arial" panose="020B0604020202020204" pitchFamily="34" charset="0"/>
                <a:ea typeface="华文楷体" panose="02010600040101010101" pitchFamily="2" charset="-122"/>
              </a:rPr>
              <a:t>。</a:t>
            </a:r>
            <a:endParaRPr lang="zh-CN" altLang="en-US" sz="1600">
              <a:ea typeface="华文楷体" panose="02010600040101010101" pitchFamily="2" charset="-122"/>
            </a:endParaRPr>
          </a:p>
        </p:txBody>
      </p:sp>
      <p:sp>
        <p:nvSpPr>
          <p:cNvPr id="8" name="标题 1">
            <a:extLst>
              <a:ext uri="{FF2B5EF4-FFF2-40B4-BE49-F238E27FC236}">
                <a16:creationId xmlns:a16="http://schemas.microsoft.com/office/drawing/2014/main" id="{0BF9720A-E293-4857-A25B-444B3D2AC7EE}"/>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样式隔离</a:t>
            </a:r>
            <a:r>
              <a:rPr lang="en-US" altLang="zh-CN" sz="3200">
                <a:latin typeface="Arial" panose="020B0604020202020204" pitchFamily="34" charset="0"/>
                <a:ea typeface="华文楷体" panose="02010600040101010101" pitchFamily="2" charset="-122"/>
              </a:rPr>
              <a:t>-</a:t>
            </a:r>
            <a:r>
              <a:rPr lang="zh-CN" altLang="en-US" sz="3200">
                <a:latin typeface="Arial" panose="020B0604020202020204" pitchFamily="34" charset="0"/>
                <a:ea typeface="华文楷体" panose="02010600040101010101" pitchFamily="2" charset="-122"/>
              </a:rPr>
              <a:t>修改应用</a:t>
            </a:r>
            <a:r>
              <a:rPr lang="en-US" altLang="zh-CN" sz="3200">
                <a:latin typeface="Arial" panose="020B0604020202020204" pitchFamily="34" charset="0"/>
                <a:ea typeface="华文楷体" panose="02010600040101010101" pitchFamily="2" charset="-122"/>
              </a:rPr>
              <a:t>angular.json</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3665993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B9D2A11B-9339-4461-83AF-2E8CE428DDCE}"/>
              </a:ext>
            </a:extLst>
          </p:cNvPr>
          <p:cNvSpPr txBox="1">
            <a:spLocks noGrp="1"/>
          </p:cNvSpPr>
          <p:nvPr>
            <p:ph idx="1"/>
          </p:nvPr>
        </p:nvSpPr>
        <p:spPr>
          <a:xfrm>
            <a:off x="6000465" y="1639611"/>
            <a:ext cx="3615397" cy="38390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wrap="square" rtlCol="0">
            <a:noAutofit/>
          </a:bodyPr>
          <a:lstStyle/>
          <a:p>
            <a:pPr marL="0" indent="0">
              <a:lnSpc>
                <a:spcPct val="200000"/>
              </a:lnSpc>
              <a:buNone/>
            </a:pPr>
            <a:r>
              <a:rPr lang="zh-CN" altLang="en-US" sz="1600">
                <a:latin typeface="Arial" panose="020B0604020202020204" pitchFamily="34" charset="0"/>
                <a:ea typeface="华文楷体" panose="02010600040101010101" pitchFamily="2" charset="-122"/>
              </a:rPr>
              <a:t>子应用的公共样式，在</a:t>
            </a:r>
            <a:r>
              <a:rPr lang="en-US" altLang="zh-CN" sz="1600">
                <a:latin typeface="Arial" panose="020B0604020202020204" pitchFamily="34" charset="0"/>
                <a:ea typeface="华文楷体" panose="02010600040101010101" pitchFamily="2" charset="-122"/>
              </a:rPr>
              <a:t>portal</a:t>
            </a:r>
            <a:r>
              <a:rPr lang="zh-CN" altLang="en-US" sz="1600">
                <a:latin typeface="Arial" panose="020B0604020202020204" pitchFamily="34" charset="0"/>
                <a:ea typeface="华文楷体" panose="02010600040101010101" pitchFamily="2" charset="-122"/>
              </a:rPr>
              <a:t>中应用注册时按需配置。</a:t>
            </a:r>
            <a:endParaRPr lang="en-US" altLang="zh-CN" sz="1600">
              <a:latin typeface="Arial" panose="020B0604020202020204" pitchFamily="34" charset="0"/>
              <a:ea typeface="华文楷体" panose="02010600040101010101" pitchFamily="2" charset="-122"/>
            </a:endParaRPr>
          </a:p>
          <a:p>
            <a:pPr marL="0" indent="0">
              <a:lnSpc>
                <a:spcPct val="200000"/>
              </a:lnSpc>
              <a:buNone/>
            </a:pPr>
            <a:r>
              <a:rPr lang="zh-CN" altLang="en-US" sz="1600">
                <a:latin typeface="Arial" panose="020B0604020202020204" pitchFamily="34" charset="0"/>
                <a:ea typeface="华文楷体" panose="02010600040101010101" pitchFamily="2" charset="-122"/>
              </a:rPr>
              <a:t>这里</a:t>
            </a:r>
            <a:r>
              <a:rPr lang="en-US" altLang="zh-CN" sz="1600">
                <a:latin typeface="Arial" panose="020B0604020202020204" pitchFamily="34" charset="0"/>
                <a:ea typeface="华文楷体" panose="02010600040101010101" pitchFamily="2" charset="-122"/>
              </a:rPr>
              <a:t>switchMode</a:t>
            </a:r>
            <a:r>
              <a:rPr lang="zh-CN" altLang="en-US" sz="1600">
                <a:latin typeface="Arial" panose="020B0604020202020204" pitchFamily="34" charset="0"/>
                <a:ea typeface="华文楷体" panose="02010600040101010101" pitchFamily="2" charset="-122"/>
              </a:rPr>
              <a:t>配置为</a:t>
            </a:r>
            <a:r>
              <a:rPr lang="en-US" altLang="zh-CN" sz="1600">
                <a:latin typeface="Arial" panose="020B0604020202020204" pitchFamily="34" charset="0"/>
                <a:ea typeface="华文楷体" panose="02010600040101010101" pitchFamily="2" charset="-122"/>
              </a:rPr>
              <a:t>default</a:t>
            </a:r>
            <a:r>
              <a:rPr lang="zh-CN" altLang="en-US" sz="1600">
                <a:latin typeface="Arial" panose="020B0604020202020204" pitchFamily="34" charset="0"/>
                <a:ea typeface="华文楷体" panose="02010600040101010101" pitchFamily="2" charset="-122"/>
              </a:rPr>
              <a:t>（多个子应用不能同时存在）， </a:t>
            </a:r>
            <a:r>
              <a:rPr lang="en-US" altLang="zh-CN" sz="1600">
                <a:latin typeface="Arial" panose="020B0604020202020204" pitchFamily="34" charset="0"/>
                <a:ea typeface="华文楷体" panose="02010600040101010101" pitchFamily="2" charset="-122"/>
              </a:rPr>
              <a:t>preload</a:t>
            </a:r>
            <a:r>
              <a:rPr lang="zh-CN" altLang="en-US" sz="1600">
                <a:latin typeface="Arial" panose="020B0604020202020204" pitchFamily="34" charset="0"/>
                <a:ea typeface="华文楷体" panose="02010600040101010101" pitchFamily="2" charset="-122"/>
              </a:rPr>
              <a:t>配置为</a:t>
            </a:r>
            <a:r>
              <a:rPr lang="en-US" altLang="zh-CN" sz="1600">
                <a:latin typeface="Arial" panose="020B0604020202020204" pitchFamily="34" charset="0"/>
                <a:ea typeface="华文楷体" panose="02010600040101010101" pitchFamily="2" charset="-122"/>
              </a:rPr>
              <a:t>false</a:t>
            </a:r>
            <a:r>
              <a:rPr lang="zh-CN" altLang="en-US" sz="1600">
                <a:latin typeface="Arial" panose="020B0604020202020204" pitchFamily="34" charset="0"/>
                <a:ea typeface="华文楷体" panose="02010600040101010101" pitchFamily="2" charset="-122"/>
              </a:rPr>
              <a:t>（不进行子应用的预加载）。</a:t>
            </a:r>
          </a:p>
        </p:txBody>
      </p:sp>
      <p:pic>
        <p:nvPicPr>
          <p:cNvPr id="5" name="内容占位符 11">
            <a:extLst>
              <a:ext uri="{FF2B5EF4-FFF2-40B4-BE49-F238E27FC236}">
                <a16:creationId xmlns:a16="http://schemas.microsoft.com/office/drawing/2014/main" id="{357491DB-7628-47BA-BF99-394AF4C58327}"/>
              </a:ext>
            </a:extLst>
          </p:cNvPr>
          <p:cNvPicPr>
            <a:picLocks noChangeAspect="1"/>
          </p:cNvPicPr>
          <p:nvPr/>
        </p:nvPicPr>
        <p:blipFill>
          <a:blip r:embed="rId2"/>
          <a:stretch>
            <a:fillRect/>
          </a:stretch>
        </p:blipFill>
        <p:spPr>
          <a:xfrm>
            <a:off x="603738" y="1639611"/>
            <a:ext cx="5257800" cy="3839029"/>
          </a:xfrm>
          <a:prstGeom prst="rect">
            <a:avLst/>
          </a:prstGeom>
        </p:spPr>
      </p:pic>
      <p:sp>
        <p:nvSpPr>
          <p:cNvPr id="3" name="矩形 2">
            <a:extLst>
              <a:ext uri="{FF2B5EF4-FFF2-40B4-BE49-F238E27FC236}">
                <a16:creationId xmlns:a16="http://schemas.microsoft.com/office/drawing/2014/main" id="{3A317E98-DD74-48FC-AC84-BE3893838292}"/>
              </a:ext>
            </a:extLst>
          </p:cNvPr>
          <p:cNvSpPr/>
          <p:nvPr/>
        </p:nvSpPr>
        <p:spPr>
          <a:xfrm>
            <a:off x="2022298" y="2808499"/>
            <a:ext cx="2879774" cy="1547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华文楷体" panose="02010600040101010101" pitchFamily="2" charset="-122"/>
            </a:endParaRPr>
          </a:p>
        </p:txBody>
      </p:sp>
      <p:sp>
        <p:nvSpPr>
          <p:cNvPr id="6" name="标题 1">
            <a:extLst>
              <a:ext uri="{FF2B5EF4-FFF2-40B4-BE49-F238E27FC236}">
                <a16:creationId xmlns:a16="http://schemas.microsoft.com/office/drawing/2014/main" id="{3E0F679F-A594-4482-BEA0-8A032BE69612}"/>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样式隔离</a:t>
            </a:r>
            <a:r>
              <a:rPr lang="en-US" altLang="zh-CN" sz="3200">
                <a:latin typeface="Arial" panose="020B0604020202020204" pitchFamily="34" charset="0"/>
                <a:ea typeface="华文楷体" panose="02010600040101010101" pitchFamily="2" charset="-122"/>
              </a:rPr>
              <a:t>-</a:t>
            </a:r>
            <a:r>
              <a:rPr lang="zh-CN" altLang="en-US" sz="3200">
                <a:latin typeface="Arial" panose="020B0604020202020204" pitchFamily="34" charset="0"/>
                <a:ea typeface="华文楷体" panose="02010600040101010101" pitchFamily="2" charset="-122"/>
              </a:rPr>
              <a:t>修改应用注册</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788570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43C56EB-7FDC-43FC-8E29-7F89CBA863AD}"/>
              </a:ext>
            </a:extLst>
          </p:cNvPr>
          <p:cNvPicPr>
            <a:picLocks noGrp="1" noChangeAspect="1"/>
          </p:cNvPicPr>
          <p:nvPr>
            <p:ph idx="1"/>
          </p:nvPr>
        </p:nvPicPr>
        <p:blipFill>
          <a:blip r:embed="rId2"/>
          <a:stretch>
            <a:fillRect/>
          </a:stretch>
        </p:blipFill>
        <p:spPr>
          <a:xfrm>
            <a:off x="677334" y="1930400"/>
            <a:ext cx="7422493" cy="3881437"/>
          </a:xfrm>
          <a:prstGeom prst="rect">
            <a:avLst/>
          </a:prstGeom>
        </p:spPr>
      </p:pic>
      <p:sp>
        <p:nvSpPr>
          <p:cNvPr id="5" name="标题 1">
            <a:extLst>
              <a:ext uri="{FF2B5EF4-FFF2-40B4-BE49-F238E27FC236}">
                <a16:creationId xmlns:a16="http://schemas.microsoft.com/office/drawing/2014/main" id="{6E5A52E0-36B2-4C12-835A-4D09B889756B}"/>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样式隔离</a:t>
            </a:r>
            <a:r>
              <a:rPr lang="en-US" altLang="zh-CN" sz="3200">
                <a:latin typeface="Arial" panose="020B0604020202020204" pitchFamily="34" charset="0"/>
                <a:ea typeface="华文楷体" panose="02010600040101010101" pitchFamily="2" charset="-122"/>
              </a:rPr>
              <a:t>-portal </a:t>
            </a:r>
            <a:r>
              <a:rPr lang="zh-CN" altLang="en-US" sz="3200">
                <a:latin typeface="Arial" panose="020B0604020202020204" pitchFamily="34" charset="0"/>
                <a:ea typeface="华文楷体" panose="02010600040101010101" pitchFamily="2" charset="-122"/>
              </a:rPr>
              <a:t>全局样式</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1866242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DBFE3AB-2795-4921-B181-5A7F57EE8E36}"/>
              </a:ext>
            </a:extLst>
          </p:cNvPr>
          <p:cNvPicPr>
            <a:picLocks noGrp="1" noChangeAspect="1"/>
          </p:cNvPicPr>
          <p:nvPr>
            <p:ph idx="1"/>
          </p:nvPr>
        </p:nvPicPr>
        <p:blipFill>
          <a:blip r:embed="rId3"/>
          <a:stretch>
            <a:fillRect/>
          </a:stretch>
        </p:blipFill>
        <p:spPr>
          <a:xfrm>
            <a:off x="633153" y="1164504"/>
            <a:ext cx="7539275" cy="3881437"/>
          </a:xfrm>
          <a:prstGeom prst="rect">
            <a:avLst/>
          </a:prstGeom>
        </p:spPr>
      </p:pic>
      <p:sp>
        <p:nvSpPr>
          <p:cNvPr id="5" name="文本框 4">
            <a:extLst>
              <a:ext uri="{FF2B5EF4-FFF2-40B4-BE49-F238E27FC236}">
                <a16:creationId xmlns:a16="http://schemas.microsoft.com/office/drawing/2014/main" id="{AC7B111C-4F25-4B60-9F0E-8D0C3EF1A4AA}"/>
              </a:ext>
            </a:extLst>
          </p:cNvPr>
          <p:cNvSpPr txBox="1"/>
          <p:nvPr/>
        </p:nvSpPr>
        <p:spPr>
          <a:xfrm>
            <a:off x="633153" y="5418445"/>
            <a:ext cx="8821508" cy="787075"/>
          </a:xfrm>
          <a:prstGeom prst="rect">
            <a:avLst/>
          </a:prstGeom>
          <a:noFill/>
        </p:spPr>
        <p:txBody>
          <a:bodyPr wrap="square" rtlCol="0">
            <a:spAutoFit/>
          </a:bodyPr>
          <a:lstStyle/>
          <a:p>
            <a:pPr>
              <a:lnSpc>
                <a:spcPct val="150000"/>
              </a:lnSpc>
            </a:pP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注：</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portal </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中</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Angular</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版本不同可能被编译样式的应用方式也不一样，</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portal </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公共样式是</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css </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可以直接在</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index.html </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使用原生方式（</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link</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），可以有效避开因编译后引用样式的方式各异带来的影响。</a:t>
            </a:r>
          </a:p>
        </p:txBody>
      </p:sp>
      <p:sp>
        <p:nvSpPr>
          <p:cNvPr id="6" name="标题 1">
            <a:extLst>
              <a:ext uri="{FF2B5EF4-FFF2-40B4-BE49-F238E27FC236}">
                <a16:creationId xmlns:a16="http://schemas.microsoft.com/office/drawing/2014/main" id="{4C9E2151-98CE-401C-B8FE-99D1529F6E22}"/>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样式隔离</a:t>
            </a:r>
            <a:r>
              <a:rPr lang="en-US" altLang="zh-CN" sz="3200">
                <a:latin typeface="Arial" panose="020B0604020202020204" pitchFamily="34" charset="0"/>
                <a:ea typeface="华文楷体" panose="02010600040101010101" pitchFamily="2" charset="-122"/>
              </a:rPr>
              <a:t>-portal</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308541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6">
            <a:extLst>
              <a:ext uri="{FF2B5EF4-FFF2-40B4-BE49-F238E27FC236}">
                <a16:creationId xmlns:a16="http://schemas.microsoft.com/office/drawing/2014/main" id="{1C885977-A237-4FA3-A64B-5C1C25F2EE0D}"/>
              </a:ext>
            </a:extLst>
          </p:cNvPr>
          <p:cNvSpPr txBox="1">
            <a:spLocks/>
          </p:cNvSpPr>
          <p:nvPr/>
        </p:nvSpPr>
        <p:spPr>
          <a:xfrm>
            <a:off x="8257105" y="1370149"/>
            <a:ext cx="3138775" cy="400706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Font typeface="Arial" panose="020B0604020202020204" pitchFamily="34" charset="0"/>
              <a:buNone/>
            </a:pPr>
            <a:r>
              <a:rPr lang="zh-CN" altLang="en-US" sz="1600">
                <a:latin typeface="Arial" panose="020B0604020202020204" pitchFamily="34" charset="0"/>
                <a:ea typeface="华文楷体" panose="02010600040101010101" pitchFamily="2" charset="-122"/>
              </a:rPr>
              <a:t>结合之前的应用注册的配置和钩子函数的触发初始化与销毁的机制。当路由访问子应用时</a:t>
            </a:r>
            <a:r>
              <a:rPr lang="en-US" altLang="zh-CN" sz="1600">
                <a:latin typeface="Arial" panose="020B0604020202020204" pitchFamily="34" charset="0"/>
                <a:ea typeface="华文楷体" panose="02010600040101010101" pitchFamily="2" charset="-122"/>
              </a:rPr>
              <a:t>ngOnInit</a:t>
            </a:r>
            <a:r>
              <a:rPr lang="zh-CN" altLang="en-US" sz="1600">
                <a:latin typeface="Arial" panose="020B0604020202020204" pitchFamily="34" charset="0"/>
                <a:ea typeface="华文楷体" panose="02010600040101010101" pitchFamily="2" charset="-122"/>
              </a:rPr>
              <a:t>被触发对应的子应用的公共样式自动启用，</a:t>
            </a:r>
            <a:r>
              <a:rPr lang="en-US" altLang="zh-CN" sz="1600">
                <a:latin typeface="Arial" panose="020B0604020202020204" pitchFamily="34" charset="0"/>
                <a:ea typeface="华文楷体" panose="02010600040101010101" pitchFamily="2" charset="-122"/>
              </a:rPr>
              <a:t>portal </a:t>
            </a:r>
            <a:r>
              <a:rPr lang="zh-CN" altLang="en-US" sz="1600">
                <a:latin typeface="Arial" panose="020B0604020202020204" pitchFamily="34" charset="0"/>
                <a:ea typeface="华文楷体" panose="02010600040101010101" pitchFamily="2" charset="-122"/>
              </a:rPr>
              <a:t>已注入不需的公共样式自动不使用。</a:t>
            </a:r>
            <a:endParaRPr lang="en-US" altLang="zh-CN" sz="1600">
              <a:latin typeface="Arial" panose="020B0604020202020204" pitchFamily="34" charset="0"/>
              <a:ea typeface="华文楷体" panose="02010600040101010101" pitchFamily="2" charset="-122"/>
            </a:endParaRPr>
          </a:p>
          <a:p>
            <a:pPr marL="0" indent="0">
              <a:lnSpc>
                <a:spcPct val="200000"/>
              </a:lnSpc>
              <a:buFont typeface="Arial" panose="020B0604020202020204" pitchFamily="34" charset="0"/>
              <a:buNone/>
            </a:pPr>
            <a:r>
              <a:rPr lang="zh-CN" altLang="en-US" sz="1600">
                <a:latin typeface="Arial" panose="020B0604020202020204" pitchFamily="34" charset="0"/>
                <a:ea typeface="华文楷体" panose="02010600040101010101" pitchFamily="2" charset="-122"/>
              </a:rPr>
              <a:t>离开时反其道而行，以达到样式按需启用。</a:t>
            </a:r>
          </a:p>
        </p:txBody>
      </p:sp>
      <p:sp>
        <p:nvSpPr>
          <p:cNvPr id="7" name="文本框 6">
            <a:extLst>
              <a:ext uri="{FF2B5EF4-FFF2-40B4-BE49-F238E27FC236}">
                <a16:creationId xmlns:a16="http://schemas.microsoft.com/office/drawing/2014/main" id="{6EC51DB7-B8F9-423A-93C7-23F9C4AAA9E5}"/>
              </a:ext>
            </a:extLst>
          </p:cNvPr>
          <p:cNvSpPr txBox="1"/>
          <p:nvPr/>
        </p:nvSpPr>
        <p:spPr>
          <a:xfrm>
            <a:off x="472439" y="5785390"/>
            <a:ext cx="8726152" cy="1008994"/>
          </a:xfrm>
          <a:prstGeom prst="rect">
            <a:avLst/>
          </a:prstGeom>
          <a:noFill/>
        </p:spPr>
        <p:txBody>
          <a:bodyPr wrap="square" rtlCol="0">
            <a:spAutoFit/>
          </a:bodyPr>
          <a:lstStyle/>
          <a:p>
            <a:pPr>
              <a:lnSpc>
                <a:spcPct val="200000"/>
              </a:lnSpc>
            </a:pPr>
            <a:r>
              <a:rPr lang="zh-CN" altLang="en-US" sz="1600">
                <a:latin typeface="Arial" panose="020B0604020202020204" pitchFamily="34" charset="0"/>
                <a:ea typeface="华文楷体" panose="02010600040101010101" pitchFamily="2" charset="-122"/>
              </a:rPr>
              <a:t>注：</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Ng-planet </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虽有提到样式隔离但找不案例和配置方法，故根据</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angular</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编译后的特性结合样式隔离原理进行客制化。</a:t>
            </a:r>
          </a:p>
        </p:txBody>
      </p:sp>
      <p:pic>
        <p:nvPicPr>
          <p:cNvPr id="10" name="图片 9">
            <a:extLst>
              <a:ext uri="{FF2B5EF4-FFF2-40B4-BE49-F238E27FC236}">
                <a16:creationId xmlns:a16="http://schemas.microsoft.com/office/drawing/2014/main" id="{BA4939B9-3AC7-41E7-B71A-7E5B7B8D1FF7}"/>
              </a:ext>
            </a:extLst>
          </p:cNvPr>
          <p:cNvPicPr>
            <a:picLocks noChangeAspect="1"/>
          </p:cNvPicPr>
          <p:nvPr/>
        </p:nvPicPr>
        <p:blipFill>
          <a:blip r:embed="rId2"/>
          <a:stretch>
            <a:fillRect/>
          </a:stretch>
        </p:blipFill>
        <p:spPr>
          <a:xfrm>
            <a:off x="472439" y="1370150"/>
            <a:ext cx="7560213" cy="3871745"/>
          </a:xfrm>
          <a:prstGeom prst="rect">
            <a:avLst/>
          </a:prstGeom>
        </p:spPr>
      </p:pic>
      <p:sp>
        <p:nvSpPr>
          <p:cNvPr id="6" name="标题 1">
            <a:extLst>
              <a:ext uri="{FF2B5EF4-FFF2-40B4-BE49-F238E27FC236}">
                <a16:creationId xmlns:a16="http://schemas.microsoft.com/office/drawing/2014/main" id="{27F013D0-20D0-480D-96F4-6E9613E42EBC}"/>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样式隔离</a:t>
            </a:r>
            <a:r>
              <a:rPr lang="en-US" altLang="zh-CN" sz="3200">
                <a:latin typeface="Arial" panose="020B0604020202020204" pitchFamily="34" charset="0"/>
                <a:ea typeface="华文楷体" panose="02010600040101010101" pitchFamily="2" charset="-122"/>
              </a:rPr>
              <a:t>-</a:t>
            </a:r>
            <a:r>
              <a:rPr lang="zh-CN" altLang="en-US" sz="3200">
                <a:latin typeface="Arial" panose="020B0604020202020204" pitchFamily="34" charset="0"/>
                <a:ea typeface="华文楷体" panose="02010600040101010101" pitchFamily="2" charset="-122"/>
              </a:rPr>
              <a:t>按需应用样式</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1189582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1B1AEB24-899B-4BC4-9140-85387045DB28}"/>
              </a:ext>
            </a:extLst>
          </p:cNvPr>
          <p:cNvPicPr>
            <a:picLocks noGrp="1" noChangeAspect="1"/>
          </p:cNvPicPr>
          <p:nvPr>
            <p:ph idx="1"/>
          </p:nvPr>
        </p:nvPicPr>
        <p:blipFill>
          <a:blip r:embed="rId2"/>
          <a:stretch>
            <a:fillRect/>
          </a:stretch>
        </p:blipFill>
        <p:spPr>
          <a:xfrm>
            <a:off x="568266" y="1314142"/>
            <a:ext cx="8205284" cy="4229715"/>
          </a:xfrm>
          <a:prstGeom prst="rect">
            <a:avLst/>
          </a:prstGeom>
        </p:spPr>
      </p:pic>
      <p:sp>
        <p:nvSpPr>
          <p:cNvPr id="5" name="内容占位符 6">
            <a:extLst>
              <a:ext uri="{FF2B5EF4-FFF2-40B4-BE49-F238E27FC236}">
                <a16:creationId xmlns:a16="http://schemas.microsoft.com/office/drawing/2014/main" id="{6F7FA28A-57C2-49DA-A4E2-360B6847C52E}"/>
              </a:ext>
            </a:extLst>
          </p:cNvPr>
          <p:cNvSpPr txBox="1">
            <a:spLocks/>
          </p:cNvSpPr>
          <p:nvPr/>
        </p:nvSpPr>
        <p:spPr>
          <a:xfrm>
            <a:off x="568267" y="5673342"/>
            <a:ext cx="8205284" cy="61606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zh-CN" altLang="en-US" sz="1600">
                <a:latin typeface="Arial" panose="020B0604020202020204" pitchFamily="34" charset="0"/>
                <a:ea typeface="华文楷体" panose="02010600040101010101" pitchFamily="2" charset="-122"/>
              </a:rPr>
              <a:t>正确配置应用的</a:t>
            </a:r>
            <a:r>
              <a:rPr lang="en-US" altLang="zh-CN" sz="1600">
                <a:latin typeface="Arial" panose="020B0604020202020204" pitchFamily="34" charset="0"/>
                <a:ea typeface="华文楷体" panose="02010600040101010101" pitchFamily="2" charset="-122"/>
              </a:rPr>
              <a:t>Dockerfile</a:t>
            </a:r>
            <a:r>
              <a:rPr lang="zh-CN" altLang="en-US" sz="1600">
                <a:latin typeface="Arial" panose="020B0604020202020204" pitchFamily="34" charset="0"/>
                <a:ea typeface="华文楷体" panose="02010600040101010101" pitchFamily="2" charset="-122"/>
              </a:rPr>
              <a:t>文档</a:t>
            </a:r>
          </a:p>
        </p:txBody>
      </p:sp>
      <p:sp>
        <p:nvSpPr>
          <p:cNvPr id="6" name="矩形 5">
            <a:extLst>
              <a:ext uri="{FF2B5EF4-FFF2-40B4-BE49-F238E27FC236}">
                <a16:creationId xmlns:a16="http://schemas.microsoft.com/office/drawing/2014/main" id="{3E564CB7-B252-451D-9948-9215DF638D34}"/>
              </a:ext>
            </a:extLst>
          </p:cNvPr>
          <p:cNvSpPr/>
          <p:nvPr/>
        </p:nvSpPr>
        <p:spPr>
          <a:xfrm>
            <a:off x="3497636" y="2842347"/>
            <a:ext cx="3854547" cy="1586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华文楷体" panose="02010600040101010101" pitchFamily="2" charset="-122"/>
            </a:endParaRPr>
          </a:p>
        </p:txBody>
      </p:sp>
      <p:sp>
        <p:nvSpPr>
          <p:cNvPr id="7" name="标题 1">
            <a:extLst>
              <a:ext uri="{FF2B5EF4-FFF2-40B4-BE49-F238E27FC236}">
                <a16:creationId xmlns:a16="http://schemas.microsoft.com/office/drawing/2014/main" id="{004CA40A-8DA7-49DF-9E50-E8D302FE9520}"/>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应用部署</a:t>
            </a:r>
            <a:r>
              <a:rPr lang="en-US" altLang="zh-CN" sz="3200">
                <a:latin typeface="Arial" panose="020B0604020202020204" pitchFamily="34" charset="0"/>
                <a:ea typeface="华文楷体" panose="02010600040101010101" pitchFamily="2" charset="-122"/>
              </a:rPr>
              <a:t>-Dockerfile</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2896029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6">
            <a:extLst>
              <a:ext uri="{FF2B5EF4-FFF2-40B4-BE49-F238E27FC236}">
                <a16:creationId xmlns:a16="http://schemas.microsoft.com/office/drawing/2014/main" id="{6F7FA28A-57C2-49DA-A4E2-360B6847C52E}"/>
              </a:ext>
            </a:extLst>
          </p:cNvPr>
          <p:cNvSpPr txBox="1">
            <a:spLocks/>
          </p:cNvSpPr>
          <p:nvPr/>
        </p:nvSpPr>
        <p:spPr>
          <a:xfrm>
            <a:off x="528711" y="5666191"/>
            <a:ext cx="7957625" cy="57083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zh-CN" altLang="en-US" sz="1600">
                <a:latin typeface="Arial" panose="020B0604020202020204" pitchFamily="34" charset="0"/>
                <a:ea typeface="华文楷体" panose="02010600040101010101" pitchFamily="2" charset="-122"/>
              </a:rPr>
              <a:t>正确配置应用的</a:t>
            </a:r>
            <a:r>
              <a:rPr lang="en-US" altLang="zh-CN" sz="1600">
                <a:latin typeface="Arial" panose="020B0604020202020204" pitchFamily="34" charset="0"/>
                <a:ea typeface="华文楷体" panose="02010600040101010101" pitchFamily="2" charset="-122"/>
              </a:rPr>
              <a:t>.gitlab-ci.yml</a:t>
            </a:r>
            <a:r>
              <a:rPr lang="zh-CN" altLang="en-US" sz="1600">
                <a:latin typeface="Arial" panose="020B0604020202020204" pitchFamily="34" charset="0"/>
                <a:ea typeface="华文楷体" panose="02010600040101010101" pitchFamily="2" charset="-122"/>
              </a:rPr>
              <a:t>。以及线上的</a:t>
            </a:r>
            <a:r>
              <a:rPr lang="en-US" altLang="zh-CN" sz="1600">
                <a:latin typeface="Arial" panose="020B0604020202020204" pitchFamily="34" charset="0"/>
                <a:ea typeface="华文楷体" panose="02010600040101010101" pitchFamily="2" charset="-122"/>
              </a:rPr>
              <a:t>CICD </a:t>
            </a:r>
            <a:r>
              <a:rPr lang="zh-CN" altLang="en-US" sz="1600">
                <a:latin typeface="Arial" panose="020B0604020202020204" pitchFamily="34" charset="0"/>
                <a:ea typeface="华文楷体" panose="02010600040101010101" pitchFamily="2" charset="-122"/>
              </a:rPr>
              <a:t>配置项正确配置。</a:t>
            </a:r>
          </a:p>
        </p:txBody>
      </p:sp>
      <p:pic>
        <p:nvPicPr>
          <p:cNvPr id="8" name="图片 7">
            <a:extLst>
              <a:ext uri="{FF2B5EF4-FFF2-40B4-BE49-F238E27FC236}">
                <a16:creationId xmlns:a16="http://schemas.microsoft.com/office/drawing/2014/main" id="{CBBE5B13-BDF3-4AFE-B93F-1A3ABC5A70B1}"/>
              </a:ext>
            </a:extLst>
          </p:cNvPr>
          <p:cNvPicPr>
            <a:picLocks noChangeAspect="1"/>
          </p:cNvPicPr>
          <p:nvPr/>
        </p:nvPicPr>
        <p:blipFill>
          <a:blip r:embed="rId2"/>
          <a:stretch>
            <a:fillRect/>
          </a:stretch>
        </p:blipFill>
        <p:spPr>
          <a:xfrm>
            <a:off x="528711" y="1191809"/>
            <a:ext cx="7957625" cy="4149501"/>
          </a:xfrm>
          <a:prstGeom prst="rect">
            <a:avLst/>
          </a:prstGeom>
        </p:spPr>
      </p:pic>
      <p:sp>
        <p:nvSpPr>
          <p:cNvPr id="6" name="标题 1">
            <a:extLst>
              <a:ext uri="{FF2B5EF4-FFF2-40B4-BE49-F238E27FC236}">
                <a16:creationId xmlns:a16="http://schemas.microsoft.com/office/drawing/2014/main" id="{5B428B51-8908-4382-8060-32DE2EB1966A}"/>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应用部署</a:t>
            </a:r>
            <a:r>
              <a:rPr lang="en-US" altLang="zh-CN" sz="3200">
                <a:latin typeface="Arial" panose="020B0604020202020204" pitchFamily="34" charset="0"/>
                <a:ea typeface="华文楷体" panose="02010600040101010101" pitchFamily="2" charset="-122"/>
              </a:rPr>
              <a:t>-gitlab-ci</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2552579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CC09813-26BD-417F-BF5D-427A76C15B57}"/>
              </a:ext>
            </a:extLst>
          </p:cNvPr>
          <p:cNvPicPr>
            <a:picLocks noChangeAspect="1"/>
          </p:cNvPicPr>
          <p:nvPr/>
        </p:nvPicPr>
        <p:blipFill>
          <a:blip r:embed="rId3"/>
          <a:stretch>
            <a:fillRect/>
          </a:stretch>
        </p:blipFill>
        <p:spPr>
          <a:xfrm>
            <a:off x="840510" y="1320800"/>
            <a:ext cx="7804173" cy="34075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内容占位符 6">
            <a:extLst>
              <a:ext uri="{FF2B5EF4-FFF2-40B4-BE49-F238E27FC236}">
                <a16:creationId xmlns:a16="http://schemas.microsoft.com/office/drawing/2014/main" id="{F89B9229-1F41-4E78-AED2-17FB87EF452E}"/>
              </a:ext>
            </a:extLst>
          </p:cNvPr>
          <p:cNvSpPr txBox="1">
            <a:spLocks/>
          </p:cNvSpPr>
          <p:nvPr/>
        </p:nvSpPr>
        <p:spPr>
          <a:xfrm>
            <a:off x="731925" y="4855570"/>
            <a:ext cx="8043585" cy="102661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US" altLang="zh-CN" sz="1600">
                <a:latin typeface="Arial" panose="020B0604020202020204" pitchFamily="34" charset="0"/>
                <a:ea typeface="微软雅黑" panose="020B0503020204020204" pitchFamily="34" charset="-122"/>
              </a:rPr>
              <a:t>Nginx.conf(</a:t>
            </a:r>
            <a:r>
              <a:rPr lang="zh-CN" altLang="en-US" sz="1600">
                <a:latin typeface="Arial" panose="020B0604020202020204" pitchFamily="34" charset="0"/>
                <a:ea typeface="微软雅黑" panose="020B0503020204020204" pitchFamily="34" charset="-122"/>
              </a:rPr>
              <a:t>该文件是映射文件替代原来的</a:t>
            </a:r>
            <a:r>
              <a:rPr lang="en-US" altLang="zh-CN" sz="1600">
                <a:latin typeface="Arial" panose="020B0604020202020204" pitchFamily="34" charset="0"/>
                <a:ea typeface="微软雅黑" panose="020B0503020204020204" pitchFamily="34" charset="-122"/>
              </a:rPr>
              <a:t>proxy.conf.js) </a:t>
            </a:r>
            <a:r>
              <a:rPr lang="zh-CN" altLang="en-US" sz="1600">
                <a:latin typeface="Arial" panose="020B0604020202020204" pitchFamily="34" charset="0"/>
                <a:ea typeface="微软雅黑" panose="020B0503020204020204" pitchFamily="34" charset="-122"/>
              </a:rPr>
              <a:t>根据部署的成不同的情况，进行相应行的调整。</a:t>
            </a:r>
          </a:p>
        </p:txBody>
      </p:sp>
      <p:sp>
        <p:nvSpPr>
          <p:cNvPr id="12" name="文本框 11">
            <a:extLst>
              <a:ext uri="{FF2B5EF4-FFF2-40B4-BE49-F238E27FC236}">
                <a16:creationId xmlns:a16="http://schemas.microsoft.com/office/drawing/2014/main" id="{6A8AA0CD-AA53-4FA5-A372-DBF220F06D5D}"/>
              </a:ext>
            </a:extLst>
          </p:cNvPr>
          <p:cNvSpPr txBox="1"/>
          <p:nvPr/>
        </p:nvSpPr>
        <p:spPr>
          <a:xfrm>
            <a:off x="731925" y="6049156"/>
            <a:ext cx="11002107" cy="369332"/>
          </a:xfrm>
          <a:prstGeom prst="rect">
            <a:avLst/>
          </a:prstGeom>
          <a:noFill/>
        </p:spPr>
        <p:txBody>
          <a:bodyPr wrap="square" rtlCol="0">
            <a:spAutoFit/>
          </a:bodyPr>
          <a:lstStyle/>
          <a:p>
            <a:r>
              <a:rPr lang="zh-CN" altLang="en-US">
                <a:latin typeface="Arial" panose="020B0604020202020204" pitchFamily="34" charset="0"/>
                <a:ea typeface="微软雅黑" panose="020B0503020204020204" pitchFamily="34" charset="-122"/>
              </a:rPr>
              <a:t>其他信息请查看</a:t>
            </a:r>
            <a:r>
              <a:rPr lang="en-US" altLang="zh-CN">
                <a:solidFill>
                  <a:srgbClr val="00B0F0"/>
                </a:solidFill>
                <a:latin typeface="Arial" panose="020B0604020202020204" pitchFamily="34" charset="0"/>
                <a:ea typeface="微软雅黑" panose="020B0503020204020204" pitchFamily="34" charset="-122"/>
                <a:hlinkClick r:id="rId4" action="ppaction://hlinkfile">
                  <a:extLst>
                    <a:ext uri="{A12FA001-AC4F-418D-AE19-62706E023703}">
                      <ahyp:hlinkClr xmlns:ahyp="http://schemas.microsoft.com/office/drawing/2018/hyperlinkcolor" val="tx"/>
                    </a:ext>
                  </a:extLst>
                </a:hlinkClick>
              </a:rPr>
              <a:t>micro-frontends_CICD.xlsx</a:t>
            </a:r>
            <a:endParaRPr lang="zh-CN" altLang="en-US">
              <a:solidFill>
                <a:srgbClr val="00B0F0"/>
              </a:solidFill>
              <a:latin typeface="Arial" panose="020B0604020202020204" pitchFamily="34" charset="0"/>
              <a:ea typeface="微软雅黑" panose="020B0503020204020204" pitchFamily="34" charset="-122"/>
            </a:endParaRPr>
          </a:p>
        </p:txBody>
      </p:sp>
      <p:pic>
        <p:nvPicPr>
          <p:cNvPr id="14" name="图片 13">
            <a:extLst>
              <a:ext uri="{FF2B5EF4-FFF2-40B4-BE49-F238E27FC236}">
                <a16:creationId xmlns:a16="http://schemas.microsoft.com/office/drawing/2014/main" id="{31DB95BE-7DA8-4D19-A079-A6AEBB2B67EF}"/>
              </a:ext>
            </a:extLst>
          </p:cNvPr>
          <p:cNvPicPr>
            <a:picLocks noChangeAspect="1"/>
          </p:cNvPicPr>
          <p:nvPr/>
        </p:nvPicPr>
        <p:blipFill>
          <a:blip r:embed="rId5"/>
          <a:stretch>
            <a:fillRect/>
          </a:stretch>
        </p:blipFill>
        <p:spPr>
          <a:xfrm>
            <a:off x="5924916" y="1323031"/>
            <a:ext cx="2719767" cy="2495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标题 1">
            <a:extLst>
              <a:ext uri="{FF2B5EF4-FFF2-40B4-BE49-F238E27FC236}">
                <a16:creationId xmlns:a16="http://schemas.microsoft.com/office/drawing/2014/main" id="{8D294C92-7855-4ACC-B1E5-5BDE27F9DBEA}"/>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应用部署</a:t>
            </a:r>
            <a:r>
              <a:rPr lang="en-US" altLang="zh-CN" sz="3200">
                <a:latin typeface="Arial" panose="020B0604020202020204" pitchFamily="34" charset="0"/>
                <a:ea typeface="华文楷体" panose="02010600040101010101" pitchFamily="2" charset="-122"/>
              </a:rPr>
              <a:t>-Rancher</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450873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D1B74F-1EF2-4DCE-AEE6-2379B4BED87C}"/>
              </a:ext>
            </a:extLst>
          </p:cNvPr>
          <p:cNvSpPr>
            <a:spLocks noGrp="1"/>
          </p:cNvSpPr>
          <p:nvPr>
            <p:ph idx="1"/>
          </p:nvPr>
        </p:nvSpPr>
        <p:spPr>
          <a:xfrm>
            <a:off x="473612" y="706897"/>
            <a:ext cx="9025230" cy="1397431"/>
          </a:xfrm>
        </p:spPr>
        <p:txBody>
          <a:bodyPr/>
          <a:lstStyle/>
          <a:p>
            <a:pPr marL="0" indent="0">
              <a:lnSpc>
                <a:spcPct val="200000"/>
              </a:lnSpc>
              <a:buNone/>
            </a:pPr>
            <a:r>
              <a:rPr lang="zh-CN" altLang="en-US" sz="1600">
                <a:latin typeface="Arial" panose="020B0604020202020204" pitchFamily="34" charset="0"/>
                <a:ea typeface="华文楷体" panose="02010600040101010101" pitchFamily="2" charset="-122"/>
              </a:rPr>
              <a:t>统一命名（反向代理的名称，子应用注册时的路由名，子应用样式名）。</a:t>
            </a:r>
            <a:endParaRPr lang="en-US" altLang="zh-CN" sz="1600">
              <a:latin typeface="Arial" panose="020B0604020202020204" pitchFamily="34" charset="0"/>
              <a:ea typeface="华文楷体" panose="02010600040101010101" pitchFamily="2" charset="-122"/>
            </a:endParaRPr>
          </a:p>
          <a:p>
            <a:pPr marL="0" indent="0">
              <a:lnSpc>
                <a:spcPct val="200000"/>
              </a:lnSpc>
              <a:buNone/>
            </a:pPr>
            <a:r>
              <a:rPr lang="en-US" altLang="zh-CN" sz="1600">
                <a:latin typeface="Arial" panose="020B0604020202020204" pitchFamily="34" charset="0"/>
                <a:ea typeface="华文楷体" panose="02010600040101010101" pitchFamily="2" charset="-122"/>
              </a:rPr>
              <a:t>Angluar </a:t>
            </a:r>
            <a:r>
              <a:rPr lang="zh-CN" altLang="en-US" sz="1600">
                <a:latin typeface="Arial" panose="020B0604020202020204" pitchFamily="34" charset="0"/>
                <a:ea typeface="华文楷体" panose="02010600040101010101" pitchFamily="2" charset="-122"/>
              </a:rPr>
              <a:t>不同版本混用</a:t>
            </a:r>
            <a:r>
              <a:rPr lang="zh-CN" altLang="en-US" sz="1600">
                <a:solidFill>
                  <a:srgbClr val="FF0000"/>
                </a:solidFill>
                <a:latin typeface="Arial" panose="020B0604020202020204" pitchFamily="34" charset="0"/>
                <a:ea typeface="华文楷体" panose="02010600040101010101" pitchFamily="2" charset="-122"/>
              </a:rPr>
              <a:t>在开发环境（本地）</a:t>
            </a:r>
            <a:r>
              <a:rPr lang="zh-CN" altLang="en-US" sz="1600">
                <a:solidFill>
                  <a:srgbClr val="FFC000"/>
                </a:solidFill>
                <a:latin typeface="Arial" panose="020B0604020202020204" pitchFamily="34" charset="0"/>
                <a:ea typeface="华文楷体" panose="02010600040101010101" pitchFamily="2" charset="-122"/>
              </a:rPr>
              <a:t>可能</a:t>
            </a:r>
            <a:r>
              <a:rPr lang="zh-CN" altLang="en-US" sz="1600">
                <a:latin typeface="Arial" panose="020B0604020202020204" pitchFamily="34" charset="0"/>
                <a:ea typeface="华文楷体" panose="02010600040101010101" pitchFamily="2" charset="-122"/>
              </a:rPr>
              <a:t>存在的一些异常（以及解决方案）：</a:t>
            </a:r>
            <a:endParaRPr lang="en-US" altLang="zh-CN" sz="1600">
              <a:latin typeface="Arial" panose="020B0604020202020204" pitchFamily="34" charset="0"/>
              <a:ea typeface="华文楷体" panose="02010600040101010101" pitchFamily="2" charset="-122"/>
            </a:endParaRPr>
          </a:p>
          <a:p>
            <a:pPr marL="0" indent="0">
              <a:lnSpc>
                <a:spcPct val="200000"/>
              </a:lnSpc>
              <a:buNone/>
            </a:pPr>
            <a:endParaRPr lang="zh-CN" altLang="en-US" sz="1600">
              <a:latin typeface="Arial" panose="020B0604020202020204" pitchFamily="34" charset="0"/>
              <a:ea typeface="华文楷体" panose="02010600040101010101" pitchFamily="2" charset="-122"/>
            </a:endParaRPr>
          </a:p>
        </p:txBody>
      </p:sp>
      <p:pic>
        <p:nvPicPr>
          <p:cNvPr id="4" name="图片 3">
            <a:extLst>
              <a:ext uri="{FF2B5EF4-FFF2-40B4-BE49-F238E27FC236}">
                <a16:creationId xmlns:a16="http://schemas.microsoft.com/office/drawing/2014/main" id="{DECA0884-6577-474F-A93B-1F501AA6A776}"/>
              </a:ext>
            </a:extLst>
          </p:cNvPr>
          <p:cNvPicPr>
            <a:picLocks noChangeAspect="1"/>
          </p:cNvPicPr>
          <p:nvPr/>
        </p:nvPicPr>
        <p:blipFill>
          <a:blip r:embed="rId2"/>
          <a:stretch>
            <a:fillRect/>
          </a:stretch>
        </p:blipFill>
        <p:spPr>
          <a:xfrm>
            <a:off x="473612" y="2259824"/>
            <a:ext cx="4757483" cy="2102354"/>
          </a:xfrm>
          <a:prstGeom prst="rect">
            <a:avLst/>
          </a:prstGeom>
        </p:spPr>
      </p:pic>
      <p:pic>
        <p:nvPicPr>
          <p:cNvPr id="5" name="图片 4">
            <a:extLst>
              <a:ext uri="{FF2B5EF4-FFF2-40B4-BE49-F238E27FC236}">
                <a16:creationId xmlns:a16="http://schemas.microsoft.com/office/drawing/2014/main" id="{463EF677-9B18-4F38-B2AD-6C1760C325F3}"/>
              </a:ext>
            </a:extLst>
          </p:cNvPr>
          <p:cNvPicPr>
            <a:picLocks noChangeAspect="1"/>
          </p:cNvPicPr>
          <p:nvPr/>
        </p:nvPicPr>
        <p:blipFill>
          <a:blip r:embed="rId3"/>
          <a:stretch>
            <a:fillRect/>
          </a:stretch>
        </p:blipFill>
        <p:spPr>
          <a:xfrm>
            <a:off x="5493153" y="2297612"/>
            <a:ext cx="5636455" cy="2026778"/>
          </a:xfrm>
          <a:prstGeom prst="rect">
            <a:avLst/>
          </a:prstGeom>
        </p:spPr>
      </p:pic>
      <p:sp>
        <p:nvSpPr>
          <p:cNvPr id="6" name="文本框 5">
            <a:extLst>
              <a:ext uri="{FF2B5EF4-FFF2-40B4-BE49-F238E27FC236}">
                <a16:creationId xmlns:a16="http://schemas.microsoft.com/office/drawing/2014/main" id="{777FEFA9-EC80-4DA9-87C4-828822F3ACBD}"/>
              </a:ext>
            </a:extLst>
          </p:cNvPr>
          <p:cNvSpPr txBox="1"/>
          <p:nvPr/>
        </p:nvSpPr>
        <p:spPr>
          <a:xfrm>
            <a:off x="473612" y="5094027"/>
            <a:ext cx="9025230" cy="1156407"/>
          </a:xfrm>
          <a:prstGeom prst="rect">
            <a:avLst/>
          </a:prstGeom>
          <a:noFill/>
        </p:spPr>
        <p:txBody>
          <a:bodyPr wrap="square" rtlCol="0">
            <a:spAutoFit/>
          </a:bodyPr>
          <a:lstStyle/>
          <a:p>
            <a:pPr>
              <a:lnSpc>
                <a:spcPct val="150000"/>
              </a:lnSpc>
            </a:pP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注：不同版本混用进去子应用后，在子应用强制刷新，操作</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portal</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的内容时异常出现（线上</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dev, qas, prd </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目前还没发现过此类异常）。 </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Run pipeline</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不同版本避免在同一容器同一时间</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run </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避免混用依赖包致使</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run build </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失败。</a:t>
            </a:r>
          </a:p>
        </p:txBody>
      </p:sp>
      <p:sp>
        <p:nvSpPr>
          <p:cNvPr id="7" name="标题 1">
            <a:extLst>
              <a:ext uri="{FF2B5EF4-FFF2-40B4-BE49-F238E27FC236}">
                <a16:creationId xmlns:a16="http://schemas.microsoft.com/office/drawing/2014/main" id="{75CCEECB-5EF5-42FB-B846-B4F98670CB8F}"/>
              </a:ext>
            </a:extLst>
          </p:cNvPr>
          <p:cNvSpPr txBox="1">
            <a:spLocks/>
          </p:cNvSpPr>
          <p:nvPr/>
        </p:nvSpPr>
        <p:spPr>
          <a:xfrm>
            <a:off x="534572" y="0"/>
            <a:ext cx="8640000" cy="792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a:latin typeface="Arial" panose="020B0604020202020204" pitchFamily="34" charset="0"/>
                <a:ea typeface="华文楷体" panose="02010600040101010101" pitchFamily="2" charset="-122"/>
              </a:rPr>
              <a:t>注意事项</a:t>
            </a:r>
            <a:endParaRPr lang="zh-CN" altLang="en-US" sz="3200" dirty="0">
              <a:latin typeface="Arial" panose="020B0604020202020204" pitchFamily="34" charset="0"/>
              <a:ea typeface="华文楷体" panose="02010600040101010101" pitchFamily="2" charset="-122"/>
            </a:endParaRPr>
          </a:p>
        </p:txBody>
      </p:sp>
    </p:spTree>
    <p:extLst>
      <p:ext uri="{BB962C8B-B14F-4D97-AF65-F5344CB8AC3E}">
        <p14:creationId xmlns:p14="http://schemas.microsoft.com/office/powerpoint/2010/main" val="350055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5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4" name="文本框 33">
            <a:extLst>
              <a:ext uri="{FF2B5EF4-FFF2-40B4-BE49-F238E27FC236}">
                <a16:creationId xmlns:a16="http://schemas.microsoft.com/office/drawing/2014/main" id="{765964B6-5887-4500-AAD9-DCDA46B74732}"/>
              </a:ext>
            </a:extLst>
          </p:cNvPr>
          <p:cNvSpPr txBox="1"/>
          <p:nvPr/>
        </p:nvSpPr>
        <p:spPr>
          <a:xfrm>
            <a:off x="635281" y="867162"/>
            <a:ext cx="1566003" cy="338554"/>
          </a:xfrm>
          <a:prstGeom prst="rect">
            <a:avLst/>
          </a:prstGeom>
          <a:noFill/>
        </p:spPr>
        <p:txBody>
          <a:bodyPr wrap="square" rtlCol="0">
            <a:spAutoFit/>
          </a:bodyPr>
          <a:lstStyle>
            <a:defPPr>
              <a:defRPr lang="en-US"/>
            </a:defPPr>
            <a:lvl1pPr algn="ctr">
              <a:defRPr sz="1600">
                <a:latin typeface="Arial" panose="020B0604020202020204" pitchFamily="34" charset="0"/>
                <a:ea typeface="微软雅黑" panose="020B0503020204020204" pitchFamily="34" charset="-122"/>
              </a:defRPr>
            </a:lvl1pPr>
          </a:lstStyle>
          <a:p>
            <a:r>
              <a:rPr lang="en-US" altLang="zh-CN">
                <a:ea typeface="华文楷体" panose="02010600040101010101" pitchFamily="2" charset="-122"/>
              </a:rPr>
              <a:t>Source </a:t>
            </a:r>
            <a:r>
              <a:rPr lang="en-US" altLang="zh-CN">
                <a:solidFill>
                  <a:srgbClr val="002060"/>
                </a:solidFill>
                <a:ea typeface="华文楷体" panose="02010600040101010101" pitchFamily="2" charset="-122"/>
              </a:rPr>
              <a:t>control</a:t>
            </a:r>
            <a:endParaRPr lang="zh-CN" altLang="en-US">
              <a:solidFill>
                <a:srgbClr val="002060"/>
              </a:solidFill>
              <a:ea typeface="华文楷体" panose="02010600040101010101" pitchFamily="2" charset="-122"/>
            </a:endParaRPr>
          </a:p>
        </p:txBody>
      </p:sp>
      <p:sp>
        <p:nvSpPr>
          <p:cNvPr id="1029" name="文本框 1028">
            <a:extLst>
              <a:ext uri="{FF2B5EF4-FFF2-40B4-BE49-F238E27FC236}">
                <a16:creationId xmlns:a16="http://schemas.microsoft.com/office/drawing/2014/main" id="{9B901F50-24B4-4757-8618-B7BDF098D218}"/>
              </a:ext>
            </a:extLst>
          </p:cNvPr>
          <p:cNvSpPr txBox="1"/>
          <p:nvPr/>
        </p:nvSpPr>
        <p:spPr>
          <a:xfrm>
            <a:off x="778291" y="3210180"/>
            <a:ext cx="8806524" cy="1162819"/>
          </a:xfrm>
          <a:prstGeom prst="rect">
            <a:avLst/>
          </a:prstGeom>
          <a:noFill/>
        </p:spPr>
        <p:txBody>
          <a:bodyPr wrap="square" rtlCol="0">
            <a:spAutoFit/>
          </a:bodyPr>
          <a:lstStyle/>
          <a:p>
            <a:pPr>
              <a:lnSpc>
                <a:spcPct val="150000"/>
              </a:lnSpc>
            </a:pPr>
            <a:r>
              <a:rPr lang="zh-CN" altLang="en-US" sz="1600" dirty="0">
                <a:solidFill>
                  <a:srgbClr val="002060"/>
                </a:solidFill>
                <a:latin typeface="Arial" panose="020B0604020202020204" pitchFamily="34" charset="0"/>
                <a:ea typeface="华文楷体" panose="02010600040101010101" pitchFamily="2" charset="-122"/>
              </a:rPr>
              <a:t>庞大的一整块</a:t>
            </a:r>
            <a:r>
              <a:rPr lang="en-US" altLang="zh-CN" sz="1600" dirty="0">
                <a:solidFill>
                  <a:srgbClr val="002060"/>
                </a:solidFill>
                <a:latin typeface="Arial" panose="020B0604020202020204" pitchFamily="34" charset="0"/>
                <a:ea typeface="华文楷体" panose="02010600040101010101" pitchFamily="2" charset="-122"/>
              </a:rPr>
              <a:t>(</a:t>
            </a:r>
            <a:r>
              <a:rPr lang="zh-CN" altLang="en-US" sz="1600" dirty="0">
                <a:solidFill>
                  <a:srgbClr val="002060"/>
                </a:solidFill>
                <a:latin typeface="Arial" panose="020B0604020202020204" pitchFamily="34" charset="0"/>
                <a:ea typeface="华文楷体" panose="02010600040101010101" pitchFamily="2" charset="-122"/>
                <a:cs typeface="Arial" panose="020B0604020202020204" pitchFamily="34" charset="0"/>
              </a:rPr>
              <a:t>臃肿</a:t>
            </a:r>
            <a:r>
              <a:rPr lang="en-US" altLang="zh-CN" sz="1600" dirty="0">
                <a:solidFill>
                  <a:srgbClr val="002060"/>
                </a:solidFill>
                <a:latin typeface="Arial" panose="020B0604020202020204" pitchFamily="34" charset="0"/>
                <a:ea typeface="华文楷体" panose="02010600040101010101" pitchFamily="2" charset="-122"/>
              </a:rPr>
              <a:t>)</a:t>
            </a:r>
            <a:r>
              <a:rPr lang="zh-CN" altLang="en-US" sz="1600" dirty="0">
                <a:solidFill>
                  <a:srgbClr val="002060"/>
                </a:solidFill>
                <a:latin typeface="Arial" panose="020B0604020202020204" pitchFamily="34" charset="0"/>
                <a:ea typeface="华文楷体" panose="02010600040101010101" pitchFamily="2" charset="-122"/>
              </a:rPr>
              <a:t>牵一发何止</a:t>
            </a:r>
            <a:r>
              <a:rPr lang="zh-CN" altLang="en-US" sz="1600">
                <a:solidFill>
                  <a:srgbClr val="002060"/>
                </a:solidFill>
                <a:latin typeface="Arial" panose="020B0604020202020204" pitchFamily="34" charset="0"/>
                <a:ea typeface="华文楷体" panose="02010600040101010101" pitchFamily="2" charset="-122"/>
              </a:rPr>
              <a:t>动全身（</a:t>
            </a:r>
            <a:r>
              <a:rPr lang="en-US" altLang="zh-CN" sz="1600">
                <a:solidFill>
                  <a:srgbClr val="002060"/>
                </a:solidFill>
                <a:latin typeface="Arial" panose="020B0604020202020204" pitchFamily="34" charset="0"/>
                <a:ea typeface="华文楷体" panose="02010600040101010101" pitchFamily="2" charset="-122"/>
              </a:rPr>
              <a:t>run, </a:t>
            </a:r>
            <a:r>
              <a:rPr lang="zh-CN" altLang="en-US" sz="1600">
                <a:solidFill>
                  <a:srgbClr val="002060"/>
                </a:solidFill>
                <a:latin typeface="Arial" panose="020B0604020202020204" pitchFamily="34" charset="0"/>
                <a:ea typeface="华文楷体" panose="02010600040101010101" pitchFamily="2" charset="-122"/>
              </a:rPr>
              <a:t>任意代码的修改，版本升级，部署</a:t>
            </a:r>
            <a:r>
              <a:rPr lang="en-US" altLang="zh-CN" sz="1600">
                <a:solidFill>
                  <a:srgbClr val="002060"/>
                </a:solidFill>
                <a:latin typeface="Arial" panose="020B0604020202020204" pitchFamily="34" charset="0"/>
                <a:ea typeface="华文楷体" panose="02010600040101010101" pitchFamily="2" charset="-122"/>
              </a:rPr>
              <a:t>…</a:t>
            </a:r>
            <a:r>
              <a:rPr lang="zh-CN" altLang="en-US" sz="1600">
                <a:solidFill>
                  <a:srgbClr val="002060"/>
                </a:solidFill>
                <a:latin typeface="Arial" panose="020B0604020202020204" pitchFamily="34" charset="0"/>
                <a:ea typeface="华文楷体" panose="02010600040101010101" pitchFamily="2" charset="-122"/>
              </a:rPr>
              <a:t>）</a:t>
            </a:r>
            <a:r>
              <a:rPr lang="en-US" altLang="zh-CN" sz="1600">
                <a:solidFill>
                  <a:srgbClr val="002060"/>
                </a:solidFill>
                <a:latin typeface="Arial" panose="020B0604020202020204" pitchFamily="34" charset="0"/>
                <a:ea typeface="华文楷体" panose="02010600040101010101" pitchFamily="2" charset="-122"/>
              </a:rPr>
              <a:t> </a:t>
            </a:r>
            <a:r>
              <a:rPr lang="zh-CN" altLang="en-US" sz="1600">
                <a:solidFill>
                  <a:srgbClr val="002060"/>
                </a:solidFill>
                <a:latin typeface="Arial" panose="020B0604020202020204" pitchFamily="34" charset="0"/>
                <a:ea typeface="华文楷体" panose="02010600040101010101" pitchFamily="2" charset="-122"/>
                <a:cs typeface="Arial" panose="020B0604020202020204" pitchFamily="34" charset="0"/>
              </a:rPr>
              <a:t>维护成本直线提升，版本管控越来越难，这种做法已经不符合目前我们前端</a:t>
            </a:r>
            <a:r>
              <a:rPr lang="zh-CN" altLang="en-US" sz="1600" dirty="0">
                <a:solidFill>
                  <a:srgbClr val="002060"/>
                </a:solidFill>
                <a:latin typeface="Arial" panose="020B0604020202020204" pitchFamily="34" charset="0"/>
                <a:ea typeface="华文楷体" panose="02010600040101010101" pitchFamily="2" charset="-122"/>
                <a:cs typeface="Arial" panose="020B0604020202020204" pitchFamily="34" charset="0"/>
              </a:rPr>
              <a:t>的发展</a:t>
            </a:r>
            <a:r>
              <a:rPr lang="zh-CN" altLang="en-US" sz="1600">
                <a:solidFill>
                  <a:srgbClr val="002060"/>
                </a:solidFill>
                <a:latin typeface="Arial" panose="020B0604020202020204" pitchFamily="34" charset="0"/>
                <a:ea typeface="华文楷体" panose="02010600040101010101" pitchFamily="2" charset="-122"/>
                <a:cs typeface="Arial" panose="020B0604020202020204" pitchFamily="34" charset="0"/>
              </a:rPr>
              <a:t>趋势</a:t>
            </a:r>
            <a:r>
              <a:rPr lang="en-US" altLang="zh-CN" sz="1600">
                <a:solidFill>
                  <a:srgbClr val="002060"/>
                </a:solidFill>
                <a:latin typeface="Arial" panose="020B0604020202020204" pitchFamily="34" charset="0"/>
                <a:ea typeface="华文楷体" panose="02010600040101010101" pitchFamily="2" charset="-122"/>
                <a:cs typeface="Arial" panose="020B0604020202020204" pitchFamily="34" charset="0"/>
              </a:rPr>
              <a:t>…</a:t>
            </a:r>
            <a:r>
              <a:rPr lang="zh-CN" altLang="en-US" sz="1600">
                <a:solidFill>
                  <a:srgbClr val="002060"/>
                </a:solidFill>
                <a:latin typeface="Arial" panose="020B0604020202020204" pitchFamily="34" charset="0"/>
                <a:ea typeface="华文楷体" panose="02010600040101010101" pitchFamily="2" charset="-122"/>
                <a:cs typeface="Arial" panose="020B0604020202020204" pitchFamily="34" charset="0"/>
              </a:rPr>
              <a:t>；因此需要寻求符合前端发展趋势的解决方案。</a:t>
            </a:r>
            <a:endParaRPr lang="zh-CN" altLang="en-US" sz="1600" dirty="0">
              <a:solidFill>
                <a:srgbClr val="002060"/>
              </a:solidFill>
              <a:latin typeface="Arial" panose="020B0604020202020204" pitchFamily="34" charset="0"/>
              <a:ea typeface="华文楷体" panose="02010600040101010101" pitchFamily="2" charset="-122"/>
            </a:endParaRPr>
          </a:p>
        </p:txBody>
      </p:sp>
      <p:pic>
        <p:nvPicPr>
          <p:cNvPr id="22" name="图片 21">
            <a:extLst>
              <a:ext uri="{FF2B5EF4-FFF2-40B4-BE49-F238E27FC236}">
                <a16:creationId xmlns:a16="http://schemas.microsoft.com/office/drawing/2014/main" id="{9597C76E-EA04-456B-8A6D-1F002BE48513}"/>
              </a:ext>
            </a:extLst>
          </p:cNvPr>
          <p:cNvPicPr>
            <a:picLocks noChangeAspect="1"/>
          </p:cNvPicPr>
          <p:nvPr/>
        </p:nvPicPr>
        <p:blipFill>
          <a:blip r:embed="rId2"/>
          <a:stretch>
            <a:fillRect/>
          </a:stretch>
        </p:blipFill>
        <p:spPr>
          <a:xfrm>
            <a:off x="3736449" y="1409608"/>
            <a:ext cx="1440000" cy="1475015"/>
          </a:xfrm>
          <a:prstGeom prst="rect">
            <a:avLst/>
          </a:prstGeom>
        </p:spPr>
      </p:pic>
      <p:cxnSp>
        <p:nvCxnSpPr>
          <p:cNvPr id="4" name="直接箭头连接符 3">
            <a:extLst>
              <a:ext uri="{FF2B5EF4-FFF2-40B4-BE49-F238E27FC236}">
                <a16:creationId xmlns:a16="http://schemas.microsoft.com/office/drawing/2014/main" id="{96C09DB4-AE59-4A2E-A227-7A9D6EF656EC}"/>
              </a:ext>
            </a:extLst>
          </p:cNvPr>
          <p:cNvCxnSpPr>
            <a:cxnSpLocks/>
            <a:stCxn id="1045" idx="3"/>
            <a:endCxn id="22" idx="1"/>
          </p:cNvCxnSpPr>
          <p:nvPr/>
        </p:nvCxnSpPr>
        <p:spPr>
          <a:xfrm>
            <a:off x="2038291" y="2147116"/>
            <a:ext cx="169815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id="{59935827-1C8F-4ED1-B57B-CE6EDBC09E42}"/>
              </a:ext>
            </a:extLst>
          </p:cNvPr>
          <p:cNvPicPr>
            <a:picLocks noChangeAspect="1"/>
          </p:cNvPicPr>
          <p:nvPr/>
        </p:nvPicPr>
        <p:blipFill>
          <a:blip r:embed="rId3"/>
          <a:stretch>
            <a:fillRect/>
          </a:stretch>
        </p:blipFill>
        <p:spPr>
          <a:xfrm>
            <a:off x="7312766" y="1439705"/>
            <a:ext cx="2272049" cy="1440000"/>
          </a:xfrm>
          <a:prstGeom prst="rect">
            <a:avLst/>
          </a:prstGeom>
        </p:spPr>
      </p:pic>
      <p:cxnSp>
        <p:nvCxnSpPr>
          <p:cNvPr id="6" name="直接箭头连接符 5">
            <a:extLst>
              <a:ext uri="{FF2B5EF4-FFF2-40B4-BE49-F238E27FC236}">
                <a16:creationId xmlns:a16="http://schemas.microsoft.com/office/drawing/2014/main" id="{16B681D7-72E4-4276-B79F-A79FE94EB494}"/>
              </a:ext>
            </a:extLst>
          </p:cNvPr>
          <p:cNvCxnSpPr>
            <a:stCxn id="22" idx="3"/>
            <a:endCxn id="26" idx="1"/>
          </p:cNvCxnSpPr>
          <p:nvPr/>
        </p:nvCxnSpPr>
        <p:spPr>
          <a:xfrm>
            <a:off x="5176449" y="2147116"/>
            <a:ext cx="2136317" cy="125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2" descr="https://gimg2.baidu.com/image_search/src=http%3A%2F%2Fpic.616pic.com%2Fys_bnew_img%2F00%2F26%2F48%2FnAUGxeu0Q5.jpg&amp;refer=http%3A%2F%2Fpic.616pic.com&amp;app=2002&amp;size=f9999,10000&amp;q=a80&amp;n=0&amp;g=0n&amp;fmt=jpeg?sec=1628993879&amp;t=c8a892395a666ba22d8f9e05f678b96f">
            <a:extLst>
              <a:ext uri="{FF2B5EF4-FFF2-40B4-BE49-F238E27FC236}">
                <a16:creationId xmlns:a16="http://schemas.microsoft.com/office/drawing/2014/main" id="{C19F7878-2E1A-43E8-AA99-8DD28EDD2D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761" t="8935" r="11341" b="14324"/>
          <a:stretch/>
        </p:blipFill>
        <p:spPr bwMode="auto">
          <a:xfrm>
            <a:off x="3736449" y="4359079"/>
            <a:ext cx="1440000" cy="14750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接箭头连接符 16">
            <a:extLst>
              <a:ext uri="{FF2B5EF4-FFF2-40B4-BE49-F238E27FC236}">
                <a16:creationId xmlns:a16="http://schemas.microsoft.com/office/drawing/2014/main" id="{506FCAEF-CFE8-4884-AF84-C07A1B0D21EC}"/>
              </a:ext>
            </a:extLst>
          </p:cNvPr>
          <p:cNvCxnSpPr>
            <a:cxnSpLocks/>
            <a:stCxn id="54" idx="3"/>
            <a:endCxn id="33" idx="1"/>
          </p:cNvCxnSpPr>
          <p:nvPr/>
        </p:nvCxnSpPr>
        <p:spPr>
          <a:xfrm>
            <a:off x="2094401" y="5090632"/>
            <a:ext cx="1642048" cy="59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对话气泡: 椭圆形 39">
            <a:extLst>
              <a:ext uri="{FF2B5EF4-FFF2-40B4-BE49-F238E27FC236}">
                <a16:creationId xmlns:a16="http://schemas.microsoft.com/office/drawing/2014/main" id="{8F2AD89A-35AE-4C17-AFC5-144C0CA7E925}"/>
              </a:ext>
            </a:extLst>
          </p:cNvPr>
          <p:cNvSpPr/>
          <p:nvPr/>
        </p:nvSpPr>
        <p:spPr>
          <a:xfrm>
            <a:off x="4398792" y="4159596"/>
            <a:ext cx="673504" cy="199483"/>
          </a:xfrm>
          <a:prstGeom prst="wedgeEllipseCallout">
            <a:avLst>
              <a:gd name="adj1" fmla="val -12262"/>
              <a:gd name="adj2" fmla="val 91202"/>
            </a:avLst>
          </a:prstGeom>
          <a:no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rgbClr val="0070C0"/>
                </a:solidFill>
                <a:latin typeface="Arial" panose="020B0604020202020204" pitchFamily="34" charset="0"/>
                <a:ea typeface="华文楷体" panose="02010600040101010101" pitchFamily="2" charset="-122"/>
              </a:rPr>
              <a:t>改动</a:t>
            </a:r>
          </a:p>
        </p:txBody>
      </p:sp>
      <p:sp>
        <p:nvSpPr>
          <p:cNvPr id="46" name="对话气泡: 椭圆形 45">
            <a:extLst>
              <a:ext uri="{FF2B5EF4-FFF2-40B4-BE49-F238E27FC236}">
                <a16:creationId xmlns:a16="http://schemas.microsoft.com/office/drawing/2014/main" id="{D7D376E9-B25F-48B0-9C4F-094F6E2F3EB3}"/>
              </a:ext>
            </a:extLst>
          </p:cNvPr>
          <p:cNvSpPr/>
          <p:nvPr/>
        </p:nvSpPr>
        <p:spPr>
          <a:xfrm>
            <a:off x="7312767" y="1589012"/>
            <a:ext cx="743644" cy="232373"/>
          </a:xfrm>
          <a:prstGeom prst="wedgeEllipseCallout">
            <a:avLst>
              <a:gd name="adj1" fmla="val -14622"/>
              <a:gd name="adj2" fmla="val 112008"/>
            </a:avLst>
          </a:prstGeom>
          <a:no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rgbClr val="0070C0"/>
                </a:solidFill>
                <a:latin typeface="Arial" panose="020B0604020202020204" pitchFamily="34" charset="0"/>
                <a:ea typeface="华文楷体" panose="02010600040101010101" pitchFamily="2" charset="-122"/>
              </a:rPr>
              <a:t>改动</a:t>
            </a:r>
          </a:p>
        </p:txBody>
      </p:sp>
      <p:pic>
        <p:nvPicPr>
          <p:cNvPr id="1026" name="Picture 2" descr="https://img1.baidu.com/it/u=3171698807,759162179&amp;fm=26&amp;fmt=auto&amp;gp=0.jpg">
            <a:extLst>
              <a:ext uri="{FF2B5EF4-FFF2-40B4-BE49-F238E27FC236}">
                <a16:creationId xmlns:a16="http://schemas.microsoft.com/office/drawing/2014/main" id="{71C488B6-E41E-421A-91C4-1998608478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1233" y="4360360"/>
            <a:ext cx="2272048" cy="1440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a:extLst>
              <a:ext uri="{FF2B5EF4-FFF2-40B4-BE49-F238E27FC236}">
                <a16:creationId xmlns:a16="http://schemas.microsoft.com/office/drawing/2014/main" id="{57DEE4AB-562B-498A-B53A-3C7665FEB9D6}"/>
              </a:ext>
            </a:extLst>
          </p:cNvPr>
          <p:cNvCxnSpPr>
            <a:cxnSpLocks/>
            <a:stCxn id="33" idx="3"/>
            <a:endCxn id="1026" idx="1"/>
          </p:cNvCxnSpPr>
          <p:nvPr/>
        </p:nvCxnSpPr>
        <p:spPr>
          <a:xfrm flipV="1">
            <a:off x="5176449" y="5080360"/>
            <a:ext cx="2104784" cy="1622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4" name="图片 53">
            <a:extLst>
              <a:ext uri="{FF2B5EF4-FFF2-40B4-BE49-F238E27FC236}">
                <a16:creationId xmlns:a16="http://schemas.microsoft.com/office/drawing/2014/main" id="{DAC0DB5A-F8FD-4B94-8D13-F0A8469BAFAB}"/>
              </a:ext>
            </a:extLst>
          </p:cNvPr>
          <p:cNvPicPr>
            <a:picLocks noChangeAspect="1"/>
          </p:cNvPicPr>
          <p:nvPr/>
        </p:nvPicPr>
        <p:blipFill>
          <a:blip r:embed="rId6"/>
          <a:stretch>
            <a:fillRect/>
          </a:stretch>
        </p:blipFill>
        <p:spPr>
          <a:xfrm>
            <a:off x="834401" y="4361808"/>
            <a:ext cx="1260000" cy="1457647"/>
          </a:xfrm>
          <a:prstGeom prst="rect">
            <a:avLst/>
          </a:prstGeom>
        </p:spPr>
      </p:pic>
      <p:pic>
        <p:nvPicPr>
          <p:cNvPr id="1045" name="图片 1044">
            <a:extLst>
              <a:ext uri="{FF2B5EF4-FFF2-40B4-BE49-F238E27FC236}">
                <a16:creationId xmlns:a16="http://schemas.microsoft.com/office/drawing/2014/main" id="{3216A21A-66C6-4EE9-81FB-2B81C71D5444}"/>
              </a:ext>
            </a:extLst>
          </p:cNvPr>
          <p:cNvPicPr>
            <a:picLocks/>
          </p:cNvPicPr>
          <p:nvPr/>
        </p:nvPicPr>
        <p:blipFill>
          <a:blip r:embed="rId7"/>
          <a:stretch>
            <a:fillRect/>
          </a:stretch>
        </p:blipFill>
        <p:spPr>
          <a:xfrm>
            <a:off x="778291" y="1427116"/>
            <a:ext cx="1260000" cy="1440000"/>
          </a:xfrm>
          <a:prstGeom prst="rect">
            <a:avLst/>
          </a:prstGeom>
        </p:spPr>
      </p:pic>
      <p:sp>
        <p:nvSpPr>
          <p:cNvPr id="88" name="对话气泡: 椭圆形 87">
            <a:extLst>
              <a:ext uri="{FF2B5EF4-FFF2-40B4-BE49-F238E27FC236}">
                <a16:creationId xmlns:a16="http://schemas.microsoft.com/office/drawing/2014/main" id="{EB889BD2-85E8-4620-9026-D8B639B9A8EC}"/>
              </a:ext>
            </a:extLst>
          </p:cNvPr>
          <p:cNvSpPr/>
          <p:nvPr/>
        </p:nvSpPr>
        <p:spPr>
          <a:xfrm>
            <a:off x="435834" y="1992533"/>
            <a:ext cx="797134" cy="196078"/>
          </a:xfrm>
          <a:prstGeom prst="wedgeEllipseCallout">
            <a:avLst>
              <a:gd name="adj1" fmla="val 36900"/>
              <a:gd name="adj2" fmla="val 86782"/>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0070C0"/>
                </a:solidFill>
                <a:latin typeface="Arial" panose="020B0604020202020204" pitchFamily="34" charset="0"/>
                <a:ea typeface="华文楷体" panose="02010600040101010101" pitchFamily="2" charset="-122"/>
              </a:rPr>
              <a:t>改动</a:t>
            </a:r>
          </a:p>
        </p:txBody>
      </p:sp>
      <p:sp>
        <p:nvSpPr>
          <p:cNvPr id="21" name="对话气泡: 椭圆形 20">
            <a:extLst>
              <a:ext uri="{FF2B5EF4-FFF2-40B4-BE49-F238E27FC236}">
                <a16:creationId xmlns:a16="http://schemas.microsoft.com/office/drawing/2014/main" id="{CD21A626-102E-466B-AFFC-33188D079F6A}"/>
              </a:ext>
            </a:extLst>
          </p:cNvPr>
          <p:cNvSpPr/>
          <p:nvPr/>
        </p:nvSpPr>
        <p:spPr>
          <a:xfrm>
            <a:off x="236714" y="4698034"/>
            <a:ext cx="797134" cy="196078"/>
          </a:xfrm>
          <a:prstGeom prst="wedgeEllipseCallout">
            <a:avLst>
              <a:gd name="adj1" fmla="val 36900"/>
              <a:gd name="adj2" fmla="val 86782"/>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0070C0"/>
                </a:solidFill>
                <a:latin typeface="Arial" panose="020B0604020202020204" pitchFamily="34" charset="0"/>
                <a:ea typeface="华文楷体" panose="02010600040101010101" pitchFamily="2" charset="-122"/>
              </a:rPr>
              <a:t>改动</a:t>
            </a:r>
          </a:p>
        </p:txBody>
      </p:sp>
      <p:sp>
        <p:nvSpPr>
          <p:cNvPr id="20" name="标题 8">
            <a:extLst>
              <a:ext uri="{FF2B5EF4-FFF2-40B4-BE49-F238E27FC236}">
                <a16:creationId xmlns:a16="http://schemas.microsoft.com/office/drawing/2014/main" id="{378B77C8-6118-4752-92ED-6D4F23692B68}"/>
              </a:ext>
            </a:extLst>
          </p:cNvPr>
          <p:cNvSpPr txBox="1">
            <a:spLocks/>
          </p:cNvSpPr>
          <p:nvPr/>
        </p:nvSpPr>
        <p:spPr>
          <a:xfrm>
            <a:off x="633792" y="-1"/>
            <a:ext cx="8640000" cy="792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b="1">
                <a:latin typeface="Arial" panose="020B0604020202020204" pitchFamily="34" charset="0"/>
                <a:ea typeface="华文楷体" panose="02010600040101010101" pitchFamily="2" charset="-122"/>
                <a:cs typeface="Arial" panose="020B0604020202020204" pitchFamily="34" charset="0"/>
              </a:rPr>
              <a:t>前端面临的痛点</a:t>
            </a:r>
            <a:r>
              <a:rPr lang="en-US" altLang="zh-CN" sz="3200" b="1">
                <a:latin typeface="Arial" panose="020B0604020202020204" pitchFamily="34" charset="0"/>
                <a:ea typeface="华文楷体" panose="02010600040101010101" pitchFamily="2" charset="-122"/>
                <a:cs typeface="Arial" panose="020B0604020202020204" pitchFamily="34" charset="0"/>
              </a:rPr>
              <a:t>-</a:t>
            </a:r>
            <a:r>
              <a:rPr lang="zh-CN" altLang="en-US" sz="3200" b="1">
                <a:latin typeface="Arial" panose="020B0604020202020204" pitchFamily="34" charset="0"/>
                <a:ea typeface="华文楷体" panose="02010600040101010101" pitchFamily="2" charset="-122"/>
                <a:cs typeface="Arial" panose="020B0604020202020204" pitchFamily="34" charset="0"/>
              </a:rPr>
              <a:t>寻求解决方案</a:t>
            </a:r>
          </a:p>
        </p:txBody>
      </p:sp>
    </p:spTree>
    <p:extLst>
      <p:ext uri="{BB962C8B-B14F-4D97-AF65-F5344CB8AC3E}">
        <p14:creationId xmlns:p14="http://schemas.microsoft.com/office/powerpoint/2010/main" val="3877904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A5730D-3CC0-4AF3-8722-F7EBA334FBBC}"/>
              </a:ext>
            </a:extLst>
          </p:cNvPr>
          <p:cNvSpPr>
            <a:spLocks noGrp="1"/>
          </p:cNvSpPr>
          <p:nvPr>
            <p:ph idx="1"/>
          </p:nvPr>
        </p:nvSpPr>
        <p:spPr>
          <a:xfrm>
            <a:off x="581799" y="1266019"/>
            <a:ext cx="8957986" cy="3906482"/>
          </a:xfrm>
        </p:spPr>
        <p:txBody>
          <a:bodyPr>
            <a:noAutofit/>
          </a:bodyPr>
          <a:lstStyle/>
          <a:p>
            <a:pPr marL="0" indent="0">
              <a:lnSpc>
                <a:spcPct val="200000"/>
              </a:lnSpc>
              <a:buNone/>
            </a:pPr>
            <a:r>
              <a:rPr lang="en-US" altLang="zh-CN" sz="1600">
                <a:latin typeface="Arial" panose="020B0604020202020204" pitchFamily="34" charset="0"/>
                <a:ea typeface="华文楷体" panose="02010600040101010101" pitchFamily="2" charset="-122"/>
              </a:rPr>
              <a:t>Angular v8 – Angular (v10/v11)</a:t>
            </a:r>
          </a:p>
          <a:p>
            <a:pPr marL="0" indent="0">
              <a:lnSpc>
                <a:spcPct val="200000"/>
              </a:lnSpc>
              <a:buNone/>
            </a:pPr>
            <a:r>
              <a:rPr lang="zh-CN" altLang="en-US" sz="1600">
                <a:latin typeface="Arial" panose="020B0604020202020204" pitchFamily="34" charset="0"/>
                <a:ea typeface="华文楷体" panose="02010600040101010101" pitchFamily="2" charset="-122"/>
              </a:rPr>
              <a:t>子应用与</a:t>
            </a:r>
            <a:r>
              <a:rPr lang="en-US" altLang="zh-CN" sz="1600">
                <a:latin typeface="Arial" panose="020B0604020202020204" pitchFamily="34" charset="0"/>
                <a:ea typeface="华文楷体" panose="02010600040101010101" pitchFamily="2" charset="-122"/>
              </a:rPr>
              <a:t>portal Angular</a:t>
            </a:r>
            <a:r>
              <a:rPr lang="zh-CN" altLang="en-US" sz="1600">
                <a:latin typeface="Arial" panose="020B0604020202020204" pitchFamily="34" charset="0"/>
                <a:ea typeface="华文楷体" panose="02010600040101010101" pitchFamily="2" charset="-122"/>
              </a:rPr>
              <a:t>版本升级方式无异。</a:t>
            </a:r>
            <a:endParaRPr lang="en-US" altLang="zh-CN" sz="1600">
              <a:latin typeface="Arial" panose="020B0604020202020204" pitchFamily="34" charset="0"/>
              <a:ea typeface="华文楷体" panose="02010600040101010101" pitchFamily="2" charset="-122"/>
            </a:endParaRPr>
          </a:p>
          <a:p>
            <a:pPr marL="0" indent="0">
              <a:lnSpc>
                <a:spcPct val="200000"/>
              </a:lnSpc>
              <a:buNone/>
            </a:pPr>
            <a:r>
              <a:rPr lang="zh-CN" altLang="en-US" sz="1600">
                <a:latin typeface="Arial" panose="020B0604020202020204" pitchFamily="34" charset="0"/>
                <a:ea typeface="华文楷体" panose="02010600040101010101" pitchFamily="2" charset="-122"/>
              </a:rPr>
              <a:t>参考官网（</a:t>
            </a:r>
            <a:r>
              <a:rPr lang="en-US" altLang="zh-CN" sz="1600">
                <a:solidFill>
                  <a:srgbClr val="00B0F0"/>
                </a:solidFill>
                <a:latin typeface="Arial" panose="020B0604020202020204" pitchFamily="34" charset="0"/>
                <a:ea typeface="华文楷体" panose="02010600040101010101" pitchFamily="2" charset="-122"/>
                <a:hlinkClick r:id="rId2">
                  <a:extLst>
                    <a:ext uri="{A12FA001-AC4F-418D-AE19-62706E023703}">
                      <ahyp:hlinkClr xmlns:ahyp="http://schemas.microsoft.com/office/drawing/2018/hyperlinkcolor" val="tx"/>
                    </a:ext>
                  </a:extLst>
                </a:hlinkClick>
              </a:rPr>
              <a:t>https://update.angular.io</a:t>
            </a:r>
            <a:r>
              <a:rPr lang="zh-CN" altLang="en-US" sz="1600">
                <a:latin typeface="Arial" panose="020B0604020202020204" pitchFamily="34" charset="0"/>
                <a:ea typeface="华文楷体" panose="02010600040101010101" pitchFamily="2" charset="-122"/>
              </a:rPr>
              <a:t>）给出的升级方案，逐步升级。</a:t>
            </a:r>
            <a:endParaRPr lang="en-US" altLang="zh-CN" sz="1600">
              <a:latin typeface="Arial" panose="020B0604020202020204" pitchFamily="34" charset="0"/>
              <a:ea typeface="华文楷体" panose="02010600040101010101" pitchFamily="2" charset="-122"/>
            </a:endParaRPr>
          </a:p>
          <a:p>
            <a:pPr marL="0" indent="0">
              <a:lnSpc>
                <a:spcPct val="200000"/>
              </a:lnSpc>
              <a:buNone/>
            </a:pPr>
            <a:r>
              <a:rPr lang="zh-CN" altLang="en-US" sz="1600">
                <a:latin typeface="Arial" panose="020B0604020202020204" pitchFamily="34" charset="0"/>
                <a:ea typeface="华文楷体" panose="02010600040101010101" pitchFamily="2" charset="-122"/>
              </a:rPr>
              <a:t>升级过程中一些与核心相关的东西，可以在</a:t>
            </a:r>
            <a:r>
              <a:rPr lang="en-US" altLang="zh-CN" sz="1600">
                <a:latin typeface="Arial" panose="020B0604020202020204" pitchFamily="34" charset="0"/>
                <a:ea typeface="华文楷体" panose="02010600040101010101" pitchFamily="2" charset="-122"/>
              </a:rPr>
              <a:t>angular</a:t>
            </a:r>
            <a:r>
              <a:rPr lang="zh-CN" altLang="en-US" sz="1600">
                <a:latin typeface="Arial" panose="020B0604020202020204" pitchFamily="34" charset="0"/>
                <a:ea typeface="华文楷体" panose="02010600040101010101" pitchFamily="2" charset="-122"/>
              </a:rPr>
              <a:t>升级之前先升级</a:t>
            </a:r>
            <a:r>
              <a:rPr lang="en-US" altLang="zh-CN" sz="1600">
                <a:latin typeface="Arial" panose="020B0604020202020204" pitchFamily="34" charset="0"/>
                <a:ea typeface="华文楷体" panose="02010600040101010101" pitchFamily="2" charset="-122"/>
              </a:rPr>
              <a:t>(</a:t>
            </a:r>
            <a:r>
              <a:rPr lang="zh-CN" altLang="en-US" sz="1600">
                <a:latin typeface="Arial" panose="020B0604020202020204" pitchFamily="34" charset="0"/>
                <a:ea typeface="华文楷体" panose="02010600040101010101" pitchFamily="2" charset="-122"/>
              </a:rPr>
              <a:t>更新</a:t>
            </a:r>
            <a:r>
              <a:rPr lang="en-US" altLang="zh-CN" sz="1600">
                <a:latin typeface="Arial" panose="020B0604020202020204" pitchFamily="34" charset="0"/>
                <a:ea typeface="华文楷体" panose="02010600040101010101" pitchFamily="2" charset="-122"/>
              </a:rPr>
              <a:t>)</a:t>
            </a:r>
            <a:r>
              <a:rPr lang="zh-CN" altLang="en-US" sz="1600">
                <a:latin typeface="Arial" panose="020B0604020202020204" pitchFamily="34" charset="0"/>
                <a:ea typeface="华文楷体" panose="02010600040101010101" pitchFamily="2" charset="-122"/>
              </a:rPr>
              <a:t>例如</a:t>
            </a:r>
            <a:r>
              <a:rPr lang="en-US" altLang="zh-CN" sz="1600">
                <a:solidFill>
                  <a:srgbClr val="00B0F0"/>
                </a:solidFill>
                <a:latin typeface="Arial" panose="020B0604020202020204" pitchFamily="34" charset="0"/>
                <a:ea typeface="华文楷体" panose="02010600040101010101" pitchFamily="2" charset="-122"/>
                <a:hlinkClick r:id="rId3">
                  <a:extLst>
                    <a:ext uri="{A12FA001-AC4F-418D-AE19-62706E023703}">
                      <ahyp:hlinkClr xmlns:ahyp="http://schemas.microsoft.com/office/drawing/2018/hyperlinkcolor" val="tx"/>
                    </a:ext>
                  </a:extLst>
                </a:hlinkClick>
              </a:rPr>
              <a:t>NG-ZORRO</a:t>
            </a:r>
            <a:r>
              <a:rPr lang="en-US" altLang="zh-CN" sz="1600">
                <a:solidFill>
                  <a:srgbClr val="00B0F0"/>
                </a:solidFill>
                <a:latin typeface="Arial" panose="020B0604020202020204" pitchFamily="34" charset="0"/>
                <a:ea typeface="华文楷体" panose="02010600040101010101" pitchFamily="2" charset="-122"/>
              </a:rPr>
              <a:t> </a:t>
            </a:r>
            <a:r>
              <a:rPr lang="en-US" altLang="zh-CN" sz="1600">
                <a:latin typeface="Arial" panose="020B0604020202020204" pitchFamily="34" charset="0"/>
                <a:ea typeface="华文楷体" panose="02010600040101010101" pitchFamily="2" charset="-122"/>
              </a:rPr>
              <a:t>;</a:t>
            </a:r>
            <a:r>
              <a:rPr lang="zh-CN" altLang="en-US" sz="1600">
                <a:latin typeface="Arial" panose="020B0604020202020204" pitchFamily="34" charset="0"/>
                <a:ea typeface="华文楷体" panose="02010600040101010101" pitchFamily="2" charset="-122"/>
              </a:rPr>
              <a:t>如果 </a:t>
            </a:r>
            <a:r>
              <a:rPr lang="en-US" altLang="zh-CN" sz="1600">
                <a:latin typeface="Arial" panose="020B0604020202020204" pitchFamily="34" charset="0"/>
                <a:ea typeface="华文楷体" panose="02010600040101010101" pitchFamily="2" charset="-122"/>
              </a:rPr>
              <a:t>angular</a:t>
            </a:r>
            <a:r>
              <a:rPr lang="zh-CN" altLang="en-US" sz="1600">
                <a:latin typeface="Arial" panose="020B0604020202020204" pitchFamily="34" charset="0"/>
                <a:ea typeface="华文楷体" panose="02010600040101010101" pitchFamily="2" charset="-122"/>
              </a:rPr>
              <a:t>升级的时候才提示版本问题而导致升级失败，同时又不能忽略这些提示时，必需将这些依赖升级（更新）到对应版本。</a:t>
            </a:r>
            <a:endParaRPr lang="en-US" altLang="zh-CN" sz="1600">
              <a:latin typeface="Arial" panose="020B0604020202020204" pitchFamily="34" charset="0"/>
              <a:ea typeface="华文楷体" panose="02010600040101010101" pitchFamily="2" charset="-122"/>
            </a:endParaRPr>
          </a:p>
        </p:txBody>
      </p:sp>
      <p:sp>
        <p:nvSpPr>
          <p:cNvPr id="6" name="标题 8">
            <a:extLst>
              <a:ext uri="{FF2B5EF4-FFF2-40B4-BE49-F238E27FC236}">
                <a16:creationId xmlns:a16="http://schemas.microsoft.com/office/drawing/2014/main" id="{9132E4D0-98CA-492B-BDA8-25E4B2F30EC7}"/>
              </a:ext>
            </a:extLst>
          </p:cNvPr>
          <p:cNvSpPr txBox="1">
            <a:spLocks/>
          </p:cNvSpPr>
          <p:nvPr/>
        </p:nvSpPr>
        <p:spPr>
          <a:xfrm>
            <a:off x="633792" y="-1"/>
            <a:ext cx="8640000" cy="792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b="1">
                <a:latin typeface="Arial" panose="020B0604020202020204" pitchFamily="34" charset="0"/>
                <a:ea typeface="华文楷体" panose="02010600040101010101" pitchFamily="2" charset="-122"/>
                <a:cs typeface="Arial" panose="020B0604020202020204" pitchFamily="34" charset="0"/>
              </a:rPr>
              <a:t>实现了微前端方案后的</a:t>
            </a:r>
            <a:r>
              <a:rPr lang="en-US" altLang="zh-CN" sz="3200" b="1">
                <a:latin typeface="Arial" panose="020B0604020202020204" pitchFamily="34" charset="0"/>
                <a:ea typeface="华文楷体" panose="02010600040101010101" pitchFamily="2" charset="-122"/>
                <a:cs typeface="Arial" panose="020B0604020202020204" pitchFamily="34" charset="0"/>
              </a:rPr>
              <a:t>Angular </a:t>
            </a:r>
            <a:r>
              <a:rPr lang="zh-CN" altLang="en-US" sz="3200" b="1">
                <a:latin typeface="Arial" panose="020B0604020202020204" pitchFamily="34" charset="0"/>
                <a:ea typeface="华文楷体" panose="02010600040101010101" pitchFamily="2" charset="-122"/>
                <a:cs typeface="Arial" panose="020B0604020202020204" pitchFamily="34" charset="0"/>
              </a:rPr>
              <a:t>升级（一）</a:t>
            </a:r>
          </a:p>
        </p:txBody>
      </p:sp>
    </p:spTree>
    <p:extLst>
      <p:ext uri="{BB962C8B-B14F-4D97-AF65-F5344CB8AC3E}">
        <p14:creationId xmlns:p14="http://schemas.microsoft.com/office/powerpoint/2010/main" val="1484395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A5730D-3CC0-4AF3-8722-F7EBA334FBBC}"/>
              </a:ext>
            </a:extLst>
          </p:cNvPr>
          <p:cNvSpPr>
            <a:spLocks noGrp="1"/>
          </p:cNvSpPr>
          <p:nvPr>
            <p:ph idx="1"/>
          </p:nvPr>
        </p:nvSpPr>
        <p:spPr>
          <a:xfrm>
            <a:off x="663686" y="1306962"/>
            <a:ext cx="8998929" cy="4384153"/>
          </a:xfrm>
        </p:spPr>
        <p:txBody>
          <a:bodyPr>
            <a:noAutofit/>
          </a:bodyPr>
          <a:lstStyle/>
          <a:p>
            <a:pPr marL="0" indent="0">
              <a:lnSpc>
                <a:spcPct val="200000"/>
              </a:lnSpc>
              <a:buNone/>
            </a:pPr>
            <a:r>
              <a:rPr lang="zh-CN" altLang="en-US" sz="1600">
                <a:latin typeface="Arial" panose="020B0604020202020204" pitchFamily="34" charset="0"/>
                <a:ea typeface="华文楷体" panose="02010600040101010101" pitchFamily="2" charset="-122"/>
              </a:rPr>
              <a:t>跨越式升级，先断开</a:t>
            </a:r>
            <a:r>
              <a:rPr lang="en-US" altLang="zh-CN" sz="1600">
                <a:latin typeface="Arial" panose="020B0604020202020204" pitchFamily="34" charset="0"/>
                <a:ea typeface="华文楷体" panose="02010600040101010101" pitchFamily="2" charset="-122"/>
              </a:rPr>
              <a:t>git </a:t>
            </a:r>
            <a:r>
              <a:rPr lang="zh-CN" altLang="en-US" sz="1600">
                <a:latin typeface="Arial" panose="020B0604020202020204" pitchFamily="34" charset="0"/>
                <a:ea typeface="华文楷体" panose="02010600040101010101" pitchFamily="2" charset="-122"/>
              </a:rPr>
              <a:t>关联（让更新语句能顺利执行），每次</a:t>
            </a:r>
            <a:r>
              <a:rPr lang="en-US" altLang="zh-CN" sz="1600">
                <a:latin typeface="Arial" panose="020B0604020202020204" pitchFamily="34" charset="0"/>
                <a:ea typeface="华文楷体" panose="02010600040101010101" pitchFamily="2" charset="-122"/>
              </a:rPr>
              <a:t>Angular</a:t>
            </a:r>
            <a:r>
              <a:rPr lang="zh-CN" altLang="en-US" sz="1600">
                <a:latin typeface="Arial" panose="020B0604020202020204" pitchFamily="34" charset="0"/>
                <a:ea typeface="华文楷体" panose="02010600040101010101" pitchFamily="2" charset="-122"/>
              </a:rPr>
              <a:t>版本升级都必需备份升级之前的可用版本。</a:t>
            </a:r>
            <a:endParaRPr lang="en-US" altLang="zh-CN" sz="1600">
              <a:latin typeface="Arial" panose="020B0604020202020204" pitchFamily="34" charset="0"/>
              <a:ea typeface="华文楷体" panose="02010600040101010101" pitchFamily="2" charset="-122"/>
            </a:endParaRPr>
          </a:p>
          <a:p>
            <a:pPr marL="0" indent="0">
              <a:lnSpc>
                <a:spcPct val="200000"/>
              </a:lnSpc>
              <a:buNone/>
            </a:pPr>
            <a:r>
              <a:rPr lang="zh-CN" altLang="en-US" sz="1600">
                <a:latin typeface="Arial" panose="020B0604020202020204" pitchFamily="34" charset="0"/>
                <a:ea typeface="华文楷体" panose="02010600040101010101" pitchFamily="2" charset="-122"/>
              </a:rPr>
              <a:t>每升级一次可以执行</a:t>
            </a:r>
            <a:r>
              <a:rPr lang="en-US" altLang="zh-CN" sz="1600">
                <a:latin typeface="Arial" panose="020B0604020202020204" pitchFamily="34" charset="0"/>
                <a:ea typeface="华文楷体" panose="02010600040101010101" pitchFamily="2" charset="-122"/>
              </a:rPr>
              <a:t>run </a:t>
            </a:r>
            <a:r>
              <a:rPr lang="zh-CN" altLang="en-US" sz="1600">
                <a:latin typeface="Arial" panose="020B0604020202020204" pitchFamily="34" charset="0"/>
                <a:ea typeface="华文楷体" panose="02010600040101010101" pitchFamily="2" charset="-122"/>
              </a:rPr>
              <a:t>和 </a:t>
            </a:r>
            <a:r>
              <a:rPr lang="en-US" altLang="zh-CN" sz="1600">
                <a:latin typeface="Arial" panose="020B0604020202020204" pitchFamily="34" charset="0"/>
                <a:ea typeface="华文楷体" panose="02010600040101010101" pitchFamily="2" charset="-122"/>
              </a:rPr>
              <a:t>build</a:t>
            </a:r>
            <a:r>
              <a:rPr lang="zh-CN" altLang="en-US" sz="1600">
                <a:latin typeface="Arial" panose="020B0604020202020204" pitchFamily="34" charset="0"/>
                <a:ea typeface="华文楷体" panose="02010600040101010101" pitchFamily="2" charset="-122"/>
              </a:rPr>
              <a:t>的操作，确认本次升级是可行，一些样式，非必要依赖因升级所致的错乱，可以在所需升级到</a:t>
            </a:r>
            <a:r>
              <a:rPr lang="en-US" altLang="zh-CN" sz="1600">
                <a:latin typeface="Arial" panose="020B0604020202020204" pitchFamily="34" charset="0"/>
                <a:ea typeface="华文楷体" panose="02010600040101010101" pitchFamily="2" charset="-122"/>
              </a:rPr>
              <a:t>angular</a:t>
            </a:r>
            <a:r>
              <a:rPr lang="zh-CN" altLang="en-US" sz="1600">
                <a:latin typeface="Arial" panose="020B0604020202020204" pitchFamily="34" charset="0"/>
                <a:ea typeface="华文楷体" panose="02010600040101010101" pitchFamily="2" charset="-122"/>
              </a:rPr>
              <a:t>最后的一个版本时再去解掉。</a:t>
            </a:r>
            <a:endParaRPr lang="en-US" altLang="zh-CN" sz="1600">
              <a:latin typeface="Arial" panose="020B0604020202020204" pitchFamily="34" charset="0"/>
              <a:ea typeface="华文楷体" panose="02010600040101010101" pitchFamily="2" charset="-122"/>
            </a:endParaRPr>
          </a:p>
          <a:p>
            <a:pPr marL="0" indent="0">
              <a:lnSpc>
                <a:spcPct val="200000"/>
              </a:lnSpc>
              <a:buNone/>
            </a:pPr>
            <a:r>
              <a:rPr lang="zh-CN" altLang="en-US" sz="1600">
                <a:latin typeface="Arial" panose="020B0604020202020204" pitchFamily="34" charset="0"/>
                <a:ea typeface="华文楷体" panose="02010600040101010101" pitchFamily="2" charset="-122"/>
              </a:rPr>
              <a:t>升级时候有一些，因新版本语法增强而导致，原有的代码报错可以先顺手解掉。</a:t>
            </a:r>
            <a:endParaRPr lang="en-US" altLang="zh-CN" sz="1600">
              <a:latin typeface="Arial" panose="020B0604020202020204" pitchFamily="34" charset="0"/>
              <a:ea typeface="华文楷体" panose="02010600040101010101" pitchFamily="2" charset="-122"/>
            </a:endParaRPr>
          </a:p>
        </p:txBody>
      </p:sp>
      <p:sp>
        <p:nvSpPr>
          <p:cNvPr id="6" name="标题 8">
            <a:extLst>
              <a:ext uri="{FF2B5EF4-FFF2-40B4-BE49-F238E27FC236}">
                <a16:creationId xmlns:a16="http://schemas.microsoft.com/office/drawing/2014/main" id="{48E3F4C6-0E0D-4AB1-8517-CB2E50DBF8F3}"/>
              </a:ext>
            </a:extLst>
          </p:cNvPr>
          <p:cNvSpPr txBox="1">
            <a:spLocks/>
          </p:cNvSpPr>
          <p:nvPr/>
        </p:nvSpPr>
        <p:spPr>
          <a:xfrm>
            <a:off x="633792" y="-1"/>
            <a:ext cx="8640000" cy="792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b="1">
                <a:latin typeface="Arial" panose="020B0604020202020204" pitchFamily="34" charset="0"/>
                <a:ea typeface="华文楷体" panose="02010600040101010101" pitchFamily="2" charset="-122"/>
                <a:cs typeface="Arial" panose="020B0604020202020204" pitchFamily="34" charset="0"/>
              </a:rPr>
              <a:t>实现了微前端方案后的</a:t>
            </a:r>
            <a:r>
              <a:rPr lang="en-US" altLang="zh-CN" sz="3200" b="1">
                <a:latin typeface="Arial" panose="020B0604020202020204" pitchFamily="34" charset="0"/>
                <a:ea typeface="华文楷体" panose="02010600040101010101" pitchFamily="2" charset="-122"/>
                <a:cs typeface="Arial" panose="020B0604020202020204" pitchFamily="34" charset="0"/>
              </a:rPr>
              <a:t>Angular </a:t>
            </a:r>
            <a:r>
              <a:rPr lang="zh-CN" altLang="en-US" sz="3200" b="1">
                <a:latin typeface="Arial" panose="020B0604020202020204" pitchFamily="34" charset="0"/>
                <a:ea typeface="华文楷体" panose="02010600040101010101" pitchFamily="2" charset="-122"/>
                <a:cs typeface="Arial" panose="020B0604020202020204" pitchFamily="34" charset="0"/>
              </a:rPr>
              <a:t>升级（二）</a:t>
            </a:r>
          </a:p>
        </p:txBody>
      </p:sp>
    </p:spTree>
    <p:extLst>
      <p:ext uri="{BB962C8B-B14F-4D97-AF65-F5344CB8AC3E}">
        <p14:creationId xmlns:p14="http://schemas.microsoft.com/office/powerpoint/2010/main" val="379915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07DB84-E5F0-4552-94B4-BF850E75C061}"/>
              </a:ext>
            </a:extLst>
          </p:cNvPr>
          <p:cNvSpPr>
            <a:spLocks noGrp="1"/>
          </p:cNvSpPr>
          <p:nvPr>
            <p:ph idx="1"/>
          </p:nvPr>
        </p:nvSpPr>
        <p:spPr>
          <a:xfrm>
            <a:off x="677335" y="1511301"/>
            <a:ext cx="8596668" cy="4288998"/>
          </a:xfrm>
        </p:spPr>
        <p:txBody>
          <a:bodyPr>
            <a:normAutofit/>
          </a:bodyPr>
          <a:lstStyle/>
          <a:p>
            <a:pPr marL="0" indent="0">
              <a:lnSpc>
                <a:spcPct val="200000"/>
              </a:lnSpc>
              <a:buNone/>
            </a:pPr>
            <a:r>
              <a:rPr lang="zh-CN" altLang="en-US" sz="1600">
                <a:latin typeface="Arial" panose="020B0604020202020204" pitchFamily="34" charset="0"/>
                <a:ea typeface="华文楷体" panose="02010600040101010101" pitchFamily="2" charset="-122"/>
              </a:rPr>
              <a:t>总之升级的时候，也许会出现各式各样的系统提示。首先参考系统给出的提示结合实际情况去解掉；至于其余的做法例如依赖本所需升级的版本不匹配时，且该依赖已经不再使用可以直接移除，若还须使用的，可以尝试更新到对应版本或用新的技术去替换；非紧要的提示甚至可以先忽略直接升级；有些也可以先移除，等版本升级完成后再重新安装对应的版本（移除的时候去最好去查看一下该依赖有那些版本，如果最新版本都不符合升级所需才会这样子做）。</a:t>
            </a:r>
            <a:endParaRPr lang="en-US" altLang="zh-CN" sz="1600">
              <a:latin typeface="Arial" panose="020B0604020202020204" pitchFamily="34" charset="0"/>
              <a:ea typeface="华文楷体" panose="02010600040101010101" pitchFamily="2" charset="-122"/>
            </a:endParaRPr>
          </a:p>
          <a:p>
            <a:pPr marL="0" indent="0">
              <a:lnSpc>
                <a:spcPct val="200000"/>
              </a:lnSpc>
              <a:buNone/>
            </a:pPr>
            <a:r>
              <a:rPr lang="zh-CN" altLang="en-US" sz="1600">
                <a:latin typeface="Arial" panose="020B0604020202020204" pitchFamily="34" charset="0"/>
                <a:ea typeface="华文楷体" panose="02010600040101010101" pitchFamily="2" charset="-122"/>
              </a:rPr>
              <a:t>升级时候把执行各项操作记录下来，以达到降低失误，降低风险，敏捷补救的效果。</a:t>
            </a:r>
            <a:endParaRPr lang="en-US" altLang="zh-CN" sz="1600">
              <a:latin typeface="Arial" panose="020B0604020202020204" pitchFamily="34" charset="0"/>
              <a:ea typeface="华文楷体" panose="02010600040101010101" pitchFamily="2" charset="-122"/>
            </a:endParaRPr>
          </a:p>
          <a:p>
            <a:pPr marL="0" indent="0">
              <a:lnSpc>
                <a:spcPct val="200000"/>
              </a:lnSpc>
              <a:buNone/>
            </a:pPr>
            <a:r>
              <a:rPr lang="zh-CN" altLang="en-US" sz="1600">
                <a:latin typeface="Arial" panose="020B0604020202020204" pitchFamily="34" charset="0"/>
                <a:ea typeface="华文楷体" panose="02010600040101010101" pitchFamily="2" charset="-122"/>
              </a:rPr>
              <a:t>升级后重新关联</a:t>
            </a:r>
            <a:r>
              <a:rPr lang="en-US" altLang="zh-CN" sz="1600">
                <a:latin typeface="Arial" panose="020B0604020202020204" pitchFamily="34" charset="0"/>
                <a:ea typeface="华文楷体" panose="02010600040101010101" pitchFamily="2" charset="-122"/>
              </a:rPr>
              <a:t>git</a:t>
            </a:r>
            <a:r>
              <a:rPr lang="zh-CN" altLang="en-US" sz="1600">
                <a:latin typeface="Arial" panose="020B0604020202020204" pitchFamily="34" charset="0"/>
                <a:ea typeface="华文楷体" panose="02010600040101010101" pitchFamily="2" charset="-122"/>
              </a:rPr>
              <a:t>，测试排查升级带来的</a:t>
            </a:r>
            <a:r>
              <a:rPr lang="en-US" altLang="zh-CN" sz="1600">
                <a:latin typeface="Arial" panose="020B0604020202020204" pitchFamily="34" charset="0"/>
                <a:ea typeface="华文楷体" panose="02010600040101010101" pitchFamily="2" charset="-122"/>
              </a:rPr>
              <a:t>issue </a:t>
            </a:r>
            <a:r>
              <a:rPr lang="zh-CN" altLang="en-US" sz="1600">
                <a:latin typeface="Arial" panose="020B0604020202020204" pitchFamily="34" charset="0"/>
                <a:ea typeface="华文楷体" panose="02010600040101010101" pitchFamily="2" charset="-122"/>
              </a:rPr>
              <a:t>并解掉，修改与升级有关的配置项。</a:t>
            </a:r>
            <a:endParaRPr lang="en-US" altLang="zh-CN" sz="1600">
              <a:latin typeface="Arial" panose="020B0604020202020204" pitchFamily="34" charset="0"/>
              <a:ea typeface="华文楷体" panose="02010600040101010101" pitchFamily="2" charset="-122"/>
            </a:endParaRPr>
          </a:p>
        </p:txBody>
      </p:sp>
      <p:sp>
        <p:nvSpPr>
          <p:cNvPr id="6" name="标题 8">
            <a:extLst>
              <a:ext uri="{FF2B5EF4-FFF2-40B4-BE49-F238E27FC236}">
                <a16:creationId xmlns:a16="http://schemas.microsoft.com/office/drawing/2014/main" id="{FD1C226C-D663-49D7-9B20-243CBD2B50BB}"/>
              </a:ext>
            </a:extLst>
          </p:cNvPr>
          <p:cNvSpPr txBox="1">
            <a:spLocks/>
          </p:cNvSpPr>
          <p:nvPr/>
        </p:nvSpPr>
        <p:spPr>
          <a:xfrm>
            <a:off x="633792" y="-1"/>
            <a:ext cx="8640000" cy="792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b="1">
                <a:latin typeface="Arial" panose="020B0604020202020204" pitchFamily="34" charset="0"/>
                <a:ea typeface="华文楷体" panose="02010600040101010101" pitchFamily="2" charset="-122"/>
                <a:cs typeface="Arial" panose="020B0604020202020204" pitchFamily="34" charset="0"/>
              </a:rPr>
              <a:t>实现了微前端方案后的</a:t>
            </a:r>
            <a:r>
              <a:rPr lang="en-US" altLang="zh-CN" sz="3200" b="1">
                <a:latin typeface="Arial" panose="020B0604020202020204" pitchFamily="34" charset="0"/>
                <a:ea typeface="华文楷体" panose="02010600040101010101" pitchFamily="2" charset="-122"/>
                <a:cs typeface="Arial" panose="020B0604020202020204" pitchFamily="34" charset="0"/>
              </a:rPr>
              <a:t>Angular </a:t>
            </a:r>
            <a:r>
              <a:rPr lang="zh-CN" altLang="en-US" sz="3200" b="1">
                <a:latin typeface="Arial" panose="020B0604020202020204" pitchFamily="34" charset="0"/>
                <a:ea typeface="华文楷体" panose="02010600040101010101" pitchFamily="2" charset="-122"/>
                <a:cs typeface="Arial" panose="020B0604020202020204" pitchFamily="34" charset="0"/>
              </a:rPr>
              <a:t>升级（三）</a:t>
            </a:r>
          </a:p>
        </p:txBody>
      </p:sp>
    </p:spTree>
    <p:extLst>
      <p:ext uri="{BB962C8B-B14F-4D97-AF65-F5344CB8AC3E}">
        <p14:creationId xmlns:p14="http://schemas.microsoft.com/office/powerpoint/2010/main" val="3635235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a16="http://schemas.microsoft.com/office/drawing/2014/main" id="{B2038F0E-5DBA-49CD-8CA8-CFAAC6D3D7E4}"/>
              </a:ext>
            </a:extLst>
          </p:cNvPr>
          <p:cNvSpPr txBox="1">
            <a:spLocks noChangeArrowheads="1"/>
          </p:cNvSpPr>
          <p:nvPr/>
        </p:nvSpPr>
        <p:spPr bwMode="auto">
          <a:xfrm>
            <a:off x="4034893" y="4986511"/>
            <a:ext cx="5545109" cy="1200329"/>
          </a:xfrm>
          <a:prstGeom prst="rect">
            <a:avLst/>
          </a:prstGeom>
          <a:noFill/>
          <a:ln w="9525">
            <a:noFill/>
            <a:miter lim="800000"/>
            <a:headEnd/>
            <a:tailEnd/>
          </a:ln>
        </p:spPr>
        <p:txBody>
          <a:bodyPr wrap="none">
            <a:spAutoFit/>
          </a:bodyPr>
          <a:lstStyle/>
          <a:p>
            <a:pPr algn="ctr">
              <a:defRPr/>
            </a:pPr>
            <a:r>
              <a:rPr kumimoji="0" lang="en-US" altLang="zh-TW" sz="7200">
                <a:solidFill>
                  <a:srgbClr val="4D4D4D"/>
                </a:solidFill>
                <a:effectLst>
                  <a:outerShdw blurRad="38100" dist="38100" dir="2700000" algn="tl">
                    <a:srgbClr val="000000">
                      <a:alpha val="43137"/>
                    </a:srgbClr>
                  </a:outerShdw>
                </a:effectLst>
                <a:latin typeface="Century Gothic" panose="020B0502020202020204" pitchFamily="34" charset="0"/>
                <a:ea typeface="PMingLiU" pitchFamily="18" charset="-120"/>
              </a:rPr>
              <a:t>Thank You!  </a:t>
            </a:r>
          </a:p>
        </p:txBody>
      </p:sp>
      <p:pic>
        <p:nvPicPr>
          <p:cNvPr id="3" name="图形 2" descr="无填充的笑脸">
            <a:extLst>
              <a:ext uri="{FF2B5EF4-FFF2-40B4-BE49-F238E27FC236}">
                <a16:creationId xmlns:a16="http://schemas.microsoft.com/office/drawing/2014/main" id="{BC523733-AAC8-43FD-BE06-C25F29A3D8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794" y="960119"/>
            <a:ext cx="3758565" cy="3758565"/>
          </a:xfrm>
          <a:prstGeom prst="rect">
            <a:avLst/>
          </a:prstGeom>
        </p:spPr>
      </p:pic>
    </p:spTree>
    <p:extLst>
      <p:ext uri="{BB962C8B-B14F-4D97-AF65-F5344CB8AC3E}">
        <p14:creationId xmlns:p14="http://schemas.microsoft.com/office/powerpoint/2010/main" val="122505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C84EAA19-64E9-4F47-9463-E37C20D84DD1}"/>
              </a:ext>
            </a:extLst>
          </p:cNvPr>
          <p:cNvSpPr>
            <a:spLocks noGrp="1"/>
          </p:cNvSpPr>
          <p:nvPr>
            <p:ph type="title"/>
          </p:nvPr>
        </p:nvSpPr>
        <p:spPr>
          <a:xfrm>
            <a:off x="633792" y="-1"/>
            <a:ext cx="8640000" cy="792000"/>
          </a:xfrm>
        </p:spPr>
        <p:txBody>
          <a:bodyPr vert="horz" lIns="91440" tIns="45720" rIns="91440" bIns="45720" rtlCol="0" anchor="ctr">
            <a:noAutofit/>
          </a:bodyPr>
          <a:lstStyle/>
          <a:p>
            <a:r>
              <a:rPr lang="zh-CN" altLang="en-US" sz="3200" b="1">
                <a:latin typeface="Arial" panose="020B0604020202020204" pitchFamily="34" charset="0"/>
                <a:ea typeface="华文楷体" panose="02010600040101010101" pitchFamily="2" charset="-122"/>
                <a:cs typeface="Arial" panose="020B0604020202020204" pitchFamily="34" charset="0"/>
              </a:rPr>
              <a:t>打造微前端应用</a:t>
            </a:r>
          </a:p>
        </p:txBody>
      </p:sp>
      <p:pic>
        <p:nvPicPr>
          <p:cNvPr id="4" name="Picture 2" descr="https://gimg2.baidu.com/image_search/src=http%3A%2F%2Fpic.616pic.com%2Fys_bnew_img%2F00%2F26%2F48%2FnAUGxeu0Q5.jpg&amp;refer=http%3A%2F%2Fpic.616pic.com&amp;app=2002&amp;size=f9999,10000&amp;q=a80&amp;n=0&amp;g=0n&amp;fmt=jpeg?sec=1628993879&amp;t=c8a892395a666ba22d8f9e05f678b96f">
            <a:extLst>
              <a:ext uri="{FF2B5EF4-FFF2-40B4-BE49-F238E27FC236}">
                <a16:creationId xmlns:a16="http://schemas.microsoft.com/office/drawing/2014/main" id="{712CD453-EA1F-4387-8264-7C06F014136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633792" y="1482481"/>
            <a:ext cx="3222924" cy="34163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875E463F-2F41-4329-AC83-871AB32CEECD}"/>
              </a:ext>
            </a:extLst>
          </p:cNvPr>
          <p:cNvSpPr/>
          <p:nvPr/>
        </p:nvSpPr>
        <p:spPr>
          <a:xfrm>
            <a:off x="4162118" y="1482481"/>
            <a:ext cx="6096000" cy="787075"/>
          </a:xfrm>
          <a:prstGeom prst="rect">
            <a:avLst/>
          </a:prstGeom>
        </p:spPr>
        <p:txBody>
          <a:bodyPr>
            <a:spAutoFit/>
          </a:bodyPr>
          <a:lstStyle/>
          <a:p>
            <a:pPr>
              <a:lnSpc>
                <a:spcPct val="150000"/>
              </a:lnSpc>
            </a:pPr>
            <a:r>
              <a:rPr lang="zh-CN" altLang="en-US" sz="1600" dirty="0">
                <a:latin typeface="Arial" panose="020B0604020202020204" pitchFamily="34" charset="0"/>
                <a:ea typeface="微软雅黑" panose="020B0503020204020204" pitchFamily="34" charset="-122"/>
              </a:rPr>
              <a:t>为了解决庞大的一整块带来的变更与扩展方面的限制，出现了微服务架构。</a:t>
            </a:r>
          </a:p>
        </p:txBody>
      </p:sp>
      <p:sp>
        <p:nvSpPr>
          <p:cNvPr id="11" name="矩形 10">
            <a:extLst>
              <a:ext uri="{FF2B5EF4-FFF2-40B4-BE49-F238E27FC236}">
                <a16:creationId xmlns:a16="http://schemas.microsoft.com/office/drawing/2014/main" id="{21F4C1EE-6156-4FD2-81F3-365906979FE3}"/>
              </a:ext>
            </a:extLst>
          </p:cNvPr>
          <p:cNvSpPr/>
          <p:nvPr/>
        </p:nvSpPr>
        <p:spPr>
          <a:xfrm>
            <a:off x="4162118" y="2571424"/>
            <a:ext cx="6096000" cy="787075"/>
          </a:xfrm>
          <a:prstGeom prst="rect">
            <a:avLst/>
          </a:prstGeom>
        </p:spPr>
        <p:txBody>
          <a:bodyPr>
            <a:spAutoFit/>
          </a:bodyPr>
          <a:lstStyle/>
          <a:p>
            <a:pPr>
              <a:lnSpc>
                <a:spcPct val="150000"/>
              </a:lnSpc>
            </a:pPr>
            <a:r>
              <a:rPr lang="zh-CN" altLang="en-US" sz="1600" dirty="0">
                <a:latin typeface="Arial" panose="020B0604020202020204" pitchFamily="34" charset="0"/>
                <a:ea typeface="微软雅黑" panose="020B0503020204020204" pitchFamily="34" charset="-122"/>
              </a:rPr>
              <a:t>将前端应用分解成一些更小、更简单的能够独立开发、测试、部署的小块，而在用户看来仍然是内聚的单个产品。</a:t>
            </a:r>
          </a:p>
        </p:txBody>
      </p:sp>
      <p:sp>
        <p:nvSpPr>
          <p:cNvPr id="12" name="矩形 11">
            <a:extLst>
              <a:ext uri="{FF2B5EF4-FFF2-40B4-BE49-F238E27FC236}">
                <a16:creationId xmlns:a16="http://schemas.microsoft.com/office/drawing/2014/main" id="{663EEB46-56AE-42D7-9D56-1BB65F7A23A3}"/>
              </a:ext>
            </a:extLst>
          </p:cNvPr>
          <p:cNvSpPr/>
          <p:nvPr/>
        </p:nvSpPr>
        <p:spPr>
          <a:xfrm>
            <a:off x="4162118" y="3742374"/>
            <a:ext cx="6096000" cy="1156407"/>
          </a:xfrm>
          <a:prstGeom prst="rect">
            <a:avLst/>
          </a:prstGeom>
        </p:spPr>
        <p:txBody>
          <a:bodyPr>
            <a:spAutoFit/>
          </a:bodyPr>
          <a:lstStyle/>
          <a:p>
            <a:pPr>
              <a:lnSpc>
                <a:spcPct val="150000"/>
              </a:lnSpc>
            </a:pPr>
            <a:r>
              <a:rPr lang="zh-CN" altLang="en-US" sz="1600" dirty="0">
                <a:latin typeface="Arial" panose="020B0604020202020204" pitchFamily="34" charset="0"/>
                <a:ea typeface="微软雅黑" panose="020B0503020204020204" pitchFamily="34" charset="-122"/>
              </a:rPr>
              <a:t>代码库更小，更内聚、可维护性更高。</a:t>
            </a:r>
          </a:p>
          <a:p>
            <a:pPr>
              <a:lnSpc>
                <a:spcPct val="150000"/>
              </a:lnSpc>
            </a:pPr>
            <a:r>
              <a:rPr lang="zh-CN" altLang="en-US" sz="1600" dirty="0">
                <a:latin typeface="Arial" panose="020B0604020202020204" pitchFamily="34" charset="0"/>
                <a:ea typeface="微软雅黑" panose="020B0503020204020204" pitchFamily="34" charset="-122"/>
              </a:rPr>
              <a:t>松耦合、自治的团队可扩展性更好。</a:t>
            </a:r>
          </a:p>
          <a:p>
            <a:pPr>
              <a:lnSpc>
                <a:spcPct val="150000"/>
              </a:lnSpc>
            </a:pPr>
            <a:r>
              <a:rPr lang="zh-CN" altLang="en-US" sz="1600" dirty="0">
                <a:latin typeface="Arial" panose="020B0604020202020204" pitchFamily="34" charset="0"/>
                <a:ea typeface="微软雅黑" panose="020B0503020204020204" pitchFamily="34" charset="-122"/>
              </a:rPr>
              <a:t>渐进地升级、更新甚至重写部分前端功能成为了可能。</a:t>
            </a:r>
          </a:p>
        </p:txBody>
      </p:sp>
    </p:spTree>
    <p:extLst>
      <p:ext uri="{BB962C8B-B14F-4D97-AF65-F5344CB8AC3E}">
        <p14:creationId xmlns:p14="http://schemas.microsoft.com/office/powerpoint/2010/main" val="142873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流程图: 磁盘 10">
            <a:extLst>
              <a:ext uri="{FF2B5EF4-FFF2-40B4-BE49-F238E27FC236}">
                <a16:creationId xmlns:a16="http://schemas.microsoft.com/office/drawing/2014/main" id="{29BF21F1-5CFD-4A5F-B45B-EDBE34FF248E}"/>
              </a:ext>
            </a:extLst>
          </p:cNvPr>
          <p:cNvSpPr/>
          <p:nvPr/>
        </p:nvSpPr>
        <p:spPr>
          <a:xfrm>
            <a:off x="1087924" y="1695878"/>
            <a:ext cx="911969" cy="135679"/>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磁盘 11">
            <a:extLst>
              <a:ext uri="{FF2B5EF4-FFF2-40B4-BE49-F238E27FC236}">
                <a16:creationId xmlns:a16="http://schemas.microsoft.com/office/drawing/2014/main" id="{B2F53F7A-796A-4609-80C9-E4E6628B3F72}"/>
              </a:ext>
            </a:extLst>
          </p:cNvPr>
          <p:cNvSpPr/>
          <p:nvPr/>
        </p:nvSpPr>
        <p:spPr>
          <a:xfrm>
            <a:off x="1095828" y="1863082"/>
            <a:ext cx="914400" cy="108277"/>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磁盘 12">
            <a:extLst>
              <a:ext uri="{FF2B5EF4-FFF2-40B4-BE49-F238E27FC236}">
                <a16:creationId xmlns:a16="http://schemas.microsoft.com/office/drawing/2014/main" id="{B8915DA1-4763-466A-BB50-5F89066E077D}"/>
              </a:ext>
            </a:extLst>
          </p:cNvPr>
          <p:cNvSpPr/>
          <p:nvPr/>
        </p:nvSpPr>
        <p:spPr>
          <a:xfrm>
            <a:off x="1085493" y="2010402"/>
            <a:ext cx="914400" cy="108277"/>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F732AFC-E0B7-4410-93C7-D80965CCCE2D}"/>
              </a:ext>
            </a:extLst>
          </p:cNvPr>
          <p:cNvSpPr/>
          <p:nvPr/>
        </p:nvSpPr>
        <p:spPr>
          <a:xfrm>
            <a:off x="3112227" y="1623885"/>
            <a:ext cx="3210767" cy="53540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5D8DC655-4ED0-4B03-B185-8858C73C446F}"/>
              </a:ext>
            </a:extLst>
          </p:cNvPr>
          <p:cNvSpPr/>
          <p:nvPr/>
        </p:nvSpPr>
        <p:spPr>
          <a:xfrm>
            <a:off x="3222301" y="1790609"/>
            <a:ext cx="725715" cy="2555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654D74A-90FD-4409-86AD-B72987668D66}"/>
              </a:ext>
            </a:extLst>
          </p:cNvPr>
          <p:cNvSpPr/>
          <p:nvPr/>
        </p:nvSpPr>
        <p:spPr>
          <a:xfrm>
            <a:off x="4324300" y="1783792"/>
            <a:ext cx="725715" cy="2555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920735B7-FCF6-4A69-87E2-D3702A4697A4}"/>
              </a:ext>
            </a:extLst>
          </p:cNvPr>
          <p:cNvSpPr/>
          <p:nvPr/>
        </p:nvSpPr>
        <p:spPr>
          <a:xfrm>
            <a:off x="5490304" y="1783791"/>
            <a:ext cx="725715" cy="2555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27" name="矩形 26">
            <a:extLst>
              <a:ext uri="{FF2B5EF4-FFF2-40B4-BE49-F238E27FC236}">
                <a16:creationId xmlns:a16="http://schemas.microsoft.com/office/drawing/2014/main" id="{5436D256-DAFA-49FA-BAE0-F5110DE0CFBC}"/>
              </a:ext>
            </a:extLst>
          </p:cNvPr>
          <p:cNvSpPr/>
          <p:nvPr/>
        </p:nvSpPr>
        <p:spPr>
          <a:xfrm>
            <a:off x="7156528" y="1602695"/>
            <a:ext cx="811261" cy="5354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864AED4C-C538-42E3-842A-8B521F3DFDAE}"/>
              </a:ext>
            </a:extLst>
          </p:cNvPr>
          <p:cNvSpPr/>
          <p:nvPr/>
        </p:nvSpPr>
        <p:spPr>
          <a:xfrm>
            <a:off x="9985829" y="1963579"/>
            <a:ext cx="1596572" cy="18584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250000"/>
              </a:lnSpc>
            </a:pPr>
            <a:r>
              <a:rPr lang="en-US" altLang="zh-CN" b="1">
                <a:latin typeface="Arial" panose="020B0604020202020204" pitchFamily="34" charset="0"/>
                <a:ea typeface="微软雅黑" panose="020B0503020204020204" pitchFamily="34" charset="-122"/>
              </a:rPr>
              <a:t>…</a:t>
            </a:r>
            <a:endParaRPr lang="zh-CN" altLang="en-US" b="1">
              <a:latin typeface="Arial" panose="020B0604020202020204" pitchFamily="34" charset="0"/>
              <a:ea typeface="微软雅黑" panose="020B0503020204020204" pitchFamily="34" charset="-122"/>
            </a:endParaRPr>
          </a:p>
        </p:txBody>
      </p:sp>
      <p:cxnSp>
        <p:nvCxnSpPr>
          <p:cNvPr id="30" name="直接箭头连接符 29">
            <a:extLst>
              <a:ext uri="{FF2B5EF4-FFF2-40B4-BE49-F238E27FC236}">
                <a16:creationId xmlns:a16="http://schemas.microsoft.com/office/drawing/2014/main" id="{EFDDF88E-32F6-4CC7-95BC-E8AC907CEF60}"/>
              </a:ext>
            </a:extLst>
          </p:cNvPr>
          <p:cNvCxnSpPr>
            <a:cxnSpLocks/>
          </p:cNvCxnSpPr>
          <p:nvPr/>
        </p:nvCxnSpPr>
        <p:spPr>
          <a:xfrm>
            <a:off x="2166777" y="1880441"/>
            <a:ext cx="80928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2A90815-C097-4A10-8FC6-161E429F0E2F}"/>
              </a:ext>
            </a:extLst>
          </p:cNvPr>
          <p:cNvCxnSpPr>
            <a:cxnSpLocks/>
          </p:cNvCxnSpPr>
          <p:nvPr/>
        </p:nvCxnSpPr>
        <p:spPr>
          <a:xfrm>
            <a:off x="6590566" y="1891587"/>
            <a:ext cx="414728"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B5447A75-B31F-4AB1-BDB6-3EE8B1F557AD}"/>
              </a:ext>
            </a:extLst>
          </p:cNvPr>
          <p:cNvCxnSpPr>
            <a:cxnSpLocks/>
            <a:stCxn id="27" idx="3"/>
          </p:cNvCxnSpPr>
          <p:nvPr/>
        </p:nvCxnSpPr>
        <p:spPr>
          <a:xfrm>
            <a:off x="7967789" y="1870397"/>
            <a:ext cx="2052867" cy="88823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2E31C8E9-100F-40C3-AB31-95C3DC1DDD74}"/>
              </a:ext>
            </a:extLst>
          </p:cNvPr>
          <p:cNvSpPr txBox="1"/>
          <p:nvPr/>
        </p:nvSpPr>
        <p:spPr>
          <a:xfrm>
            <a:off x="0" y="2116277"/>
            <a:ext cx="3352800" cy="338554"/>
          </a:xfrm>
          <a:prstGeom prst="rect">
            <a:avLst/>
          </a:prstGeom>
          <a:noFill/>
        </p:spPr>
        <p:txBody>
          <a:bodyPr wrap="square" rtlCol="0">
            <a:spAutoFit/>
          </a:bodyPr>
          <a:lstStyle>
            <a:defPPr>
              <a:defRPr lang="en-US"/>
            </a:defPPr>
            <a:lvl1pPr algn="ctr">
              <a:defRPr sz="1600">
                <a:latin typeface="Arial" panose="020B0604020202020204" pitchFamily="34" charset="0"/>
                <a:ea typeface="微软雅黑" panose="020B0503020204020204" pitchFamily="34" charset="-122"/>
              </a:defRPr>
            </a:lvl1pPr>
          </a:lstStyle>
          <a:p>
            <a:r>
              <a:rPr lang="en-US" altLang="zh-CN"/>
              <a:t>Portal: </a:t>
            </a:r>
            <a:r>
              <a:rPr lang="en-US" altLang="zh-CN">
                <a:solidFill>
                  <a:srgbClr val="FF0000"/>
                </a:solidFill>
              </a:rPr>
              <a:t>(Angular v11)</a:t>
            </a:r>
            <a:r>
              <a:rPr lang="zh-CN" altLang="en-US">
                <a:solidFill>
                  <a:srgbClr val="FF0000"/>
                </a:solidFill>
              </a:rPr>
              <a:t>、</a:t>
            </a:r>
            <a:r>
              <a:rPr lang="en-US" altLang="zh-CN">
                <a:solidFill>
                  <a:srgbClr val="FF0000"/>
                </a:solidFill>
              </a:rPr>
              <a:t>portal.css…</a:t>
            </a:r>
            <a:endParaRPr lang="zh-CN" altLang="en-US">
              <a:solidFill>
                <a:srgbClr val="FF0000"/>
              </a:solidFill>
            </a:endParaRPr>
          </a:p>
        </p:txBody>
      </p:sp>
      <p:sp>
        <p:nvSpPr>
          <p:cNvPr id="50" name="矩形 49">
            <a:extLst>
              <a:ext uri="{FF2B5EF4-FFF2-40B4-BE49-F238E27FC236}">
                <a16:creationId xmlns:a16="http://schemas.microsoft.com/office/drawing/2014/main" id="{C80F6B0A-A2A6-4AFE-A6FF-E2F275F61359}"/>
              </a:ext>
            </a:extLst>
          </p:cNvPr>
          <p:cNvSpPr/>
          <p:nvPr/>
        </p:nvSpPr>
        <p:spPr>
          <a:xfrm>
            <a:off x="10339890" y="2118679"/>
            <a:ext cx="914400" cy="3474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微软雅黑" panose="020B0503020204020204" pitchFamily="34" charset="-122"/>
              </a:rPr>
              <a:t>portal</a:t>
            </a:r>
            <a:endParaRPr lang="zh-CN" altLang="en-US">
              <a:latin typeface="Arial" panose="020B0604020202020204" pitchFamily="34" charset="0"/>
              <a:ea typeface="微软雅黑" panose="020B0503020204020204" pitchFamily="34" charset="-122"/>
            </a:endParaRPr>
          </a:p>
        </p:txBody>
      </p:sp>
      <p:sp>
        <p:nvSpPr>
          <p:cNvPr id="51" name="文本框 50">
            <a:extLst>
              <a:ext uri="{FF2B5EF4-FFF2-40B4-BE49-F238E27FC236}">
                <a16:creationId xmlns:a16="http://schemas.microsoft.com/office/drawing/2014/main" id="{9B7330BA-4570-4A0B-820A-68E0213EBE8C}"/>
              </a:ext>
            </a:extLst>
          </p:cNvPr>
          <p:cNvSpPr txBox="1"/>
          <p:nvPr/>
        </p:nvSpPr>
        <p:spPr>
          <a:xfrm>
            <a:off x="879828" y="1057124"/>
            <a:ext cx="1691593" cy="338554"/>
          </a:xfrm>
          <a:prstGeom prst="rect">
            <a:avLst/>
          </a:prstGeom>
          <a:noFill/>
        </p:spPr>
        <p:txBody>
          <a:bodyPr wrap="square" rtlCol="0">
            <a:spAutoFit/>
          </a:bodyPr>
          <a:lstStyle>
            <a:defPPr>
              <a:defRPr lang="en-US"/>
            </a:defPPr>
            <a:lvl1pPr algn="ctr">
              <a:defRPr sz="1600">
                <a:latin typeface="Arial" panose="020B0604020202020204" pitchFamily="34" charset="0"/>
                <a:ea typeface="微软雅黑" panose="020B0503020204020204" pitchFamily="34" charset="-122"/>
              </a:defRPr>
            </a:lvl1pPr>
          </a:lstStyle>
          <a:p>
            <a:r>
              <a:rPr lang="en-US" altLang="zh-CN"/>
              <a:t>Source control</a:t>
            </a:r>
            <a:endParaRPr lang="zh-CN" altLang="en-US"/>
          </a:p>
        </p:txBody>
      </p:sp>
      <p:sp>
        <p:nvSpPr>
          <p:cNvPr id="52" name="文本框 51">
            <a:extLst>
              <a:ext uri="{FF2B5EF4-FFF2-40B4-BE49-F238E27FC236}">
                <a16:creationId xmlns:a16="http://schemas.microsoft.com/office/drawing/2014/main" id="{3F9561C0-1CFF-4D58-94C1-E20FAFB1BDA6}"/>
              </a:ext>
            </a:extLst>
          </p:cNvPr>
          <p:cNvSpPr txBox="1"/>
          <p:nvPr/>
        </p:nvSpPr>
        <p:spPr>
          <a:xfrm>
            <a:off x="3081773" y="1074774"/>
            <a:ext cx="3210767" cy="338554"/>
          </a:xfrm>
          <a:prstGeom prst="rect">
            <a:avLst/>
          </a:prstGeom>
          <a:noFill/>
        </p:spPr>
        <p:txBody>
          <a:bodyPr wrap="square" rtlCol="0">
            <a:spAutoFit/>
          </a:bodyPr>
          <a:lstStyle>
            <a:defPPr>
              <a:defRPr lang="en-US"/>
            </a:defPPr>
            <a:lvl1pPr algn="ctr">
              <a:defRPr sz="1600">
                <a:latin typeface="Arial" panose="020B0604020202020204" pitchFamily="34" charset="0"/>
                <a:ea typeface="微软雅黑" panose="020B0503020204020204" pitchFamily="34" charset="-122"/>
              </a:defRPr>
            </a:lvl1pPr>
          </a:lstStyle>
          <a:p>
            <a:r>
              <a:rPr lang="en-US" altLang="zh-CN"/>
              <a:t>Build and test pipeline</a:t>
            </a:r>
            <a:endParaRPr lang="zh-CN" altLang="en-US"/>
          </a:p>
        </p:txBody>
      </p:sp>
      <p:sp>
        <p:nvSpPr>
          <p:cNvPr id="53" name="文本框 52">
            <a:extLst>
              <a:ext uri="{FF2B5EF4-FFF2-40B4-BE49-F238E27FC236}">
                <a16:creationId xmlns:a16="http://schemas.microsoft.com/office/drawing/2014/main" id="{BAAD48BF-4120-41C8-A794-E30A40AA11DB}"/>
              </a:ext>
            </a:extLst>
          </p:cNvPr>
          <p:cNvSpPr txBox="1"/>
          <p:nvPr/>
        </p:nvSpPr>
        <p:spPr>
          <a:xfrm>
            <a:off x="6837836" y="1053456"/>
            <a:ext cx="1448641" cy="338554"/>
          </a:xfrm>
          <a:prstGeom prst="rect">
            <a:avLst/>
          </a:prstGeom>
          <a:noFill/>
        </p:spPr>
        <p:txBody>
          <a:bodyPr wrap="square" rtlCol="0">
            <a:spAutoFit/>
          </a:bodyPr>
          <a:lstStyle/>
          <a:p>
            <a:pPr algn="ctr"/>
            <a:r>
              <a:rPr lang="en-US" altLang="zh-CN" sz="1600">
                <a:latin typeface="Arial" panose="020B0604020202020204" pitchFamily="34" charset="0"/>
                <a:ea typeface="微软雅黑" panose="020B0503020204020204" pitchFamily="34" charset="-122"/>
              </a:rPr>
              <a:t>prdouction</a:t>
            </a:r>
            <a:endParaRPr lang="zh-CN" altLang="en-US" sz="1600">
              <a:latin typeface="Arial" panose="020B0604020202020204" pitchFamily="34" charset="0"/>
              <a:ea typeface="微软雅黑" panose="020B0503020204020204" pitchFamily="34" charset="-122"/>
            </a:endParaRPr>
          </a:p>
        </p:txBody>
      </p:sp>
      <p:sp>
        <p:nvSpPr>
          <p:cNvPr id="54" name="流程图: 磁盘 53">
            <a:extLst>
              <a:ext uri="{FF2B5EF4-FFF2-40B4-BE49-F238E27FC236}">
                <a16:creationId xmlns:a16="http://schemas.microsoft.com/office/drawing/2014/main" id="{10AD7FCE-3EB1-47C6-BEAC-4FDEBF1F493B}"/>
              </a:ext>
            </a:extLst>
          </p:cNvPr>
          <p:cNvSpPr/>
          <p:nvPr/>
        </p:nvSpPr>
        <p:spPr>
          <a:xfrm>
            <a:off x="1095828" y="2690791"/>
            <a:ext cx="911969" cy="135679"/>
          </a:xfrm>
          <a:prstGeom prst="flowChartMagneticDisk">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磁盘 54">
            <a:extLst>
              <a:ext uri="{FF2B5EF4-FFF2-40B4-BE49-F238E27FC236}">
                <a16:creationId xmlns:a16="http://schemas.microsoft.com/office/drawing/2014/main" id="{450D61A8-3274-444B-8B2E-9F601DB0A2B1}"/>
              </a:ext>
            </a:extLst>
          </p:cNvPr>
          <p:cNvSpPr/>
          <p:nvPr/>
        </p:nvSpPr>
        <p:spPr>
          <a:xfrm>
            <a:off x="1084406" y="2899881"/>
            <a:ext cx="914400" cy="108277"/>
          </a:xfrm>
          <a:prstGeom prst="flowChartMagneticDisk">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磁盘 55">
            <a:extLst>
              <a:ext uri="{FF2B5EF4-FFF2-40B4-BE49-F238E27FC236}">
                <a16:creationId xmlns:a16="http://schemas.microsoft.com/office/drawing/2014/main" id="{148881EF-8871-441E-B238-BBAE863B47A9}"/>
              </a:ext>
            </a:extLst>
          </p:cNvPr>
          <p:cNvSpPr/>
          <p:nvPr/>
        </p:nvSpPr>
        <p:spPr>
          <a:xfrm>
            <a:off x="1084406" y="3063176"/>
            <a:ext cx="914400" cy="108277"/>
          </a:xfrm>
          <a:prstGeom prst="flowChartMagneticDisk">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F3C1E914-9129-4082-93DE-C8C86AD2EF1D}"/>
              </a:ext>
            </a:extLst>
          </p:cNvPr>
          <p:cNvSpPr/>
          <p:nvPr/>
        </p:nvSpPr>
        <p:spPr>
          <a:xfrm>
            <a:off x="3140313" y="2676683"/>
            <a:ext cx="3210767" cy="5354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C2741943-B686-4F60-BE2E-79DA1C4F2FE9}"/>
              </a:ext>
            </a:extLst>
          </p:cNvPr>
          <p:cNvSpPr/>
          <p:nvPr/>
        </p:nvSpPr>
        <p:spPr>
          <a:xfrm>
            <a:off x="3244602" y="2810314"/>
            <a:ext cx="725715" cy="25559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D35D4D27-9F9C-48CF-91B6-B2048448B7AD}"/>
              </a:ext>
            </a:extLst>
          </p:cNvPr>
          <p:cNvSpPr/>
          <p:nvPr/>
        </p:nvSpPr>
        <p:spPr>
          <a:xfrm>
            <a:off x="4353758" y="2848399"/>
            <a:ext cx="725715" cy="25559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B0594FBD-3D20-4AE5-B7B7-CA2193F3A667}"/>
              </a:ext>
            </a:extLst>
          </p:cNvPr>
          <p:cNvSpPr/>
          <p:nvPr/>
        </p:nvSpPr>
        <p:spPr>
          <a:xfrm>
            <a:off x="5495265" y="2816586"/>
            <a:ext cx="725715" cy="255597"/>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18D92385-D177-4FAC-86FE-1138B0BB9342}"/>
              </a:ext>
            </a:extLst>
          </p:cNvPr>
          <p:cNvSpPr/>
          <p:nvPr/>
        </p:nvSpPr>
        <p:spPr>
          <a:xfrm>
            <a:off x="7156527" y="2622545"/>
            <a:ext cx="811261" cy="53540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箭头连接符 61">
            <a:extLst>
              <a:ext uri="{FF2B5EF4-FFF2-40B4-BE49-F238E27FC236}">
                <a16:creationId xmlns:a16="http://schemas.microsoft.com/office/drawing/2014/main" id="{F5E93168-3099-4FFF-900E-91474CA97B33}"/>
              </a:ext>
            </a:extLst>
          </p:cNvPr>
          <p:cNvCxnSpPr>
            <a:cxnSpLocks/>
          </p:cNvCxnSpPr>
          <p:nvPr/>
        </p:nvCxnSpPr>
        <p:spPr>
          <a:xfrm>
            <a:off x="2175603" y="2976198"/>
            <a:ext cx="809288"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9B634659-80B9-46E4-B0F8-056718B914E3}"/>
              </a:ext>
            </a:extLst>
          </p:cNvPr>
          <p:cNvCxnSpPr>
            <a:cxnSpLocks/>
          </p:cNvCxnSpPr>
          <p:nvPr/>
        </p:nvCxnSpPr>
        <p:spPr>
          <a:xfrm>
            <a:off x="6590566" y="2954019"/>
            <a:ext cx="414728" cy="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EC89E38A-4D96-4E08-A690-EB2D09F7F487}"/>
              </a:ext>
            </a:extLst>
          </p:cNvPr>
          <p:cNvCxnSpPr>
            <a:cxnSpLocks/>
            <a:stCxn id="61" idx="3"/>
          </p:cNvCxnSpPr>
          <p:nvPr/>
        </p:nvCxnSpPr>
        <p:spPr>
          <a:xfrm flipV="1">
            <a:off x="7967788" y="2865129"/>
            <a:ext cx="2088011" cy="2511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6" name="流程图: 磁盘 75">
            <a:extLst>
              <a:ext uri="{FF2B5EF4-FFF2-40B4-BE49-F238E27FC236}">
                <a16:creationId xmlns:a16="http://schemas.microsoft.com/office/drawing/2014/main" id="{A1C07445-8157-4A9D-BD9F-9671FEDFA83D}"/>
              </a:ext>
            </a:extLst>
          </p:cNvPr>
          <p:cNvSpPr/>
          <p:nvPr/>
        </p:nvSpPr>
        <p:spPr>
          <a:xfrm>
            <a:off x="1116011" y="3502626"/>
            <a:ext cx="911969" cy="135679"/>
          </a:xfrm>
          <a:prstGeom prst="flowChartMagneticDisk">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磁盘 76">
            <a:extLst>
              <a:ext uri="{FF2B5EF4-FFF2-40B4-BE49-F238E27FC236}">
                <a16:creationId xmlns:a16="http://schemas.microsoft.com/office/drawing/2014/main" id="{62A38492-98A2-4D64-9670-F4E34BA6EB5B}"/>
              </a:ext>
            </a:extLst>
          </p:cNvPr>
          <p:cNvSpPr/>
          <p:nvPr/>
        </p:nvSpPr>
        <p:spPr>
          <a:xfrm>
            <a:off x="1123915" y="3669830"/>
            <a:ext cx="914400" cy="108277"/>
          </a:xfrm>
          <a:prstGeom prst="flowChartMagneticDisk">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流程图: 磁盘 77">
            <a:extLst>
              <a:ext uri="{FF2B5EF4-FFF2-40B4-BE49-F238E27FC236}">
                <a16:creationId xmlns:a16="http://schemas.microsoft.com/office/drawing/2014/main" id="{F3726AD9-95AB-49AE-9E7E-C2845D3035C2}"/>
              </a:ext>
            </a:extLst>
          </p:cNvPr>
          <p:cNvSpPr/>
          <p:nvPr/>
        </p:nvSpPr>
        <p:spPr>
          <a:xfrm>
            <a:off x="1113580" y="3817150"/>
            <a:ext cx="914400" cy="108277"/>
          </a:xfrm>
          <a:prstGeom prst="flowChartMagneticDisk">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6D0A025D-3A37-458F-BD7D-98BD702E07BC}"/>
              </a:ext>
            </a:extLst>
          </p:cNvPr>
          <p:cNvSpPr/>
          <p:nvPr/>
        </p:nvSpPr>
        <p:spPr>
          <a:xfrm>
            <a:off x="3140314" y="3430633"/>
            <a:ext cx="3210767" cy="535404"/>
          </a:xfrm>
          <a:prstGeom prst="rect">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102C1804-1579-4F54-8EE3-F2E8739A7527}"/>
              </a:ext>
            </a:extLst>
          </p:cNvPr>
          <p:cNvSpPr/>
          <p:nvPr/>
        </p:nvSpPr>
        <p:spPr>
          <a:xfrm>
            <a:off x="3250388" y="3597357"/>
            <a:ext cx="725715" cy="25559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82C1D261-772C-4524-9F19-74D788F8ADA6}"/>
              </a:ext>
            </a:extLst>
          </p:cNvPr>
          <p:cNvSpPr/>
          <p:nvPr/>
        </p:nvSpPr>
        <p:spPr>
          <a:xfrm>
            <a:off x="4348945" y="3596168"/>
            <a:ext cx="725715" cy="25559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401FE886-FFB4-4EAC-B273-304F0210D55E}"/>
              </a:ext>
            </a:extLst>
          </p:cNvPr>
          <p:cNvSpPr/>
          <p:nvPr/>
        </p:nvSpPr>
        <p:spPr>
          <a:xfrm>
            <a:off x="5499310" y="3596168"/>
            <a:ext cx="725715" cy="25559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矩形 82">
            <a:extLst>
              <a:ext uri="{FF2B5EF4-FFF2-40B4-BE49-F238E27FC236}">
                <a16:creationId xmlns:a16="http://schemas.microsoft.com/office/drawing/2014/main" id="{2FD8E1F5-780F-4642-8410-018EFE68A890}"/>
              </a:ext>
            </a:extLst>
          </p:cNvPr>
          <p:cNvSpPr/>
          <p:nvPr/>
        </p:nvSpPr>
        <p:spPr>
          <a:xfrm>
            <a:off x="7168754" y="3402128"/>
            <a:ext cx="811261" cy="53540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箭头连接符 83">
            <a:extLst>
              <a:ext uri="{FF2B5EF4-FFF2-40B4-BE49-F238E27FC236}">
                <a16:creationId xmlns:a16="http://schemas.microsoft.com/office/drawing/2014/main" id="{06178987-0DBA-4184-B408-2ED7CF79C97F}"/>
              </a:ext>
            </a:extLst>
          </p:cNvPr>
          <p:cNvCxnSpPr>
            <a:cxnSpLocks/>
          </p:cNvCxnSpPr>
          <p:nvPr/>
        </p:nvCxnSpPr>
        <p:spPr>
          <a:xfrm>
            <a:off x="2194864" y="3687189"/>
            <a:ext cx="80928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2E674624-8B0E-4064-B447-8B053C29EA7E}"/>
              </a:ext>
            </a:extLst>
          </p:cNvPr>
          <p:cNvCxnSpPr>
            <a:cxnSpLocks/>
          </p:cNvCxnSpPr>
          <p:nvPr/>
        </p:nvCxnSpPr>
        <p:spPr>
          <a:xfrm>
            <a:off x="6590566" y="3687189"/>
            <a:ext cx="41472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9C9EB951-A62D-48D2-98E9-6828A15B5295}"/>
              </a:ext>
            </a:extLst>
          </p:cNvPr>
          <p:cNvCxnSpPr>
            <a:cxnSpLocks/>
            <a:stCxn id="83" idx="3"/>
          </p:cNvCxnSpPr>
          <p:nvPr/>
        </p:nvCxnSpPr>
        <p:spPr>
          <a:xfrm flipV="1">
            <a:off x="7980015" y="3026332"/>
            <a:ext cx="2027371" cy="64349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F0F2DA39-0C4C-44D1-86EE-8688C0082633}"/>
              </a:ext>
            </a:extLst>
          </p:cNvPr>
          <p:cNvSpPr/>
          <p:nvPr/>
        </p:nvSpPr>
        <p:spPr>
          <a:xfrm>
            <a:off x="10183915" y="2715909"/>
            <a:ext cx="635184" cy="5407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微软雅黑" panose="020B0503020204020204" pitchFamily="34" charset="-122"/>
              </a:rPr>
              <a:t>App1</a:t>
            </a:r>
            <a:endParaRPr lang="zh-CN" altLang="en-US" sz="1400">
              <a:latin typeface="Arial" panose="020B0604020202020204" pitchFamily="34" charset="0"/>
              <a:ea typeface="微软雅黑" panose="020B0503020204020204" pitchFamily="34" charset="-122"/>
            </a:endParaRPr>
          </a:p>
        </p:txBody>
      </p:sp>
      <p:sp>
        <p:nvSpPr>
          <p:cNvPr id="104" name="矩形 103">
            <a:extLst>
              <a:ext uri="{FF2B5EF4-FFF2-40B4-BE49-F238E27FC236}">
                <a16:creationId xmlns:a16="http://schemas.microsoft.com/office/drawing/2014/main" id="{22BCA806-C025-4CD5-A5F2-151F8F7A9ABE}"/>
              </a:ext>
            </a:extLst>
          </p:cNvPr>
          <p:cNvSpPr/>
          <p:nvPr/>
        </p:nvSpPr>
        <p:spPr>
          <a:xfrm>
            <a:off x="10867060" y="2717647"/>
            <a:ext cx="678242" cy="54210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a:latin typeface="Arial" panose="020B0604020202020204" pitchFamily="34" charset="0"/>
                <a:ea typeface="微软雅黑" panose="020B0503020204020204" pitchFamily="34" charset="-122"/>
              </a:rPr>
              <a:t>App2</a:t>
            </a:r>
            <a:endParaRPr lang="zh-CN" altLang="en-US" sz="1400">
              <a:latin typeface="Arial" panose="020B0604020202020204" pitchFamily="34" charset="0"/>
              <a:ea typeface="微软雅黑" panose="020B0503020204020204" pitchFamily="34" charset="-122"/>
            </a:endParaRPr>
          </a:p>
        </p:txBody>
      </p:sp>
      <p:sp>
        <p:nvSpPr>
          <p:cNvPr id="105" name="文本框 104">
            <a:extLst>
              <a:ext uri="{FF2B5EF4-FFF2-40B4-BE49-F238E27FC236}">
                <a16:creationId xmlns:a16="http://schemas.microsoft.com/office/drawing/2014/main" id="{200E4C2D-0018-4739-9082-6B4610ECC4D1}"/>
              </a:ext>
            </a:extLst>
          </p:cNvPr>
          <p:cNvSpPr txBox="1"/>
          <p:nvPr/>
        </p:nvSpPr>
        <p:spPr>
          <a:xfrm>
            <a:off x="-3" y="3161439"/>
            <a:ext cx="3497945" cy="235643"/>
          </a:xfrm>
          <a:prstGeom prst="rect">
            <a:avLst/>
          </a:prstGeom>
          <a:noFill/>
        </p:spPr>
        <p:txBody>
          <a:bodyPr wrap="square" rtlCol="0">
            <a:noAutofit/>
          </a:bodyPr>
          <a:lstStyle>
            <a:defPPr>
              <a:defRPr lang="en-US"/>
            </a:defPPr>
            <a:lvl1pPr algn="ctr">
              <a:defRPr sz="1600">
                <a:latin typeface="Arial" panose="020B0604020202020204" pitchFamily="34" charset="0"/>
                <a:ea typeface="微软雅黑" panose="020B0503020204020204" pitchFamily="34" charset="-122"/>
              </a:defRPr>
            </a:lvl1pPr>
          </a:lstStyle>
          <a:p>
            <a:pPr algn="l"/>
            <a:r>
              <a:rPr lang="en-US" altLang="zh-CN"/>
              <a:t>App1:</a:t>
            </a:r>
            <a:r>
              <a:rPr lang="zh-CN" altLang="en-US">
                <a:solidFill>
                  <a:srgbClr val="FF0000"/>
                </a:solidFill>
              </a:rPr>
              <a:t>（</a:t>
            </a:r>
            <a:r>
              <a:rPr lang="en-US" altLang="zh-CN">
                <a:solidFill>
                  <a:srgbClr val="FF0000"/>
                </a:solidFill>
              </a:rPr>
              <a:t>Angular v10</a:t>
            </a:r>
            <a:r>
              <a:rPr lang="zh-CN" altLang="en-US">
                <a:solidFill>
                  <a:srgbClr val="FF0000"/>
                </a:solidFill>
              </a:rPr>
              <a:t>）、</a:t>
            </a:r>
            <a:r>
              <a:rPr lang="en-US" altLang="zh-CN">
                <a:solidFill>
                  <a:srgbClr val="FF0000"/>
                </a:solidFill>
              </a:rPr>
              <a:t>app1.css…</a:t>
            </a:r>
            <a:endParaRPr lang="zh-CN" altLang="en-US">
              <a:solidFill>
                <a:srgbClr val="FF0000"/>
              </a:solidFill>
            </a:endParaRPr>
          </a:p>
        </p:txBody>
      </p:sp>
      <p:sp>
        <p:nvSpPr>
          <p:cNvPr id="106" name="文本框 105">
            <a:extLst>
              <a:ext uri="{FF2B5EF4-FFF2-40B4-BE49-F238E27FC236}">
                <a16:creationId xmlns:a16="http://schemas.microsoft.com/office/drawing/2014/main" id="{40D3ADA2-53AB-432A-A157-5CE6BD046612}"/>
              </a:ext>
            </a:extLst>
          </p:cNvPr>
          <p:cNvSpPr txBox="1"/>
          <p:nvPr/>
        </p:nvSpPr>
        <p:spPr>
          <a:xfrm>
            <a:off x="0" y="3944604"/>
            <a:ext cx="3497942" cy="338554"/>
          </a:xfrm>
          <a:prstGeom prst="rect">
            <a:avLst/>
          </a:prstGeom>
          <a:noFill/>
        </p:spPr>
        <p:txBody>
          <a:bodyPr wrap="square" rtlCol="0">
            <a:spAutoFit/>
          </a:bodyPr>
          <a:lstStyle>
            <a:defPPr>
              <a:defRPr lang="en-US"/>
            </a:defPPr>
            <a:lvl1pPr algn="ctr">
              <a:defRPr sz="1600">
                <a:latin typeface="Arial" panose="020B0604020202020204" pitchFamily="34" charset="0"/>
                <a:ea typeface="微软雅黑" panose="020B0503020204020204" pitchFamily="34" charset="-122"/>
              </a:defRPr>
            </a:lvl1pPr>
          </a:lstStyle>
          <a:p>
            <a:pPr algn="l"/>
            <a:r>
              <a:rPr lang="en-US" altLang="zh-CN"/>
              <a:t>App2:</a:t>
            </a:r>
            <a:r>
              <a:rPr lang="zh-CN" altLang="en-US">
                <a:solidFill>
                  <a:srgbClr val="FF0000"/>
                </a:solidFill>
              </a:rPr>
              <a:t> （</a:t>
            </a:r>
            <a:r>
              <a:rPr lang="en-US" altLang="zh-CN">
                <a:solidFill>
                  <a:srgbClr val="FF0000"/>
                </a:solidFill>
              </a:rPr>
              <a:t>Angular v8</a:t>
            </a:r>
            <a:r>
              <a:rPr lang="zh-CN" altLang="en-US">
                <a:solidFill>
                  <a:srgbClr val="FF0000"/>
                </a:solidFill>
              </a:rPr>
              <a:t>）、</a:t>
            </a:r>
            <a:r>
              <a:rPr lang="en-US" altLang="zh-CN">
                <a:solidFill>
                  <a:srgbClr val="FF0000"/>
                </a:solidFill>
              </a:rPr>
              <a:t>app2.css…</a:t>
            </a:r>
            <a:endParaRPr lang="zh-CN" altLang="en-US"/>
          </a:p>
        </p:txBody>
      </p:sp>
      <p:sp>
        <p:nvSpPr>
          <p:cNvPr id="109" name="文本框 108">
            <a:extLst>
              <a:ext uri="{FF2B5EF4-FFF2-40B4-BE49-F238E27FC236}">
                <a16:creationId xmlns:a16="http://schemas.microsoft.com/office/drawing/2014/main" id="{E011DC17-CBD8-476B-BC21-03C0EB89042B}"/>
              </a:ext>
            </a:extLst>
          </p:cNvPr>
          <p:cNvSpPr txBox="1"/>
          <p:nvPr/>
        </p:nvSpPr>
        <p:spPr>
          <a:xfrm>
            <a:off x="222474" y="4477751"/>
            <a:ext cx="430887" cy="338554"/>
          </a:xfrm>
          <a:prstGeom prst="rect">
            <a:avLst/>
          </a:prstGeom>
          <a:noFill/>
        </p:spPr>
        <p:txBody>
          <a:bodyPr vert="eaVert" wrap="square" rtlCol="0">
            <a:spAutoFit/>
          </a:bodyPr>
          <a:lstStyle>
            <a:defPPr>
              <a:defRPr lang="en-US"/>
            </a:defPPr>
            <a:lvl1pPr algn="ctr">
              <a:defRPr sz="1600">
                <a:latin typeface="Arial" panose="020B0604020202020204" pitchFamily="34" charset="0"/>
                <a:ea typeface="微软雅黑" panose="020B0503020204020204" pitchFamily="34" charset="-122"/>
              </a:defRPr>
            </a:lvl1pPr>
          </a:lstStyle>
          <a:p>
            <a:r>
              <a:rPr lang="en-US" altLang="zh-CN" b="1"/>
              <a:t>…</a:t>
            </a:r>
            <a:endParaRPr lang="zh-CN" altLang="en-US" b="1"/>
          </a:p>
        </p:txBody>
      </p:sp>
      <p:pic>
        <p:nvPicPr>
          <p:cNvPr id="111" name="图片 110">
            <a:extLst>
              <a:ext uri="{FF2B5EF4-FFF2-40B4-BE49-F238E27FC236}">
                <a16:creationId xmlns:a16="http://schemas.microsoft.com/office/drawing/2014/main" id="{7DD9A570-2FD4-42DE-839C-9BF8148696B5}"/>
              </a:ext>
            </a:extLst>
          </p:cNvPr>
          <p:cNvPicPr>
            <a:picLocks noChangeAspect="1"/>
          </p:cNvPicPr>
          <p:nvPr/>
        </p:nvPicPr>
        <p:blipFill>
          <a:blip r:embed="rId3"/>
          <a:stretch>
            <a:fillRect/>
          </a:stretch>
        </p:blipFill>
        <p:spPr>
          <a:xfrm>
            <a:off x="281651" y="1105467"/>
            <a:ext cx="540338" cy="573086"/>
          </a:xfrm>
          <a:prstGeom prst="rect">
            <a:avLst/>
          </a:prstGeom>
        </p:spPr>
      </p:pic>
      <p:sp>
        <p:nvSpPr>
          <p:cNvPr id="112" name="文本框 111">
            <a:extLst>
              <a:ext uri="{FF2B5EF4-FFF2-40B4-BE49-F238E27FC236}">
                <a16:creationId xmlns:a16="http://schemas.microsoft.com/office/drawing/2014/main" id="{96C32985-A4E8-4A8A-B823-352B8A19F51B}"/>
              </a:ext>
            </a:extLst>
          </p:cNvPr>
          <p:cNvSpPr txBox="1"/>
          <p:nvPr/>
        </p:nvSpPr>
        <p:spPr>
          <a:xfrm>
            <a:off x="9569342" y="1028248"/>
            <a:ext cx="2452442" cy="584775"/>
          </a:xfrm>
          <a:prstGeom prst="rect">
            <a:avLst/>
          </a:prstGeom>
          <a:noFill/>
        </p:spPr>
        <p:txBody>
          <a:bodyPr wrap="square" rtlCol="0">
            <a:spAutoFit/>
          </a:bodyPr>
          <a:lstStyle/>
          <a:p>
            <a:pPr algn="ctr"/>
            <a:r>
              <a:rPr lang="en-US" altLang="zh-CN" sz="1600">
                <a:latin typeface="Arial" panose="020B0604020202020204" pitchFamily="34" charset="0"/>
                <a:ea typeface="微软雅黑" panose="020B0503020204020204" pitchFamily="34" charset="-122"/>
              </a:rPr>
              <a:t>Apps Composed into one in Production</a:t>
            </a:r>
            <a:endParaRPr lang="zh-CN" altLang="en-US" sz="1600">
              <a:latin typeface="Arial" panose="020B0604020202020204" pitchFamily="34" charset="0"/>
              <a:ea typeface="微软雅黑" panose="020B0503020204020204" pitchFamily="34" charset="-122"/>
            </a:endParaRPr>
          </a:p>
        </p:txBody>
      </p:sp>
      <p:pic>
        <p:nvPicPr>
          <p:cNvPr id="65" name="图片 64">
            <a:extLst>
              <a:ext uri="{FF2B5EF4-FFF2-40B4-BE49-F238E27FC236}">
                <a16:creationId xmlns:a16="http://schemas.microsoft.com/office/drawing/2014/main" id="{411524B6-3C26-4314-8960-DD6395EE2441}"/>
              </a:ext>
            </a:extLst>
          </p:cNvPr>
          <p:cNvPicPr>
            <a:picLocks noChangeAspect="1"/>
          </p:cNvPicPr>
          <p:nvPr/>
        </p:nvPicPr>
        <p:blipFill>
          <a:blip r:embed="rId4"/>
          <a:stretch>
            <a:fillRect/>
          </a:stretch>
        </p:blipFill>
        <p:spPr>
          <a:xfrm>
            <a:off x="1084406" y="5451392"/>
            <a:ext cx="738802" cy="757586"/>
          </a:xfrm>
          <a:prstGeom prst="rect">
            <a:avLst/>
          </a:prstGeom>
        </p:spPr>
      </p:pic>
      <p:pic>
        <p:nvPicPr>
          <p:cNvPr id="7" name="图片 6">
            <a:extLst>
              <a:ext uri="{FF2B5EF4-FFF2-40B4-BE49-F238E27FC236}">
                <a16:creationId xmlns:a16="http://schemas.microsoft.com/office/drawing/2014/main" id="{F2F165A4-962F-4810-A11C-3DA524F909CA}"/>
              </a:ext>
            </a:extLst>
          </p:cNvPr>
          <p:cNvPicPr>
            <a:picLocks noChangeAspect="1"/>
          </p:cNvPicPr>
          <p:nvPr/>
        </p:nvPicPr>
        <p:blipFill>
          <a:blip r:embed="rId5"/>
          <a:stretch>
            <a:fillRect/>
          </a:stretch>
        </p:blipFill>
        <p:spPr>
          <a:xfrm>
            <a:off x="2571421" y="4949259"/>
            <a:ext cx="4869654" cy="1653947"/>
          </a:xfrm>
          <a:prstGeom prst="rect">
            <a:avLst/>
          </a:prstGeom>
        </p:spPr>
      </p:pic>
      <p:sp>
        <p:nvSpPr>
          <p:cNvPr id="66" name="标题 8">
            <a:extLst>
              <a:ext uri="{FF2B5EF4-FFF2-40B4-BE49-F238E27FC236}">
                <a16:creationId xmlns:a16="http://schemas.microsoft.com/office/drawing/2014/main" id="{C47DCE85-4708-477C-B196-FB4F1C41BB83}"/>
              </a:ext>
            </a:extLst>
          </p:cNvPr>
          <p:cNvSpPr>
            <a:spLocks noGrp="1"/>
          </p:cNvSpPr>
          <p:nvPr>
            <p:ph type="title"/>
          </p:nvPr>
        </p:nvSpPr>
        <p:spPr>
          <a:xfrm>
            <a:off x="633792" y="-1"/>
            <a:ext cx="8640000" cy="792000"/>
          </a:xfrm>
        </p:spPr>
        <p:txBody>
          <a:bodyPr vert="horz" lIns="91440" tIns="45720" rIns="91440" bIns="45720" rtlCol="0" anchor="ctr">
            <a:noAutofit/>
          </a:bodyPr>
          <a:lstStyle/>
          <a:p>
            <a:r>
              <a:rPr lang="zh-CN" altLang="en-US" sz="3200" b="1">
                <a:latin typeface="Arial" panose="020B0604020202020204" pitchFamily="34" charset="0"/>
                <a:ea typeface="华文楷体" panose="02010600040101010101" pitchFamily="2" charset="-122"/>
                <a:cs typeface="Arial" panose="020B0604020202020204" pitchFamily="34" charset="0"/>
              </a:rPr>
              <a:t>打造微前端应用</a:t>
            </a:r>
          </a:p>
        </p:txBody>
      </p:sp>
    </p:spTree>
    <p:extLst>
      <p:ext uri="{BB962C8B-B14F-4D97-AF65-F5344CB8AC3E}">
        <p14:creationId xmlns:p14="http://schemas.microsoft.com/office/powerpoint/2010/main" val="284648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9304DE-41A4-4177-A84C-76DB91B902A3}"/>
              </a:ext>
            </a:extLst>
          </p:cNvPr>
          <p:cNvSpPr/>
          <p:nvPr/>
        </p:nvSpPr>
        <p:spPr>
          <a:xfrm>
            <a:off x="783297" y="1005115"/>
            <a:ext cx="8578417" cy="2119085"/>
          </a:xfrm>
          <a:prstGeom prst="rect">
            <a:avLst/>
          </a:prstGeom>
          <a:no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ea typeface="华文楷体" panose="02010600040101010101" pitchFamily="2" charset="-122"/>
            </a:endParaRPr>
          </a:p>
        </p:txBody>
      </p:sp>
      <p:sp>
        <p:nvSpPr>
          <p:cNvPr id="6" name="矩形 5">
            <a:extLst>
              <a:ext uri="{FF2B5EF4-FFF2-40B4-BE49-F238E27FC236}">
                <a16:creationId xmlns:a16="http://schemas.microsoft.com/office/drawing/2014/main" id="{2C595789-5C3C-4F2E-813E-9A03EC3D1BBB}"/>
              </a:ext>
            </a:extLst>
          </p:cNvPr>
          <p:cNvSpPr/>
          <p:nvPr/>
        </p:nvSpPr>
        <p:spPr>
          <a:xfrm>
            <a:off x="918690" y="1204685"/>
            <a:ext cx="1692813" cy="3773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latin typeface="Arial" panose="020B0604020202020204" pitchFamily="34" charset="0"/>
                <a:ea typeface="华文楷体" panose="02010600040101010101" pitchFamily="2" charset="-122"/>
              </a:rPr>
              <a:t>应用导航</a:t>
            </a:r>
          </a:p>
        </p:txBody>
      </p:sp>
      <p:sp>
        <p:nvSpPr>
          <p:cNvPr id="7" name="矩形 6">
            <a:extLst>
              <a:ext uri="{FF2B5EF4-FFF2-40B4-BE49-F238E27FC236}">
                <a16:creationId xmlns:a16="http://schemas.microsoft.com/office/drawing/2014/main" id="{6BFFEE12-87AE-4E51-B509-5890F3F66AEF}"/>
              </a:ext>
            </a:extLst>
          </p:cNvPr>
          <p:cNvSpPr/>
          <p:nvPr/>
        </p:nvSpPr>
        <p:spPr>
          <a:xfrm>
            <a:off x="918690" y="2106385"/>
            <a:ext cx="1692813" cy="3773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a:latin typeface="Arial" panose="020B0604020202020204" pitchFamily="34" charset="0"/>
                <a:ea typeface="华文楷体" panose="02010600040101010101" pitchFamily="2" charset="-122"/>
              </a:rPr>
              <a:t>全局数据加载</a:t>
            </a:r>
          </a:p>
        </p:txBody>
      </p:sp>
      <p:sp>
        <p:nvSpPr>
          <p:cNvPr id="8" name="矩形 7">
            <a:extLst>
              <a:ext uri="{FF2B5EF4-FFF2-40B4-BE49-F238E27FC236}">
                <a16:creationId xmlns:a16="http://schemas.microsoft.com/office/drawing/2014/main" id="{E294C1FD-3AAA-4AC7-AF23-615161F26708}"/>
              </a:ext>
            </a:extLst>
          </p:cNvPr>
          <p:cNvSpPr/>
          <p:nvPr/>
        </p:nvSpPr>
        <p:spPr>
          <a:xfrm>
            <a:off x="2808098" y="1231902"/>
            <a:ext cx="1692813" cy="13389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a:latin typeface="Arial" panose="020B0604020202020204" pitchFamily="34" charset="0"/>
                <a:ea typeface="华文楷体" panose="02010600040101010101" pitchFamily="2" charset="-122"/>
              </a:rPr>
              <a:t>子应用的注册，销毁，预加载</a:t>
            </a:r>
          </a:p>
        </p:txBody>
      </p:sp>
      <p:sp>
        <p:nvSpPr>
          <p:cNvPr id="9" name="矩形 8">
            <a:extLst>
              <a:ext uri="{FF2B5EF4-FFF2-40B4-BE49-F238E27FC236}">
                <a16:creationId xmlns:a16="http://schemas.microsoft.com/office/drawing/2014/main" id="{969F1D50-45CB-48BD-BFA1-A9F7C5DEA823}"/>
              </a:ext>
            </a:extLst>
          </p:cNvPr>
          <p:cNvSpPr/>
          <p:nvPr/>
        </p:nvSpPr>
        <p:spPr>
          <a:xfrm>
            <a:off x="5023080" y="1286329"/>
            <a:ext cx="1692813" cy="377372"/>
          </a:xfrm>
          <a:prstGeom prst="rect">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lumMod val="95000"/>
                    <a:lumOff val="5000"/>
                  </a:schemeClr>
                </a:solidFill>
                <a:latin typeface="Arial" panose="020B0604020202020204" pitchFamily="34" charset="0"/>
                <a:ea typeface="华文楷体" panose="02010600040101010101" pitchFamily="2" charset="-122"/>
              </a:rPr>
              <a:t>App1</a:t>
            </a:r>
            <a:endParaRPr lang="zh-CN" altLang="en-US" sz="1600">
              <a:solidFill>
                <a:schemeClr val="tx1">
                  <a:lumMod val="95000"/>
                  <a:lumOff val="5000"/>
                </a:schemeClr>
              </a:solidFill>
              <a:latin typeface="Arial" panose="020B0604020202020204" pitchFamily="34" charset="0"/>
              <a:ea typeface="华文楷体" panose="02010600040101010101" pitchFamily="2" charset="-122"/>
            </a:endParaRPr>
          </a:p>
        </p:txBody>
      </p:sp>
      <p:sp>
        <p:nvSpPr>
          <p:cNvPr id="10" name="矩形 9">
            <a:extLst>
              <a:ext uri="{FF2B5EF4-FFF2-40B4-BE49-F238E27FC236}">
                <a16:creationId xmlns:a16="http://schemas.microsoft.com/office/drawing/2014/main" id="{8DB2C301-E3F3-4417-86DF-D7E99A5BF533}"/>
              </a:ext>
            </a:extLst>
          </p:cNvPr>
          <p:cNvSpPr/>
          <p:nvPr/>
        </p:nvSpPr>
        <p:spPr>
          <a:xfrm>
            <a:off x="5023080" y="2163840"/>
            <a:ext cx="1692813" cy="377372"/>
          </a:xfrm>
          <a:prstGeom prst="rect">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a:solidFill>
                  <a:schemeClr val="tx1">
                    <a:lumMod val="95000"/>
                    <a:lumOff val="5000"/>
                  </a:schemeClr>
                </a:solidFill>
                <a:latin typeface="Arial" panose="020B0604020202020204" pitchFamily="34" charset="0"/>
                <a:ea typeface="华文楷体" panose="02010600040101010101" pitchFamily="2" charset="-122"/>
              </a:rPr>
              <a:t>App3</a:t>
            </a:r>
            <a:endParaRPr lang="zh-CN" altLang="en-US" sz="1600">
              <a:solidFill>
                <a:schemeClr val="tx1">
                  <a:lumMod val="95000"/>
                  <a:lumOff val="5000"/>
                </a:schemeClr>
              </a:solidFill>
              <a:latin typeface="Arial" panose="020B0604020202020204" pitchFamily="34" charset="0"/>
              <a:ea typeface="华文楷体" panose="02010600040101010101" pitchFamily="2" charset="-122"/>
            </a:endParaRPr>
          </a:p>
        </p:txBody>
      </p:sp>
      <p:sp>
        <p:nvSpPr>
          <p:cNvPr id="11" name="矩形 10">
            <a:extLst>
              <a:ext uri="{FF2B5EF4-FFF2-40B4-BE49-F238E27FC236}">
                <a16:creationId xmlns:a16="http://schemas.microsoft.com/office/drawing/2014/main" id="{EFA55C98-20C1-4139-8430-46A5EE44BB09}"/>
              </a:ext>
            </a:extLst>
          </p:cNvPr>
          <p:cNvSpPr/>
          <p:nvPr/>
        </p:nvSpPr>
        <p:spPr>
          <a:xfrm>
            <a:off x="7238062" y="1317774"/>
            <a:ext cx="1692813" cy="377372"/>
          </a:xfrm>
          <a:prstGeom prst="rect">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a:solidFill>
                  <a:schemeClr val="tx1">
                    <a:lumMod val="95000"/>
                    <a:lumOff val="5000"/>
                  </a:schemeClr>
                </a:solidFill>
                <a:latin typeface="Arial" panose="020B0604020202020204" pitchFamily="34" charset="0"/>
                <a:ea typeface="华文楷体" panose="02010600040101010101" pitchFamily="2" charset="-122"/>
              </a:rPr>
              <a:t>App2</a:t>
            </a:r>
            <a:endParaRPr lang="zh-CN" altLang="en-US" sz="1600">
              <a:solidFill>
                <a:schemeClr val="tx1">
                  <a:lumMod val="95000"/>
                  <a:lumOff val="5000"/>
                </a:schemeClr>
              </a:solidFill>
              <a:latin typeface="Arial" panose="020B0604020202020204" pitchFamily="34" charset="0"/>
              <a:ea typeface="华文楷体" panose="02010600040101010101" pitchFamily="2" charset="-122"/>
            </a:endParaRPr>
          </a:p>
        </p:txBody>
      </p:sp>
      <p:sp>
        <p:nvSpPr>
          <p:cNvPr id="12" name="矩形 11">
            <a:extLst>
              <a:ext uri="{FF2B5EF4-FFF2-40B4-BE49-F238E27FC236}">
                <a16:creationId xmlns:a16="http://schemas.microsoft.com/office/drawing/2014/main" id="{AE269A87-38B3-481A-95A4-183A6EA7E75E}"/>
              </a:ext>
            </a:extLst>
          </p:cNvPr>
          <p:cNvSpPr/>
          <p:nvPr/>
        </p:nvSpPr>
        <p:spPr>
          <a:xfrm>
            <a:off x="7238061" y="2106385"/>
            <a:ext cx="1692813" cy="377372"/>
          </a:xfrm>
          <a:prstGeom prst="rect">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a:solidFill>
                  <a:schemeClr val="tx1">
                    <a:lumMod val="95000"/>
                    <a:lumOff val="5000"/>
                  </a:schemeClr>
                </a:solidFill>
                <a:latin typeface="Arial" panose="020B0604020202020204" pitchFamily="34" charset="0"/>
                <a:ea typeface="华文楷体" panose="02010600040101010101" pitchFamily="2" charset="-122"/>
              </a:rPr>
              <a:t>…</a:t>
            </a:r>
            <a:endParaRPr lang="zh-CN" altLang="en-US" sz="1600">
              <a:solidFill>
                <a:schemeClr val="tx1">
                  <a:lumMod val="95000"/>
                  <a:lumOff val="5000"/>
                </a:schemeClr>
              </a:solidFill>
              <a:latin typeface="Arial" panose="020B0604020202020204" pitchFamily="34" charset="0"/>
              <a:ea typeface="华文楷体" panose="02010600040101010101" pitchFamily="2" charset="-122"/>
            </a:endParaRPr>
          </a:p>
        </p:txBody>
      </p:sp>
      <p:sp>
        <p:nvSpPr>
          <p:cNvPr id="13" name="矩形 12">
            <a:extLst>
              <a:ext uri="{FF2B5EF4-FFF2-40B4-BE49-F238E27FC236}">
                <a16:creationId xmlns:a16="http://schemas.microsoft.com/office/drawing/2014/main" id="{9E228B6F-4CA9-4811-875A-52EEB7EFCF95}"/>
              </a:ext>
            </a:extLst>
          </p:cNvPr>
          <p:cNvSpPr/>
          <p:nvPr/>
        </p:nvSpPr>
        <p:spPr>
          <a:xfrm>
            <a:off x="783297" y="4019554"/>
            <a:ext cx="8578417" cy="690031"/>
          </a:xfrm>
          <a:prstGeom prst="rect">
            <a:avLst/>
          </a:prstGeom>
          <a:noFill/>
          <a:ln w="285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Arial" panose="020B0604020202020204" pitchFamily="34" charset="0"/>
              <a:ea typeface="华文楷体" panose="02010600040101010101" pitchFamily="2" charset="-122"/>
            </a:endParaRPr>
          </a:p>
        </p:txBody>
      </p:sp>
      <p:cxnSp>
        <p:nvCxnSpPr>
          <p:cNvPr id="20" name="直接箭头连接符 19">
            <a:extLst>
              <a:ext uri="{FF2B5EF4-FFF2-40B4-BE49-F238E27FC236}">
                <a16:creationId xmlns:a16="http://schemas.microsoft.com/office/drawing/2014/main" id="{4D000705-BF1C-43C8-8B04-1811F7D32F94}"/>
              </a:ext>
            </a:extLst>
          </p:cNvPr>
          <p:cNvCxnSpPr/>
          <p:nvPr/>
        </p:nvCxnSpPr>
        <p:spPr>
          <a:xfrm flipV="1">
            <a:off x="3236685" y="3124200"/>
            <a:ext cx="0" cy="89535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1" name="文本框 20">
            <a:extLst>
              <a:ext uri="{FF2B5EF4-FFF2-40B4-BE49-F238E27FC236}">
                <a16:creationId xmlns:a16="http://schemas.microsoft.com/office/drawing/2014/main" id="{4AD85C6C-4FAF-4C7D-AFBB-F1A89136C657}"/>
              </a:ext>
            </a:extLst>
          </p:cNvPr>
          <p:cNvSpPr txBox="1"/>
          <p:nvPr/>
        </p:nvSpPr>
        <p:spPr>
          <a:xfrm>
            <a:off x="3548688" y="3387211"/>
            <a:ext cx="3167205" cy="338554"/>
          </a:xfrm>
          <a:prstGeom prst="rect">
            <a:avLst/>
          </a:prstGeom>
          <a:noFill/>
        </p:spPr>
        <p:txBody>
          <a:bodyPr wrap="square" rtlCol="0">
            <a:spAutoFit/>
          </a:bodyPr>
          <a:lstStyle/>
          <a:p>
            <a:r>
              <a:rPr lang="zh-CN" altLang="en-US" sz="1600">
                <a:latin typeface="Arial" panose="020B0604020202020204" pitchFamily="34" charset="0"/>
                <a:ea typeface="华文楷体" panose="02010600040101010101" pitchFamily="2" charset="-122"/>
              </a:rPr>
              <a:t>运行时动态的加载各个应用</a:t>
            </a:r>
          </a:p>
        </p:txBody>
      </p:sp>
      <p:sp>
        <p:nvSpPr>
          <p:cNvPr id="22" name="矩形 21">
            <a:extLst>
              <a:ext uri="{FF2B5EF4-FFF2-40B4-BE49-F238E27FC236}">
                <a16:creationId xmlns:a16="http://schemas.microsoft.com/office/drawing/2014/main" id="{A0E10859-CA33-4E48-9728-0CA17E90FD9B}"/>
              </a:ext>
            </a:extLst>
          </p:cNvPr>
          <p:cNvSpPr/>
          <p:nvPr/>
        </p:nvSpPr>
        <p:spPr>
          <a:xfrm>
            <a:off x="1115285" y="4180718"/>
            <a:ext cx="1692813" cy="377372"/>
          </a:xfrm>
          <a:prstGeom prst="rect">
            <a:avLst/>
          </a:prstGeom>
          <a:solidFill>
            <a:srgbClr val="0070C0"/>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lumMod val="95000"/>
                    <a:lumOff val="5000"/>
                  </a:schemeClr>
                </a:solidFill>
                <a:latin typeface="Arial" panose="020B0604020202020204" pitchFamily="34" charset="0"/>
                <a:ea typeface="华文楷体" panose="02010600040101010101" pitchFamily="2" charset="-122"/>
              </a:rPr>
              <a:t>App1</a:t>
            </a:r>
            <a:endParaRPr lang="zh-CN" altLang="en-US" sz="1600">
              <a:solidFill>
                <a:schemeClr val="tx1">
                  <a:lumMod val="95000"/>
                  <a:lumOff val="5000"/>
                </a:schemeClr>
              </a:solidFill>
              <a:latin typeface="Arial" panose="020B0604020202020204" pitchFamily="34" charset="0"/>
              <a:ea typeface="华文楷体" panose="02010600040101010101" pitchFamily="2" charset="-122"/>
            </a:endParaRPr>
          </a:p>
        </p:txBody>
      </p:sp>
      <p:sp>
        <p:nvSpPr>
          <p:cNvPr id="23" name="矩形 22">
            <a:extLst>
              <a:ext uri="{FF2B5EF4-FFF2-40B4-BE49-F238E27FC236}">
                <a16:creationId xmlns:a16="http://schemas.microsoft.com/office/drawing/2014/main" id="{2BC331CF-5317-4078-BAB9-F357A81B54D8}"/>
              </a:ext>
            </a:extLst>
          </p:cNvPr>
          <p:cNvSpPr/>
          <p:nvPr/>
        </p:nvSpPr>
        <p:spPr>
          <a:xfrm>
            <a:off x="3236685" y="4185556"/>
            <a:ext cx="1692813" cy="377372"/>
          </a:xfrm>
          <a:prstGeom prst="rect">
            <a:avLst/>
          </a:prstGeom>
          <a:solidFill>
            <a:srgbClr val="0070C0"/>
          </a:solid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a:solidFill>
                  <a:schemeClr val="tx1">
                    <a:lumMod val="95000"/>
                    <a:lumOff val="5000"/>
                  </a:schemeClr>
                </a:solidFill>
                <a:latin typeface="Arial" panose="020B0604020202020204" pitchFamily="34" charset="0"/>
                <a:ea typeface="华文楷体" panose="02010600040101010101" pitchFamily="2" charset="-122"/>
              </a:rPr>
              <a:t>App2</a:t>
            </a:r>
            <a:endParaRPr lang="zh-CN" altLang="en-US" sz="1600">
              <a:solidFill>
                <a:schemeClr val="tx1">
                  <a:lumMod val="95000"/>
                  <a:lumOff val="5000"/>
                </a:schemeClr>
              </a:solidFill>
              <a:latin typeface="Arial" panose="020B0604020202020204" pitchFamily="34" charset="0"/>
              <a:ea typeface="华文楷体" panose="02010600040101010101" pitchFamily="2" charset="-122"/>
            </a:endParaRPr>
          </a:p>
        </p:txBody>
      </p:sp>
      <p:sp>
        <p:nvSpPr>
          <p:cNvPr id="24" name="矩形 23">
            <a:extLst>
              <a:ext uri="{FF2B5EF4-FFF2-40B4-BE49-F238E27FC236}">
                <a16:creationId xmlns:a16="http://schemas.microsoft.com/office/drawing/2014/main" id="{2EF4B2EE-BB2E-4D33-8A2E-03D8B5020223}"/>
              </a:ext>
            </a:extLst>
          </p:cNvPr>
          <p:cNvSpPr/>
          <p:nvPr/>
        </p:nvSpPr>
        <p:spPr>
          <a:xfrm>
            <a:off x="5358085" y="4185556"/>
            <a:ext cx="1692813" cy="377372"/>
          </a:xfrm>
          <a:prstGeom prst="rect">
            <a:avLst/>
          </a:prstGeom>
          <a:solidFill>
            <a:srgbClr val="0070C0"/>
          </a:solid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a:solidFill>
                  <a:schemeClr val="tx1">
                    <a:lumMod val="95000"/>
                    <a:lumOff val="5000"/>
                  </a:schemeClr>
                </a:solidFill>
                <a:latin typeface="Arial" panose="020B0604020202020204" pitchFamily="34" charset="0"/>
                <a:ea typeface="华文楷体" panose="02010600040101010101" pitchFamily="2" charset="-122"/>
              </a:rPr>
              <a:t>App3</a:t>
            </a:r>
            <a:endParaRPr lang="zh-CN" altLang="en-US" sz="1600">
              <a:solidFill>
                <a:schemeClr val="tx1">
                  <a:lumMod val="95000"/>
                  <a:lumOff val="5000"/>
                </a:schemeClr>
              </a:solidFill>
              <a:latin typeface="Arial" panose="020B0604020202020204" pitchFamily="34" charset="0"/>
              <a:ea typeface="华文楷体" panose="02010600040101010101" pitchFamily="2" charset="-122"/>
            </a:endParaRPr>
          </a:p>
        </p:txBody>
      </p:sp>
      <p:sp>
        <p:nvSpPr>
          <p:cNvPr id="25" name="矩形 24">
            <a:extLst>
              <a:ext uri="{FF2B5EF4-FFF2-40B4-BE49-F238E27FC236}">
                <a16:creationId xmlns:a16="http://schemas.microsoft.com/office/drawing/2014/main" id="{18895EB3-D7A4-4DFD-80DC-33E4974A3F3A}"/>
              </a:ext>
            </a:extLst>
          </p:cNvPr>
          <p:cNvSpPr/>
          <p:nvPr/>
        </p:nvSpPr>
        <p:spPr>
          <a:xfrm>
            <a:off x="7479485" y="4175883"/>
            <a:ext cx="1692813" cy="377372"/>
          </a:xfrm>
          <a:prstGeom prst="rect">
            <a:avLst/>
          </a:prstGeom>
          <a:solidFill>
            <a:srgbClr val="0070C0"/>
          </a:solid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a:solidFill>
                  <a:schemeClr val="tx1">
                    <a:lumMod val="95000"/>
                    <a:lumOff val="5000"/>
                  </a:schemeClr>
                </a:solidFill>
                <a:latin typeface="Arial" panose="020B0604020202020204" pitchFamily="34" charset="0"/>
                <a:ea typeface="华文楷体" panose="02010600040101010101" pitchFamily="2" charset="-122"/>
              </a:rPr>
              <a:t>…</a:t>
            </a:r>
            <a:endParaRPr lang="zh-CN" altLang="en-US" sz="1600">
              <a:solidFill>
                <a:schemeClr val="tx1">
                  <a:lumMod val="95000"/>
                  <a:lumOff val="5000"/>
                </a:schemeClr>
              </a:solidFill>
              <a:latin typeface="Arial" panose="020B0604020202020204" pitchFamily="34" charset="0"/>
              <a:ea typeface="华文楷体" panose="02010600040101010101" pitchFamily="2" charset="-122"/>
            </a:endParaRPr>
          </a:p>
        </p:txBody>
      </p:sp>
      <p:sp>
        <p:nvSpPr>
          <p:cNvPr id="19" name="矩形 18">
            <a:extLst>
              <a:ext uri="{FF2B5EF4-FFF2-40B4-BE49-F238E27FC236}">
                <a16:creationId xmlns:a16="http://schemas.microsoft.com/office/drawing/2014/main" id="{74D3EE4C-0776-41F0-8F20-2AD1280F89F0}"/>
              </a:ext>
            </a:extLst>
          </p:cNvPr>
          <p:cNvSpPr/>
          <p:nvPr/>
        </p:nvSpPr>
        <p:spPr>
          <a:xfrm>
            <a:off x="735470" y="5330150"/>
            <a:ext cx="8626244" cy="338554"/>
          </a:xfrm>
          <a:prstGeom prst="rect">
            <a:avLst/>
          </a:prstGeom>
        </p:spPr>
        <p:txBody>
          <a:bodyPr wrap="square">
            <a:spAutoFit/>
          </a:bodyPr>
          <a:lstStyle/>
          <a:p>
            <a:r>
              <a:rPr lang="zh-CN" altLang="en-US" sz="1600">
                <a:latin typeface="Arial" panose="020B0604020202020204" pitchFamily="34" charset="0"/>
                <a:ea typeface="华文楷体" panose="02010600040101010101" pitchFamily="2" charset="-122"/>
              </a:rPr>
              <a:t>在用户看来仍然是内聚的单个产品。</a:t>
            </a:r>
          </a:p>
        </p:txBody>
      </p:sp>
      <p:sp>
        <p:nvSpPr>
          <p:cNvPr id="26" name="标题 8">
            <a:extLst>
              <a:ext uri="{FF2B5EF4-FFF2-40B4-BE49-F238E27FC236}">
                <a16:creationId xmlns:a16="http://schemas.microsoft.com/office/drawing/2014/main" id="{0FC30D98-2416-4A99-BD34-CE3117F5B49F}"/>
              </a:ext>
            </a:extLst>
          </p:cNvPr>
          <p:cNvSpPr>
            <a:spLocks noGrp="1"/>
          </p:cNvSpPr>
          <p:nvPr>
            <p:ph type="title"/>
          </p:nvPr>
        </p:nvSpPr>
        <p:spPr>
          <a:xfrm>
            <a:off x="633792" y="-1"/>
            <a:ext cx="8640000" cy="792000"/>
          </a:xfrm>
        </p:spPr>
        <p:txBody>
          <a:bodyPr vert="horz" lIns="91440" tIns="45720" rIns="91440" bIns="45720" rtlCol="0" anchor="ctr">
            <a:noAutofit/>
          </a:bodyPr>
          <a:lstStyle/>
          <a:p>
            <a:r>
              <a:rPr lang="zh-CN" altLang="en-US" sz="3200" b="1">
                <a:latin typeface="Arial" panose="020B0604020202020204" pitchFamily="34" charset="0"/>
                <a:ea typeface="华文楷体" panose="02010600040101010101" pitchFamily="2" charset="-122"/>
                <a:cs typeface="Arial" panose="020B0604020202020204" pitchFamily="34" charset="0"/>
              </a:rPr>
              <a:t>打造微前端应用</a:t>
            </a:r>
          </a:p>
        </p:txBody>
      </p:sp>
    </p:spTree>
    <p:extLst>
      <p:ext uri="{BB962C8B-B14F-4D97-AF65-F5344CB8AC3E}">
        <p14:creationId xmlns:p14="http://schemas.microsoft.com/office/powerpoint/2010/main" val="6157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8CCF9E2D-787B-4342-B235-98D869753F2B}"/>
              </a:ext>
            </a:extLst>
          </p:cNvPr>
          <p:cNvGraphicFramePr>
            <a:graphicFrameLocks noGrp="1"/>
          </p:cNvGraphicFramePr>
          <p:nvPr>
            <p:extLst>
              <p:ext uri="{D42A27DB-BD31-4B8C-83A1-F6EECF244321}">
                <p14:modId xmlns:p14="http://schemas.microsoft.com/office/powerpoint/2010/main" val="622489452"/>
              </p:ext>
            </p:extLst>
          </p:nvPr>
        </p:nvGraphicFramePr>
        <p:xfrm>
          <a:off x="566056" y="951930"/>
          <a:ext cx="9114974" cy="3275278"/>
        </p:xfrm>
        <a:graphic>
          <a:graphicData uri="http://schemas.openxmlformats.org/drawingml/2006/table">
            <a:tbl>
              <a:tblPr firstRow="1" bandRow="1">
                <a:tableStyleId>{5C22544A-7EE6-4342-B048-85BDC9FD1C3A}</a:tableStyleId>
              </a:tblPr>
              <a:tblGrid>
                <a:gridCol w="1236090">
                  <a:extLst>
                    <a:ext uri="{9D8B030D-6E8A-4147-A177-3AD203B41FA5}">
                      <a16:colId xmlns:a16="http://schemas.microsoft.com/office/drawing/2014/main" val="1781268258"/>
                    </a:ext>
                  </a:extLst>
                </a:gridCol>
                <a:gridCol w="2818156">
                  <a:extLst>
                    <a:ext uri="{9D8B030D-6E8A-4147-A177-3AD203B41FA5}">
                      <a16:colId xmlns:a16="http://schemas.microsoft.com/office/drawing/2014/main" val="4187341425"/>
                    </a:ext>
                  </a:extLst>
                </a:gridCol>
                <a:gridCol w="1685860">
                  <a:extLst>
                    <a:ext uri="{9D8B030D-6E8A-4147-A177-3AD203B41FA5}">
                      <a16:colId xmlns:a16="http://schemas.microsoft.com/office/drawing/2014/main" val="2810868620"/>
                    </a:ext>
                  </a:extLst>
                </a:gridCol>
                <a:gridCol w="2352656">
                  <a:extLst>
                    <a:ext uri="{9D8B030D-6E8A-4147-A177-3AD203B41FA5}">
                      <a16:colId xmlns:a16="http://schemas.microsoft.com/office/drawing/2014/main" val="937351929"/>
                    </a:ext>
                  </a:extLst>
                </a:gridCol>
                <a:gridCol w="1022212">
                  <a:extLst>
                    <a:ext uri="{9D8B030D-6E8A-4147-A177-3AD203B41FA5}">
                      <a16:colId xmlns:a16="http://schemas.microsoft.com/office/drawing/2014/main" val="522666897"/>
                    </a:ext>
                  </a:extLst>
                </a:gridCol>
              </a:tblGrid>
              <a:tr h="374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effectLst/>
                          <a:latin typeface="Arial" panose="020B0604020202020204" pitchFamily="34" charset="0"/>
                          <a:ea typeface="微软雅黑" panose="020B0503020204020204" pitchFamily="34" charset="-122"/>
                          <a:cs typeface="Arial" panose="020B0604020202020204" pitchFamily="34" charset="0"/>
                        </a:rPr>
                        <a:t>方式</a:t>
                      </a:r>
                    </a:p>
                  </a:txBody>
                  <a:tcPr anchor="ct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effectLst/>
                          <a:latin typeface="Arial" panose="020B0604020202020204" pitchFamily="34" charset="0"/>
                          <a:ea typeface="微软雅黑" panose="020B0503020204020204" pitchFamily="34" charset="-122"/>
                          <a:cs typeface="Arial" panose="020B0604020202020204" pitchFamily="34" charset="0"/>
                        </a:rPr>
                        <a:t>描述</a:t>
                      </a:r>
                    </a:p>
                  </a:txBody>
                  <a:tcPr anchor="ct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effectLst/>
                          <a:latin typeface="Arial" panose="020B0604020202020204" pitchFamily="34" charset="0"/>
                          <a:ea typeface="微软雅黑" panose="020B0503020204020204" pitchFamily="34" charset="-122"/>
                          <a:cs typeface="Arial" panose="020B0604020202020204" pitchFamily="34" charset="0"/>
                        </a:rPr>
                        <a:t>优点</a:t>
                      </a:r>
                    </a:p>
                  </a:txBody>
                  <a:tcPr anchor="ct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effectLst/>
                          <a:latin typeface="Arial" panose="020B0604020202020204" pitchFamily="34" charset="0"/>
                          <a:ea typeface="微软雅黑" panose="020B0503020204020204" pitchFamily="34" charset="-122"/>
                          <a:cs typeface="Arial" panose="020B0604020202020204" pitchFamily="34" charset="0"/>
                        </a:rPr>
                        <a:t>缺点</a:t>
                      </a:r>
                    </a:p>
                  </a:txBody>
                  <a:tcPr anchor="ct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effectLst/>
                          <a:latin typeface="Arial" panose="020B0604020202020204" pitchFamily="34" charset="0"/>
                          <a:ea typeface="微软雅黑" panose="020B0503020204020204" pitchFamily="34" charset="-122"/>
                          <a:cs typeface="Arial" panose="020B0604020202020204" pitchFamily="34" charset="0"/>
                        </a:rPr>
                        <a:t>难度系数</a:t>
                      </a:r>
                    </a:p>
                  </a:txBody>
                  <a:tcPr anchor="ctr">
                    <a:solidFill>
                      <a:schemeClr val="tx2">
                        <a:lumMod val="60000"/>
                        <a:lumOff val="40000"/>
                      </a:schemeClr>
                    </a:solidFill>
                  </a:tcPr>
                </a:tc>
                <a:extLst>
                  <a:ext uri="{0D108BD9-81ED-4DB2-BD59-A6C34878D82A}">
                    <a16:rowId xmlns:a16="http://schemas.microsoft.com/office/drawing/2014/main" val="1127854049"/>
                  </a:ext>
                </a:extLst>
              </a:tr>
              <a:tr h="5460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路由转发</a:t>
                      </a:r>
                    </a:p>
                    <a:p>
                      <a:endParaRPr lang="zh-CN" altLang="en-US" sz="1200" baseline="0">
                        <a:solidFill>
                          <a:schemeClr val="tx1">
                            <a:lumMod val="50000"/>
                            <a:lumOff val="50000"/>
                          </a:schemeClr>
                        </a:solidFill>
                      </a:endParaRPr>
                    </a:p>
                  </a:txBody>
                  <a:tcPr anchor="c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路由转发严格意义上不属微前端，多个子模块之间共享一个导航即可</a:t>
                      </a:r>
                    </a:p>
                    <a:p>
                      <a:endParaRPr lang="zh-CN" altLang="en-US" sz="1200" baseline="0">
                        <a:solidFill>
                          <a:schemeClr val="tx1">
                            <a:lumMod val="50000"/>
                            <a:lumOff val="50000"/>
                          </a:schemeClr>
                        </a:solidFill>
                      </a:endParaRPr>
                    </a:p>
                  </a:txBody>
                  <a:tcPr anchor="c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简单，易实现</a:t>
                      </a:r>
                    </a:p>
                    <a:p>
                      <a:endParaRPr lang="zh-CN" altLang="en-US" sz="1200" baseline="0">
                        <a:solidFill>
                          <a:schemeClr val="tx1">
                            <a:lumMod val="50000"/>
                            <a:lumOff val="50000"/>
                          </a:schemeClr>
                        </a:solidFill>
                      </a:endParaRPr>
                    </a:p>
                  </a:txBody>
                  <a:tcPr anchor="c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体验不好，切换应用整个页面刷新</a:t>
                      </a:r>
                    </a:p>
                    <a:p>
                      <a:endParaRPr lang="zh-CN" altLang="en-US" sz="1200" baseline="0">
                        <a:solidFill>
                          <a:schemeClr val="tx1">
                            <a:lumMod val="50000"/>
                            <a:lumOff val="50000"/>
                          </a:schemeClr>
                        </a:solidFill>
                      </a:endParaRPr>
                    </a:p>
                  </a:txBody>
                  <a:tcPr anchor="c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a:t>
                      </a:r>
                    </a:p>
                  </a:txBody>
                  <a:tcPr anchor="ctr">
                    <a:solidFill>
                      <a:schemeClr val="accent1">
                        <a:lumMod val="20000"/>
                        <a:lumOff val="80000"/>
                      </a:schemeClr>
                    </a:solidFill>
                  </a:tcPr>
                </a:tc>
                <a:extLst>
                  <a:ext uri="{0D108BD9-81ED-4DB2-BD59-A6C34878D82A}">
                    <a16:rowId xmlns:a16="http://schemas.microsoft.com/office/drawing/2014/main" val="3118628211"/>
                  </a:ext>
                </a:extLst>
              </a:tr>
              <a:tr h="4333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嵌套 </a:t>
                      </a:r>
                      <a:r>
                        <a:rPr lang="en-US" altLang="zh-CN"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iframe</a:t>
                      </a:r>
                    </a:p>
                  </a:txBody>
                  <a:tcPr anchor="ct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路由转发严格意义上不属微前端，多个子模块之间共享一个导航即可</a:t>
                      </a:r>
                    </a:p>
                  </a:txBody>
                  <a:tcPr anchor="ct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应用之间自带沙箱隔离</a:t>
                      </a:r>
                    </a:p>
                    <a:p>
                      <a:endParaRPr lang="zh-CN" altLang="en-US" sz="1200" baseline="0">
                        <a:solidFill>
                          <a:schemeClr val="tx1">
                            <a:lumMod val="50000"/>
                            <a:lumOff val="50000"/>
                          </a:schemeClr>
                        </a:solidFill>
                      </a:endParaRPr>
                    </a:p>
                  </a:txBody>
                  <a:tcPr anchor="ct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重复加载脚本和样式</a:t>
                      </a:r>
                    </a:p>
                    <a:p>
                      <a:endParaRPr lang="zh-CN" altLang="en-US" sz="1200" baseline="0">
                        <a:solidFill>
                          <a:schemeClr val="tx1">
                            <a:lumMod val="50000"/>
                            <a:lumOff val="50000"/>
                          </a:schemeClr>
                        </a:solidFill>
                      </a:endParaRPr>
                    </a:p>
                  </a:txBody>
                  <a:tcPr anchor="ct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 ★</a:t>
                      </a:r>
                    </a:p>
                    <a:p>
                      <a:endParaRPr lang="zh-CN" altLang="en-US" sz="1200" baseline="0">
                        <a:solidFill>
                          <a:schemeClr val="tx1">
                            <a:lumMod val="50000"/>
                            <a:lumOff val="50000"/>
                          </a:schemeClr>
                        </a:solidFill>
                      </a:endParaRPr>
                    </a:p>
                  </a:txBody>
                  <a:tcPr anchor="ctr">
                    <a:solidFill>
                      <a:schemeClr val="accent1">
                        <a:lumMod val="40000"/>
                        <a:lumOff val="60000"/>
                      </a:schemeClr>
                    </a:solidFill>
                  </a:tcPr>
                </a:tc>
                <a:extLst>
                  <a:ext uri="{0D108BD9-81ED-4DB2-BD59-A6C34878D82A}">
                    <a16:rowId xmlns:a16="http://schemas.microsoft.com/office/drawing/2014/main" val="2775475481"/>
                  </a:ext>
                </a:extLst>
              </a:tr>
              <a:tr h="450225">
                <a:tc>
                  <a:txBody>
                    <a:bodyPr/>
                    <a:lstStyle/>
                    <a:p>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构建时组合</a:t>
                      </a:r>
                    </a:p>
                  </a:txBody>
                  <a:tcPr marL="90653" marR="90653" marT="51802" marB="51802" anchor="ctr">
                    <a:solidFill>
                      <a:schemeClr val="accent1">
                        <a:lumMod val="20000"/>
                        <a:lumOff val="80000"/>
                      </a:schemeClr>
                    </a:solidFill>
                  </a:tcPr>
                </a:tc>
                <a:tc>
                  <a:txBody>
                    <a:bodyPr/>
                    <a:lstStyle/>
                    <a:p>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独立仓储，独立开发，构建时整体打包，合幷应用</a:t>
                      </a:r>
                    </a:p>
                  </a:txBody>
                  <a:tcPr marL="90653" marR="90653" marT="51802" marB="51802" anchor="ctr">
                    <a:solidFill>
                      <a:schemeClr val="accent1">
                        <a:lumMod val="20000"/>
                        <a:lumOff val="80000"/>
                      </a:schemeClr>
                    </a:solidFill>
                  </a:tcPr>
                </a:tc>
                <a:tc>
                  <a:txBody>
                    <a:bodyPr/>
                    <a:lstStyle/>
                    <a:p>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方便依赖管理，抽取公共模块</a:t>
                      </a:r>
                    </a:p>
                  </a:txBody>
                  <a:tcPr marL="90653" marR="90653" marT="51802" marB="51802" anchor="ctr">
                    <a:solidFill>
                      <a:schemeClr val="accent1">
                        <a:lumMod val="20000"/>
                        <a:lumOff val="80000"/>
                      </a:schemeClr>
                    </a:solidFill>
                  </a:tcPr>
                </a:tc>
                <a:tc>
                  <a:txBody>
                    <a:bodyPr/>
                    <a:lstStyle/>
                    <a:p>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无法独立部署，技术栈，依赖版本必须统一</a:t>
                      </a:r>
                    </a:p>
                  </a:txBody>
                  <a:tcPr marL="90653" marR="90653" marT="51802" marB="51802" anchor="c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a:t>
                      </a:r>
                    </a:p>
                    <a:p>
                      <a:endParaRPr lang="zh-CN" altLang="en-US" sz="1200" baseline="0">
                        <a:solidFill>
                          <a:schemeClr val="tx1">
                            <a:lumMod val="50000"/>
                            <a:lumOff val="50000"/>
                          </a:schemeClr>
                        </a:solidFill>
                      </a:endParaRPr>
                    </a:p>
                  </a:txBody>
                  <a:tcPr anchor="ctr">
                    <a:solidFill>
                      <a:schemeClr val="accent1">
                        <a:lumMod val="20000"/>
                        <a:lumOff val="80000"/>
                      </a:schemeClr>
                    </a:solidFill>
                  </a:tcPr>
                </a:tc>
                <a:extLst>
                  <a:ext uri="{0D108BD9-81ED-4DB2-BD59-A6C34878D82A}">
                    <a16:rowId xmlns:a16="http://schemas.microsoft.com/office/drawing/2014/main" val="2272325931"/>
                  </a:ext>
                </a:extLst>
              </a:tr>
              <a:tr h="585292">
                <a:tc>
                  <a:txBody>
                    <a:bodyPr/>
                    <a:lstStyle/>
                    <a:p>
                      <a:r>
                        <a:rPr lang="zh-CN" altLang="en-US" sz="1200" baseline="0">
                          <a:solidFill>
                            <a:schemeClr val="tx1">
                              <a:lumMod val="95000"/>
                              <a:lumOff val="5000"/>
                            </a:schemeClr>
                          </a:solidFill>
                          <a:effectLst/>
                          <a:latin typeface="Arial" panose="020B0604020202020204" pitchFamily="34" charset="0"/>
                          <a:ea typeface="微软雅黑" panose="020B0503020204020204" pitchFamily="34" charset="-122"/>
                          <a:cs typeface="Arial" panose="020B0604020202020204" pitchFamily="34" charset="0"/>
                        </a:rPr>
                        <a:t>运行时组合</a:t>
                      </a:r>
                    </a:p>
                  </a:txBody>
                  <a:tcPr marL="90653" marR="90653" marT="51802" marB="51802" anchor="ctr">
                    <a:solidFill>
                      <a:schemeClr val="tx2">
                        <a:lumMod val="20000"/>
                        <a:lumOff val="80000"/>
                      </a:schemeClr>
                    </a:solidFill>
                  </a:tcPr>
                </a:tc>
                <a:tc>
                  <a:txBody>
                    <a:bodyPr/>
                    <a:lstStyle/>
                    <a:p>
                      <a:r>
                        <a:rPr lang="zh-CN" altLang="en-US" sz="1200" baseline="0">
                          <a:solidFill>
                            <a:schemeClr val="tx1">
                              <a:lumMod val="95000"/>
                              <a:lumOff val="5000"/>
                            </a:schemeClr>
                          </a:solidFill>
                          <a:effectLst/>
                          <a:latin typeface="Arial" panose="020B0604020202020204" pitchFamily="34" charset="0"/>
                          <a:ea typeface="微软雅黑" panose="020B0503020204020204" pitchFamily="34" charset="-122"/>
                          <a:cs typeface="Arial" panose="020B0604020202020204" pitchFamily="34" charset="0"/>
                        </a:rPr>
                        <a:t>每个子应用独立构建，运行时由主应用负责应用管理，加载，启动，卸载，通信机制</a:t>
                      </a:r>
                    </a:p>
                  </a:txBody>
                  <a:tcPr marL="90653" marR="90653" marT="51802" marB="51802" anchor="ctr">
                    <a:solidFill>
                      <a:schemeClr val="tx2">
                        <a:lumMod val="20000"/>
                        <a:lumOff val="80000"/>
                      </a:schemeClr>
                    </a:solidFill>
                  </a:tcPr>
                </a:tc>
                <a:tc>
                  <a:txBody>
                    <a:bodyPr/>
                    <a:lstStyle/>
                    <a:p>
                      <a:r>
                        <a:rPr lang="zh-CN" altLang="en-US" sz="1200" baseline="0">
                          <a:solidFill>
                            <a:schemeClr val="tx1">
                              <a:lumMod val="95000"/>
                              <a:lumOff val="5000"/>
                            </a:schemeClr>
                          </a:solidFill>
                          <a:effectLst/>
                          <a:latin typeface="Arial" panose="020B0604020202020204" pitchFamily="34" charset="0"/>
                          <a:ea typeface="微软雅黑" panose="020B0503020204020204" pitchFamily="34" charset="-122"/>
                          <a:cs typeface="Arial" panose="020B0604020202020204" pitchFamily="34" charset="0"/>
                        </a:rPr>
                        <a:t>良好的体验，真正的独立开发，独立部署</a:t>
                      </a:r>
                    </a:p>
                  </a:txBody>
                  <a:tcPr marL="90653" marR="90653" marT="51802" marB="51802" anchor="ctr">
                    <a:solidFill>
                      <a:schemeClr val="tx2">
                        <a:lumMod val="20000"/>
                        <a:lumOff val="80000"/>
                      </a:schemeClr>
                    </a:solidFill>
                  </a:tcPr>
                </a:tc>
                <a:tc>
                  <a:txBody>
                    <a:bodyPr/>
                    <a:lstStyle/>
                    <a:p>
                      <a:r>
                        <a:rPr lang="zh-CN" altLang="en-US" sz="1200" baseline="0">
                          <a:solidFill>
                            <a:schemeClr val="tx1">
                              <a:lumMod val="95000"/>
                              <a:lumOff val="5000"/>
                            </a:schemeClr>
                          </a:solidFill>
                          <a:effectLst/>
                          <a:latin typeface="Arial" panose="020B0604020202020204" pitchFamily="34" charset="0"/>
                          <a:ea typeface="微软雅黑" panose="020B0503020204020204" pitchFamily="34" charset="-122"/>
                          <a:cs typeface="Arial" panose="020B0604020202020204" pitchFamily="34" charset="0"/>
                        </a:rPr>
                        <a:t>复杂，需要设计加载，通信机制，无法做到彻底隔离，需要解决依赖冲突，样式冲突问题</a:t>
                      </a:r>
                    </a:p>
                  </a:txBody>
                  <a:tcPr marL="90653" marR="90653" marT="51802" marB="51802" anchor="ctr">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95000"/>
                              <a:lumOff val="5000"/>
                            </a:schemeClr>
                          </a:solidFill>
                          <a:effectLst/>
                          <a:latin typeface="Arial" panose="020B0604020202020204" pitchFamily="34" charset="0"/>
                          <a:ea typeface="微软雅黑" panose="020B0503020204020204" pitchFamily="34" charset="-122"/>
                          <a:cs typeface="Arial" panose="020B0604020202020204" pitchFamily="34" charset="0"/>
                        </a:rPr>
                        <a:t>★ ★ ★</a:t>
                      </a:r>
                    </a:p>
                    <a:p>
                      <a:endParaRPr lang="zh-CN" altLang="en-US" sz="1200" baseline="0">
                        <a:solidFill>
                          <a:schemeClr val="tx1">
                            <a:lumMod val="95000"/>
                            <a:lumOff val="5000"/>
                          </a:schemeClr>
                        </a:solidFill>
                      </a:endParaRPr>
                    </a:p>
                  </a:txBody>
                  <a:tcPr anchor="ctr">
                    <a:solidFill>
                      <a:schemeClr val="tx2">
                        <a:lumMod val="20000"/>
                        <a:lumOff val="80000"/>
                      </a:schemeClr>
                    </a:solidFill>
                  </a:tcPr>
                </a:tc>
                <a:extLst>
                  <a:ext uri="{0D108BD9-81ED-4DB2-BD59-A6C34878D82A}">
                    <a16:rowId xmlns:a16="http://schemas.microsoft.com/office/drawing/2014/main" val="4085065353"/>
                  </a:ext>
                </a:extLst>
              </a:tr>
              <a:tr h="498546">
                <a:tc>
                  <a:txBody>
                    <a:bodyPr/>
                    <a:lstStyle/>
                    <a:p>
                      <a:r>
                        <a:rPr 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Web Components</a:t>
                      </a:r>
                    </a:p>
                  </a:txBody>
                  <a:tcPr marL="90653" marR="90653" marT="51802" marB="51802" anchor="ctr">
                    <a:solidFill>
                      <a:schemeClr val="accent1">
                        <a:lumMod val="20000"/>
                        <a:lumOff val="80000"/>
                      </a:schemeClr>
                    </a:solidFill>
                  </a:tcPr>
                </a:tc>
                <a:tc>
                  <a:txBody>
                    <a:bodyPr/>
                    <a:lstStyle/>
                    <a:p>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每个子应用需要使用 </a:t>
                      </a:r>
                      <a:r>
                        <a:rPr lang="en-US" altLang="zh-CN"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Web Components </a:t>
                      </a: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技术编写组件或者使用框架生成</a:t>
                      </a:r>
                    </a:p>
                  </a:txBody>
                  <a:tcPr marL="90653" marR="90653" marT="51802" marB="51802" anchor="ctr">
                    <a:solidFill>
                      <a:schemeClr val="accent1">
                        <a:lumMod val="20000"/>
                        <a:lumOff val="80000"/>
                      </a:schemeClr>
                    </a:solidFill>
                  </a:tcPr>
                </a:tc>
                <a:tc>
                  <a:txBody>
                    <a:bodyPr/>
                    <a:lstStyle/>
                    <a:p>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面向未来</a:t>
                      </a:r>
                    </a:p>
                  </a:txBody>
                  <a:tcPr marL="90653" marR="90653" marT="51802" marB="51802" anchor="ctr">
                    <a:solidFill>
                      <a:schemeClr val="accent1">
                        <a:lumMod val="20000"/>
                        <a:lumOff val="80000"/>
                      </a:schemeClr>
                    </a:solidFill>
                  </a:tcPr>
                </a:tc>
                <a:tc>
                  <a:txBody>
                    <a:bodyPr/>
                    <a:lstStyle/>
                    <a:p>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不成熟，需要踩坑</a:t>
                      </a:r>
                    </a:p>
                  </a:txBody>
                  <a:tcPr marL="90653" marR="90653" marT="51802" marB="51802" anchor="c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aseline="0">
                          <a:solidFill>
                            <a:schemeClr val="tx1">
                              <a:lumMod val="50000"/>
                              <a:lumOff val="50000"/>
                            </a:schemeClr>
                          </a:solidFill>
                          <a:effectLst/>
                          <a:latin typeface="Arial" panose="020B0604020202020204" pitchFamily="34" charset="0"/>
                          <a:ea typeface="微软雅黑" panose="020B0503020204020204" pitchFamily="34" charset="-122"/>
                          <a:cs typeface="Arial" panose="020B0604020202020204" pitchFamily="34" charset="0"/>
                        </a:rPr>
                        <a:t>★ ★ ★</a:t>
                      </a:r>
                    </a:p>
                    <a:p>
                      <a:endParaRPr lang="zh-CN" altLang="en-US" sz="1200" baseline="0">
                        <a:solidFill>
                          <a:schemeClr val="tx1">
                            <a:lumMod val="50000"/>
                            <a:lumOff val="50000"/>
                          </a:schemeClr>
                        </a:solidFill>
                      </a:endParaRPr>
                    </a:p>
                  </a:txBody>
                  <a:tcPr anchor="ctr">
                    <a:solidFill>
                      <a:schemeClr val="accent1">
                        <a:lumMod val="20000"/>
                        <a:lumOff val="80000"/>
                      </a:schemeClr>
                    </a:solidFill>
                  </a:tcPr>
                </a:tc>
                <a:extLst>
                  <a:ext uri="{0D108BD9-81ED-4DB2-BD59-A6C34878D82A}">
                    <a16:rowId xmlns:a16="http://schemas.microsoft.com/office/drawing/2014/main" val="1777457506"/>
                  </a:ext>
                </a:extLst>
              </a:tr>
            </a:tbl>
          </a:graphicData>
        </a:graphic>
      </p:graphicFrame>
      <p:sp>
        <p:nvSpPr>
          <p:cNvPr id="4" name="矩形 3">
            <a:extLst>
              <a:ext uri="{FF2B5EF4-FFF2-40B4-BE49-F238E27FC236}">
                <a16:creationId xmlns:a16="http://schemas.microsoft.com/office/drawing/2014/main" id="{D165A0D4-9084-4A29-8A2A-E598DC779BEF}"/>
              </a:ext>
            </a:extLst>
          </p:cNvPr>
          <p:cNvSpPr/>
          <p:nvPr/>
        </p:nvSpPr>
        <p:spPr>
          <a:xfrm>
            <a:off x="566056" y="4411109"/>
            <a:ext cx="8882741" cy="1494961"/>
          </a:xfrm>
          <a:prstGeom prst="rect">
            <a:avLst/>
          </a:prstGeom>
        </p:spPr>
        <p:txBody>
          <a:bodyPr wrap="square">
            <a:spAutoFit/>
          </a:bodyPr>
          <a:lstStyle/>
          <a:p>
            <a:pPr>
              <a:lnSpc>
                <a:spcPct val="200000"/>
              </a:lnSpc>
            </a:pPr>
            <a:r>
              <a:rPr lang="zh-CN" altLang="en-US" sz="1600" b="1">
                <a:latin typeface="Arial" panose="020B0604020202020204" pitchFamily="34" charset="0"/>
                <a:ea typeface="华文楷体" panose="02010600040101010101" pitchFamily="2" charset="-122"/>
                <a:cs typeface="Arial" panose="020B0604020202020204" pitchFamily="34" charset="0"/>
              </a:rPr>
              <a:t>分析：</a:t>
            </a:r>
            <a:r>
              <a:rPr lang="zh-CN" altLang="en-US" sz="1600">
                <a:latin typeface="Arial" panose="020B0604020202020204" pitchFamily="34" charset="0"/>
                <a:ea typeface="华文楷体" panose="02010600040101010101" pitchFamily="2" charset="-122"/>
                <a:cs typeface="Arial" panose="020B0604020202020204" pitchFamily="34" charset="0"/>
              </a:rPr>
              <a:t>技术栈都是 </a:t>
            </a:r>
            <a:r>
              <a:rPr lang="en-US" altLang="zh-CN" sz="1600">
                <a:latin typeface="Arial" panose="020B0604020202020204" pitchFamily="34" charset="0"/>
                <a:ea typeface="华文楷体" panose="02010600040101010101" pitchFamily="2" charset="-122"/>
                <a:cs typeface="Arial" panose="020B0604020202020204" pitchFamily="34" charset="0"/>
              </a:rPr>
              <a:t>Angular</a:t>
            </a:r>
            <a:r>
              <a:rPr lang="zh-CN" altLang="en-US" sz="1600">
                <a:latin typeface="Arial" panose="020B0604020202020204" pitchFamily="34" charset="0"/>
                <a:ea typeface="华文楷体" panose="02010600040101010101" pitchFamily="2" charset="-122"/>
                <a:cs typeface="Arial" panose="020B0604020202020204" pitchFamily="34" charset="0"/>
              </a:rPr>
              <a:t>，应用之间不需要</a:t>
            </a:r>
            <a:r>
              <a:rPr lang="zh-CN" altLang="en-US" sz="1600">
                <a:solidFill>
                  <a:srgbClr val="FFC000"/>
                </a:solidFill>
                <a:latin typeface="Arial" panose="020B0604020202020204" pitchFamily="34" charset="0"/>
                <a:ea typeface="华文楷体" panose="02010600040101010101" pitchFamily="2" charset="-122"/>
                <a:cs typeface="Arial" panose="020B0604020202020204" pitchFamily="34" charset="0"/>
              </a:rPr>
              <a:t>彻底</a:t>
            </a:r>
            <a:r>
              <a:rPr lang="zh-CN" altLang="en-US" sz="1600">
                <a:latin typeface="Arial" panose="020B0604020202020204" pitchFamily="34" charset="0"/>
                <a:ea typeface="华文楷体" panose="02010600040101010101" pitchFamily="2" charset="-122"/>
                <a:cs typeface="Arial" panose="020B0604020202020204" pitchFamily="34" charset="0"/>
              </a:rPr>
              <a:t>隔离，但每个应用要实现独立开发，独立部署；既要实现共享通用样式避免重复加载又要防止样式污染因此需要对样式</a:t>
            </a:r>
            <a:r>
              <a:rPr lang="zh-CN" altLang="en-US" sz="1600">
                <a:solidFill>
                  <a:srgbClr val="FF0000"/>
                </a:solidFill>
                <a:latin typeface="Arial" panose="020B0604020202020204" pitchFamily="34" charset="0"/>
                <a:ea typeface="华文楷体" panose="02010600040101010101" pitchFamily="2" charset="-122"/>
                <a:cs typeface="Arial" panose="020B0604020202020204" pitchFamily="34" charset="0"/>
              </a:rPr>
              <a:t>按需</a:t>
            </a:r>
            <a:r>
              <a:rPr lang="zh-CN" altLang="en-US" sz="1600">
                <a:latin typeface="Arial" panose="020B0604020202020204" pitchFamily="34" charset="0"/>
                <a:ea typeface="华文楷体" panose="02010600040101010101" pitchFamily="2" charset="-122"/>
                <a:cs typeface="Arial" panose="020B0604020202020204" pitchFamily="34" charset="0"/>
              </a:rPr>
              <a:t>进行隔离。</a:t>
            </a:r>
          </a:p>
          <a:p>
            <a:pPr>
              <a:lnSpc>
                <a:spcPct val="200000"/>
              </a:lnSpc>
            </a:pPr>
            <a:r>
              <a:rPr lang="zh-CN" altLang="en-US" sz="1600">
                <a:latin typeface="Arial" panose="020B0604020202020204" pitchFamily="34" charset="0"/>
                <a:ea typeface="华文楷体" panose="02010600040101010101" pitchFamily="2" charset="-122"/>
                <a:cs typeface="Arial" panose="020B0604020202020204" pitchFamily="34" charset="0"/>
              </a:rPr>
              <a:t>所以选择的是： </a:t>
            </a:r>
            <a:r>
              <a:rPr lang="zh-CN" altLang="en-US" sz="1600">
                <a:solidFill>
                  <a:srgbClr val="00B0F0"/>
                </a:solidFill>
                <a:latin typeface="Arial" panose="020B0604020202020204" pitchFamily="34" charset="0"/>
                <a:ea typeface="华文楷体" panose="02010600040101010101" pitchFamily="2" charset="-122"/>
                <a:cs typeface="Arial" panose="020B0604020202020204" pitchFamily="34" charset="0"/>
              </a:rPr>
              <a:t>运行时组合方案</a:t>
            </a:r>
            <a:r>
              <a:rPr lang="zh-CN" altLang="en-US" sz="1600">
                <a:latin typeface="Arial" panose="020B0604020202020204" pitchFamily="34" charset="0"/>
                <a:ea typeface="华文楷体" panose="02010600040101010101" pitchFamily="2" charset="-122"/>
                <a:cs typeface="Arial" panose="020B0604020202020204" pitchFamily="34" charset="0"/>
              </a:rPr>
              <a:t>。</a:t>
            </a:r>
            <a:endParaRPr lang="zh-CN" altLang="en-US" sz="1600">
              <a:ea typeface="华文楷体" panose="02010600040101010101" pitchFamily="2" charset="-122"/>
            </a:endParaRPr>
          </a:p>
        </p:txBody>
      </p:sp>
      <p:sp>
        <p:nvSpPr>
          <p:cNvPr id="6" name="矩形 5">
            <a:extLst>
              <a:ext uri="{FF2B5EF4-FFF2-40B4-BE49-F238E27FC236}">
                <a16:creationId xmlns:a16="http://schemas.microsoft.com/office/drawing/2014/main" id="{4226938A-1727-49DC-B2B8-2280B8E377E2}"/>
              </a:ext>
            </a:extLst>
          </p:cNvPr>
          <p:cNvSpPr/>
          <p:nvPr/>
        </p:nvSpPr>
        <p:spPr>
          <a:xfrm>
            <a:off x="566056" y="5966163"/>
            <a:ext cx="11480799" cy="613376"/>
          </a:xfrm>
          <a:prstGeom prst="rect">
            <a:avLst/>
          </a:prstGeom>
        </p:spPr>
        <p:txBody>
          <a:bodyPr wrap="none" anchor="ctr">
            <a:noAutofit/>
          </a:bodyPr>
          <a:lstStyle/>
          <a:p>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注：</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ngx-planet</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的出现几乎解决了运行时组合方式的缺点，而基于</a:t>
            </a:r>
            <a:r>
              <a:rPr lang="en-US" altLang="zh-CN"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ngx-planet</a:t>
            </a:r>
            <a:r>
              <a:rPr lang="zh-CN" altLang="en-US" sz="1600">
                <a:effectLst>
                  <a:outerShdw blurRad="38100" dist="38100" dir="2700000" algn="tl">
                    <a:srgbClr val="000000">
                      <a:alpha val="43137"/>
                    </a:srgbClr>
                  </a:outerShdw>
                </a:effectLst>
                <a:latin typeface="Arial" panose="020B0604020202020204" pitchFamily="34" charset="0"/>
                <a:ea typeface="华文楷体" panose="02010600040101010101" pitchFamily="2" charset="-122"/>
              </a:rPr>
              <a:t>加上自己的设计完美攻克以上的缺点。</a:t>
            </a:r>
            <a:endParaRPr lang="zh-CN" altLang="en-US" sz="1600">
              <a:effectLst>
                <a:outerShdw blurRad="38100" dist="38100" dir="2700000" algn="tl">
                  <a:srgbClr val="000000">
                    <a:alpha val="43137"/>
                  </a:srgbClr>
                </a:outerShdw>
              </a:effectLst>
              <a:ea typeface="华文楷体" panose="02010600040101010101" pitchFamily="2" charset="-122"/>
            </a:endParaRPr>
          </a:p>
        </p:txBody>
      </p:sp>
      <p:sp>
        <p:nvSpPr>
          <p:cNvPr id="7" name="标题 8">
            <a:extLst>
              <a:ext uri="{FF2B5EF4-FFF2-40B4-BE49-F238E27FC236}">
                <a16:creationId xmlns:a16="http://schemas.microsoft.com/office/drawing/2014/main" id="{555B204D-276C-463B-9C51-3AD1D82B3467}"/>
              </a:ext>
            </a:extLst>
          </p:cNvPr>
          <p:cNvSpPr txBox="1">
            <a:spLocks/>
          </p:cNvSpPr>
          <p:nvPr/>
        </p:nvSpPr>
        <p:spPr>
          <a:xfrm>
            <a:off x="633792" y="-1"/>
            <a:ext cx="8640000" cy="792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200" b="1">
                <a:latin typeface="Arial" panose="020B0604020202020204" pitchFamily="34" charset="0"/>
                <a:ea typeface="华文楷体" panose="02010600040101010101" pitchFamily="2" charset="-122"/>
                <a:cs typeface="Arial" panose="020B0604020202020204" pitchFamily="34" charset="0"/>
              </a:rPr>
              <a:t>Worktile </a:t>
            </a:r>
            <a:r>
              <a:rPr lang="zh-CN" altLang="en-US" sz="3200" b="1">
                <a:latin typeface="Arial" panose="020B0604020202020204" pitchFamily="34" charset="0"/>
                <a:ea typeface="华文楷体" panose="02010600040101010101" pitchFamily="2" charset="-122"/>
                <a:cs typeface="Arial" panose="020B0604020202020204" pitchFamily="34" charset="0"/>
              </a:rPr>
              <a:t>的微前端技术选型</a:t>
            </a:r>
            <a:r>
              <a:rPr lang="en-US" altLang="zh-CN" sz="3200" b="1">
                <a:latin typeface="Arial" panose="020B0604020202020204" pitchFamily="34" charset="0"/>
                <a:ea typeface="华文楷体" panose="02010600040101010101" pitchFamily="2" charset="-122"/>
                <a:cs typeface="Arial" panose="020B0604020202020204" pitchFamily="34" charset="0"/>
              </a:rPr>
              <a:t>-</a:t>
            </a:r>
            <a:r>
              <a:rPr lang="zh-CN" altLang="en-US" sz="3200" b="1">
                <a:latin typeface="Arial" panose="020B0604020202020204" pitchFamily="34" charset="0"/>
                <a:ea typeface="华文楷体" panose="02010600040101010101" pitchFamily="2" charset="-122"/>
                <a:cs typeface="Arial" panose="020B0604020202020204" pitchFamily="34" charset="0"/>
              </a:rPr>
              <a:t>运行时组合方案</a:t>
            </a:r>
          </a:p>
        </p:txBody>
      </p:sp>
    </p:spTree>
    <p:extLst>
      <p:ext uri="{BB962C8B-B14F-4D97-AF65-F5344CB8AC3E}">
        <p14:creationId xmlns:p14="http://schemas.microsoft.com/office/powerpoint/2010/main" val="204994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777ABF-DCBD-44C3-8B03-6FA48CE225EC}"/>
              </a:ext>
            </a:extLst>
          </p:cNvPr>
          <p:cNvSpPr>
            <a:spLocks noGrp="1"/>
          </p:cNvSpPr>
          <p:nvPr>
            <p:ph idx="1"/>
          </p:nvPr>
        </p:nvSpPr>
        <p:spPr>
          <a:xfrm>
            <a:off x="387470" y="1464088"/>
            <a:ext cx="9525788" cy="5393911"/>
          </a:xfrm>
        </p:spPr>
        <p:txBody>
          <a:bodyPr>
            <a:noAutofit/>
          </a:bodyPr>
          <a:lstStyle/>
          <a:p>
            <a:pPr>
              <a:lnSpc>
                <a:spcPct val="150000"/>
              </a:lnSpc>
            </a:pPr>
            <a:r>
              <a:rPr lang="zh-CN" altLang="en-US" sz="1600">
                <a:latin typeface="Arial" panose="020B0604020202020204" pitchFamily="34" charset="0"/>
                <a:ea typeface="华文楷体" panose="02010600040101010101" pitchFamily="2" charset="-122"/>
              </a:rPr>
              <a:t>基于 </a:t>
            </a:r>
            <a:r>
              <a:rPr lang="en-US" altLang="zh-CN" sz="1600" dirty="0">
                <a:latin typeface="Arial" panose="020B0604020202020204" pitchFamily="34" charset="0"/>
                <a:ea typeface="华文楷体" panose="02010600040101010101" pitchFamily="2" charset="-122"/>
              </a:rPr>
              <a:t>Angular </a:t>
            </a:r>
            <a:r>
              <a:rPr lang="zh-CN" altLang="en-US" sz="1600" dirty="0">
                <a:latin typeface="Arial" panose="020B0604020202020204" pitchFamily="34" charset="0"/>
                <a:ea typeface="华文楷体" panose="02010600040101010101" pitchFamily="2" charset="-122"/>
              </a:rPr>
              <a:t>的微前端库</a:t>
            </a:r>
            <a:r>
              <a:rPr lang="zh-CN" altLang="en-US" sz="1600" b="1" dirty="0">
                <a:latin typeface="Arial" panose="020B0604020202020204" pitchFamily="34" charset="0"/>
                <a:ea typeface="华文楷体" panose="02010600040101010101" pitchFamily="2" charset="-122"/>
              </a:rPr>
              <a:t> </a:t>
            </a:r>
            <a:r>
              <a:rPr lang="en-US" altLang="zh-CN" sz="1600" b="1" dirty="0" err="1">
                <a:latin typeface="Arial" panose="020B0604020202020204" pitchFamily="34" charset="0"/>
                <a:ea typeface="华文楷体" panose="02010600040101010101" pitchFamily="2" charset="-122"/>
              </a:rPr>
              <a:t>ngx</a:t>
            </a:r>
            <a:r>
              <a:rPr lang="en-US" altLang="zh-CN" sz="1600" b="1" dirty="0">
                <a:latin typeface="Arial" panose="020B0604020202020204" pitchFamily="34" charset="0"/>
                <a:ea typeface="华文楷体" panose="02010600040101010101" pitchFamily="2" charset="-122"/>
              </a:rPr>
              <a:t>-planet </a:t>
            </a:r>
            <a:r>
              <a:rPr lang="zh-CN" altLang="en-US" sz="1600" dirty="0">
                <a:latin typeface="Arial" panose="020B0604020202020204" pitchFamily="34" charset="0"/>
                <a:ea typeface="华文楷体" panose="02010600040101010101" pitchFamily="2" charset="-122"/>
              </a:rPr>
              <a:t>是为 </a:t>
            </a:r>
            <a:r>
              <a:rPr lang="en-US" altLang="zh-CN" sz="1600" dirty="0">
                <a:latin typeface="Arial" panose="020B0604020202020204" pitchFamily="34" charset="0"/>
                <a:ea typeface="华文楷体" panose="02010600040101010101" pitchFamily="2" charset="-122"/>
              </a:rPr>
              <a:t>Angular </a:t>
            </a:r>
            <a:r>
              <a:rPr lang="zh-CN" altLang="en-US" sz="1600" dirty="0">
                <a:latin typeface="Arial" panose="020B0604020202020204" pitchFamily="34" charset="0"/>
                <a:ea typeface="华文楷体" panose="02010600040101010101" pitchFamily="2" charset="-122"/>
              </a:rPr>
              <a:t>量身打造的微前端库</a:t>
            </a:r>
            <a:r>
              <a:rPr lang="en-US" altLang="zh-CN" sz="1600" dirty="0">
                <a:latin typeface="Arial" panose="020B0604020202020204" pitchFamily="34" charset="0"/>
                <a:ea typeface="华文楷体" panose="02010600040101010101" pitchFamily="2" charset="-122"/>
              </a:rPr>
              <a:t>,</a:t>
            </a:r>
            <a:r>
              <a:rPr lang="zh-CN" altLang="en-US" sz="1600" dirty="0">
                <a:latin typeface="Arial" panose="020B0604020202020204" pitchFamily="34" charset="0"/>
                <a:ea typeface="华文楷体" panose="02010600040101010101" pitchFamily="2" charset="-122"/>
              </a:rPr>
              <a:t>是 </a:t>
            </a:r>
            <a:r>
              <a:rPr lang="en-US" altLang="zh-CN" sz="1600" dirty="0">
                <a:latin typeface="Arial" panose="020B0604020202020204" pitchFamily="34" charset="0"/>
                <a:ea typeface="华文楷体" panose="02010600040101010101" pitchFamily="2" charset="-122"/>
              </a:rPr>
              <a:t>Angular </a:t>
            </a:r>
            <a:r>
              <a:rPr lang="zh-CN" altLang="en-US" sz="1600" dirty="0">
                <a:latin typeface="Arial" panose="020B0604020202020204" pitchFamily="34" charset="0"/>
                <a:ea typeface="华文楷体" panose="02010600040101010101" pitchFamily="2" charset="-122"/>
              </a:rPr>
              <a:t>社区中目前完全可用于生产环境的方案，</a:t>
            </a:r>
            <a:r>
              <a:rPr lang="en-US" altLang="zh-CN" sz="1600" dirty="0">
                <a:latin typeface="Arial" panose="020B0604020202020204" pitchFamily="34" charset="0"/>
                <a:ea typeface="华文楷体" panose="02010600040101010101" pitchFamily="2" charset="-122"/>
              </a:rPr>
              <a:t>API </a:t>
            </a:r>
            <a:r>
              <a:rPr lang="zh-CN" altLang="en-US" sz="1600" dirty="0">
                <a:latin typeface="Arial" panose="020B0604020202020204" pitchFamily="34" charset="0"/>
                <a:ea typeface="华文楷体" panose="02010600040101010101" pitchFamily="2" charset="-122"/>
              </a:rPr>
              <a:t>符合 </a:t>
            </a:r>
            <a:r>
              <a:rPr lang="en-US" altLang="zh-CN" sz="1600" dirty="0">
                <a:latin typeface="Arial" panose="020B0604020202020204" pitchFamily="34" charset="0"/>
                <a:ea typeface="华文楷体" panose="02010600040101010101" pitchFamily="2" charset="-122"/>
              </a:rPr>
              <a:t>Angular Style </a:t>
            </a:r>
            <a:r>
              <a:rPr lang="zh-CN" altLang="en-US" sz="1600" dirty="0">
                <a:latin typeface="Arial" panose="020B0604020202020204" pitchFamily="34" charset="0"/>
                <a:ea typeface="华文楷体" panose="02010600040101010101" pitchFamily="2" charset="-122"/>
              </a:rPr>
              <a:t>；</a:t>
            </a:r>
            <a:r>
              <a:rPr lang="en-US" altLang="zh-CN" sz="1600" dirty="0" err="1">
                <a:latin typeface="Arial" panose="020B0604020202020204" pitchFamily="34" charset="0"/>
                <a:ea typeface="华文楷体" panose="02010600040101010101" pitchFamily="2" charset="-122"/>
              </a:rPr>
              <a:t>Worktile</a:t>
            </a:r>
            <a:r>
              <a:rPr lang="en-US" altLang="zh-CN" sz="1600" dirty="0">
                <a:latin typeface="Arial" panose="020B0604020202020204" pitchFamily="34" charset="0"/>
                <a:ea typeface="华文楷体" panose="02010600040101010101" pitchFamily="2" charset="-122"/>
              </a:rPr>
              <a:t> </a:t>
            </a:r>
            <a:r>
              <a:rPr lang="zh-CN" altLang="en-US" sz="1600" dirty="0">
                <a:latin typeface="Arial" panose="020B0604020202020204" pitchFamily="34" charset="0"/>
                <a:ea typeface="华文楷体" panose="02010600040101010101" pitchFamily="2" charset="-122"/>
              </a:rPr>
              <a:t>四个研发子产品完全基于  </a:t>
            </a:r>
            <a:r>
              <a:rPr lang="en-US" altLang="zh-CN" sz="1600" b="1" dirty="0" err="1">
                <a:latin typeface="Arial" panose="020B0604020202020204" pitchFamily="34" charset="0"/>
                <a:ea typeface="华文楷体" panose="02010600040101010101" pitchFamily="2" charset="-122"/>
              </a:rPr>
              <a:t>ngx</a:t>
            </a:r>
            <a:r>
              <a:rPr lang="en-US" altLang="zh-CN" sz="1600" b="1" dirty="0">
                <a:latin typeface="Arial" panose="020B0604020202020204" pitchFamily="34" charset="0"/>
                <a:ea typeface="华文楷体" panose="02010600040101010101" pitchFamily="2" charset="-122"/>
              </a:rPr>
              <a:t>-planet</a:t>
            </a:r>
            <a:r>
              <a:rPr lang="zh-CN" altLang="en-US" sz="1600" dirty="0">
                <a:latin typeface="Arial" panose="020B0604020202020204" pitchFamily="34" charset="0"/>
                <a:ea typeface="华文楷体" panose="02010600040101010101" pitchFamily="2" charset="-122"/>
              </a:rPr>
              <a:t> </a:t>
            </a:r>
            <a:r>
              <a:rPr lang="en-US" altLang="zh-CN" sz="1600" dirty="0">
                <a:latin typeface="Arial" panose="020B0604020202020204" pitchFamily="34" charset="0"/>
                <a:ea typeface="华文楷体" panose="02010600040101010101" pitchFamily="2" charset="-122"/>
              </a:rPr>
              <a:t>,</a:t>
            </a:r>
            <a:r>
              <a:rPr lang="zh-CN" altLang="en-US" sz="1600" dirty="0">
                <a:latin typeface="Arial" panose="020B0604020202020204" pitchFamily="34" charset="0"/>
                <a:ea typeface="华文楷体" panose="02010600040101010101" pitchFamily="2" charset="-122"/>
              </a:rPr>
              <a:t>所以我选用的是</a:t>
            </a:r>
            <a:r>
              <a:rPr lang="en-US" altLang="zh-CN" sz="1600" b="1" dirty="0" err="1">
                <a:latin typeface="Arial" panose="020B0604020202020204" pitchFamily="34" charset="0"/>
                <a:ea typeface="华文楷体" panose="02010600040101010101" pitchFamily="2" charset="-122"/>
              </a:rPr>
              <a:t>ngx</a:t>
            </a:r>
            <a:r>
              <a:rPr lang="en-US" altLang="zh-CN" sz="1600" b="1" dirty="0">
                <a:latin typeface="Arial" panose="020B0604020202020204" pitchFamily="34" charset="0"/>
                <a:ea typeface="华文楷体" panose="02010600040101010101" pitchFamily="2" charset="-122"/>
              </a:rPr>
              <a:t>-planet</a:t>
            </a:r>
            <a:r>
              <a:rPr lang="en-US" altLang="zh-CN" sz="1600" dirty="0">
                <a:latin typeface="Arial" panose="020B0604020202020204" pitchFamily="34" charset="0"/>
                <a:ea typeface="华文楷体" panose="02010600040101010101" pitchFamily="2" charset="-122"/>
              </a:rPr>
              <a:t> </a:t>
            </a:r>
            <a:r>
              <a:rPr lang="zh-CN" altLang="en-US" sz="1600" dirty="0">
                <a:latin typeface="Arial" panose="020B0604020202020204" pitchFamily="34" charset="0"/>
                <a:ea typeface="华文楷体" panose="02010600040101010101" pitchFamily="2" charset="-122"/>
              </a:rPr>
              <a:t>微前端架构。</a:t>
            </a:r>
          </a:p>
          <a:p>
            <a:pPr>
              <a:lnSpc>
                <a:spcPct val="150000"/>
              </a:lnSpc>
            </a:pPr>
            <a:r>
              <a:rPr lang="en-US" altLang="zh-CN" sz="1600" dirty="0" err="1">
                <a:latin typeface="Arial" panose="020B0604020202020204" pitchFamily="34" charset="0"/>
                <a:ea typeface="华文楷体" panose="02010600040101010101" pitchFamily="2" charset="-122"/>
              </a:rPr>
              <a:t>Github</a:t>
            </a:r>
            <a:r>
              <a:rPr lang="en-US" altLang="zh-CN" sz="1600" dirty="0">
                <a:latin typeface="Arial" panose="020B0604020202020204" pitchFamily="34" charset="0"/>
                <a:ea typeface="华文楷体" panose="02010600040101010101" pitchFamily="2" charset="-122"/>
              </a:rPr>
              <a:t> </a:t>
            </a:r>
            <a:r>
              <a:rPr lang="zh-CN" altLang="en-US" sz="1600" dirty="0">
                <a:latin typeface="Arial" panose="020B0604020202020204" pitchFamily="34" charset="0"/>
                <a:ea typeface="华文楷体" panose="02010600040101010101" pitchFamily="2" charset="-122"/>
              </a:rPr>
              <a:t>仓储地址：</a:t>
            </a:r>
            <a:r>
              <a:rPr lang="en-US" altLang="zh-CN" sz="1600" u="sng" dirty="0" err="1">
                <a:solidFill>
                  <a:srgbClr val="00B0F0"/>
                </a:solidFill>
                <a:latin typeface="Arial" panose="020B0604020202020204" pitchFamily="34" charset="0"/>
                <a:ea typeface="华文楷体" panose="02010600040101010101" pitchFamily="2" charset="-122"/>
                <a:hlinkClick r:id="rId3">
                  <a:extLst>
                    <a:ext uri="{A12FA001-AC4F-418D-AE19-62706E023703}">
                      <ahyp:hlinkClr xmlns:ahyp="http://schemas.microsoft.com/office/drawing/2018/hyperlinkcolor" val="tx"/>
                    </a:ext>
                  </a:extLst>
                </a:hlinkClick>
              </a:rPr>
              <a:t>ngx</a:t>
            </a:r>
            <a:r>
              <a:rPr lang="en-US" altLang="zh-CN" sz="1600" u="sng" dirty="0">
                <a:solidFill>
                  <a:srgbClr val="00B0F0"/>
                </a:solidFill>
                <a:latin typeface="Arial" panose="020B0604020202020204" pitchFamily="34" charset="0"/>
                <a:ea typeface="华文楷体" panose="02010600040101010101" pitchFamily="2" charset="-122"/>
                <a:hlinkClick r:id="rId3">
                  <a:extLst>
                    <a:ext uri="{A12FA001-AC4F-418D-AE19-62706E023703}">
                      <ahyp:hlinkClr xmlns:ahyp="http://schemas.microsoft.com/office/drawing/2018/hyperlinkcolor" val="tx"/>
                    </a:ext>
                  </a:extLst>
                </a:hlinkClick>
              </a:rPr>
              <a:t>-planet</a:t>
            </a:r>
            <a:br>
              <a:rPr lang="zh-CN" altLang="en-US" sz="1600" dirty="0">
                <a:latin typeface="Arial" panose="020B0604020202020204" pitchFamily="34" charset="0"/>
                <a:ea typeface="华文楷体" panose="02010600040101010101" pitchFamily="2" charset="-122"/>
              </a:rPr>
            </a:br>
            <a:r>
              <a:rPr lang="zh-CN" altLang="en-US" sz="1600" dirty="0">
                <a:latin typeface="Arial" panose="020B0604020202020204" pitchFamily="34" charset="0"/>
                <a:ea typeface="华文楷体" panose="02010600040101010101" pitchFamily="2" charset="-122"/>
              </a:rPr>
              <a:t>在线 </a:t>
            </a:r>
            <a:r>
              <a:rPr lang="en-US" altLang="zh-CN" sz="1600" dirty="0">
                <a:latin typeface="Arial" panose="020B0604020202020204" pitchFamily="34" charset="0"/>
                <a:ea typeface="华文楷体" panose="02010600040101010101" pitchFamily="2" charset="-122"/>
              </a:rPr>
              <a:t>Demo</a:t>
            </a:r>
            <a:r>
              <a:rPr lang="zh-CN" altLang="en-US" sz="1600" dirty="0">
                <a:latin typeface="Arial" panose="020B0604020202020204" pitchFamily="34" charset="0"/>
                <a:ea typeface="华文楷体" panose="02010600040101010101" pitchFamily="2" charset="-122"/>
              </a:rPr>
              <a:t>：</a:t>
            </a:r>
            <a:r>
              <a:rPr lang="en-US" altLang="zh-CN" sz="1600" u="sng" dirty="0">
                <a:solidFill>
                  <a:srgbClr val="00B0F0"/>
                </a:solidFill>
                <a:latin typeface="Arial" panose="020B0604020202020204" pitchFamily="34" charset="0"/>
                <a:ea typeface="华文楷体" panose="02010600040101010101" pitchFamily="2" charset="-122"/>
                <a:hlinkClick r:id="rId4">
                  <a:extLst>
                    <a:ext uri="{A12FA001-AC4F-418D-AE19-62706E023703}">
                      <ahyp:hlinkClr xmlns:ahyp="http://schemas.microsoft.com/office/drawing/2018/hyperlinkcolor" val="tx"/>
                    </a:ext>
                  </a:extLst>
                </a:hlinkClick>
              </a:rPr>
              <a:t>http://planet.ngnice.com</a:t>
            </a:r>
            <a:endParaRPr lang="zh-CN" altLang="en-US" sz="1600" dirty="0">
              <a:solidFill>
                <a:srgbClr val="00B0F0"/>
              </a:solidFill>
              <a:latin typeface="Arial" panose="020B0604020202020204" pitchFamily="34" charset="0"/>
              <a:ea typeface="华文楷体" panose="02010600040101010101" pitchFamily="2" charset="-122"/>
            </a:endParaRPr>
          </a:p>
        </p:txBody>
      </p:sp>
      <p:pic>
        <p:nvPicPr>
          <p:cNvPr id="4" name="图片 3">
            <a:extLst>
              <a:ext uri="{FF2B5EF4-FFF2-40B4-BE49-F238E27FC236}">
                <a16:creationId xmlns:a16="http://schemas.microsoft.com/office/drawing/2014/main" id="{ADF96F31-988D-4868-A1A6-21A33E71C607}"/>
              </a:ext>
            </a:extLst>
          </p:cNvPr>
          <p:cNvPicPr>
            <a:picLocks noChangeAspect="1"/>
          </p:cNvPicPr>
          <p:nvPr/>
        </p:nvPicPr>
        <p:blipFill>
          <a:blip r:embed="rId5"/>
          <a:stretch>
            <a:fillRect/>
          </a:stretch>
        </p:blipFill>
        <p:spPr>
          <a:xfrm>
            <a:off x="140307" y="3429000"/>
            <a:ext cx="6942665" cy="2839749"/>
          </a:xfrm>
          <a:prstGeom prst="rect">
            <a:avLst/>
          </a:prstGeom>
          <a:ln>
            <a:noFill/>
          </a:ln>
          <a:effectLst>
            <a:softEdge rad="112500"/>
          </a:effectLst>
        </p:spPr>
      </p:pic>
      <p:sp>
        <p:nvSpPr>
          <p:cNvPr id="6" name="标题 8">
            <a:extLst>
              <a:ext uri="{FF2B5EF4-FFF2-40B4-BE49-F238E27FC236}">
                <a16:creationId xmlns:a16="http://schemas.microsoft.com/office/drawing/2014/main" id="{A0C54EFA-94A4-42E7-9CA5-79E8D77D4745}"/>
              </a:ext>
            </a:extLst>
          </p:cNvPr>
          <p:cNvSpPr txBox="1">
            <a:spLocks/>
          </p:cNvSpPr>
          <p:nvPr/>
        </p:nvSpPr>
        <p:spPr>
          <a:xfrm>
            <a:off x="633792" y="-1"/>
            <a:ext cx="8640000" cy="792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200" b="1">
                <a:latin typeface="Arial" panose="020B0604020202020204" pitchFamily="34" charset="0"/>
                <a:ea typeface="华文楷体" panose="02010600040101010101" pitchFamily="2" charset="-122"/>
                <a:cs typeface="Arial" panose="020B0604020202020204" pitchFamily="34" charset="0"/>
              </a:rPr>
              <a:t>Worktile </a:t>
            </a:r>
            <a:r>
              <a:rPr lang="zh-CN" altLang="en-US" sz="3200" b="1">
                <a:latin typeface="Arial" panose="020B0604020202020204" pitchFamily="34" charset="0"/>
                <a:ea typeface="华文楷体" panose="02010600040101010101" pitchFamily="2" charset="-122"/>
                <a:cs typeface="Arial" panose="020B0604020202020204" pitchFamily="34" charset="0"/>
              </a:rPr>
              <a:t>的微前端技术选型</a:t>
            </a:r>
            <a:r>
              <a:rPr lang="en-US" altLang="zh-CN" sz="3200" b="1">
                <a:latin typeface="Arial" panose="020B0604020202020204" pitchFamily="34" charset="0"/>
                <a:ea typeface="华文楷体" panose="02010600040101010101" pitchFamily="2" charset="-122"/>
                <a:cs typeface="Arial" panose="020B0604020202020204" pitchFamily="34" charset="0"/>
              </a:rPr>
              <a:t>-ngx-planet</a:t>
            </a:r>
            <a:endParaRPr lang="zh-CN" altLang="en-US" sz="3200" b="1">
              <a:latin typeface="Arial" panose="020B0604020202020204" pitchFamily="34" charset="0"/>
              <a:ea typeface="华文楷体" panose="02010600040101010101" pitchFamily="2" charset="-122"/>
              <a:cs typeface="Arial" panose="020B0604020202020204" pitchFamily="34" charset="0"/>
            </a:endParaRPr>
          </a:p>
        </p:txBody>
      </p:sp>
    </p:spTree>
    <p:extLst>
      <p:ext uri="{BB962C8B-B14F-4D97-AF65-F5344CB8AC3E}">
        <p14:creationId xmlns:p14="http://schemas.microsoft.com/office/powerpoint/2010/main" val="116452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85BD40-C79B-4E4A-91CD-49C74B10FC15}"/>
              </a:ext>
            </a:extLst>
          </p:cNvPr>
          <p:cNvSpPr>
            <a:spLocks noGrp="1"/>
          </p:cNvSpPr>
          <p:nvPr>
            <p:ph idx="1"/>
          </p:nvPr>
        </p:nvSpPr>
        <p:spPr>
          <a:xfrm>
            <a:off x="6492382" y="1604708"/>
            <a:ext cx="5346169" cy="3648584"/>
          </a:xfrm>
          <a:ln>
            <a:solidFill>
              <a:srgbClr val="92D050"/>
            </a:solidFill>
          </a:ln>
        </p:spPr>
        <p:txBody>
          <a:bodyPr>
            <a:normAutofit/>
          </a:bodyPr>
          <a:lstStyle/>
          <a:p>
            <a:pPr marL="0" indent="0">
              <a:lnSpc>
                <a:spcPct val="200000"/>
              </a:lnSpc>
              <a:buNone/>
            </a:pPr>
            <a:r>
              <a:rPr lang="en-US" altLang="zh-CN" sz="1600">
                <a:latin typeface="Arial" panose="020B0604020202020204" pitchFamily="34" charset="0"/>
                <a:ea typeface="华文楷体" panose="02010600040101010101" pitchFamily="2" charset="-122"/>
              </a:rPr>
              <a:t>Wsd</a:t>
            </a:r>
            <a:r>
              <a:rPr lang="en-US" altLang="zh-CN" sz="1600" dirty="0" err="1">
                <a:latin typeface="Arial" panose="020B0604020202020204" pitchFamily="34" charset="0"/>
                <a:ea typeface="华文楷体" panose="02010600040101010101" pitchFamily="2" charset="-122"/>
              </a:rPr>
              <a:t>_ui</a:t>
            </a:r>
            <a:r>
              <a:rPr lang="en-US" altLang="zh-CN" sz="1600">
                <a:latin typeface="Arial" panose="020B0604020202020204" pitchFamily="34" charset="0"/>
                <a:ea typeface="华文楷体" panose="02010600040101010101" pitchFamily="2" charset="-122"/>
              </a:rPr>
              <a:t>: portal</a:t>
            </a:r>
            <a:r>
              <a:rPr lang="zh-CN" altLang="en-US" sz="1600">
                <a:latin typeface="Arial" panose="020B0604020202020204" pitchFamily="34" charset="0"/>
                <a:ea typeface="华文楷体" panose="02010600040101010101" pitchFamily="2" charset="-122"/>
              </a:rPr>
              <a:t> （</a:t>
            </a:r>
            <a:r>
              <a:rPr lang="en-US" altLang="zh-CN" sz="1600">
                <a:solidFill>
                  <a:srgbClr val="FF0000"/>
                </a:solidFill>
                <a:latin typeface="Arial" panose="020B0604020202020204" pitchFamily="34" charset="0"/>
                <a:ea typeface="华文楷体" panose="02010600040101010101" pitchFamily="2" charset="-122"/>
              </a:rPr>
              <a:t>Angular11</a:t>
            </a:r>
            <a:r>
              <a:rPr lang="zh-CN" altLang="en-US" sz="1600">
                <a:latin typeface="Arial" panose="020B0604020202020204" pitchFamily="34" charset="0"/>
                <a:ea typeface="华文楷体" panose="02010600040101010101" pitchFamily="2" charset="-122"/>
              </a:rPr>
              <a:t>）</a:t>
            </a:r>
            <a:r>
              <a:rPr lang="en-US" altLang="zh-CN" sz="1600">
                <a:latin typeface="Arial" panose="020B0604020202020204" pitchFamily="34" charset="0"/>
                <a:ea typeface="华文楷体" panose="02010600040101010101" pitchFamily="2" charset="-122"/>
              </a:rPr>
              <a:t> </a:t>
            </a:r>
            <a:r>
              <a:rPr lang="zh-CN" altLang="en-US" sz="1600">
                <a:latin typeface="Arial" panose="020B0604020202020204" pitchFamily="34" charset="0"/>
                <a:ea typeface="华文楷体" panose="02010600040101010101" pitchFamily="2" charset="-122"/>
              </a:rPr>
              <a:t>程序入口。</a:t>
            </a:r>
            <a:endParaRPr lang="en-US" altLang="zh-CN" sz="1600" dirty="0">
              <a:latin typeface="Arial" panose="020B0604020202020204" pitchFamily="34" charset="0"/>
              <a:ea typeface="华文楷体" panose="02010600040101010101" pitchFamily="2" charset="-122"/>
            </a:endParaRPr>
          </a:p>
          <a:p>
            <a:pPr marL="0" indent="0">
              <a:lnSpc>
                <a:spcPct val="200000"/>
              </a:lnSpc>
              <a:buNone/>
            </a:pPr>
            <a:r>
              <a:rPr lang="en-US" altLang="zh-CN" sz="1600">
                <a:latin typeface="Arial" panose="020B0604020202020204" pitchFamily="34" charset="0"/>
                <a:ea typeface="华文楷体" panose="02010600040101010101" pitchFamily="2" charset="-122"/>
              </a:rPr>
              <a:t>Materialx-web</a:t>
            </a:r>
            <a:r>
              <a:rPr lang="zh-CN" altLang="en-US" sz="1600">
                <a:latin typeface="Arial" panose="020B0604020202020204" pitchFamily="34" charset="0"/>
                <a:ea typeface="华文楷体" panose="02010600040101010101" pitchFamily="2" charset="-122"/>
              </a:rPr>
              <a:t>（</a:t>
            </a:r>
            <a:r>
              <a:rPr lang="en-US" altLang="zh-CN" sz="1600">
                <a:solidFill>
                  <a:srgbClr val="FF0000"/>
                </a:solidFill>
                <a:latin typeface="Arial" panose="020B0604020202020204" pitchFamily="34" charset="0"/>
                <a:ea typeface="华文楷体" panose="02010600040101010101" pitchFamily="2" charset="-122"/>
              </a:rPr>
              <a:t>Angular10</a:t>
            </a:r>
            <a:r>
              <a:rPr lang="zh-CN" altLang="en-US" sz="1600">
                <a:latin typeface="Arial" panose="020B0604020202020204" pitchFamily="34" charset="0"/>
                <a:ea typeface="华文楷体" panose="02010600040101010101" pitchFamily="2" charset="-122"/>
              </a:rPr>
              <a:t>）</a:t>
            </a:r>
            <a:r>
              <a:rPr lang="en-US" altLang="zh-CN" sz="1600">
                <a:latin typeface="Arial" panose="020B0604020202020204" pitchFamily="34" charset="0"/>
                <a:ea typeface="华文楷体" panose="02010600040101010101" pitchFamily="2" charset="-122"/>
              </a:rPr>
              <a:t>,</a:t>
            </a:r>
          </a:p>
          <a:p>
            <a:pPr marL="0" indent="0">
              <a:lnSpc>
                <a:spcPct val="200000"/>
              </a:lnSpc>
              <a:buNone/>
            </a:pPr>
            <a:r>
              <a:rPr lang="en-US" altLang="zh-CN" sz="1600">
                <a:latin typeface="Arial" panose="020B0604020202020204" pitchFamily="34" charset="0"/>
                <a:ea typeface="华文楷体" panose="02010600040101010101" pitchFamily="2" charset="-122"/>
              </a:rPr>
              <a:t>po-adjuster-web</a:t>
            </a:r>
            <a:r>
              <a:rPr lang="zh-CN" altLang="en-US" sz="1600">
                <a:latin typeface="Arial" panose="020B0604020202020204" pitchFamily="34" charset="0"/>
                <a:ea typeface="华文楷体" panose="02010600040101010101" pitchFamily="2" charset="-122"/>
              </a:rPr>
              <a:t> （</a:t>
            </a:r>
            <a:r>
              <a:rPr lang="en-US" altLang="zh-CN" sz="1600">
                <a:solidFill>
                  <a:srgbClr val="FF0000"/>
                </a:solidFill>
                <a:latin typeface="Arial" panose="020B0604020202020204" pitchFamily="34" charset="0"/>
                <a:ea typeface="华文楷体" panose="02010600040101010101" pitchFamily="2" charset="-122"/>
              </a:rPr>
              <a:t>Angular10</a:t>
            </a:r>
            <a:r>
              <a:rPr lang="zh-CN" altLang="en-US" sz="1600">
                <a:latin typeface="Arial" panose="020B0604020202020204" pitchFamily="34" charset="0"/>
                <a:ea typeface="华文楷体" panose="02010600040101010101" pitchFamily="2" charset="-122"/>
              </a:rPr>
              <a:t>）</a:t>
            </a:r>
            <a:r>
              <a:rPr lang="en-US" altLang="zh-CN" sz="1600">
                <a:latin typeface="Arial" panose="020B0604020202020204" pitchFamily="34" charset="0"/>
                <a:ea typeface="华文楷体" panose="02010600040101010101" pitchFamily="2" charset="-122"/>
              </a:rPr>
              <a:t>, </a:t>
            </a:r>
          </a:p>
          <a:p>
            <a:pPr marL="0" indent="0">
              <a:lnSpc>
                <a:spcPct val="200000"/>
              </a:lnSpc>
              <a:buNone/>
            </a:pPr>
            <a:r>
              <a:rPr lang="en-US" altLang="zh-CN" sz="1600">
                <a:latin typeface="Arial" panose="020B0604020202020204" pitchFamily="34" charset="0"/>
                <a:ea typeface="华文楷体" panose="02010600040101010101" pitchFamily="2" charset="-122"/>
              </a:rPr>
              <a:t>system-management-web</a:t>
            </a:r>
            <a:r>
              <a:rPr lang="zh-CN" altLang="en-US" sz="1600">
                <a:latin typeface="Arial" panose="020B0604020202020204" pitchFamily="34" charset="0"/>
                <a:ea typeface="华文楷体" panose="02010600040101010101" pitchFamily="2" charset="-122"/>
              </a:rPr>
              <a:t> （</a:t>
            </a:r>
            <a:r>
              <a:rPr lang="en-US" altLang="zh-CN" sz="1600">
                <a:solidFill>
                  <a:srgbClr val="FF0000"/>
                </a:solidFill>
                <a:latin typeface="Arial" panose="020B0604020202020204" pitchFamily="34" charset="0"/>
                <a:ea typeface="华文楷体" panose="02010600040101010101" pitchFamily="2" charset="-122"/>
              </a:rPr>
              <a:t>Angular10</a:t>
            </a:r>
            <a:r>
              <a:rPr lang="zh-CN" altLang="en-US" sz="1600">
                <a:latin typeface="Arial" panose="020B0604020202020204" pitchFamily="34" charset="0"/>
                <a:ea typeface="华文楷体" panose="02010600040101010101" pitchFamily="2" charset="-122"/>
              </a:rPr>
              <a:t>）</a:t>
            </a:r>
            <a:r>
              <a:rPr lang="en-US" altLang="zh-CN" sz="1600">
                <a:latin typeface="Arial" panose="020B0604020202020204" pitchFamily="34" charset="0"/>
                <a:ea typeface="华文楷体" panose="02010600040101010101" pitchFamily="2" charset="-122"/>
              </a:rPr>
              <a:t> </a:t>
            </a:r>
            <a:r>
              <a:rPr lang="zh-CN" altLang="en-US" sz="1600" dirty="0">
                <a:latin typeface="Arial" panose="020B0604020202020204" pitchFamily="34" charset="0"/>
                <a:ea typeface="华文楷体" panose="02010600040101010101" pitchFamily="2" charset="-122"/>
              </a:rPr>
              <a:t>都是挂载 </a:t>
            </a:r>
            <a:r>
              <a:rPr lang="en-US" altLang="zh-CN" sz="1600" dirty="0" err="1">
                <a:latin typeface="Arial" panose="020B0604020202020204" pitchFamily="34" charset="0"/>
                <a:ea typeface="华文楷体" panose="02010600040101010101" pitchFamily="2" charset="-122"/>
              </a:rPr>
              <a:t>wsd_ui</a:t>
            </a:r>
            <a:r>
              <a:rPr lang="zh-CN" altLang="en-US" sz="1600" dirty="0">
                <a:latin typeface="Arial" panose="020B0604020202020204" pitchFamily="34" charset="0"/>
                <a:ea typeface="华文楷体" panose="02010600040101010101" pitchFamily="2" charset="-122"/>
              </a:rPr>
              <a:t>下面的子应用，子应用都是相对独立的（内部有单独的配置，依赖，组件</a:t>
            </a:r>
            <a:r>
              <a:rPr lang="zh-CN" altLang="en-US" sz="1600">
                <a:latin typeface="Arial" panose="020B0604020202020204" pitchFamily="34" charset="0"/>
                <a:ea typeface="华文楷体" panose="02010600040101010101" pitchFamily="2" charset="-122"/>
              </a:rPr>
              <a:t>，样式），可以独立部署。</a:t>
            </a:r>
            <a:endParaRPr lang="en-US" altLang="zh-CN" sz="1600" dirty="0">
              <a:latin typeface="Arial" panose="020B0604020202020204" pitchFamily="34" charset="0"/>
              <a:ea typeface="华文楷体" panose="02010600040101010101" pitchFamily="2" charset="-122"/>
            </a:endParaRPr>
          </a:p>
        </p:txBody>
      </p:sp>
      <p:pic>
        <p:nvPicPr>
          <p:cNvPr id="4" name="图片 3">
            <a:extLst>
              <a:ext uri="{FF2B5EF4-FFF2-40B4-BE49-F238E27FC236}">
                <a16:creationId xmlns:a16="http://schemas.microsoft.com/office/drawing/2014/main" id="{5945E817-1A07-48DB-BFC9-8E5A99E2D449}"/>
              </a:ext>
            </a:extLst>
          </p:cNvPr>
          <p:cNvPicPr>
            <a:picLocks noChangeAspect="1"/>
          </p:cNvPicPr>
          <p:nvPr/>
        </p:nvPicPr>
        <p:blipFill>
          <a:blip r:embed="rId2"/>
          <a:stretch>
            <a:fillRect/>
          </a:stretch>
        </p:blipFill>
        <p:spPr>
          <a:xfrm>
            <a:off x="353449" y="1604708"/>
            <a:ext cx="5677692" cy="3648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标题 8">
            <a:extLst>
              <a:ext uri="{FF2B5EF4-FFF2-40B4-BE49-F238E27FC236}">
                <a16:creationId xmlns:a16="http://schemas.microsoft.com/office/drawing/2014/main" id="{DF5466EB-FE81-45AA-AFCB-3D73AACECFE2}"/>
              </a:ext>
            </a:extLst>
          </p:cNvPr>
          <p:cNvSpPr txBox="1">
            <a:spLocks/>
          </p:cNvSpPr>
          <p:nvPr/>
        </p:nvSpPr>
        <p:spPr>
          <a:xfrm>
            <a:off x="633792" y="-1"/>
            <a:ext cx="8640000" cy="792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b="1">
                <a:latin typeface="Arial" panose="020B0604020202020204" pitchFamily="34" charset="0"/>
                <a:ea typeface="华文楷体" panose="02010600040101010101" pitchFamily="2" charset="-122"/>
                <a:cs typeface="Arial" panose="020B0604020202020204" pitchFamily="34" charset="0"/>
              </a:rPr>
              <a:t>使用</a:t>
            </a:r>
            <a:r>
              <a:rPr lang="en-US" altLang="zh-CN" sz="3200" b="1">
                <a:latin typeface="Arial" panose="020B0604020202020204" pitchFamily="34" charset="0"/>
                <a:ea typeface="华文楷体" panose="02010600040101010101" pitchFamily="2" charset="-122"/>
                <a:cs typeface="Arial" panose="020B0604020202020204" pitchFamily="34" charset="0"/>
              </a:rPr>
              <a:t>ngx-planet</a:t>
            </a:r>
            <a:r>
              <a:rPr lang="zh-CN" altLang="en-US" sz="3200" b="1">
                <a:latin typeface="Arial" panose="020B0604020202020204" pitchFamily="34" charset="0"/>
                <a:ea typeface="华文楷体" panose="02010600040101010101" pitchFamily="2" charset="-122"/>
                <a:cs typeface="Arial" panose="020B0604020202020204" pitchFamily="34" charset="0"/>
              </a:rPr>
              <a:t>微前端方案后的成效</a:t>
            </a:r>
          </a:p>
        </p:txBody>
      </p:sp>
    </p:spTree>
    <p:extLst>
      <p:ext uri="{BB962C8B-B14F-4D97-AF65-F5344CB8AC3E}">
        <p14:creationId xmlns:p14="http://schemas.microsoft.com/office/powerpoint/2010/main" val="1646967445"/>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3032</TotalTime>
  <Words>2519</Words>
  <Application>Microsoft Office PowerPoint</Application>
  <PresentationFormat>宽屏</PresentationFormat>
  <Paragraphs>208</Paragraphs>
  <Slides>33</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微軟正黑體</vt:lpstr>
      <vt:lpstr>細明體</vt:lpstr>
      <vt:lpstr>新細明體</vt:lpstr>
      <vt:lpstr>新細明體</vt:lpstr>
      <vt:lpstr>等线</vt:lpstr>
      <vt:lpstr>方正姚体</vt:lpstr>
      <vt:lpstr>华文楷体</vt:lpstr>
      <vt:lpstr>华文新魏</vt:lpstr>
      <vt:lpstr>微软雅黑</vt:lpstr>
      <vt:lpstr>文鼎粗黑</vt:lpstr>
      <vt:lpstr>Arial</vt:lpstr>
      <vt:lpstr>Calibri</vt:lpstr>
      <vt:lpstr>Century Gothic</vt:lpstr>
      <vt:lpstr>Trebuchet MS</vt:lpstr>
      <vt:lpstr>Wingdings 3</vt:lpstr>
      <vt:lpstr>平面</vt:lpstr>
      <vt:lpstr>PowerPoint 演示文稿</vt:lpstr>
      <vt:lpstr>Contents 目录</vt:lpstr>
      <vt:lpstr>PowerPoint 演示文稿</vt:lpstr>
      <vt:lpstr>打造微前端应用</vt:lpstr>
      <vt:lpstr>打造微前端应用</vt:lpstr>
      <vt:lpstr>打造微前端应用</vt:lpstr>
      <vt:lpstr>PowerPoint 演示文稿</vt:lpstr>
      <vt:lpstr>PowerPoint 演示文稿</vt:lpstr>
      <vt:lpstr>PowerPoint 演示文稿</vt:lpstr>
      <vt:lpstr>PowerPoint 演示文稿</vt:lpstr>
      <vt:lpstr>PowerPoint 演示文稿</vt:lpstr>
      <vt:lpstr>PowerPoint 演示文稿</vt:lpstr>
      <vt:lpstr>ngx-planet的引用 （一）</vt:lpstr>
      <vt:lpstr>ngx-planet的引用 （二）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Carte Zhou/WZS/Wistron</dc:creator>
  <cp:lastModifiedBy>Carte Zhou/WZS/Wistron</cp:lastModifiedBy>
  <cp:revision>343</cp:revision>
  <dcterms:created xsi:type="dcterms:W3CDTF">2021-07-12T01:56:02Z</dcterms:created>
  <dcterms:modified xsi:type="dcterms:W3CDTF">2021-07-23T01:23:56Z</dcterms:modified>
</cp:coreProperties>
</file>