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0" r:id="rId5"/>
    <p:sldId id="264" r:id="rId6"/>
    <p:sldId id="265" r:id="rId7"/>
    <p:sldId id="259" r:id="rId8"/>
    <p:sldId id="25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olos Text" panose="020B0604020202020204" charset="0"/>
      <p:regular r:id="rId15"/>
      <p:bold r:id="rId16"/>
    </p:embeddedFont>
    <p:embeddedFont>
      <p:font typeface="Golos Text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ByppNgIHpFeG3HjKlMG4cbMl5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D5B79-8561-4686-8893-320D9C73F944}">
  <a:tblStyle styleId="{59ED5B79-8561-4686-8893-320D9C73F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1224" y="144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21:32:11.757"/>
    </inkml:context>
    <inkml:brush xml:id="br0">
      <inkml:brushProperty name="width" value="0.035" units="cm"/>
      <inkml:brushProperty name="height" value="0.035" units="cm"/>
      <inkml:brushProperty name="color" value="#111111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21:32:11.757"/>
    </inkml:context>
    <inkml:brush xml:id="br0">
      <inkml:brushProperty name="width" value="0.035" units="cm"/>
      <inkml:brushProperty name="height" value="0.035" units="cm"/>
      <inkml:brushProperty name="color" value="#111111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Уважаемые председатели и члены государственной экзаменационной комиссии. Вашему вниманию представляется выпускная квалификационная работа на тему "Веб-приложение по нормализации режима сна на основе частоты сердечных сокращений". Автор Патутин Владимир Михайлович. Руководитель Штенников Дмитрий Геннадьевич.</a:t>
            </a: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Полноценный сон является важным аспектом жизни, и играет решающую роль в физическом и психическом здоровье. При всей важности такой базовой потребности, как сон, именно в наш век современных технологий большая часть населения Земли подвержена хроническому недосыпу. Сон представляет собой сложный процесс, который  влечет за собой многочисленные изменения,которые мы может отследить  с помощью современных устройств, например умных часов и браслетов. </a:t>
            </a: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88fea3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Таким образом, целью данной работы становится создание приложения по помощи в нормализации режима сна на основе частоты сердечных сокращений. Для достижения поставленной цели были решены следующие задачи: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предметной области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 анализ существующих решений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базы данных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приложения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Реализовано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Протестировано разработанное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23c88fea3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66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Полноценный сон является важным аспектом жизни, и играет решающую роль в физическом и психическом здоровье. При всей важности такой базовой потребности, как сон, именно в наш век современных технологий большая часть населения Земли подвержена хроническому недосыпу. Сон представляет собой сложный процесс, который  влечет за собой многочисленные изменения,которые мы может отследить  с помощью современных устройств, например умных часов и браслетов. </a:t>
            </a: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9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88fea3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Таким образом, целью данной работы становится создание приложения по помощи в нормализации режима сна на основе частоты сердечных сокращений. Для достижения поставленной цели были решены следующие задачи: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предметной области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 анализ существующих решений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базы данных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приложения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Реализовано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Протестировано разработанное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23c88fea3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08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Полноценный сон является важным аспектом жизни, и играет решающую роль в физическом и психическом здоровье. При всей важности такой базовой потребности, как сон, именно в наш век современных технологий большая часть населения Земли подвержена хроническому недосыпу. Сон представляет собой сложный процесс, который  влечет за собой многочисленные изменения,которые мы может отследить  с помощью современных устройств, например умных часов и браслетов. </a:t>
            </a: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28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Уважаемые председатели и члены государственной экзаменационной комиссии. Вашему вниманию представляется выпускная квалификационная работа на тему "Веб-приложение по нормализации режима сна на основе частоты сердечных сокращений". Автор Патутин Владимир Михайлович. Руководитель Штенников Дмитрий Геннадьевич.</a:t>
            </a: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41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88fea3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Таким образом, целью данной работы становится создание приложения по помощи в нормализации режима сна на основе частоты сердечных сокращений. Для достижения поставленной цели были решены следующие задачи: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предметной области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 анализ существующих решений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базы данных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приложения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Реализовано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Протестировано разработанное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23c88fea3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76" name="Google Shape;76;p26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77" name="Google Shape;77;p26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78" name="Google Shape;78;p26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79" name="Google Shape;79;p26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87" name="Google Shape;87;p27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88" name="Google Shape;88;p27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89" name="Google Shape;89;p27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93" name="Google Shape;93;p27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94" name="Google Shape;94;p27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34" name="Google Shape;134;p35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1" name="Google Shape;151;p38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52" name="Google Shape;152;p38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3" name="Google Shape;153;p38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4" name="Google Shape;15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58" name="Google Shape;58;p24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25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9" name="Google Shape;69;p25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70" name="Google Shape;70;p25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70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title"/>
          </p:nvPr>
        </p:nvSpPr>
        <p:spPr>
          <a:xfrm>
            <a:off x="366577" y="2448219"/>
            <a:ext cx="8574295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dirty="0">
                <a:solidFill>
                  <a:schemeClr val="bg1"/>
                </a:solidFill>
              </a:rPr>
              <a:t>Классификация методов Java-библиотек для обработки изображений</a:t>
            </a:r>
          </a:p>
        </p:txBody>
      </p:sp>
      <p:sp>
        <p:nvSpPr>
          <p:cNvPr id="160" name="Google Shape;160;p1"/>
          <p:cNvSpPr txBox="1"/>
          <p:nvPr/>
        </p:nvSpPr>
        <p:spPr>
          <a:xfrm>
            <a:off x="1371600" y="3877870"/>
            <a:ext cx="6822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Автор: Патутин Владимир Михайлович</a:t>
            </a:r>
            <a:endParaRPr sz="1500" dirty="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ctr" rtl="0">
              <a:spcBef>
                <a:spcPts val="224"/>
              </a:spcBef>
              <a:spcAft>
                <a:spcPts val="0"/>
              </a:spcAft>
              <a:buNone/>
            </a:pPr>
            <a:r>
              <a:rPr lang="ru-RU" sz="1500" dirty="0" err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Преподователь</a:t>
            </a:r>
            <a:r>
              <a:rPr lang="ru-RU" sz="1500" dirty="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Быстрицкая Анна Юрьевна</a:t>
            </a:r>
            <a:endParaRPr sz="1500" dirty="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80DBDE41-002C-0D1A-6BB0-9236187EEC3A}"/>
                  </a:ext>
                </a:extLst>
              </p14:cNvPr>
              <p14:cNvContentPartPr/>
              <p14:nvPr/>
            </p14:nvContentPartPr>
            <p14:xfrm>
              <a:off x="3978776" y="1335746"/>
              <a:ext cx="360" cy="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80DBDE41-002C-0D1A-6BB0-9236187EEC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656" y="132962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BC03A9-0C8C-A356-DA6E-061802D5192B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14273" y="1392218"/>
            <a:ext cx="362241" cy="3312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9092F10-14D4-C301-25BA-4AF1BC533F1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55" y="1392218"/>
            <a:ext cx="362241" cy="3312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A6D5D7-F6F1-FA6A-BB3E-691E6BEE5BB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582164" y="1392218"/>
            <a:ext cx="362241" cy="3312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A963D33-CD71-2425-0DD2-CA129A3F6F9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582164" y="1139947"/>
            <a:ext cx="362241" cy="3312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E6A4F55-880B-A0A1-C6CF-48D9C484D184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55" y="1139947"/>
            <a:ext cx="362241" cy="3312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DDA5895-BB8E-F807-E7D3-DAF1C72FD39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45" y="1392218"/>
            <a:ext cx="362241" cy="3312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CCD86F5-D28D-266B-114E-19C096877561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46" y="1139947"/>
            <a:ext cx="362241" cy="3312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66D5E42-0E41-D8F1-C3E8-31EFF8DDFC55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85836" y="1392218"/>
            <a:ext cx="362241" cy="3312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1F28DA7-89E8-A4EC-9512-342BF172FC4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85835" y="1139947"/>
            <a:ext cx="362241" cy="33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AEDC014-590C-2741-0BA9-F9197BE7523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3725" y="1392218"/>
            <a:ext cx="362241" cy="3312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EB05EA5-2CE4-D0CE-EE3F-795FC5971AB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3725" y="1139947"/>
            <a:ext cx="362241" cy="3312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952702D-FAD5-5EE6-CD54-D8BC25855AF8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14" y="1392218"/>
            <a:ext cx="362241" cy="331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56A86D2-28E9-3D82-4D49-AAC5A2410DC3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89503" y="1392218"/>
            <a:ext cx="362241" cy="33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5FA67D5-A304-6A6C-E161-4E4F69212C19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14" y="1139947"/>
            <a:ext cx="362241" cy="331200"/>
          </a:xfrm>
          <a:prstGeom prst="rect">
            <a:avLst/>
          </a:prstGeom>
        </p:spPr>
      </p:pic>
      <p:pic>
        <p:nvPicPr>
          <p:cNvPr id="2050" name="Picture 2" descr="Московский государственный технический университет имени Н. Э. Баумана —  Википедия">
            <a:extLst>
              <a:ext uri="{FF2B5EF4-FFF2-40B4-BE49-F238E27FC236}">
                <a16:creationId xmlns:a16="http://schemas.microsoft.com/office/drawing/2014/main" id="{ABC77ADF-90C5-ABB3-A682-105AA8C6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43" y="340130"/>
            <a:ext cx="2022801" cy="229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</a:pPr>
            <a:r>
              <a:rPr lang="ru-RU" sz="2700" dirty="0"/>
              <a:t>Введение</a:t>
            </a:r>
            <a:endParaRPr sz="2700" dirty="0"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453900" y="1157400"/>
            <a:ext cx="8236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 b="1" dirty="0">
                <a:latin typeface="Golos Text SemiBold"/>
                <a:ea typeface="Golos Text SemiBold"/>
                <a:cs typeface="Golos Text SemiBold"/>
                <a:sym typeface="Golos Text SemiBold"/>
              </a:rPr>
              <a:t>Цифровое изображение - символ </a:t>
            </a:r>
            <a:r>
              <a:rPr lang="en-US" sz="1800" b="1" dirty="0">
                <a:latin typeface="Golos Text SemiBold"/>
                <a:ea typeface="Golos Text SemiBold"/>
                <a:cs typeface="Golos Text SemiBold"/>
                <a:sym typeface="Golos Text SemiBold"/>
              </a:rPr>
              <a:t>XXI</a:t>
            </a:r>
            <a:r>
              <a:rPr lang="ru-RU" sz="1800" b="1" dirty="0">
                <a:latin typeface="Golos Text SemiBold"/>
                <a:ea typeface="Golos Text SemiBold"/>
                <a:cs typeface="Golos Text SemiBold"/>
                <a:sym typeface="Golos Text SemiBold"/>
              </a:rPr>
              <a:t> века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453900" y="1821638"/>
            <a:ext cx="4592056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В сфере развлечений создают увлекательные визуальные эффекты и анимацию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В медицине служат для мониторинга состояния пациентов и обучения медицинского персонала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В</a:t>
            </a:r>
            <a:r>
              <a:rPr lang="en-US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ru-RU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промышленности обеспечивают надежный контроль и оптимизацию</a:t>
            </a:r>
            <a:r>
              <a:rPr lang="en-US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ru-RU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производственных процессов</a:t>
            </a:r>
            <a:endParaRPr lang="en-US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 rot="120310">
            <a:off x="8556752" y="4749875"/>
            <a:ext cx="548736" cy="393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5C8AC3-5212-9D30-54EE-B19D00E5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44" y="22384"/>
            <a:ext cx="2240144" cy="90626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661687-1EBB-64DD-C987-DA9B8BBF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38" y="1904914"/>
            <a:ext cx="3258779" cy="21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c88fea31d_0_9"/>
          <p:cNvSpPr txBox="1">
            <a:spLocks noGrp="1"/>
          </p:cNvSpPr>
          <p:nvPr>
            <p:ph type="body" idx="1"/>
          </p:nvPr>
        </p:nvSpPr>
        <p:spPr>
          <a:xfrm>
            <a:off x="579662" y="1857525"/>
            <a:ext cx="3393611" cy="18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1800" dirty="0"/>
              <a:t>AWT</a:t>
            </a:r>
            <a:endParaRPr lang="ru-RU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1800" dirty="0"/>
              <a:t>ImageJ</a:t>
            </a:r>
            <a:endParaRPr lang="ru-RU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1800" dirty="0"/>
              <a:t>ImageMagick</a:t>
            </a:r>
            <a:endParaRPr lang="ru-RU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1800" dirty="0"/>
              <a:t>Opencv</a:t>
            </a:r>
            <a:endParaRPr lang="ru-RU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1800" dirty="0"/>
              <a:t>TwelveMonkeysImageIO</a:t>
            </a:r>
            <a:endParaRPr lang="ru-RU" dirty="0"/>
          </a:p>
        </p:txBody>
      </p:sp>
      <p:sp>
        <p:nvSpPr>
          <p:cNvPr id="177" name="Google Shape;177;g23c88fea31d_0_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-RU" sz="2700" dirty="0"/>
              <a:t>Существующие решения</a:t>
            </a:r>
          </a:p>
        </p:txBody>
      </p:sp>
      <p:sp>
        <p:nvSpPr>
          <p:cNvPr id="178" name="Google Shape;178;g23c88fea31d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E1C5EB-4F7F-7E32-8AED-347F94E2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995" y="4875"/>
            <a:ext cx="2063555" cy="839459"/>
          </a:xfrm>
          <a:prstGeom prst="rect">
            <a:avLst/>
          </a:prstGeom>
        </p:spPr>
      </p:pic>
      <p:pic>
        <p:nvPicPr>
          <p:cNvPr id="2056" name="Picture 8" descr="в формате OpenCV логотип - Социальные медиа и логотипы Иконки">
            <a:extLst>
              <a:ext uri="{FF2B5EF4-FFF2-40B4-BE49-F238E27FC236}">
                <a16:creationId xmlns:a16="http://schemas.microsoft.com/office/drawing/2014/main" id="{0A1410B5-E361-2BA8-7F0B-47C9B074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115" y="3654492"/>
            <a:ext cx="1426657" cy="71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8505DBA-D0CD-8D09-0619-9F4D4E9C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04" y="2860088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Java — Википедия">
            <a:extLst>
              <a:ext uri="{FF2B5EF4-FFF2-40B4-BE49-F238E27FC236}">
                <a16:creationId xmlns:a16="http://schemas.microsoft.com/office/drawing/2014/main" id="{07564CBA-DAF0-C332-2317-5AAC1051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5" y="1287757"/>
            <a:ext cx="713329" cy="12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Magick для Windows - Скачайте бесплатно с Uptodown">
            <a:extLst>
              <a:ext uri="{FF2B5EF4-FFF2-40B4-BE49-F238E27FC236}">
                <a16:creationId xmlns:a16="http://schemas.microsoft.com/office/drawing/2014/main" id="{55E4F2C8-0689-5758-77BE-B833F3D5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86" y="1646993"/>
            <a:ext cx="1340216" cy="138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8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</a:pPr>
            <a:r>
              <a:rPr lang="ru-RU" sz="2700" dirty="0"/>
              <a:t>Анализ существующих решений</a:t>
            </a:r>
            <a:endParaRPr sz="2700" dirty="0"/>
          </a:p>
        </p:txBody>
      </p:sp>
      <p:sp>
        <p:nvSpPr>
          <p:cNvPr id="168" name="Google Shape;168;p6"/>
          <p:cNvSpPr txBox="1"/>
          <p:nvPr/>
        </p:nvSpPr>
        <p:spPr>
          <a:xfrm>
            <a:off x="514800" y="1674200"/>
            <a:ext cx="35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 rot="120310">
            <a:off x="8556752" y="4749875"/>
            <a:ext cx="548736" cy="393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5C8AC3-5212-9D30-54EE-B19D00E5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44" y="22384"/>
            <a:ext cx="2240144" cy="906269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4677DE2-A0CC-4B7B-B06A-5FE6DB180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0794"/>
              </p:ext>
            </p:extLst>
          </p:nvPr>
        </p:nvGraphicFramePr>
        <p:xfrm>
          <a:off x="990260" y="1405698"/>
          <a:ext cx="7085243" cy="3114480"/>
        </p:xfrm>
        <a:graphic>
          <a:graphicData uri="http://schemas.openxmlformats.org/drawingml/2006/table">
            <a:tbl>
              <a:tblPr/>
              <a:tblGrid>
                <a:gridCol w="2315198">
                  <a:extLst>
                    <a:ext uri="{9D8B030D-6E8A-4147-A177-3AD203B41FA5}">
                      <a16:colId xmlns:a16="http://schemas.microsoft.com/office/drawing/2014/main" val="3662409418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92795740"/>
                    </a:ext>
                  </a:extLst>
                </a:gridCol>
                <a:gridCol w="999578">
                  <a:extLst>
                    <a:ext uri="{9D8B030D-6E8A-4147-A177-3AD203B41FA5}">
                      <a16:colId xmlns:a16="http://schemas.microsoft.com/office/drawing/2014/main" val="115113584"/>
                    </a:ext>
                  </a:extLst>
                </a:gridCol>
                <a:gridCol w="815832">
                  <a:extLst>
                    <a:ext uri="{9D8B030D-6E8A-4147-A177-3AD203B41FA5}">
                      <a16:colId xmlns:a16="http://schemas.microsoft.com/office/drawing/2014/main" val="3389468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1549698670"/>
                    </a:ext>
                  </a:extLst>
                </a:gridCol>
                <a:gridCol w="1484667">
                  <a:extLst>
                    <a:ext uri="{9D8B030D-6E8A-4147-A177-3AD203B41FA5}">
                      <a16:colId xmlns:a16="http://schemas.microsoft.com/office/drawing/2014/main" val="174830287"/>
                    </a:ext>
                  </a:extLst>
                </a:gridCol>
              </a:tblGrid>
              <a:tr h="194036">
                <a:tc>
                  <a:txBody>
                    <a:bodyPr/>
                    <a:lstStyle/>
                    <a:p>
                      <a:pPr rtl="0" fontAlgn="ctr"/>
                      <a:endParaRPr lang="ru-RU" sz="1100">
                        <a:effectLst/>
                      </a:endParaRP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AWT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ImageJ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</a:rPr>
                        <a:t>ImageMagick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Opencv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TwelveMonkeysImageIO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355454"/>
                  </a:ext>
                </a:extLst>
              </a:tr>
              <a:tr h="523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Преобразование изображений в форматы соответствующие стандартам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73578"/>
                  </a:ext>
                </a:extLst>
              </a:tr>
              <a:tr h="523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Преобразование изображений в форматы несоответствующие стандартам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86929"/>
                  </a:ext>
                </a:extLst>
              </a:tr>
              <a:tr h="194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Обрезка изображения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5296"/>
                  </a:ext>
                </a:extLst>
              </a:tr>
              <a:tr h="194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Сжатие изображения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072789"/>
                  </a:ext>
                </a:extLst>
              </a:tr>
              <a:tr h="194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Изменение размера изображения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02649"/>
                  </a:ext>
                </a:extLst>
              </a:tr>
              <a:tr h="194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Выравнивание изображения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766"/>
                  </a:ext>
                </a:extLst>
              </a:tr>
              <a:tr h="523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Наложение текста поверх изображения, контролируя аспекты шрифта, размера и стиля текста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78982"/>
                  </a:ext>
                </a:extLst>
              </a:tr>
              <a:tr h="358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Размещение графических объектов поверх основного изображения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050" marR="22050" marT="14700" marB="147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99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8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c88fea31d_0_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-RU" sz="2700" dirty="0"/>
              <a:t>Анализ существующих решений</a:t>
            </a:r>
            <a:endParaRPr sz="2700" dirty="0"/>
          </a:p>
        </p:txBody>
      </p:sp>
      <p:sp>
        <p:nvSpPr>
          <p:cNvPr id="178" name="Google Shape;178;g23c88fea31d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E1C5EB-4F7F-7E32-8AED-347F94E2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995" y="4875"/>
            <a:ext cx="2063555" cy="839459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895DDC0-442D-6B7A-C362-3107EFEEE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63518"/>
              </p:ext>
            </p:extLst>
          </p:nvPr>
        </p:nvGraphicFramePr>
        <p:xfrm>
          <a:off x="723989" y="1410862"/>
          <a:ext cx="7353733" cy="2898779"/>
        </p:xfrm>
        <a:graphic>
          <a:graphicData uri="http://schemas.openxmlformats.org/drawingml/2006/table">
            <a:tbl>
              <a:tblPr/>
              <a:tblGrid>
                <a:gridCol w="2402932">
                  <a:extLst>
                    <a:ext uri="{9D8B030D-6E8A-4147-A177-3AD203B41FA5}">
                      <a16:colId xmlns:a16="http://schemas.microsoft.com/office/drawing/2014/main" val="1453112520"/>
                    </a:ext>
                  </a:extLst>
                </a:gridCol>
                <a:gridCol w="762835">
                  <a:extLst>
                    <a:ext uri="{9D8B030D-6E8A-4147-A177-3AD203B41FA5}">
                      <a16:colId xmlns:a16="http://schemas.microsoft.com/office/drawing/2014/main" val="332246806"/>
                    </a:ext>
                  </a:extLst>
                </a:gridCol>
                <a:gridCol w="1037456">
                  <a:extLst>
                    <a:ext uri="{9D8B030D-6E8A-4147-A177-3AD203B41FA5}">
                      <a16:colId xmlns:a16="http://schemas.microsoft.com/office/drawing/2014/main" val="1321197641"/>
                    </a:ext>
                  </a:extLst>
                </a:gridCol>
                <a:gridCol w="846747">
                  <a:extLst>
                    <a:ext uri="{9D8B030D-6E8A-4147-A177-3AD203B41FA5}">
                      <a16:colId xmlns:a16="http://schemas.microsoft.com/office/drawing/2014/main" val="2867242057"/>
                    </a:ext>
                  </a:extLst>
                </a:gridCol>
                <a:gridCol w="762835">
                  <a:extLst>
                    <a:ext uri="{9D8B030D-6E8A-4147-A177-3AD203B41FA5}">
                      <a16:colId xmlns:a16="http://schemas.microsoft.com/office/drawing/2014/main" val="2990621168"/>
                    </a:ext>
                  </a:extLst>
                </a:gridCol>
                <a:gridCol w="1540928">
                  <a:extLst>
                    <a:ext uri="{9D8B030D-6E8A-4147-A177-3AD203B41FA5}">
                      <a16:colId xmlns:a16="http://schemas.microsoft.com/office/drawing/2014/main" val="2979681433"/>
                    </a:ext>
                  </a:extLst>
                </a:gridCol>
              </a:tblGrid>
              <a:tr h="201389">
                <a:tc>
                  <a:txBody>
                    <a:bodyPr/>
                    <a:lstStyle/>
                    <a:p>
                      <a:pPr rtl="0" fontAlgn="ctr"/>
                      <a:endParaRPr lang="ru-RU" sz="1100">
                        <a:effectLst/>
                      </a:endParaRP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AWT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ImageJ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ImageMagick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Opencv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TwelveMonkeysImageIO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623128"/>
                  </a:ext>
                </a:extLst>
              </a:tr>
              <a:tr h="3722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Размещение графических объектов поверх основного изображения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70792"/>
                  </a:ext>
                </a:extLst>
              </a:tr>
              <a:tr h="201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Размещение водяных знаков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634849"/>
                  </a:ext>
                </a:extLst>
              </a:tr>
              <a:tr h="3722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Увеличение и уменьшение резкости части изображения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92024"/>
                  </a:ext>
                </a:extLst>
              </a:tr>
              <a:tr h="54313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Возможность программной реализации всех вышеперечисленных методов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72215"/>
                  </a:ext>
                </a:extLst>
              </a:tr>
              <a:tr h="201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Интегрируется с различными языками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864287"/>
                  </a:ext>
                </a:extLst>
              </a:tr>
              <a:tr h="201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Наличие встроенного </a:t>
                      </a: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268800"/>
                  </a:ext>
                </a:extLst>
              </a:tr>
              <a:tr h="201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Наличие компьютерного зрения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24540"/>
                  </a:ext>
                </a:extLst>
              </a:tr>
              <a:tr h="201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Доступность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976108"/>
                  </a:ext>
                </a:extLst>
              </a:tr>
              <a:tr h="201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Простота интеграции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94179"/>
                  </a:ext>
                </a:extLst>
              </a:tr>
              <a:tr h="201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>
                          <a:effectLst/>
                          <a:latin typeface="Times New Roman" panose="02020603050405020304" pitchFamily="18" charset="0"/>
                        </a:rPr>
                        <a:t>Простота использования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неопределенно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>
                          <a:effectLst/>
                          <a:latin typeface="Times New Roman" panose="02020603050405020304" pitchFamily="18" charset="0"/>
                        </a:rPr>
                        <a:t>×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</a:rPr>
                        <a:t>✓</a:t>
                      </a:r>
                    </a:p>
                  </a:txBody>
                  <a:tcPr marL="22885" marR="22885" marT="15257" marB="1525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18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70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</a:pPr>
            <a:r>
              <a:rPr lang="ru-RU" sz="2700" dirty="0"/>
              <a:t>Заключение</a:t>
            </a:r>
            <a:endParaRPr sz="2700" dirty="0"/>
          </a:p>
        </p:txBody>
      </p:sp>
      <p:sp>
        <p:nvSpPr>
          <p:cNvPr id="168" name="Google Shape;168;p6"/>
          <p:cNvSpPr txBox="1"/>
          <p:nvPr/>
        </p:nvSpPr>
        <p:spPr>
          <a:xfrm>
            <a:off x="514800" y="1674200"/>
            <a:ext cx="35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 rot="120310">
            <a:off x="8556752" y="4749875"/>
            <a:ext cx="548736" cy="393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5C8AC3-5212-9D30-54EE-B19D00E5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44" y="22384"/>
            <a:ext cx="2240144" cy="906269"/>
          </a:xfrm>
          <a:prstGeom prst="rect">
            <a:avLst/>
          </a:prstGeom>
        </p:spPr>
      </p:pic>
      <p:sp>
        <p:nvSpPr>
          <p:cNvPr id="4" name="Google Shape;176;g23c88fea31d_0_9">
            <a:extLst>
              <a:ext uri="{FF2B5EF4-FFF2-40B4-BE49-F238E27FC236}">
                <a16:creationId xmlns:a16="http://schemas.microsoft.com/office/drawing/2014/main" id="{89D1D3B5-7BC4-56C8-4DF3-B95766291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4537" y="1472601"/>
            <a:ext cx="7299091" cy="264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3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ru-RU" sz="1500" dirty="0"/>
              <a:t>Присутствие множества библиотек для обработки изображений и разнообразных критериев выбора создает проблемы для неопытных пользователей</a:t>
            </a:r>
          </a:p>
          <a:p>
            <a:pPr marL="133350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</a:pP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ru-RU" sz="1500" dirty="0"/>
              <a:t>Автоматизация процесса выбора подходящей библиотеки, основанная на специфических задачах и требованиях проекта, становится ключевым решением данной проблемы</a:t>
            </a:r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ru-RU" sz="1500" dirty="0"/>
              <a:t>Эффективное определение подходящего инструмента может сэкономить ресурсы и время, а также улучшить качество решений в области цифровой обработки изображений в различных </a:t>
            </a:r>
            <a:r>
              <a:rPr lang="ru-RU" sz="1500"/>
              <a:t>областях применения</a:t>
            </a: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endParaRPr lang="ru-RU" sz="1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F3C07A-A672-05E9-26A3-9B4017C6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46" y="4190592"/>
            <a:ext cx="616665" cy="61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0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title"/>
          </p:nvPr>
        </p:nvSpPr>
        <p:spPr>
          <a:xfrm>
            <a:off x="1366555" y="1899069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dirty="0">
                <a:solidFill>
                  <a:schemeClr val="lt1"/>
                </a:solidFill>
              </a:rPr>
              <a:t>Спасибо за внимание!</a:t>
            </a:r>
          </a:p>
        </p:txBody>
      </p:sp>
      <p:sp>
        <p:nvSpPr>
          <p:cNvPr id="160" name="Google Shape;160;p1"/>
          <p:cNvSpPr txBox="1"/>
          <p:nvPr/>
        </p:nvSpPr>
        <p:spPr>
          <a:xfrm>
            <a:off x="1336626" y="3877870"/>
            <a:ext cx="6822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80DBDE41-002C-0D1A-6BB0-9236187EEC3A}"/>
                  </a:ext>
                </a:extLst>
              </p14:cNvPr>
              <p14:cNvContentPartPr/>
              <p14:nvPr/>
            </p14:nvContentPartPr>
            <p14:xfrm>
              <a:off x="3978776" y="1335746"/>
              <a:ext cx="360" cy="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80DBDE41-002C-0D1A-6BB0-9236187EEC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656" y="132962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BC03A9-0C8C-A356-DA6E-061802D5192B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14273" y="1392218"/>
            <a:ext cx="362241" cy="3312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9092F10-14D4-C301-25BA-4AF1BC533F1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55" y="1392218"/>
            <a:ext cx="362241" cy="3312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A6D5D7-F6F1-FA6A-BB3E-691E6BEE5BB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582164" y="1392218"/>
            <a:ext cx="362241" cy="3312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A963D33-CD71-2425-0DD2-CA129A3F6F9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582164" y="1139947"/>
            <a:ext cx="362241" cy="3312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E6A4F55-880B-A0A1-C6CF-48D9C484D184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55" y="1139947"/>
            <a:ext cx="362241" cy="3312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DDA5895-BB8E-F807-E7D3-DAF1C72FD39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45" y="1392218"/>
            <a:ext cx="362241" cy="3312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CCD86F5-D28D-266B-114E-19C096877561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46" y="1139947"/>
            <a:ext cx="362241" cy="3312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66D5E42-0E41-D8F1-C3E8-31EFF8DDFC55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85836" y="1392218"/>
            <a:ext cx="362241" cy="3312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1F28DA7-89E8-A4EC-9512-342BF172FC4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85835" y="1139947"/>
            <a:ext cx="362241" cy="33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AEDC014-590C-2741-0BA9-F9197BE7523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3725" y="1392218"/>
            <a:ext cx="362241" cy="3312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EB05EA5-2CE4-D0CE-EE3F-795FC5971AB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3725" y="1139947"/>
            <a:ext cx="362241" cy="3312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952702D-FAD5-5EE6-CD54-D8BC25855AF8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14" y="1392218"/>
            <a:ext cx="362241" cy="331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56A86D2-28E9-3D82-4D49-AAC5A2410DC3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89503" y="1392218"/>
            <a:ext cx="362241" cy="33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5FA67D5-A304-6A6C-E161-4E4F69212C19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14" y="1139947"/>
            <a:ext cx="362241" cy="331200"/>
          </a:xfrm>
          <a:prstGeom prst="rect">
            <a:avLst/>
          </a:prstGeom>
        </p:spPr>
      </p:pic>
      <p:pic>
        <p:nvPicPr>
          <p:cNvPr id="2" name="Picture 2" descr="Московский государственный технический университет имени Н. Э. Баумана —  Википедия">
            <a:extLst>
              <a:ext uri="{FF2B5EF4-FFF2-40B4-BE49-F238E27FC236}">
                <a16:creationId xmlns:a16="http://schemas.microsoft.com/office/drawing/2014/main" id="{3F074891-316E-7794-1968-3E97D83C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34" y="2503765"/>
            <a:ext cx="2022801" cy="229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c88fea31d_0_9"/>
          <p:cNvSpPr txBox="1">
            <a:spLocks noGrp="1"/>
          </p:cNvSpPr>
          <p:nvPr>
            <p:ph type="body" idx="1"/>
          </p:nvPr>
        </p:nvSpPr>
        <p:spPr>
          <a:xfrm>
            <a:off x="579662" y="994959"/>
            <a:ext cx="7478487" cy="36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//TODO</a:t>
            </a:r>
            <a:endParaRPr lang="ru-RU" sz="1500" dirty="0"/>
          </a:p>
        </p:txBody>
      </p:sp>
      <p:sp>
        <p:nvSpPr>
          <p:cNvPr id="177" name="Google Shape;177;g23c88fea31d_0_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-RU" sz="2700" dirty="0"/>
              <a:t>Цели и задачи</a:t>
            </a:r>
            <a:endParaRPr sz="2700" dirty="0"/>
          </a:p>
        </p:txBody>
      </p:sp>
      <p:sp>
        <p:nvSpPr>
          <p:cNvPr id="178" name="Google Shape;178;g23c88fea31d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E1C5EB-4F7F-7E32-8AED-347F94E2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995" y="4875"/>
            <a:ext cx="2063555" cy="839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756</Words>
  <Application>Microsoft Office PowerPoint</Application>
  <PresentationFormat>Экран (16:9)</PresentationFormat>
  <Paragraphs>182</Paragraphs>
  <Slides>8</Slides>
  <Notes>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Golos Text</vt:lpstr>
      <vt:lpstr>Golos Text SemiBold</vt:lpstr>
      <vt:lpstr>Times New Roman</vt:lpstr>
      <vt:lpstr>Тема1</vt:lpstr>
      <vt:lpstr>Классификация методов Java-библиотек для обработки изображений</vt:lpstr>
      <vt:lpstr>Введение</vt:lpstr>
      <vt:lpstr>Существующие решения</vt:lpstr>
      <vt:lpstr>Анализ существующих решений</vt:lpstr>
      <vt:lpstr>Анализ существующих решений</vt:lpstr>
      <vt:lpstr>Заключение</vt:lpstr>
      <vt:lpstr>Спасибо за внимание!</vt:lpstr>
      <vt:lpstr>Цели 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по нормализации режима сна на основе частоты сердечных сокращений</dc:title>
  <dc:creator>Al</dc:creator>
  <cp:lastModifiedBy>Vova Patutin</cp:lastModifiedBy>
  <cp:revision>14</cp:revision>
  <dcterms:created xsi:type="dcterms:W3CDTF">2014-06-27T12:30:22Z</dcterms:created>
  <dcterms:modified xsi:type="dcterms:W3CDTF">2023-11-30T21:45:26Z</dcterms:modified>
</cp:coreProperties>
</file>