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olos Text" panose="020B0604020202020204" charset="0"/>
      <p:regular r:id="rId14"/>
      <p:bold r:id="rId15"/>
    </p:embeddedFont>
    <p:embeddedFont>
      <p:font typeface="Golos Text SemiBold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gByppNgIHpFeG3HjKlMG4cbMl5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ED5B79-8561-4686-8893-320D9C73F944}">
  <a:tblStyle styleId="{59ED5B79-8561-4686-8893-320D9C73F9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1230" y="144"/>
      </p:cViewPr>
      <p:guideLst>
        <p:guide orient="horz" pos="1611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21:32:11.757"/>
    </inkml:context>
    <inkml:brush xml:id="br0">
      <inkml:brushProperty name="width" value="0.035" units="cm"/>
      <inkml:brushProperty name="height" value="0.035" units="cm"/>
      <inkml:brushProperty name="color" value="#111111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21:32:11.757"/>
    </inkml:context>
    <inkml:brush xml:id="br0">
      <inkml:brushProperty name="width" value="0.035" units="cm"/>
      <inkml:brushProperty name="height" value="0.035" units="cm"/>
      <inkml:brushProperty name="color" value="#111111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9999" marR="180900" lvl="0" indent="277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Уважаемые председатели и члены государственной экзаменационной комиссии. Вашему вниманию представляется выпускная квалификационная работа на тему "Веб-приложение по нормализации режима сна на основе частоты сердечных сокращений". Автор Патутин Владимир Михайлович. Руководитель Штенников Дмитрий Геннадьевич.</a:t>
            </a: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9999" marR="180900" lvl="0" indent="277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Полноценный сон является важным аспектом жизни, и играет решающую роль в физическом и психическом здоровье. При всей важности такой базовой потребности, как сон, именно в наш век современных технологий большая часть населения Земли подвержена хроническому недосыпу. Сон представляет собой сложный процесс, который  влечет за собой многочисленные изменения,которые мы может отследить  с помощью современных устройств, например умных часов и браслетов. </a:t>
            </a: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c88fea31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9999" marR="180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Таким образом, целью данной работы становится создание приложения по помощи в нормализации режима сна на основе частоты сердечных сокращений. Для достижения поставленной цели были решены следующие задачи: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Проведено исследование предметной области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Произведен анализ существующих решений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Произведена разработка архитектуры базы данных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Произведена разработка архитектуры приложения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Реализовано приложение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Протестировано разработанное приложение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g23c88fea31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9999" marR="180900" lvl="0" indent="277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Полноценный сон является важным аспектом жизни, и играет решающую роль в физическом и психическом здоровье. При всей важности такой базовой потребности, как сон, именно в наш век современных технологий большая часть населения Земли подвержена хроническому недосыпу. Сон представляет собой сложный процесс, который  влечет за собой многочисленные изменения,которые мы может отследить  с помощью современных устройств, например умных часов и браслетов. </a:t>
            </a: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91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c88fea31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9999" marR="180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Таким образом, целью данной работы становится создание приложения по помощи в нормализации режима сна на основе частоты сердечных сокращений. Для достижения поставленной цели были решены следующие задачи: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Проведено исследование предметной области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Произведен анализ существующих решений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Произведена разработка архитектуры базы данных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Произведена разработка архитектуры приложения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Реализовано приложение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80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Протестировано разработанное приложение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g23c88fea31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3131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9999" marR="180900" lvl="0" indent="277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Полноценный сон является важным аспектом жизни, и играет решающую роль в физическом и психическом здоровье. При всей важности такой базовой потребности, как сон, именно в наш век современных технологий большая часть населения Земли подвержена хроническому недосыпу. Сон представляет собой сложный процесс, который  влечет за собой многочисленные изменения,которые мы может отследить  с помощью современных устройств, например умных часов и браслетов. </a:t>
            </a: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840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9999" marR="180900" lvl="0" indent="277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Уважаемые председатели и члены государственной экзаменационной комиссии. Вашему вниманию представляется выпускная квалификационная работа на тему "Веб-приложение по нормализации режима сна на основе частоты сердечных сокращений". Автор Патутин Владимир Михайлович. Руководитель Штенников Дмитрий Геннадьевич.</a:t>
            </a: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41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i="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>
            <a:spLocks noGrp="1"/>
          </p:cNvSpPr>
          <p:nvPr>
            <p:ph type="pic" idx="2"/>
          </p:nvPr>
        </p:nvSpPr>
        <p:spPr>
          <a:xfrm>
            <a:off x="3095171" y="963397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76" name="Google Shape;76;p26"/>
          <p:cNvSpPr>
            <a:spLocks noGrp="1"/>
          </p:cNvSpPr>
          <p:nvPr>
            <p:ph type="pic" idx="3"/>
          </p:nvPr>
        </p:nvSpPr>
        <p:spPr>
          <a:xfrm>
            <a:off x="5733141" y="966928"/>
            <a:ext cx="2532744" cy="1883023"/>
          </a:xfrm>
          <a:prstGeom prst="roundRect">
            <a:avLst>
              <a:gd name="adj" fmla="val 11196"/>
            </a:avLst>
          </a:prstGeom>
          <a:noFill/>
          <a:ln>
            <a:noFill/>
          </a:ln>
        </p:spPr>
      </p:sp>
      <p:sp>
        <p:nvSpPr>
          <p:cNvPr id="77" name="Google Shape;77;p26"/>
          <p:cNvSpPr>
            <a:spLocks noGrp="1"/>
          </p:cNvSpPr>
          <p:nvPr>
            <p:ph type="pic" idx="4"/>
          </p:nvPr>
        </p:nvSpPr>
        <p:spPr>
          <a:xfrm>
            <a:off x="5733141" y="2954042"/>
            <a:ext cx="2532744" cy="1883023"/>
          </a:xfrm>
          <a:prstGeom prst="roundRect">
            <a:avLst>
              <a:gd name="adj" fmla="val 8802"/>
            </a:avLst>
          </a:prstGeom>
          <a:noFill/>
          <a:ln>
            <a:noFill/>
          </a:ln>
        </p:spPr>
      </p:sp>
      <p:sp>
        <p:nvSpPr>
          <p:cNvPr id="78" name="Google Shape;78;p26"/>
          <p:cNvSpPr>
            <a:spLocks noGrp="1"/>
          </p:cNvSpPr>
          <p:nvPr>
            <p:ph type="pic" idx="5"/>
          </p:nvPr>
        </p:nvSpPr>
        <p:spPr>
          <a:xfrm>
            <a:off x="3095171" y="2960314"/>
            <a:ext cx="2532744" cy="1883023"/>
          </a:xfrm>
          <a:prstGeom prst="roundRect">
            <a:avLst>
              <a:gd name="adj" fmla="val 8459"/>
            </a:avLst>
          </a:prstGeom>
          <a:noFill/>
          <a:ln>
            <a:noFill/>
          </a:ln>
        </p:spPr>
      </p:sp>
      <p:sp>
        <p:nvSpPr>
          <p:cNvPr id="79" name="Google Shape;79;p26"/>
          <p:cNvSpPr>
            <a:spLocks noGrp="1"/>
          </p:cNvSpPr>
          <p:nvPr>
            <p:ph type="pic" idx="6"/>
          </p:nvPr>
        </p:nvSpPr>
        <p:spPr>
          <a:xfrm>
            <a:off x="457200" y="2960314"/>
            <a:ext cx="2532744" cy="1883023"/>
          </a:xfrm>
          <a:prstGeom prst="roundRect">
            <a:avLst>
              <a:gd name="adj" fmla="val 10169"/>
            </a:avLst>
          </a:prstGeom>
          <a:noFill/>
          <a:ln>
            <a:noFill/>
          </a:ln>
        </p:spPr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body" idx="1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2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3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>
            <a:spLocks noGrp="1"/>
          </p:cNvSpPr>
          <p:nvPr>
            <p:ph type="pic" idx="4"/>
          </p:nvPr>
        </p:nvSpPr>
        <p:spPr>
          <a:xfrm>
            <a:off x="454050" y="952607"/>
            <a:ext cx="2589213" cy="1304294"/>
          </a:xfrm>
          <a:prstGeom prst="roundRect">
            <a:avLst>
              <a:gd name="adj" fmla="val 9261"/>
            </a:avLst>
          </a:prstGeom>
          <a:noFill/>
          <a:ln>
            <a:noFill/>
          </a:ln>
        </p:spPr>
      </p:sp>
      <p:sp>
        <p:nvSpPr>
          <p:cNvPr id="87" name="Google Shape;87;p27"/>
          <p:cNvSpPr>
            <a:spLocks noGrp="1"/>
          </p:cNvSpPr>
          <p:nvPr>
            <p:ph type="pic" idx="5"/>
          </p:nvPr>
        </p:nvSpPr>
        <p:spPr>
          <a:xfrm>
            <a:off x="3275818" y="952607"/>
            <a:ext cx="2589213" cy="1304294"/>
          </a:xfrm>
          <a:prstGeom prst="roundRect">
            <a:avLst>
              <a:gd name="adj" fmla="val 11730"/>
            </a:avLst>
          </a:prstGeom>
          <a:noFill/>
          <a:ln>
            <a:noFill/>
          </a:ln>
        </p:spPr>
      </p:sp>
      <p:sp>
        <p:nvSpPr>
          <p:cNvPr id="88" name="Google Shape;88;p27"/>
          <p:cNvSpPr>
            <a:spLocks noGrp="1"/>
          </p:cNvSpPr>
          <p:nvPr>
            <p:ph type="pic" idx="6"/>
          </p:nvPr>
        </p:nvSpPr>
        <p:spPr>
          <a:xfrm>
            <a:off x="6089789" y="952607"/>
            <a:ext cx="2589213" cy="1304294"/>
          </a:xfrm>
          <a:prstGeom prst="roundRect">
            <a:avLst>
              <a:gd name="adj" fmla="val 10249"/>
            </a:avLst>
          </a:prstGeom>
          <a:noFill/>
          <a:ln>
            <a:noFill/>
          </a:ln>
        </p:spPr>
      </p:sp>
      <p:sp>
        <p:nvSpPr>
          <p:cNvPr id="89" name="Google Shape;89;p27"/>
          <p:cNvSpPr txBox="1">
            <a:spLocks noGrp="1"/>
          </p:cNvSpPr>
          <p:nvPr>
            <p:ph type="body" idx="7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8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body" idx="9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>
            <a:spLocks noGrp="1"/>
          </p:cNvSpPr>
          <p:nvPr>
            <p:ph type="pic" idx="13"/>
          </p:nvPr>
        </p:nvSpPr>
        <p:spPr>
          <a:xfrm>
            <a:off x="457201" y="2866358"/>
            <a:ext cx="2589213" cy="1304294"/>
          </a:xfrm>
          <a:prstGeom prst="roundRect">
            <a:avLst>
              <a:gd name="adj" fmla="val 12224"/>
            </a:avLst>
          </a:prstGeom>
          <a:noFill/>
          <a:ln>
            <a:noFill/>
          </a:ln>
        </p:spPr>
      </p:sp>
      <p:sp>
        <p:nvSpPr>
          <p:cNvPr id="93" name="Google Shape;93;p27"/>
          <p:cNvSpPr>
            <a:spLocks noGrp="1"/>
          </p:cNvSpPr>
          <p:nvPr>
            <p:ph type="pic" idx="14"/>
          </p:nvPr>
        </p:nvSpPr>
        <p:spPr>
          <a:xfrm>
            <a:off x="3278969" y="2866358"/>
            <a:ext cx="2589213" cy="1304294"/>
          </a:xfrm>
          <a:prstGeom prst="roundRect">
            <a:avLst>
              <a:gd name="adj" fmla="val 11236"/>
            </a:avLst>
          </a:prstGeom>
          <a:noFill/>
          <a:ln>
            <a:noFill/>
          </a:ln>
        </p:spPr>
      </p:sp>
      <p:sp>
        <p:nvSpPr>
          <p:cNvPr id="94" name="Google Shape;94;p27"/>
          <p:cNvSpPr>
            <a:spLocks noGrp="1"/>
          </p:cNvSpPr>
          <p:nvPr>
            <p:ph type="pic" idx="15"/>
          </p:nvPr>
        </p:nvSpPr>
        <p:spPr>
          <a:xfrm>
            <a:off x="6092940" y="2866358"/>
            <a:ext cx="2589213" cy="1304294"/>
          </a:xfrm>
          <a:prstGeom prst="roundRect">
            <a:avLst>
              <a:gd name="adj" fmla="val 9755"/>
            </a:avLst>
          </a:prstGeom>
          <a:noFill/>
          <a:ln>
            <a:noFill/>
          </a:ln>
        </p:spPr>
      </p:sp>
      <p:sp>
        <p:nvSpPr>
          <p:cNvPr id="95" name="Google Shape;95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Пользовательский макет"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9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Пользовательский макет">
  <p:cSld name="6_Пользовательский макет"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1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ользовательский макет">
  <p:cSld name="3_Пользовательский макет"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952"/>
            </a:avLst>
          </a:prstGeom>
          <a:noFill/>
          <a:ln>
            <a:noFill/>
          </a:ln>
        </p:spPr>
      </p:sp>
      <p:sp>
        <p:nvSpPr>
          <p:cNvPr id="118" name="Google Shape;118;p32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Пользовательский макет">
  <p:cSld name="7_Пользовательский макет"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3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Пользовательский макет">
  <p:cSld name="1_Пользовательский макет"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34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ользовательский макет">
  <p:cSld name="4_Пользовательский макет"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8957"/>
            </a:avLst>
          </a:prstGeom>
          <a:noFill/>
          <a:ln>
            <a:noFill/>
          </a:ln>
        </p:spPr>
      </p:sp>
      <p:sp>
        <p:nvSpPr>
          <p:cNvPr id="134" name="Google Shape;134;p35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Пользовательский макет">
  <p:cSld name="8_Пользовательский макет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6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39" name="Google Shape;139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ользовательский макет">
  <p:cSld name="2_Пользовательский макет"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37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8"/>
          <p:cNvSpPr txBox="1">
            <a:spLocks noGrp="1"/>
          </p:cNvSpPr>
          <p:nvPr>
            <p:ph type="body" idx="1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38"/>
          <p:cNvSpPr>
            <a:spLocks noGrp="1"/>
          </p:cNvSpPr>
          <p:nvPr>
            <p:ph type="pic" idx="2"/>
          </p:nvPr>
        </p:nvSpPr>
        <p:spPr>
          <a:xfrm>
            <a:off x="457200" y="949329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51" name="Google Shape;151;p38"/>
          <p:cNvSpPr>
            <a:spLocks noGrp="1"/>
          </p:cNvSpPr>
          <p:nvPr>
            <p:ph type="pic" idx="3"/>
          </p:nvPr>
        </p:nvSpPr>
        <p:spPr>
          <a:xfrm>
            <a:off x="3095171" y="949328"/>
            <a:ext cx="2532744" cy="1883023"/>
          </a:xfrm>
          <a:prstGeom prst="roundRect">
            <a:avLst>
              <a:gd name="adj" fmla="val 11879"/>
            </a:avLst>
          </a:prstGeom>
          <a:noFill/>
          <a:ln>
            <a:noFill/>
          </a:ln>
        </p:spPr>
      </p:sp>
      <p:sp>
        <p:nvSpPr>
          <p:cNvPr id="152" name="Google Shape;152;p38"/>
          <p:cNvSpPr>
            <a:spLocks noGrp="1"/>
          </p:cNvSpPr>
          <p:nvPr>
            <p:ph type="pic" idx="4"/>
          </p:nvPr>
        </p:nvSpPr>
        <p:spPr>
          <a:xfrm>
            <a:off x="3095171" y="2962031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53" name="Google Shape;153;p38"/>
          <p:cNvSpPr>
            <a:spLocks noGrp="1"/>
          </p:cNvSpPr>
          <p:nvPr>
            <p:ph type="pic" idx="5"/>
          </p:nvPr>
        </p:nvSpPr>
        <p:spPr>
          <a:xfrm>
            <a:off x="457199" y="2962031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54" name="Google Shape;154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ользовательский макет">
  <p:cSld name="5_Пользовательский маке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617"/>
            </a:avLst>
          </a:prstGeom>
          <a:noFill/>
          <a:ln>
            <a:noFill/>
          </a:ln>
        </p:spPr>
      </p:sp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3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>
  <p:cSld name="Ckfq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784"/>
            </a:avLst>
          </a:prstGeom>
          <a:noFill/>
          <a:ln>
            <a:noFill/>
          </a:ln>
        </p:spPr>
      </p:sp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>
            <a:spLocks noGrp="1"/>
          </p:cNvSpPr>
          <p:nvPr>
            <p:ph type="pic" idx="2"/>
          </p:nvPr>
        </p:nvSpPr>
        <p:spPr>
          <a:xfrm>
            <a:off x="457200" y="943208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58" name="Google Shape;58;p24"/>
          <p:cNvSpPr>
            <a:spLocks noGrp="1"/>
          </p:cNvSpPr>
          <p:nvPr>
            <p:ph type="pic" idx="3"/>
          </p:nvPr>
        </p:nvSpPr>
        <p:spPr>
          <a:xfrm>
            <a:off x="457200" y="2935720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body" idx="1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2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3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4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5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body" idx="6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8" name="Google Shape;68;p25"/>
          <p:cNvSpPr>
            <a:spLocks noGrp="1"/>
          </p:cNvSpPr>
          <p:nvPr>
            <p:ph type="pic" idx="7"/>
          </p:nvPr>
        </p:nvSpPr>
        <p:spPr>
          <a:xfrm>
            <a:off x="469081" y="944463"/>
            <a:ext cx="2577001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69" name="Google Shape;69;p25"/>
          <p:cNvSpPr>
            <a:spLocks noGrp="1"/>
          </p:cNvSpPr>
          <p:nvPr>
            <p:ph type="pic" idx="8"/>
          </p:nvPr>
        </p:nvSpPr>
        <p:spPr>
          <a:xfrm>
            <a:off x="3221666" y="944462"/>
            <a:ext cx="2577001" cy="1883023"/>
          </a:xfrm>
          <a:prstGeom prst="roundRect">
            <a:avLst>
              <a:gd name="adj" fmla="val 12905"/>
            </a:avLst>
          </a:prstGeom>
          <a:noFill/>
          <a:ln>
            <a:noFill/>
          </a:ln>
        </p:spPr>
      </p:sp>
      <p:sp>
        <p:nvSpPr>
          <p:cNvPr id="70" name="Google Shape;70;p25"/>
          <p:cNvSpPr>
            <a:spLocks noGrp="1"/>
          </p:cNvSpPr>
          <p:nvPr>
            <p:ph type="pic" idx="9"/>
          </p:nvPr>
        </p:nvSpPr>
        <p:spPr>
          <a:xfrm>
            <a:off x="5980690" y="944463"/>
            <a:ext cx="2577001" cy="1883023"/>
          </a:xfrm>
          <a:prstGeom prst="roundRect">
            <a:avLst>
              <a:gd name="adj" fmla="val 10512"/>
            </a:avLst>
          </a:prstGeom>
          <a:noFill/>
          <a:ln>
            <a:noFill/>
          </a:ln>
        </p:spPr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>
            <a:spLocks noGrp="1"/>
          </p:cNvSpPr>
          <p:nvPr>
            <p:ph type="title"/>
          </p:nvPr>
        </p:nvSpPr>
        <p:spPr>
          <a:xfrm>
            <a:off x="1371600" y="2442525"/>
            <a:ext cx="6400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2000" dirty="0">
                <a:solidFill>
                  <a:schemeClr val="lt1"/>
                </a:solidFill>
              </a:rPr>
              <a:t>Региональные программы поддержки предпринимательства</a:t>
            </a:r>
            <a:br>
              <a:rPr lang="ru-RU" sz="2000" dirty="0">
                <a:solidFill>
                  <a:schemeClr val="lt1"/>
                </a:solidFill>
              </a:rPr>
            </a:br>
            <a:r>
              <a:rPr lang="ru-RU" sz="2000" dirty="0">
                <a:solidFill>
                  <a:schemeClr val="lt1"/>
                </a:solidFill>
              </a:rPr>
              <a:t>Южного федерального округа </a:t>
            </a:r>
          </a:p>
        </p:txBody>
      </p:sp>
      <p:sp>
        <p:nvSpPr>
          <p:cNvPr id="160" name="Google Shape;160;p1"/>
          <p:cNvSpPr txBox="1"/>
          <p:nvPr/>
        </p:nvSpPr>
        <p:spPr>
          <a:xfrm>
            <a:off x="1371600" y="3877870"/>
            <a:ext cx="6822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Автор: Патутин Владимир Михайлович</a:t>
            </a:r>
            <a:endParaRPr sz="1500" dirty="0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ctr" rtl="0">
              <a:spcBef>
                <a:spcPts val="224"/>
              </a:spcBef>
              <a:spcAft>
                <a:spcPts val="0"/>
              </a:spcAft>
              <a:buNone/>
            </a:pPr>
            <a:r>
              <a:rPr lang="ru-RU" sz="1500" dirty="0" err="1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Преподователь</a:t>
            </a:r>
            <a:r>
              <a:rPr lang="ru-RU" sz="1500" dirty="0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: </a:t>
            </a:r>
            <a:r>
              <a:rPr lang="ru-RU" sz="1500" dirty="0" err="1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Шкодинский</a:t>
            </a:r>
            <a:r>
              <a:rPr lang="ru-RU" sz="1500" dirty="0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 Сергей Всеволодович</a:t>
            </a:r>
            <a:endParaRPr sz="1500" dirty="0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61" name="Google Shape;161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80DBDE41-002C-0D1A-6BB0-9236187EEC3A}"/>
                  </a:ext>
                </a:extLst>
              </p14:cNvPr>
              <p14:cNvContentPartPr/>
              <p14:nvPr/>
            </p14:nvContentPartPr>
            <p14:xfrm>
              <a:off x="3978776" y="1335746"/>
              <a:ext cx="360" cy="36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80DBDE41-002C-0D1A-6BB0-9236187EEC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656" y="1329626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BC03A9-0C8C-A356-DA6E-061802D5192B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314273" y="1392218"/>
            <a:ext cx="362241" cy="33120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9092F10-14D4-C301-25BA-4AF1BC533F1A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850055" y="1392218"/>
            <a:ext cx="362241" cy="33120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A6D5D7-F6F1-FA6A-BB3E-691E6BEE5BBF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582164" y="1392218"/>
            <a:ext cx="362241" cy="3312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A963D33-CD71-2425-0DD2-CA129A3F6F9F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582164" y="1139947"/>
            <a:ext cx="362241" cy="331200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E6A4F55-880B-A0A1-C6CF-48D9C484D184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850055" y="1139947"/>
            <a:ext cx="362241" cy="33120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5DDA5895-BB8E-F807-E7D3-DAF1C72FD396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117945" y="1392218"/>
            <a:ext cx="362241" cy="331200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CCD86F5-D28D-266B-114E-19C096877561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117946" y="1139947"/>
            <a:ext cx="362241" cy="33120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766D5E42-0E41-D8F1-C3E8-31EFF8DDFC55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385836" y="1392218"/>
            <a:ext cx="362241" cy="331200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91F28DA7-89E8-A4EC-9512-342BF172FC46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385835" y="1139947"/>
            <a:ext cx="362241" cy="331200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AEDC014-590C-2741-0BA9-F9197BE7523F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653725" y="1392218"/>
            <a:ext cx="362241" cy="33120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EB05EA5-2CE4-D0CE-EE3F-795FC5971ABC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653725" y="1139947"/>
            <a:ext cx="362241" cy="33120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B952702D-FAD5-5EE6-CD54-D8BC25855AF8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921614" y="1392218"/>
            <a:ext cx="362241" cy="331200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56A86D2-28E9-3D82-4D49-AAC5A2410DC3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189503" y="1392218"/>
            <a:ext cx="362241" cy="331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5FA67D5-A304-6A6C-E161-4E4F69212C19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921614" y="1139947"/>
            <a:ext cx="362241" cy="331200"/>
          </a:xfrm>
          <a:prstGeom prst="rect">
            <a:avLst/>
          </a:prstGeom>
        </p:spPr>
      </p:pic>
      <p:pic>
        <p:nvPicPr>
          <p:cNvPr id="2050" name="Picture 2" descr="Московский государственный технический университет имени Н. Э. Баумана —  Википедия">
            <a:extLst>
              <a:ext uri="{FF2B5EF4-FFF2-40B4-BE49-F238E27FC236}">
                <a16:creationId xmlns:a16="http://schemas.microsoft.com/office/drawing/2014/main" id="{ABC77ADF-90C5-ABB3-A682-105AA8C64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943" y="340130"/>
            <a:ext cx="2022801" cy="229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</a:pPr>
            <a:r>
              <a:rPr lang="ru-RU" sz="2700" dirty="0"/>
              <a:t>Введение</a:t>
            </a:r>
            <a:endParaRPr sz="2700" dirty="0"/>
          </a:p>
        </p:txBody>
      </p:sp>
      <p:sp>
        <p:nvSpPr>
          <p:cNvPr id="168" name="Google Shape;168;p6"/>
          <p:cNvSpPr txBox="1"/>
          <p:nvPr/>
        </p:nvSpPr>
        <p:spPr>
          <a:xfrm>
            <a:off x="5929976" y="2810511"/>
            <a:ext cx="281188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Golos Text"/>
                <a:ea typeface="Golos Text"/>
                <a:cs typeface="Golos Text"/>
                <a:sym typeface="Golos Text"/>
              </a:rPr>
              <a:t>3. Сегодня мы рассмотрим, как региональные программы поддержки предпринимательства помогают нашим предпринимателям достичь новых высот и способствуют развитию нашего округа.</a:t>
            </a:r>
            <a:endParaRPr dirty="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71" name="Google Shape;171;p6"/>
          <p:cNvSpPr txBox="1">
            <a:spLocks noGrp="1"/>
          </p:cNvSpPr>
          <p:nvPr>
            <p:ph type="sldNum" idx="12"/>
          </p:nvPr>
        </p:nvSpPr>
        <p:spPr>
          <a:xfrm rot="120310">
            <a:off x="8556752" y="4749875"/>
            <a:ext cx="548736" cy="393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5C8AC3-5212-9D30-54EE-B19D00E52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644" y="22384"/>
            <a:ext cx="2240144" cy="906269"/>
          </a:xfrm>
          <a:prstGeom prst="rect">
            <a:avLst/>
          </a:prstGeom>
        </p:spPr>
      </p:pic>
      <p:sp>
        <p:nvSpPr>
          <p:cNvPr id="6" name="Google Shape;168;p6">
            <a:extLst>
              <a:ext uri="{FF2B5EF4-FFF2-40B4-BE49-F238E27FC236}">
                <a16:creationId xmlns:a16="http://schemas.microsoft.com/office/drawing/2014/main" id="{831D85DC-51E9-3AFE-F42F-3FB7F78F3068}"/>
              </a:ext>
            </a:extLst>
          </p:cNvPr>
          <p:cNvSpPr txBox="1"/>
          <p:nvPr/>
        </p:nvSpPr>
        <p:spPr>
          <a:xfrm>
            <a:off x="558188" y="1117770"/>
            <a:ext cx="2299912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b="0" i="0" dirty="0">
                <a:solidFill>
                  <a:srgbClr val="000000"/>
                </a:solidFill>
                <a:effectLst/>
                <a:latin typeface="Golos Text" panose="020B0604020202020204" charset="0"/>
                <a:ea typeface="Golos Text" panose="020B0604020202020204" charset="0"/>
                <a:cs typeface="Golos Text" panose="020B0604020202020204" charset="0"/>
              </a:rPr>
              <a:t>1. Предприниматели - это люди, которые преображают идеи в действительность, создают новые рабочие места и способствуют инновационному росту. </a:t>
            </a:r>
            <a:endParaRPr lang="ru-RU" sz="1100" dirty="0">
              <a:effectLst/>
            </a:endParaRPr>
          </a:p>
        </p:txBody>
      </p:sp>
      <p:sp>
        <p:nvSpPr>
          <p:cNvPr id="8" name="Google Shape;168;p6">
            <a:extLst>
              <a:ext uri="{FF2B5EF4-FFF2-40B4-BE49-F238E27FC236}">
                <a16:creationId xmlns:a16="http://schemas.microsoft.com/office/drawing/2014/main" id="{3EE01AC3-B3F9-BA1D-1E49-C6F62C33AEDB}"/>
              </a:ext>
            </a:extLst>
          </p:cNvPr>
          <p:cNvSpPr txBox="1"/>
          <p:nvPr/>
        </p:nvSpPr>
        <p:spPr>
          <a:xfrm>
            <a:off x="3214026" y="1964140"/>
            <a:ext cx="2654163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Golos Text" panose="020B0604020202020204" charset="0"/>
                <a:ea typeface="Golos Text" panose="020B0604020202020204" charset="0"/>
                <a:cs typeface="Golos Text" panose="020B0604020202020204" charset="0"/>
              </a:rPr>
              <a:t>2. Предпринимательская деятельность в нашем регионе является неотъемлемой частью его экономической структуры, она играет важную роль в развитии и укреплении нашего округа.</a:t>
            </a:r>
            <a:endParaRPr sz="1100" dirty="0"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c88fea31d_0_9"/>
          <p:cNvSpPr txBox="1">
            <a:spLocks noGrp="1"/>
          </p:cNvSpPr>
          <p:nvPr>
            <p:ph type="body" idx="1"/>
          </p:nvPr>
        </p:nvSpPr>
        <p:spPr>
          <a:xfrm>
            <a:off x="457200" y="1345269"/>
            <a:ext cx="7478487" cy="309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marR="180900" lvl="0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endParaRPr lang="ru-RU" sz="1500" dirty="0"/>
          </a:p>
          <a:p>
            <a:pPr marL="457200" marR="180900" lvl="0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ru-RU" sz="1500" dirty="0"/>
              <a:t>Финансовая поддержка - предоставляется в виде грантов, субсидий, или займе средств. </a:t>
            </a:r>
          </a:p>
          <a:p>
            <a:pPr marL="457200" marR="180900" lvl="0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endParaRPr lang="ru-RU" sz="1500" dirty="0"/>
          </a:p>
          <a:p>
            <a:pPr marL="457200" marR="180900" lvl="0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ru-RU" sz="1500" dirty="0"/>
              <a:t>Обучение и образовательные мероприятия - помогают предпринимателям развивать навыки и знания, необходимые для успешного ведения бизнеса.</a:t>
            </a:r>
          </a:p>
          <a:p>
            <a:pPr marL="457200" marR="180900" lvl="0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endParaRPr lang="ru-RU" sz="1500" dirty="0"/>
          </a:p>
          <a:p>
            <a:pPr marL="457200" marR="180900" lvl="0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ru-RU" sz="1500" dirty="0"/>
              <a:t>Менторство - дает возможность опытным предпринимателям делиться своими знаниями и опытом с новичками. </a:t>
            </a:r>
          </a:p>
          <a:p>
            <a:pPr marL="457200" marR="180900" lvl="0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endParaRPr lang="ru-RU" sz="1500" dirty="0"/>
          </a:p>
          <a:p>
            <a:pPr marL="457200" marR="180900" lvl="0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ru-RU" sz="1500" dirty="0"/>
              <a:t>Доступ к ценным ресурсам, таким как инфраструктура, технологии и рынки, помогают улучшить конкурентоспособность предприятий</a:t>
            </a:r>
          </a:p>
        </p:txBody>
      </p:sp>
      <p:sp>
        <p:nvSpPr>
          <p:cNvPr id="177" name="Google Shape;177;g23c88fea31d_0_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</a:pPr>
            <a:r>
              <a:rPr lang="ru-RU" sz="2700" dirty="0"/>
              <a:t>Типы поддержки</a:t>
            </a:r>
          </a:p>
        </p:txBody>
      </p:sp>
      <p:sp>
        <p:nvSpPr>
          <p:cNvPr id="178" name="Google Shape;178;g23c88fea31d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E1C5EB-4F7F-7E32-8AED-347F94E20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995" y="4875"/>
            <a:ext cx="2063555" cy="8394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</a:pPr>
            <a:r>
              <a:rPr lang="ru-RU" sz="2700" dirty="0"/>
              <a:t>Пример успешной программы</a:t>
            </a:r>
            <a:endParaRPr sz="2700" dirty="0"/>
          </a:p>
        </p:txBody>
      </p:sp>
      <p:sp>
        <p:nvSpPr>
          <p:cNvPr id="168" name="Google Shape;168;p6"/>
          <p:cNvSpPr txBox="1"/>
          <p:nvPr/>
        </p:nvSpPr>
        <p:spPr>
          <a:xfrm>
            <a:off x="514800" y="1674200"/>
            <a:ext cx="35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71" name="Google Shape;171;p6"/>
          <p:cNvSpPr txBox="1">
            <a:spLocks noGrp="1"/>
          </p:cNvSpPr>
          <p:nvPr>
            <p:ph type="sldNum" idx="12"/>
          </p:nvPr>
        </p:nvSpPr>
        <p:spPr>
          <a:xfrm rot="120310">
            <a:off x="8556752" y="4749875"/>
            <a:ext cx="548736" cy="393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5C8AC3-5212-9D30-54EE-B19D00E52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644" y="22384"/>
            <a:ext cx="2240144" cy="906269"/>
          </a:xfrm>
          <a:prstGeom prst="rect">
            <a:avLst/>
          </a:prstGeom>
        </p:spPr>
      </p:pic>
      <p:sp>
        <p:nvSpPr>
          <p:cNvPr id="6" name="Google Shape;176;g23c88fea31d_0_9">
            <a:extLst>
              <a:ext uri="{FF2B5EF4-FFF2-40B4-BE49-F238E27FC236}">
                <a16:creationId xmlns:a16="http://schemas.microsoft.com/office/drawing/2014/main" id="{E3113603-4933-B0F8-B9F3-7C15EB9AD6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3840" y="1238250"/>
            <a:ext cx="2294036" cy="160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133350" marR="180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</a:pPr>
            <a:endParaRPr lang="ru-RU" sz="1500" dirty="0"/>
          </a:p>
          <a:p>
            <a:pPr marL="133350" marR="180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</a:pPr>
            <a:r>
              <a:rPr lang="ru-RU" sz="1600" b="1" dirty="0"/>
              <a:t>Программа «Южный Стартап </a:t>
            </a:r>
            <a:r>
              <a:rPr lang="en-US" sz="1600" b="1" dirty="0"/>
              <a:t>Accelerator</a:t>
            </a:r>
            <a:r>
              <a:rPr lang="ru-RU" sz="1600" b="1" dirty="0"/>
              <a:t>»</a:t>
            </a:r>
            <a:br>
              <a:rPr lang="ru-RU" sz="1500" dirty="0"/>
            </a:br>
            <a:br>
              <a:rPr lang="ru-RU" sz="1500" dirty="0"/>
            </a:br>
            <a:r>
              <a:rPr lang="ru-RU" sz="1500" dirty="0"/>
              <a:t>Программа предназначена для поддержки молодых стартапов и предпринимателей в южных регионах России</a:t>
            </a:r>
            <a:endParaRPr lang="ru-RU" sz="1400" dirty="0"/>
          </a:p>
        </p:txBody>
      </p:sp>
      <p:sp>
        <p:nvSpPr>
          <p:cNvPr id="2" name="Google Shape;176;g23c88fea31d_0_9">
            <a:extLst>
              <a:ext uri="{FF2B5EF4-FFF2-40B4-BE49-F238E27FC236}">
                <a16:creationId xmlns:a16="http://schemas.microsoft.com/office/drawing/2014/main" id="{D3F74B6F-47AA-C472-A897-4CC99E9CAB94}"/>
              </a:ext>
            </a:extLst>
          </p:cNvPr>
          <p:cNvSpPr txBox="1">
            <a:spLocks/>
          </p:cNvSpPr>
          <p:nvPr/>
        </p:nvSpPr>
        <p:spPr>
          <a:xfrm>
            <a:off x="2961028" y="2230943"/>
            <a:ext cx="2537340" cy="1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marR="180900" indent="0">
              <a:lnSpc>
                <a:spcPct val="115000"/>
              </a:lnSpc>
              <a:spcBef>
                <a:spcPts val="400"/>
              </a:spcBef>
              <a:buSzPts val="1500"/>
            </a:pPr>
            <a:r>
              <a:rPr lang="ru-RU" sz="1500" b="1" dirty="0"/>
              <a:t>Программа «Развитие сельского предпринимательства»</a:t>
            </a:r>
          </a:p>
          <a:p>
            <a:pPr marL="133350" marR="180900" indent="0">
              <a:lnSpc>
                <a:spcPct val="115000"/>
              </a:lnSpc>
              <a:spcBef>
                <a:spcPts val="400"/>
              </a:spcBef>
              <a:buSzPts val="1500"/>
            </a:pPr>
            <a:endParaRPr lang="ru-RU" sz="1500" b="1" dirty="0"/>
          </a:p>
          <a:p>
            <a:pPr marL="133350" marR="180900" indent="0">
              <a:lnSpc>
                <a:spcPct val="115000"/>
              </a:lnSpc>
              <a:spcBef>
                <a:spcPts val="400"/>
              </a:spcBef>
              <a:buSzPts val="1500"/>
            </a:pPr>
            <a:r>
              <a:rPr lang="ru-RU" sz="1500" dirty="0"/>
              <a:t>Программа сосредотачивается на развитии сельского предпринимательства в южных регионах</a:t>
            </a:r>
            <a:br>
              <a:rPr lang="ru-RU" sz="1500" dirty="0"/>
            </a:br>
            <a:endParaRPr lang="ru-RU" dirty="0"/>
          </a:p>
        </p:txBody>
      </p:sp>
      <p:sp>
        <p:nvSpPr>
          <p:cNvPr id="4" name="Google Shape;176;g23c88fea31d_0_9">
            <a:extLst>
              <a:ext uri="{FF2B5EF4-FFF2-40B4-BE49-F238E27FC236}">
                <a16:creationId xmlns:a16="http://schemas.microsoft.com/office/drawing/2014/main" id="{BC666251-D118-3676-33C7-4FDEEF570111}"/>
              </a:ext>
            </a:extLst>
          </p:cNvPr>
          <p:cNvSpPr txBox="1">
            <a:spLocks/>
          </p:cNvSpPr>
          <p:nvPr/>
        </p:nvSpPr>
        <p:spPr>
          <a:xfrm>
            <a:off x="5821521" y="2849421"/>
            <a:ext cx="2805436" cy="151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marR="180900" indent="0">
              <a:lnSpc>
                <a:spcPct val="115000"/>
              </a:lnSpc>
              <a:spcBef>
                <a:spcPts val="400"/>
              </a:spcBef>
              <a:buSzPts val="1500"/>
            </a:pPr>
            <a:endParaRPr lang="ru-RU" sz="1500" dirty="0"/>
          </a:p>
          <a:p>
            <a:pPr marL="133350" marR="180900" indent="0">
              <a:lnSpc>
                <a:spcPct val="115000"/>
              </a:lnSpc>
              <a:spcBef>
                <a:spcPts val="400"/>
              </a:spcBef>
              <a:buSzPts val="1500"/>
            </a:pPr>
            <a:r>
              <a:rPr lang="ru-RU" sz="1900" b="1" dirty="0"/>
              <a:t>Программа «Инновации и технологическое развитие»</a:t>
            </a:r>
          </a:p>
          <a:p>
            <a:pPr marL="133350" marR="180900" indent="0">
              <a:lnSpc>
                <a:spcPct val="115000"/>
              </a:lnSpc>
              <a:spcBef>
                <a:spcPts val="400"/>
              </a:spcBef>
              <a:buSzPts val="1500"/>
            </a:pPr>
            <a:endParaRPr lang="ru-RU" sz="1600" b="1" dirty="0"/>
          </a:p>
          <a:p>
            <a:pPr marL="133350" marR="180900" indent="0">
              <a:lnSpc>
                <a:spcPct val="115000"/>
              </a:lnSpc>
              <a:spcBef>
                <a:spcPts val="400"/>
              </a:spcBef>
              <a:buSzPts val="1500"/>
            </a:pPr>
            <a:r>
              <a:rPr lang="ru-RU" sz="1600" dirty="0"/>
              <a:t>Программа направлена на поддержку инновационных предприятий и технологического развития в Южном федеральном округе</a:t>
            </a:r>
          </a:p>
        </p:txBody>
      </p:sp>
    </p:spTree>
    <p:extLst>
      <p:ext uri="{BB962C8B-B14F-4D97-AF65-F5344CB8AC3E}">
        <p14:creationId xmlns:p14="http://schemas.microsoft.com/office/powerpoint/2010/main" val="335818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c88fea31d_0_9"/>
          <p:cNvSpPr txBox="1">
            <a:spLocks noGrp="1"/>
          </p:cNvSpPr>
          <p:nvPr>
            <p:ph type="body" idx="1"/>
          </p:nvPr>
        </p:nvSpPr>
        <p:spPr>
          <a:xfrm>
            <a:off x="457199" y="1354818"/>
            <a:ext cx="7299091" cy="340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180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300" dirty="0"/>
          </a:p>
          <a:p>
            <a:pPr marL="133350" marR="180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</a:pPr>
            <a:endParaRPr lang="ru-RU" sz="1500" b="1" dirty="0"/>
          </a:p>
          <a:p>
            <a:pPr marR="180900" lvl="1" indent="-323850">
              <a:lnSpc>
                <a:spcPct val="115000"/>
              </a:lnSpc>
              <a:spcBef>
                <a:spcPts val="400"/>
              </a:spcBef>
              <a:buSzPts val="1500"/>
              <a:buChar char="●"/>
            </a:pPr>
            <a:r>
              <a:rPr lang="ru-RU" sz="1200" dirty="0"/>
              <a:t>Это способствует повышению конкурентоспособности вашего бизнеса. Вы получаете доступ к необходимым ресурсам и экспертам, которые помогают вам развивать свой продукт или услугу и оставаться впереди конкурентов.</a:t>
            </a:r>
          </a:p>
          <a:p>
            <a:pPr marL="590550" marR="180900" lvl="1" indent="0">
              <a:lnSpc>
                <a:spcPct val="115000"/>
              </a:lnSpc>
              <a:spcBef>
                <a:spcPts val="400"/>
              </a:spcBef>
              <a:buSzPts val="1500"/>
            </a:pPr>
            <a:r>
              <a:rPr lang="ru-RU" sz="1200" dirty="0"/>
              <a:t> </a:t>
            </a:r>
          </a:p>
          <a:p>
            <a:pPr marR="180900" lvl="1" indent="-323850">
              <a:lnSpc>
                <a:spcPct val="115000"/>
              </a:lnSpc>
              <a:spcBef>
                <a:spcPts val="400"/>
              </a:spcBef>
              <a:buSzPts val="1500"/>
              <a:buChar char="●"/>
            </a:pPr>
            <a:r>
              <a:rPr lang="ru-RU" sz="1200" dirty="0"/>
              <a:t>Программа предоставляет уникальную возможность расширить сеть профессиональных контактов. </a:t>
            </a:r>
          </a:p>
          <a:p>
            <a:pPr marL="590550" marR="180900" lvl="1" indent="0">
              <a:lnSpc>
                <a:spcPct val="115000"/>
              </a:lnSpc>
              <a:spcBef>
                <a:spcPts val="400"/>
              </a:spcBef>
              <a:buSzPts val="1500"/>
            </a:pPr>
            <a:endParaRPr lang="ru-RU" sz="1200" dirty="0"/>
          </a:p>
          <a:p>
            <a:pPr marR="180900" lvl="1" indent="-323850">
              <a:lnSpc>
                <a:spcPct val="115000"/>
              </a:lnSpc>
              <a:spcBef>
                <a:spcPts val="400"/>
              </a:spcBef>
              <a:buSzPts val="1500"/>
              <a:buChar char="●"/>
            </a:pPr>
            <a:r>
              <a:rPr lang="ru-RU" sz="1200" dirty="0"/>
              <a:t>Поддержка программы помогает вам получить необходимое финансирование для вашего бизнеса, что часто является одной из главных преград на пути к успеху.</a:t>
            </a:r>
          </a:p>
        </p:txBody>
      </p:sp>
      <p:sp>
        <p:nvSpPr>
          <p:cNvPr id="177" name="Google Shape;177;g23c88fea31d_0_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</a:pPr>
            <a:r>
              <a:rPr lang="ru-RU" sz="2700" dirty="0"/>
              <a:t>Преимущества участия в программе</a:t>
            </a:r>
          </a:p>
        </p:txBody>
      </p:sp>
      <p:sp>
        <p:nvSpPr>
          <p:cNvPr id="178" name="Google Shape;178;g23c88fea31d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E1C5EB-4F7F-7E32-8AED-347F94E20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929" y="0"/>
            <a:ext cx="2063555" cy="839459"/>
          </a:xfrm>
          <a:prstGeom prst="rect">
            <a:avLst/>
          </a:prstGeom>
        </p:spPr>
      </p:pic>
      <p:sp>
        <p:nvSpPr>
          <p:cNvPr id="2" name="Google Shape;176;g23c88fea31d_0_9">
            <a:extLst>
              <a:ext uri="{FF2B5EF4-FFF2-40B4-BE49-F238E27FC236}">
                <a16:creationId xmlns:a16="http://schemas.microsoft.com/office/drawing/2014/main" id="{25045B66-5A84-C1DA-0112-2B2BFD2D83F5}"/>
              </a:ext>
            </a:extLst>
          </p:cNvPr>
          <p:cNvSpPr txBox="1">
            <a:spLocks/>
          </p:cNvSpPr>
          <p:nvPr/>
        </p:nvSpPr>
        <p:spPr>
          <a:xfrm>
            <a:off x="457199" y="1006184"/>
            <a:ext cx="7801126" cy="839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180900" indent="0">
              <a:lnSpc>
                <a:spcPct val="115000"/>
              </a:lnSpc>
              <a:spcBef>
                <a:spcPts val="400"/>
              </a:spcBef>
              <a:buSzPts val="1100"/>
              <a:buFont typeface="Arial"/>
              <a:buNone/>
            </a:pPr>
            <a:endParaRPr lang="ru-RU" sz="1300" dirty="0"/>
          </a:p>
          <a:p>
            <a:pPr marL="133350" marR="180900" indent="0">
              <a:lnSpc>
                <a:spcPct val="115000"/>
              </a:lnSpc>
              <a:spcBef>
                <a:spcPts val="400"/>
              </a:spcBef>
              <a:buSzPts val="1500"/>
            </a:pPr>
            <a:r>
              <a:rPr lang="ru-RU" sz="1500" b="1" dirty="0"/>
              <a:t>Участие в региональных программах поддержки предпринимательства приносит множество преимуществ:</a:t>
            </a:r>
          </a:p>
        </p:txBody>
      </p:sp>
    </p:spTree>
    <p:extLst>
      <p:ext uri="{BB962C8B-B14F-4D97-AF65-F5344CB8AC3E}">
        <p14:creationId xmlns:p14="http://schemas.microsoft.com/office/powerpoint/2010/main" val="254360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</a:pPr>
            <a:r>
              <a:rPr lang="ru-RU" sz="2700" dirty="0"/>
              <a:t>Заключение</a:t>
            </a:r>
          </a:p>
        </p:txBody>
      </p:sp>
      <p:sp>
        <p:nvSpPr>
          <p:cNvPr id="167" name="Google Shape;167;p6"/>
          <p:cNvSpPr txBox="1">
            <a:spLocks noGrp="1"/>
          </p:cNvSpPr>
          <p:nvPr>
            <p:ph type="body" idx="1"/>
          </p:nvPr>
        </p:nvSpPr>
        <p:spPr>
          <a:xfrm>
            <a:off x="453900" y="1157400"/>
            <a:ext cx="82362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</p:txBody>
      </p:sp>
      <p:sp>
        <p:nvSpPr>
          <p:cNvPr id="168" name="Google Shape;168;p6"/>
          <p:cNvSpPr txBox="1"/>
          <p:nvPr/>
        </p:nvSpPr>
        <p:spPr>
          <a:xfrm>
            <a:off x="2011994" y="2095875"/>
            <a:ext cx="5120011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Golos Text"/>
                <a:ea typeface="Golos Text"/>
                <a:cs typeface="Golos Text"/>
                <a:sym typeface="Golos Text"/>
              </a:rPr>
              <a:t>В заключение хочу подчеркнуть, что региональные программы поддержки предпринимательства играют важную роль в развитии любого региона и стимулируют предпринимательский дух. Они помогают предпринимателям преодолевать трудности и достигать новых высот. </a:t>
            </a:r>
          </a:p>
        </p:txBody>
      </p:sp>
      <p:sp>
        <p:nvSpPr>
          <p:cNvPr id="171" name="Google Shape;171;p6"/>
          <p:cNvSpPr txBox="1">
            <a:spLocks noGrp="1"/>
          </p:cNvSpPr>
          <p:nvPr>
            <p:ph type="sldNum" idx="12"/>
          </p:nvPr>
        </p:nvSpPr>
        <p:spPr>
          <a:xfrm rot="120310">
            <a:off x="8556752" y="4749875"/>
            <a:ext cx="548736" cy="393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5C8AC3-5212-9D30-54EE-B19D00E52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644" y="22384"/>
            <a:ext cx="2240144" cy="90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1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>
            <a:spLocks noGrp="1"/>
          </p:cNvSpPr>
          <p:nvPr>
            <p:ph type="title"/>
          </p:nvPr>
        </p:nvSpPr>
        <p:spPr>
          <a:xfrm>
            <a:off x="1366555" y="1899069"/>
            <a:ext cx="6400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dirty="0">
                <a:solidFill>
                  <a:schemeClr val="lt1"/>
                </a:solidFill>
              </a:rPr>
              <a:t>Спасибо за внимание!</a:t>
            </a:r>
          </a:p>
        </p:txBody>
      </p:sp>
      <p:sp>
        <p:nvSpPr>
          <p:cNvPr id="160" name="Google Shape;160;p1"/>
          <p:cNvSpPr txBox="1"/>
          <p:nvPr/>
        </p:nvSpPr>
        <p:spPr>
          <a:xfrm>
            <a:off x="1336626" y="3877870"/>
            <a:ext cx="6822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61" name="Google Shape;161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80DBDE41-002C-0D1A-6BB0-9236187EEC3A}"/>
                  </a:ext>
                </a:extLst>
              </p14:cNvPr>
              <p14:cNvContentPartPr/>
              <p14:nvPr/>
            </p14:nvContentPartPr>
            <p14:xfrm>
              <a:off x="3978776" y="1335746"/>
              <a:ext cx="360" cy="36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80DBDE41-002C-0D1A-6BB0-9236187EEC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656" y="1329626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BC03A9-0C8C-A356-DA6E-061802D5192B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314273" y="1392218"/>
            <a:ext cx="362241" cy="33120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9092F10-14D4-C301-25BA-4AF1BC533F1A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850055" y="1392218"/>
            <a:ext cx="362241" cy="33120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A6D5D7-F6F1-FA6A-BB3E-691E6BEE5BBF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582164" y="1392218"/>
            <a:ext cx="362241" cy="3312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A963D33-CD71-2425-0DD2-CA129A3F6F9F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582164" y="1139947"/>
            <a:ext cx="362241" cy="331200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E6A4F55-880B-A0A1-C6CF-48D9C484D184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850055" y="1139947"/>
            <a:ext cx="362241" cy="33120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5DDA5895-BB8E-F807-E7D3-DAF1C72FD396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117945" y="1392218"/>
            <a:ext cx="362241" cy="331200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CCD86F5-D28D-266B-114E-19C096877561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117946" y="1139947"/>
            <a:ext cx="362241" cy="33120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766D5E42-0E41-D8F1-C3E8-31EFF8DDFC55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385836" y="1392218"/>
            <a:ext cx="362241" cy="331200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91F28DA7-89E8-A4EC-9512-342BF172FC46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385835" y="1139947"/>
            <a:ext cx="362241" cy="331200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AEDC014-590C-2741-0BA9-F9197BE7523F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653725" y="1392218"/>
            <a:ext cx="362241" cy="33120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EB05EA5-2CE4-D0CE-EE3F-795FC5971ABC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653725" y="1139947"/>
            <a:ext cx="362241" cy="33120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B952702D-FAD5-5EE6-CD54-D8BC25855AF8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921614" y="1392218"/>
            <a:ext cx="362241" cy="331200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56A86D2-28E9-3D82-4D49-AAC5A2410DC3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189503" y="1392218"/>
            <a:ext cx="362241" cy="331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5FA67D5-A304-6A6C-E161-4E4F69212C19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921614" y="1139947"/>
            <a:ext cx="362241" cy="331200"/>
          </a:xfrm>
          <a:prstGeom prst="rect">
            <a:avLst/>
          </a:prstGeom>
        </p:spPr>
      </p:pic>
      <p:pic>
        <p:nvPicPr>
          <p:cNvPr id="2" name="Picture 2" descr="Московский государственный технический университет имени Н. Э. Баумана —  Википедия">
            <a:extLst>
              <a:ext uri="{FF2B5EF4-FFF2-40B4-BE49-F238E27FC236}">
                <a16:creationId xmlns:a16="http://schemas.microsoft.com/office/drawing/2014/main" id="{3F074891-316E-7794-1968-3E97D83C7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434" y="2503765"/>
            <a:ext cx="2022801" cy="229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366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720</Words>
  <Application>Microsoft Office PowerPoint</Application>
  <PresentationFormat>Экран (16:9)</PresentationFormat>
  <Paragraphs>66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Golos Text SemiBold</vt:lpstr>
      <vt:lpstr>Times New Roman</vt:lpstr>
      <vt:lpstr>Golos Text</vt:lpstr>
      <vt:lpstr>Calibri</vt:lpstr>
      <vt:lpstr>Arial</vt:lpstr>
      <vt:lpstr>Тема1</vt:lpstr>
      <vt:lpstr>Региональные программы поддержки предпринимательства Южного федерального округа </vt:lpstr>
      <vt:lpstr>Введение</vt:lpstr>
      <vt:lpstr>Типы поддержки</vt:lpstr>
      <vt:lpstr>Пример успешной программы</vt:lpstr>
      <vt:lpstr>Преимущества участия в программе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по нормализации режима сна на основе частоты сердечных сокращений</dc:title>
  <dc:creator>Al</dc:creator>
  <cp:lastModifiedBy>Vova Patutin</cp:lastModifiedBy>
  <cp:revision>12</cp:revision>
  <dcterms:created xsi:type="dcterms:W3CDTF">2014-06-27T12:30:22Z</dcterms:created>
  <dcterms:modified xsi:type="dcterms:W3CDTF">2023-10-28T22:51:42Z</dcterms:modified>
</cp:coreProperties>
</file>