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bb156839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bb156839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b1568393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bb1568393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b156839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b156839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b156839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b156839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b1568393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bb1568393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b156839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bb156839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Червь Морриса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112750" y="1101050"/>
            <a:ext cx="4589100" cy="16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Один из первых сетевых червей, </a:t>
            </a:r>
            <a:r>
              <a:rPr lang="ru" sz="2000"/>
              <a:t>распространяющихся</a:t>
            </a:r>
            <a:r>
              <a:rPr lang="ru" sz="2000"/>
              <a:t> через APRANET</a:t>
            </a:r>
            <a:endParaRPr sz="2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125" y="324787"/>
            <a:ext cx="4188725" cy="41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218324" y="4513500"/>
            <a:ext cx="33963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Роберт Таппа</a:t>
            </a:r>
            <a:r>
              <a:rPr lang="ru"/>
              <a:t>н</a:t>
            </a:r>
            <a:r>
              <a:rPr lang="ru"/>
              <a:t> Моррис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12750" y="3195800"/>
            <a:ext cx="38553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</a:t>
            </a:r>
            <a:r>
              <a:rPr lang="ru"/>
              <a:t>апущен 2 ноября 1988 года в Массачусетском технологическом институте и нацелен на изучение размеров сети Интернет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20450" y="1154950"/>
            <a:ext cx="4589100" cy="16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Уязвимости реализации Finger и</a:t>
            </a:r>
            <a:r>
              <a:rPr lang="ru" sz="2000"/>
              <a:t> </a:t>
            </a:r>
            <a:r>
              <a:rPr lang="ru" sz="2000"/>
              <a:t>Sendmail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Подключиться к rsh </a:t>
            </a:r>
            <a:endParaRPr sz="20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0800" y="3180400"/>
            <a:ext cx="40605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Используется переполнение буфера</a:t>
            </a:r>
            <a:br>
              <a:rPr lang="ru"/>
            </a:b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Используется подбор пароля при помощи словаря всего в 400 слов и несколько очевидных вариантов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50" y="285750"/>
            <a:ext cx="37623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84688" y="804050"/>
            <a:ext cx="4589100" cy="16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Менял имя своего процесса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Удалял свои файлы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Использовал fork()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Шифровал свои данные в памяти</a:t>
            </a:r>
            <a:r>
              <a:rPr lang="ru" sz="2000"/>
              <a:t> </a:t>
            </a:r>
            <a:endParaRPr sz="2000"/>
          </a:p>
        </p:txBody>
      </p:sp>
      <p:sp>
        <p:nvSpPr>
          <p:cNvPr id="80" name="Google Shape;80;p16"/>
          <p:cNvSpPr txBox="1"/>
          <p:nvPr/>
        </p:nvSpPr>
        <p:spPr>
          <a:xfrm>
            <a:off x="331075" y="3218913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При обнаружении двух копий на компьютере они «играли в кости»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solidFill>
                  <a:schemeClr val="lt1"/>
                </a:solidFill>
              </a:rPr>
            </a:br>
            <a:r>
              <a:rPr lang="ru">
                <a:solidFill>
                  <a:schemeClr val="lt1"/>
                </a:solidFill>
              </a:rPr>
              <a:t>B одном случае из семи новая копия переставала играть «в выживание» и продолжала работать при любых условиях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388" y="1183275"/>
            <a:ext cx="4165413" cy="277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107788" y="1135150"/>
            <a:ext cx="4589100" cy="16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Создавать рабочие группы программистов и администраторов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 МТИ и Беркли</a:t>
            </a:r>
            <a:r>
              <a:rPr lang="ru" sz="2000"/>
              <a:t> </a:t>
            </a:r>
            <a:endParaRPr sz="2000"/>
          </a:p>
        </p:txBody>
      </p:sp>
      <p:sp>
        <p:nvSpPr>
          <p:cNvPr id="87" name="Google Shape;87;p17"/>
          <p:cNvSpPr txBox="1"/>
          <p:nvPr/>
        </p:nvSpPr>
        <p:spPr>
          <a:xfrm>
            <a:off x="161675" y="3141950"/>
            <a:ext cx="392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За два дня были определены и заблокированы «лазейки» и через которые червь проникал в систему, а код заразы был целиком уничтожен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88" y="1428838"/>
            <a:ext cx="4142312" cy="275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107788" y="1135150"/>
            <a:ext cx="4589100" cy="16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Парализовано более шести тысяч интернет-узлов  ARPANET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Ущерб оценивают порядка 96,5 миллиона долларов США</a:t>
            </a:r>
            <a:endParaRPr sz="2000"/>
          </a:p>
        </p:txBody>
      </p:sp>
      <p:sp>
        <p:nvSpPr>
          <p:cNvPr id="94" name="Google Shape;94;p18"/>
          <p:cNvSpPr txBox="1"/>
          <p:nvPr/>
        </p:nvSpPr>
        <p:spPr>
          <a:xfrm>
            <a:off x="246875" y="3141950"/>
            <a:ext cx="39270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3 года условного приговора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 Штраф 10 тысяч долларов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 400 часов общественных работ.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700" y="1460450"/>
            <a:ext cx="4373399" cy="291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107788" y="1135150"/>
            <a:ext cx="4589100" cy="16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Были выработаны новые </a:t>
            </a:r>
            <a:r>
              <a:rPr lang="ru" sz="2000"/>
              <a:t>ужесточенные</a:t>
            </a:r>
            <a:r>
              <a:rPr lang="ru" sz="2000"/>
              <a:t> нормы компьютерной безопасности, касающиеся безопасности кода программ, администрирования сетевых узлов и выбора </a:t>
            </a:r>
            <a:r>
              <a:rPr lang="ru" sz="2000"/>
              <a:t>защищенных</a:t>
            </a:r>
            <a:r>
              <a:rPr lang="ru" sz="2000"/>
              <a:t> паролей</a:t>
            </a:r>
            <a:endParaRPr sz="2000"/>
          </a:p>
        </p:txBody>
      </p:sp>
      <p:sp>
        <p:nvSpPr>
          <p:cNvPr id="101" name="Google Shape;101;p19"/>
          <p:cNvSpPr txBox="1"/>
          <p:nvPr/>
        </p:nvSpPr>
        <p:spPr>
          <a:xfrm>
            <a:off x="107800" y="3134250"/>
            <a:ext cx="3927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>
                <a:solidFill>
                  <a:schemeClr val="lt1"/>
                </a:solidFill>
              </a:rPr>
              <a:t>«Троянский конь» AIDS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>
                <a:solidFill>
                  <a:schemeClr val="lt1"/>
                </a:solidFill>
              </a:rPr>
              <a:t>Почтовый вирус Melissa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ru">
                <a:solidFill>
                  <a:schemeClr val="lt1"/>
                </a:solidFill>
              </a:rPr>
              <a:t>Почтовый вирус I Love You!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699" y="454662"/>
            <a:ext cx="4234175" cy="4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