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57" r:id="rId3"/>
    <p:sldId id="258" r:id="rId4"/>
    <p:sldId id="259" r:id="rId5"/>
    <p:sldId id="261" r:id="rId6"/>
    <p:sldId id="270" r:id="rId7"/>
    <p:sldId id="263" r:id="rId8"/>
    <p:sldId id="264" r:id="rId9"/>
    <p:sldId id="265" r:id="rId10"/>
    <p:sldId id="271" r:id="rId11"/>
    <p:sldId id="266" r:id="rId12"/>
    <p:sldId id="267" r:id="rId13"/>
    <p:sldId id="268" r:id="rId14"/>
    <p:sldId id="269" r:id="rId15"/>
  </p:sldIdLst>
  <p:sldSz cx="9144000" cy="5143500" type="screen16x9"/>
  <p:notesSz cx="6858000" cy="9144000"/>
  <p:embeddedFontLst>
    <p:embeddedFont>
      <p:font typeface="Corbel" panose="020B050302020402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Slab" panose="020B0604020202020204" charset="0"/>
      <p:regular r:id="rId25"/>
      <p:bold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80" d="100"/>
          <a:sy n="180" d="100"/>
        </p:scale>
        <p:origin x="516" y="5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448e9c78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48e9c7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tuning my parameters, I used Grid Search Cross Validation</a:t>
            </a:r>
            <a:endParaRPr/>
          </a:p>
          <a:p>
            <a:pPr marL="0" lvl="0" indent="0" algn="l" rtl="0">
              <a:spcBef>
                <a:spcPts val="0"/>
              </a:spcBef>
              <a:spcAft>
                <a:spcPts val="0"/>
              </a:spcAft>
              <a:buNone/>
            </a:pPr>
            <a:r>
              <a:rPr lang="en"/>
              <a:t>The m</a:t>
            </a:r>
            <a:endParaRPr/>
          </a:p>
        </p:txBody>
      </p:sp>
    </p:spTree>
    <p:extLst>
      <p:ext uri="{BB962C8B-B14F-4D97-AF65-F5344CB8AC3E}">
        <p14:creationId xmlns:p14="http://schemas.microsoft.com/office/powerpoint/2010/main" val="4273680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8d36699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8d3669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46d08b6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46d08b6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448e9c78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448e9c78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448e9c78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448e9c78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It’s no great discovery that water flows into itself. The issues of one part of the harbor are not entirely isolated from the issues of another. By better understanding how this water quality network works, water quality issues can be treated systematically rather than on a case by case basis.</a:t>
            </a:r>
            <a:endParaRPr/>
          </a:p>
          <a:p>
            <a:pPr marL="457200" lvl="0" indent="-298450" algn="l" rtl="0">
              <a:spcBef>
                <a:spcPts val="0"/>
              </a:spcBef>
              <a:spcAft>
                <a:spcPts val="0"/>
              </a:spcAft>
              <a:buSzPts val="1100"/>
              <a:buChar char="-"/>
            </a:pPr>
            <a:r>
              <a:rPr lang="en"/>
              <a:t>Understanding the system requires constant and broad monitoring which is costly and time consuming.</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446d08b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446d08b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My proposed solution is to use geospatial statistics, network analysis, and machine learning to reduce monitoring costs without sacrificing accuracy</a:t>
            </a:r>
            <a:endParaRPr/>
          </a:p>
          <a:p>
            <a:pPr marL="0" lvl="0" indent="0" algn="l" rtl="0">
              <a:spcBef>
                <a:spcPts val="0"/>
              </a:spcBef>
              <a:spcAft>
                <a:spcPts val="0"/>
              </a:spcAft>
              <a:buNone/>
            </a:pPr>
            <a:r>
              <a:rPr lang="en"/>
              <a:t>I looked at Chlorophyll A because it signals harmful algae blooms that can cause cascading effects damaging the natural ecosystem and public health alike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26cc197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26cc197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was 88,000 rows and 100 columns</a:t>
            </a:r>
            <a:endParaRPr/>
          </a:p>
          <a:p>
            <a:pPr marL="0" lvl="0" indent="0" algn="l" rtl="0">
              <a:spcBef>
                <a:spcPts val="0"/>
              </a:spcBef>
              <a:spcAft>
                <a:spcPts val="0"/>
              </a:spcAft>
              <a:buNone/>
            </a:pPr>
            <a:r>
              <a:rPr lang="en"/>
              <a:t>Measurements from 1909</a:t>
            </a:r>
            <a:endParaRPr/>
          </a:p>
          <a:p>
            <a:pPr marL="0" lvl="0" indent="0" algn="l" rtl="0">
              <a:spcBef>
                <a:spcPts val="0"/>
              </a:spcBef>
              <a:spcAft>
                <a:spcPts val="0"/>
              </a:spcAft>
              <a:buNone/>
            </a:pPr>
            <a:r>
              <a:rPr lang="en"/>
              <a:t>250 total sites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Wanted a large enough time span to capture multiple climate anomalies</a:t>
            </a:r>
            <a:endParaRPr/>
          </a:p>
          <a:p>
            <a:pPr marL="457200" lvl="0" indent="-298450" algn="l" rtl="0">
              <a:spcBef>
                <a:spcPts val="0"/>
              </a:spcBef>
              <a:spcAft>
                <a:spcPts val="0"/>
              </a:spcAft>
              <a:buSzPts val="1100"/>
              <a:buChar char="-"/>
            </a:pPr>
            <a:r>
              <a:rPr lang="en"/>
              <a:t>Wanted to focus on sites actively being sampled</a:t>
            </a:r>
            <a:endParaRPr/>
          </a:p>
          <a:p>
            <a:pPr marL="457200" lvl="0" indent="-298450" algn="l" rtl="0">
              <a:spcBef>
                <a:spcPts val="0"/>
              </a:spcBef>
              <a:spcAft>
                <a:spcPts val="0"/>
              </a:spcAft>
              <a:buSzPts val="1100"/>
              <a:buChar char="-"/>
            </a:pPr>
            <a:r>
              <a:rPr lang="en"/>
              <a:t>Reduced the size and scope considerably by dumping redundant data</a:t>
            </a:r>
            <a:endParaRPr/>
          </a:p>
          <a:p>
            <a:pPr marL="457200" lvl="0" indent="-298450" algn="l" rtl="0">
              <a:spcBef>
                <a:spcPts val="0"/>
              </a:spcBef>
              <a:spcAft>
                <a:spcPts val="0"/>
              </a:spcAft>
              <a:buSzPts val="1100"/>
              <a:buChar char="-"/>
            </a:pPr>
            <a:r>
              <a:rPr lang="en"/>
              <a:t>Imputed values based on old measurements</a:t>
            </a:r>
            <a:endParaRPr/>
          </a:p>
          <a:p>
            <a:pPr marL="457200" lvl="0" indent="-298450" algn="l" rtl="0">
              <a:spcBef>
                <a:spcPts val="0"/>
              </a:spcBef>
              <a:spcAft>
                <a:spcPts val="0"/>
              </a:spcAft>
              <a:buSzPts val="1100"/>
              <a:buChar char="-"/>
            </a:pPr>
            <a:r>
              <a:rPr lang="en"/>
              <a:t>Chose chlorphyll as my target vairable because it has far reaching and tangible, immediate effects on an ecosystem such as fish death and drops in dissolved oxygen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Wanted a large enough time span to capture multiple climate anomalies</a:t>
            </a:r>
            <a:endParaRPr/>
          </a:p>
          <a:p>
            <a:pPr marL="457200" lvl="0" indent="-298450" algn="l" rtl="0">
              <a:spcBef>
                <a:spcPts val="0"/>
              </a:spcBef>
              <a:spcAft>
                <a:spcPts val="0"/>
              </a:spcAft>
              <a:buSzPts val="1100"/>
              <a:buChar char="-"/>
            </a:pPr>
            <a:r>
              <a:rPr lang="en"/>
              <a:t>Wanted to focus on sites actively being sampled</a:t>
            </a:r>
            <a:endParaRPr/>
          </a:p>
          <a:p>
            <a:pPr marL="457200" lvl="0" indent="-298450" algn="l" rtl="0">
              <a:spcBef>
                <a:spcPts val="0"/>
              </a:spcBef>
              <a:spcAft>
                <a:spcPts val="0"/>
              </a:spcAft>
              <a:buSzPts val="1100"/>
              <a:buChar char="-"/>
            </a:pPr>
            <a:r>
              <a:rPr lang="en"/>
              <a:t>Reduced the size and scope considerably by dumping redundant data</a:t>
            </a:r>
            <a:endParaRPr/>
          </a:p>
          <a:p>
            <a:pPr marL="457200" lvl="0" indent="-298450" algn="l" rtl="0">
              <a:spcBef>
                <a:spcPts val="0"/>
              </a:spcBef>
              <a:spcAft>
                <a:spcPts val="0"/>
              </a:spcAft>
              <a:buSzPts val="1100"/>
              <a:buChar char="-"/>
            </a:pPr>
            <a:r>
              <a:rPr lang="en"/>
              <a:t>Imputed values based on old measurements</a:t>
            </a:r>
            <a:endParaRPr/>
          </a:p>
          <a:p>
            <a:pPr marL="457200" lvl="0" indent="-298450" algn="l" rtl="0">
              <a:spcBef>
                <a:spcPts val="0"/>
              </a:spcBef>
              <a:spcAft>
                <a:spcPts val="0"/>
              </a:spcAft>
              <a:buSzPts val="1100"/>
              <a:buChar char="-"/>
            </a:pPr>
            <a:r>
              <a:rPr lang="en"/>
              <a:t>Chose chlorphyll as my target vairable because it has far reaching and tangible, immediate effects on an ecosystem such as fish death and drops in dissolved oxygen</a:t>
            </a:r>
            <a:endParaRPr/>
          </a:p>
        </p:txBody>
      </p:sp>
    </p:spTree>
    <p:extLst>
      <p:ext uri="{BB962C8B-B14F-4D97-AF65-F5344CB8AC3E}">
        <p14:creationId xmlns:p14="http://schemas.microsoft.com/office/powerpoint/2010/main" val="3370143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precision recall curves for two distinct sites.</a:t>
            </a:r>
            <a:endParaRPr/>
          </a:p>
          <a:p>
            <a:pPr marL="0" lvl="0" indent="0" algn="l" rtl="0">
              <a:spcBef>
                <a:spcPts val="0"/>
              </a:spcBef>
              <a:spcAft>
                <a:spcPts val="0"/>
              </a:spcAft>
              <a:buNone/>
            </a:pPr>
            <a:r>
              <a:rPr lang="en"/>
              <a:t>The one on the left is one with good predicatability and the one on the right is one with poor.</a:t>
            </a:r>
            <a:endParaRPr/>
          </a:p>
          <a:p>
            <a:pPr marL="0" lvl="0" indent="0" algn="l" rtl="0">
              <a:spcBef>
                <a:spcPts val="0"/>
              </a:spcBef>
              <a:spcAft>
                <a:spcPts val="0"/>
              </a:spcAft>
              <a:buNone/>
            </a:pPr>
            <a:r>
              <a:rPr lang="en"/>
              <a:t>I looked at 6 sites and found 3 with good predictability. Those are the ones that I developed models for.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448e9c78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48e9c7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tuning my parameters, I used Grid Search Cross Validation</a:t>
            </a:r>
            <a:endParaRPr/>
          </a:p>
          <a:p>
            <a:pPr marL="0" lvl="0" indent="0" algn="l" rtl="0">
              <a:spcBef>
                <a:spcPts val="0"/>
              </a:spcBef>
              <a:spcAft>
                <a:spcPts val="0"/>
              </a:spcAft>
              <a:buNone/>
            </a:pPr>
            <a:r>
              <a:rPr lang="en"/>
              <a:t>The 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38210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2197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44006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7239634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60346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98292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24998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58590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517525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6"/>
        <p:cNvGrpSpPr/>
        <p:nvPr/>
      </p:nvGrpSpPr>
      <p:grpSpPr>
        <a:xfrm>
          <a:off x="0" y="0"/>
          <a:ext cx="0" cy="0"/>
          <a:chOff x="0" y="0"/>
          <a:chExt cx="0" cy="0"/>
        </a:xfrm>
      </p:grpSpPr>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430145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6605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009861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20838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2123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16270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24782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24126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18933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057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41789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61533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258697"/>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3" r:id="rId20"/>
    <p:sldLayoutId id="2147483704" r:id="rId21"/>
  </p:sldLayoutIdLst>
  <p:hf sldNum="0"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openml.org/search?type=data&amp;sort=runs&amp;id=42890&amp;status=active"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862013" y="690563"/>
            <a:ext cx="6858000" cy="22455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lumMod val="85000"/>
                  </a:schemeClr>
                </a:solidFill>
              </a:rPr>
              <a:t>Predictive Maintenance</a:t>
            </a:r>
            <a:endParaRPr dirty="0">
              <a:solidFill>
                <a:schemeClr val="tx1">
                  <a:lumMod val="85000"/>
                </a:schemeClr>
              </a:solidFill>
            </a:endParaRPr>
          </a:p>
        </p:txBody>
      </p:sp>
      <p:sp>
        <p:nvSpPr>
          <p:cNvPr id="64" name="Google Shape;64;p13"/>
          <p:cNvSpPr txBox="1">
            <a:spLocks noGrp="1"/>
          </p:cNvSpPr>
          <p:nvPr>
            <p:ph type="subTitle" idx="1"/>
          </p:nvPr>
        </p:nvSpPr>
        <p:spPr>
          <a:xfrm>
            <a:off x="766762" y="3766145"/>
            <a:ext cx="6858000" cy="5655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85000"/>
                  </a:schemeClr>
                </a:solidFill>
              </a:rPr>
              <a:t>By</a:t>
            </a:r>
            <a:endParaRPr dirty="0">
              <a:solidFill>
                <a:schemeClr val="tx1">
                  <a:lumMod val="85000"/>
                </a:schemeClr>
              </a:solidFill>
            </a:endParaRPr>
          </a:p>
          <a:p>
            <a:pPr marL="0" lvl="0" indent="0" algn="ctr" rtl="0">
              <a:spcBef>
                <a:spcPts val="0"/>
              </a:spcBef>
              <a:spcAft>
                <a:spcPts val="0"/>
              </a:spcAft>
              <a:buNone/>
            </a:pPr>
            <a:r>
              <a:rPr lang="en-US" dirty="0">
                <a:solidFill>
                  <a:schemeClr val="tx1">
                    <a:lumMod val="85000"/>
                  </a:schemeClr>
                </a:solidFill>
              </a:rPr>
              <a:t>Oleg Makarovskiy</a:t>
            </a:r>
            <a:endParaRPr dirty="0">
              <a:solidFill>
                <a:schemeClr val="tx1">
                  <a:lumMod val="85000"/>
                </a:schemeClr>
              </a:solidFill>
            </a:endParaRPr>
          </a:p>
          <a:p>
            <a:pPr marL="0" lvl="0" indent="0" algn="l" rtl="0">
              <a:spcBef>
                <a:spcPts val="0"/>
              </a:spcBef>
              <a:spcAft>
                <a:spcPts val="0"/>
              </a:spcAft>
              <a:buNone/>
            </a:pPr>
            <a:endParaRPr dirty="0">
              <a:solidFill>
                <a:schemeClr val="tx1">
                  <a:lumMod val="8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Google Shape;113;p20">
            <a:extLst>
              <a:ext uri="{FF2B5EF4-FFF2-40B4-BE49-F238E27FC236}">
                <a16:creationId xmlns:a16="http://schemas.microsoft.com/office/drawing/2014/main" id="{30998926-C483-42E0-8D8C-6819B2A8E8A7}"/>
              </a:ext>
            </a:extLst>
          </p:cNvPr>
          <p:cNvSpPr txBox="1">
            <a:spLocks/>
          </p:cNvSpPr>
          <p:nvPr/>
        </p:nvSpPr>
        <p:spPr>
          <a:xfrm>
            <a:off x="2571749" y="384995"/>
            <a:ext cx="4581047" cy="685800"/>
          </a:xfrm>
          <a:prstGeom prst="rect">
            <a:avLst/>
          </a:prstGeom>
        </p:spPr>
        <p:txBody>
          <a:bodyPr spcFirstLastPara="1" vert="horz" wrap="square" lIns="91425" tIns="91425" rIns="91425" bIns="91425" rtlCol="0" anchor="b" anchorCtr="0">
            <a:noAutofit/>
          </a:bodyPr>
          <a:lst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spcBef>
                <a:spcPts val="0"/>
              </a:spcBef>
            </a:pPr>
            <a:r>
              <a:rPr lang="en-US" dirty="0"/>
              <a:t>Feature Importance</a:t>
            </a:r>
          </a:p>
        </p:txBody>
      </p:sp>
      <p:pic>
        <p:nvPicPr>
          <p:cNvPr id="6" name="Picture 5">
            <a:extLst>
              <a:ext uri="{FF2B5EF4-FFF2-40B4-BE49-F238E27FC236}">
                <a16:creationId xmlns:a16="http://schemas.microsoft.com/office/drawing/2014/main" id="{08C5308D-1026-416C-965A-0A110D09AC74}"/>
              </a:ext>
            </a:extLst>
          </p:cNvPr>
          <p:cNvPicPr>
            <a:picLocks noChangeAspect="1"/>
          </p:cNvPicPr>
          <p:nvPr/>
        </p:nvPicPr>
        <p:blipFill rotWithShape="1">
          <a:blip r:embed="rId3"/>
          <a:srcRect b="49831"/>
          <a:stretch/>
        </p:blipFill>
        <p:spPr>
          <a:xfrm>
            <a:off x="1202248" y="1344058"/>
            <a:ext cx="2808402" cy="1679661"/>
          </a:xfrm>
          <a:prstGeom prst="rect">
            <a:avLst/>
          </a:prstGeom>
        </p:spPr>
      </p:pic>
      <p:pic>
        <p:nvPicPr>
          <p:cNvPr id="8" name="Picture 7">
            <a:extLst>
              <a:ext uri="{FF2B5EF4-FFF2-40B4-BE49-F238E27FC236}">
                <a16:creationId xmlns:a16="http://schemas.microsoft.com/office/drawing/2014/main" id="{D7BFC095-A120-4A5A-92F7-2C6FF057D82C}"/>
              </a:ext>
            </a:extLst>
          </p:cNvPr>
          <p:cNvPicPr>
            <a:picLocks noChangeAspect="1"/>
          </p:cNvPicPr>
          <p:nvPr/>
        </p:nvPicPr>
        <p:blipFill>
          <a:blip r:embed="rId4"/>
          <a:stretch>
            <a:fillRect/>
          </a:stretch>
        </p:blipFill>
        <p:spPr>
          <a:xfrm>
            <a:off x="1219371" y="3295948"/>
            <a:ext cx="2791279" cy="1719963"/>
          </a:xfrm>
          <a:prstGeom prst="rect">
            <a:avLst/>
          </a:prstGeom>
        </p:spPr>
      </p:pic>
      <p:pic>
        <p:nvPicPr>
          <p:cNvPr id="10" name="Picture 9">
            <a:extLst>
              <a:ext uri="{FF2B5EF4-FFF2-40B4-BE49-F238E27FC236}">
                <a16:creationId xmlns:a16="http://schemas.microsoft.com/office/drawing/2014/main" id="{D7293C93-10F2-4AA1-8848-069A001B597D}"/>
              </a:ext>
            </a:extLst>
          </p:cNvPr>
          <p:cNvPicPr>
            <a:picLocks noChangeAspect="1"/>
          </p:cNvPicPr>
          <p:nvPr/>
        </p:nvPicPr>
        <p:blipFill rotWithShape="1">
          <a:blip r:embed="rId3"/>
          <a:srcRect t="50800"/>
          <a:stretch/>
        </p:blipFill>
        <p:spPr>
          <a:xfrm>
            <a:off x="5011034" y="1315565"/>
            <a:ext cx="2841509" cy="1666648"/>
          </a:xfrm>
          <a:prstGeom prst="rect">
            <a:avLst/>
          </a:prstGeom>
        </p:spPr>
      </p:pic>
      <p:pic>
        <p:nvPicPr>
          <p:cNvPr id="11" name="Picture 10">
            <a:extLst>
              <a:ext uri="{FF2B5EF4-FFF2-40B4-BE49-F238E27FC236}">
                <a16:creationId xmlns:a16="http://schemas.microsoft.com/office/drawing/2014/main" id="{AD770D6C-FDFF-4CCC-9E3A-65E170B7C3D2}"/>
              </a:ext>
            </a:extLst>
          </p:cNvPr>
          <p:cNvPicPr>
            <a:picLocks noChangeAspect="1"/>
          </p:cNvPicPr>
          <p:nvPr/>
        </p:nvPicPr>
        <p:blipFill>
          <a:blip r:embed="rId5"/>
          <a:stretch>
            <a:fillRect/>
          </a:stretch>
        </p:blipFill>
        <p:spPr>
          <a:xfrm>
            <a:off x="5006966" y="3295948"/>
            <a:ext cx="2849643" cy="1719032"/>
          </a:xfrm>
          <a:prstGeom prst="rect">
            <a:avLst/>
          </a:prstGeom>
        </p:spPr>
      </p:pic>
    </p:spTree>
    <p:extLst>
      <p:ext uri="{BB962C8B-B14F-4D97-AF65-F5344CB8AC3E}">
        <p14:creationId xmlns:p14="http://schemas.microsoft.com/office/powerpoint/2010/main" val="332920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270782" y="295622"/>
            <a:ext cx="2602435"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Summary</a:t>
            </a:r>
            <a:endParaRPr dirty="0"/>
          </a:p>
        </p:txBody>
      </p:sp>
      <p:sp>
        <p:nvSpPr>
          <p:cNvPr id="134" name="Google Shape;134;p23"/>
          <p:cNvSpPr txBox="1">
            <a:spLocks noGrp="1"/>
          </p:cNvSpPr>
          <p:nvPr>
            <p:ph type="body" idx="1"/>
          </p:nvPr>
        </p:nvSpPr>
        <p:spPr>
          <a:xfrm>
            <a:off x="418365" y="850451"/>
            <a:ext cx="8368200" cy="2023025"/>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US" sz="1600" dirty="0"/>
              <a:t>Best Recall: </a:t>
            </a:r>
          </a:p>
          <a:p>
            <a:pPr marL="88900" lvl="0" indent="0" algn="l" rtl="0">
              <a:spcBef>
                <a:spcPts val="0"/>
              </a:spcBef>
              <a:spcAft>
                <a:spcPts val="0"/>
              </a:spcAft>
              <a:buSzPts val="2200"/>
              <a:buNone/>
            </a:pPr>
            <a:r>
              <a:rPr lang="en-US" sz="1600" dirty="0"/>
              <a:t>Decision Tree (0.7541), which means it identifies the highest proportion of actual failures.</a:t>
            </a:r>
          </a:p>
          <a:p>
            <a:pPr marL="88900" lvl="0" indent="0" algn="l" rtl="0">
              <a:spcBef>
                <a:spcPts val="0"/>
              </a:spcBef>
              <a:spcAft>
                <a:spcPts val="0"/>
              </a:spcAft>
              <a:buSzPts val="2200"/>
              <a:buNone/>
            </a:pPr>
            <a:endParaRPr lang="en-US" sz="1600" dirty="0"/>
          </a:p>
          <a:p>
            <a:pPr marL="457200" lvl="0" indent="-368300" algn="l" rtl="0">
              <a:spcBef>
                <a:spcPts val="0"/>
              </a:spcBef>
              <a:spcAft>
                <a:spcPts val="0"/>
              </a:spcAft>
              <a:buSzPts val="2200"/>
              <a:buChar char="❖"/>
            </a:pPr>
            <a:r>
              <a:rPr lang="en-US" sz="1600" dirty="0"/>
              <a:t>Best Overall Discrimination: </a:t>
            </a:r>
          </a:p>
          <a:p>
            <a:pPr marL="88900" lvl="0" indent="0" algn="l" rtl="0">
              <a:spcBef>
                <a:spcPts val="0"/>
              </a:spcBef>
              <a:spcAft>
                <a:spcPts val="0"/>
              </a:spcAft>
              <a:buSzPts val="2200"/>
              <a:buNone/>
            </a:pPr>
            <a:r>
              <a:rPr lang="en-US" sz="1600" dirty="0"/>
              <a:t>Random Forest has the highest AUC (0.97), indicating strong general classification ability and a good balance between precision and recall.</a:t>
            </a:r>
          </a:p>
        </p:txBody>
      </p:sp>
      <p:sp>
        <p:nvSpPr>
          <p:cNvPr id="5" name="TextBox 4">
            <a:extLst>
              <a:ext uri="{FF2B5EF4-FFF2-40B4-BE49-F238E27FC236}">
                <a16:creationId xmlns:a16="http://schemas.microsoft.com/office/drawing/2014/main" id="{F1902802-68F1-479C-A31D-E442043948E0}"/>
              </a:ext>
            </a:extLst>
          </p:cNvPr>
          <p:cNvSpPr txBox="1"/>
          <p:nvPr/>
        </p:nvSpPr>
        <p:spPr>
          <a:xfrm>
            <a:off x="418365" y="3592597"/>
            <a:ext cx="8128980" cy="1323439"/>
          </a:xfrm>
          <a:prstGeom prst="rect">
            <a:avLst/>
          </a:prstGeom>
          <a:noFill/>
        </p:spPr>
        <p:txBody>
          <a:bodyPr wrap="square">
            <a:spAutoFit/>
          </a:bodyPr>
          <a:lstStyle/>
          <a:p>
            <a:pPr marL="457200" lvl="0" indent="-368300" algn="l" rtl="0">
              <a:spcBef>
                <a:spcPts val="0"/>
              </a:spcBef>
              <a:spcAft>
                <a:spcPts val="0"/>
              </a:spcAft>
              <a:buSzPts val="2200"/>
              <a:buChar char="❖"/>
            </a:pPr>
            <a:r>
              <a:rPr lang="en-US" sz="1600" dirty="0"/>
              <a:t>If maximizing recall is crucial (e.g., to catch as many failures as possible), the Decision Tree might be preferred.</a:t>
            </a:r>
          </a:p>
          <a:p>
            <a:pPr marL="88900" lvl="0" algn="l" rtl="0">
              <a:spcBef>
                <a:spcPts val="0"/>
              </a:spcBef>
              <a:spcAft>
                <a:spcPts val="0"/>
              </a:spcAft>
              <a:buSzPts val="2200"/>
            </a:pPr>
            <a:endParaRPr lang="en-US" sz="1600" dirty="0"/>
          </a:p>
          <a:p>
            <a:pPr marL="457200" lvl="0" indent="-368300" algn="l" rtl="0">
              <a:spcBef>
                <a:spcPts val="0"/>
              </a:spcBef>
              <a:spcAft>
                <a:spcPts val="0"/>
              </a:spcAft>
              <a:buSzPts val="2200"/>
              <a:buChar char="❖"/>
            </a:pPr>
            <a:r>
              <a:rPr lang="en-US" sz="1600" dirty="0"/>
              <a:t>For balanced performance with both high recall and overall accuracy, Random Forest is a strong choice.</a:t>
            </a:r>
          </a:p>
        </p:txBody>
      </p:sp>
      <p:sp>
        <p:nvSpPr>
          <p:cNvPr id="6" name="Google Shape;133;p23">
            <a:extLst>
              <a:ext uri="{FF2B5EF4-FFF2-40B4-BE49-F238E27FC236}">
                <a16:creationId xmlns:a16="http://schemas.microsoft.com/office/drawing/2014/main" id="{46D14CE9-B2E4-4AAB-8A90-23DD6300A12A}"/>
              </a:ext>
            </a:extLst>
          </p:cNvPr>
          <p:cNvSpPr txBox="1">
            <a:spLocks/>
          </p:cNvSpPr>
          <p:nvPr/>
        </p:nvSpPr>
        <p:spPr>
          <a:xfrm>
            <a:off x="2461528" y="2873476"/>
            <a:ext cx="4220944" cy="686100"/>
          </a:xfrm>
          <a:prstGeom prst="rect">
            <a:avLst/>
          </a:prstGeom>
        </p:spPr>
        <p:txBody>
          <a:bodyPr spcFirstLastPara="1" vert="horz" wrap="square" lIns="91425" tIns="91425" rIns="91425" bIns="91425" rtlCol="0" anchor="b" anchorCtr="0">
            <a:noAutofit/>
          </a:bodyPr>
          <a:lstStyle>
            <a:lvl1pPr lvl="0" algn="l" defTabSz="685800" rtl="0" eaLnBrk="1" latinLnBrk="0" hangingPunct="1">
              <a:lnSpc>
                <a:spcPct val="90000"/>
              </a:lnSpc>
              <a:spcBef>
                <a:spcPts val="0"/>
              </a:spcBef>
              <a:spcAft>
                <a:spcPts val="0"/>
              </a:spcAft>
              <a:buSzPts val="30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dirty="0"/>
              <a:t>Recommendation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514430" y="243604"/>
            <a:ext cx="4045200" cy="10419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 Research</a:t>
            </a:r>
            <a:endParaRPr dirty="0"/>
          </a:p>
        </p:txBody>
      </p:sp>
      <p:sp>
        <p:nvSpPr>
          <p:cNvPr id="141" name="Google Shape;141;p24"/>
          <p:cNvSpPr txBox="1">
            <a:spLocks noGrp="1"/>
          </p:cNvSpPr>
          <p:nvPr>
            <p:ph type="body" idx="2"/>
          </p:nvPr>
        </p:nvSpPr>
        <p:spPr>
          <a:xfrm>
            <a:off x="1737008" y="1670374"/>
            <a:ext cx="5959658" cy="2206117"/>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Expand to individual type of failure</a:t>
            </a:r>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US" dirty="0"/>
              <a:t>Add probability of an event for each failure type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2549400" y="1885288"/>
            <a:ext cx="4045200" cy="808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Questions?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lumMod val="85000"/>
                  </a:schemeClr>
                </a:solidFill>
              </a:rPr>
              <a:t>The Problem:</a:t>
            </a:r>
            <a:endParaRPr sz="2400" dirty="0">
              <a:solidFill>
                <a:schemeClr val="tx1">
                  <a:lumMod val="85000"/>
                </a:schemeClr>
              </a:solidFill>
            </a:endParaRPr>
          </a:p>
        </p:txBody>
      </p:sp>
      <p:sp>
        <p:nvSpPr>
          <p:cNvPr id="70" name="Google Shape;70;p14"/>
          <p:cNvSpPr txBox="1"/>
          <p:nvPr/>
        </p:nvSpPr>
        <p:spPr>
          <a:xfrm>
            <a:off x="887825" y="3115150"/>
            <a:ext cx="7308000" cy="90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tx1">
                    <a:lumMod val="85000"/>
                  </a:schemeClr>
                </a:solidFill>
                <a:latin typeface="Roboto Slab"/>
                <a:ea typeface="Roboto Slab"/>
                <a:cs typeface="Roboto Slab"/>
                <a:sym typeface="Roboto Slab"/>
              </a:rPr>
              <a:t>Unexpected machine failures </a:t>
            </a:r>
            <a:br>
              <a:rPr lang="en-US" sz="2400" dirty="0">
                <a:solidFill>
                  <a:schemeClr val="tx1">
                    <a:lumMod val="85000"/>
                  </a:schemeClr>
                </a:solidFill>
                <a:latin typeface="Roboto Slab"/>
                <a:ea typeface="Roboto Slab"/>
                <a:cs typeface="Roboto Slab"/>
                <a:sym typeface="Roboto Slab"/>
              </a:rPr>
            </a:br>
            <a:r>
              <a:rPr lang="en-US" sz="2400" dirty="0">
                <a:solidFill>
                  <a:schemeClr val="tx1">
                    <a:lumMod val="85000"/>
                  </a:schemeClr>
                </a:solidFill>
                <a:latin typeface="Roboto Slab"/>
                <a:ea typeface="Roboto Slab"/>
                <a:cs typeface="Roboto Slab"/>
                <a:sym typeface="Roboto Slab"/>
              </a:rPr>
              <a:t>casing expensive equipment downtime</a:t>
            </a:r>
            <a:endParaRPr sz="2400" dirty="0">
              <a:solidFill>
                <a:schemeClr val="tx1">
                  <a:lumMod val="85000"/>
                </a:schemeClr>
              </a:solidFill>
              <a:latin typeface="Roboto Slab"/>
              <a:ea typeface="Roboto Slab"/>
              <a:cs typeface="Roboto Slab"/>
              <a:sym typeface="Roboto Slab"/>
            </a:endParaRPr>
          </a:p>
          <a:p>
            <a:pPr marL="0" lvl="0" indent="0" algn="l" rtl="0">
              <a:spcBef>
                <a:spcPts val="0"/>
              </a:spcBef>
              <a:spcAft>
                <a:spcPts val="0"/>
              </a:spcAft>
              <a:buNone/>
            </a:pPr>
            <a:endParaRPr dirty="0">
              <a:solidFill>
                <a:schemeClr val="tx1">
                  <a:lumMod val="85000"/>
                </a:schemeClr>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lumMod val="85000"/>
                  </a:schemeClr>
                </a:solidFill>
              </a:rPr>
              <a:t>The Solution:</a:t>
            </a:r>
            <a:endParaRPr sz="2400" dirty="0">
              <a:solidFill>
                <a:schemeClr val="tx1">
                  <a:lumMod val="85000"/>
                </a:schemeClr>
              </a:solidFill>
            </a:endParaRPr>
          </a:p>
        </p:txBody>
      </p:sp>
      <p:sp>
        <p:nvSpPr>
          <p:cNvPr id="76" name="Google Shape;76;p15"/>
          <p:cNvSpPr txBox="1"/>
          <p:nvPr/>
        </p:nvSpPr>
        <p:spPr>
          <a:xfrm>
            <a:off x="887825" y="3115150"/>
            <a:ext cx="7308000" cy="994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tx1">
                    <a:lumMod val="85000"/>
                  </a:schemeClr>
                </a:solidFill>
                <a:latin typeface="Roboto Slab"/>
                <a:ea typeface="Roboto Slab"/>
                <a:cs typeface="Roboto Slab"/>
                <a:sym typeface="Roboto Slab"/>
              </a:rPr>
              <a:t>Timely machine failure prediction </a:t>
            </a:r>
            <a:br>
              <a:rPr lang="en-US" sz="2400" dirty="0">
                <a:solidFill>
                  <a:schemeClr val="tx1">
                    <a:lumMod val="85000"/>
                  </a:schemeClr>
                </a:solidFill>
                <a:latin typeface="Roboto Slab"/>
                <a:ea typeface="Roboto Slab"/>
                <a:cs typeface="Roboto Slab"/>
                <a:sym typeface="Roboto Slab"/>
              </a:rPr>
            </a:br>
            <a:r>
              <a:rPr lang="en-US" sz="2400" dirty="0">
                <a:solidFill>
                  <a:schemeClr val="tx1">
                    <a:lumMod val="85000"/>
                  </a:schemeClr>
                </a:solidFill>
                <a:latin typeface="Roboto Slab"/>
                <a:ea typeface="Roboto Slab"/>
                <a:cs typeface="Roboto Slab"/>
                <a:sym typeface="Roboto Slab"/>
              </a:rPr>
              <a:t>to minimize production process downtime</a:t>
            </a:r>
          </a:p>
          <a:p>
            <a:pPr marL="0" lvl="0" indent="0" algn="l" rtl="0">
              <a:spcBef>
                <a:spcPts val="0"/>
              </a:spcBef>
              <a:spcAft>
                <a:spcPts val="0"/>
              </a:spcAft>
              <a:buNone/>
            </a:pPr>
            <a:endParaRPr dirty="0">
              <a:solidFill>
                <a:schemeClr val="tx1">
                  <a:lumMod val="85000"/>
                </a:schemeClr>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6"/>
          <p:cNvSpPr txBox="1">
            <a:spLocks noGrp="1"/>
          </p:cNvSpPr>
          <p:nvPr>
            <p:ph type="title"/>
          </p:nvPr>
        </p:nvSpPr>
        <p:spPr>
          <a:xfrm>
            <a:off x="1785678" y="1764950"/>
            <a:ext cx="5572644"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lumMod val="85000"/>
                  </a:schemeClr>
                </a:solidFill>
              </a:rPr>
              <a:t>The Data</a:t>
            </a:r>
            <a:endParaRPr dirty="0">
              <a:solidFill>
                <a:schemeClr val="tx1">
                  <a:lumMod val="85000"/>
                </a:schemeClr>
              </a:solidFill>
            </a:endParaRPr>
          </a:p>
        </p:txBody>
      </p:sp>
      <p:sp>
        <p:nvSpPr>
          <p:cNvPr id="81" name="Google Shape;81;p16"/>
          <p:cNvSpPr txBox="1"/>
          <p:nvPr/>
        </p:nvSpPr>
        <p:spPr>
          <a:xfrm>
            <a:off x="1298775" y="4629900"/>
            <a:ext cx="6473100" cy="46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t>Data Source: </a:t>
            </a:r>
            <a:r>
              <a:rPr lang="en-US" sz="1100" u="sng" dirty="0">
                <a:solidFill>
                  <a:schemeClr val="accent5"/>
                </a:solidFill>
                <a:hlinkClick r:id="rId3"/>
              </a:rPr>
              <a:t>https://www.openml.org/search?type=data&amp;sort=runs&amp;id=42890&amp;status=active</a:t>
            </a:r>
            <a:endParaRPr sz="1200" dirty="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6130E60A-BD4C-46E0-B78D-11815E40D798}"/>
              </a:ext>
            </a:extLst>
          </p:cNvPr>
          <p:cNvPicPr>
            <a:picLocks noChangeAspect="1"/>
          </p:cNvPicPr>
          <p:nvPr/>
        </p:nvPicPr>
        <p:blipFill>
          <a:blip r:embed="rId4"/>
          <a:stretch>
            <a:fillRect/>
          </a:stretch>
        </p:blipFill>
        <p:spPr>
          <a:xfrm>
            <a:off x="332408" y="598975"/>
            <a:ext cx="4125535" cy="3320103"/>
          </a:xfrm>
          <a:prstGeom prst="rect">
            <a:avLst/>
          </a:prstGeom>
        </p:spPr>
      </p:pic>
      <p:pic>
        <p:nvPicPr>
          <p:cNvPr id="5" name="Picture 4">
            <a:extLst>
              <a:ext uri="{FF2B5EF4-FFF2-40B4-BE49-F238E27FC236}">
                <a16:creationId xmlns:a16="http://schemas.microsoft.com/office/drawing/2014/main" id="{82946359-003C-49C6-BD33-0663FC65E549}"/>
              </a:ext>
            </a:extLst>
          </p:cNvPr>
          <p:cNvPicPr>
            <a:picLocks noChangeAspect="1"/>
          </p:cNvPicPr>
          <p:nvPr/>
        </p:nvPicPr>
        <p:blipFill>
          <a:blip r:embed="rId5"/>
          <a:stretch>
            <a:fillRect/>
          </a:stretch>
        </p:blipFill>
        <p:spPr>
          <a:xfrm>
            <a:off x="1997584" y="1331270"/>
            <a:ext cx="4005709" cy="3426288"/>
          </a:xfrm>
          <a:prstGeom prst="rect">
            <a:avLst/>
          </a:prstGeom>
        </p:spPr>
      </p:pic>
      <p:sp>
        <p:nvSpPr>
          <p:cNvPr id="6" name="TextBox 5">
            <a:extLst>
              <a:ext uri="{FF2B5EF4-FFF2-40B4-BE49-F238E27FC236}">
                <a16:creationId xmlns:a16="http://schemas.microsoft.com/office/drawing/2014/main" id="{C694DB94-65FA-4938-B725-FAD383B34D8C}"/>
              </a:ext>
            </a:extLst>
          </p:cNvPr>
          <p:cNvSpPr txBox="1"/>
          <p:nvPr/>
        </p:nvSpPr>
        <p:spPr>
          <a:xfrm>
            <a:off x="6269065" y="680795"/>
            <a:ext cx="2164375" cy="369332"/>
          </a:xfrm>
          <a:prstGeom prst="rect">
            <a:avLst/>
          </a:prstGeom>
          <a:noFill/>
        </p:spPr>
        <p:txBody>
          <a:bodyPr wrap="none" rtlCol="0">
            <a:spAutoFit/>
          </a:bodyPr>
          <a:lstStyle/>
          <a:p>
            <a:r>
              <a:rPr lang="en-US" dirty="0"/>
              <a:t>10000 distinct values</a:t>
            </a:r>
          </a:p>
        </p:txBody>
      </p:sp>
      <p:sp>
        <p:nvSpPr>
          <p:cNvPr id="10" name="TextBox 9">
            <a:extLst>
              <a:ext uri="{FF2B5EF4-FFF2-40B4-BE49-F238E27FC236}">
                <a16:creationId xmlns:a16="http://schemas.microsoft.com/office/drawing/2014/main" id="{362C5FE9-D29E-4535-950C-CCFDB9767641}"/>
              </a:ext>
            </a:extLst>
          </p:cNvPr>
          <p:cNvSpPr txBox="1"/>
          <p:nvPr/>
        </p:nvSpPr>
        <p:spPr>
          <a:xfrm>
            <a:off x="6729928" y="1783361"/>
            <a:ext cx="1242648" cy="369332"/>
          </a:xfrm>
          <a:prstGeom prst="rect">
            <a:avLst/>
          </a:prstGeom>
          <a:noFill/>
        </p:spPr>
        <p:txBody>
          <a:bodyPr wrap="none" rtlCol="0">
            <a:spAutoFit/>
          </a:bodyPr>
          <a:lstStyle/>
          <a:p>
            <a:r>
              <a:rPr lang="en-US" dirty="0"/>
              <a:t>14 features</a:t>
            </a:r>
          </a:p>
        </p:txBody>
      </p:sp>
      <p:sp>
        <p:nvSpPr>
          <p:cNvPr id="11" name="TextBox 10">
            <a:extLst>
              <a:ext uri="{FF2B5EF4-FFF2-40B4-BE49-F238E27FC236}">
                <a16:creationId xmlns:a16="http://schemas.microsoft.com/office/drawing/2014/main" id="{E4DFD22A-95A5-4709-BC7C-7D142DA4B58D}"/>
              </a:ext>
            </a:extLst>
          </p:cNvPr>
          <p:cNvSpPr txBox="1"/>
          <p:nvPr/>
        </p:nvSpPr>
        <p:spPr>
          <a:xfrm>
            <a:off x="6471845" y="2885927"/>
            <a:ext cx="1758815" cy="369332"/>
          </a:xfrm>
          <a:prstGeom prst="rect">
            <a:avLst/>
          </a:prstGeom>
          <a:noFill/>
        </p:spPr>
        <p:txBody>
          <a:bodyPr wrap="none" rtlCol="0">
            <a:spAutoFit/>
          </a:bodyPr>
          <a:lstStyle/>
          <a:p>
            <a:r>
              <a:rPr lang="en-US" dirty="0"/>
              <a:t>5 types of failure</a:t>
            </a:r>
          </a:p>
        </p:txBody>
      </p:sp>
      <p:sp>
        <p:nvSpPr>
          <p:cNvPr id="12" name="TextBox 11">
            <a:extLst>
              <a:ext uri="{FF2B5EF4-FFF2-40B4-BE49-F238E27FC236}">
                <a16:creationId xmlns:a16="http://schemas.microsoft.com/office/drawing/2014/main" id="{4917C099-1AB5-43E4-8D20-635A33108F27}"/>
              </a:ext>
            </a:extLst>
          </p:cNvPr>
          <p:cNvSpPr txBox="1"/>
          <p:nvPr/>
        </p:nvSpPr>
        <p:spPr>
          <a:xfrm>
            <a:off x="6245821" y="3988493"/>
            <a:ext cx="2210862" cy="369332"/>
          </a:xfrm>
          <a:prstGeom prst="rect">
            <a:avLst/>
          </a:prstGeom>
          <a:noFill/>
        </p:spPr>
        <p:txBody>
          <a:bodyPr wrap="none" rtlCol="0">
            <a:spAutoFit/>
          </a:bodyPr>
          <a:lstStyle/>
          <a:p>
            <a:r>
              <a:rPr lang="en-US" dirty="0"/>
              <a:t>5 process parameters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 calcmode="lin" valueType="num">
                                      <p:cBhvr additive="base">
                                        <p:cTn id="35" dur="500" fill="hold"/>
                                        <p:tgtEl>
                                          <p:spTgt spid="81"/>
                                        </p:tgtEl>
                                        <p:attrNameLst>
                                          <p:attrName>ppt_x</p:attrName>
                                        </p:attrNameLst>
                                      </p:cBhvr>
                                      <p:tavLst>
                                        <p:tav tm="0">
                                          <p:val>
                                            <p:strVal val="#ppt_x"/>
                                          </p:val>
                                        </p:tav>
                                        <p:tav tm="100000">
                                          <p:val>
                                            <p:strVal val="#ppt_x"/>
                                          </p:val>
                                        </p:tav>
                                      </p:tavLst>
                                    </p:anim>
                                    <p:anim calcmode="lin" valueType="num">
                                      <p:cBhvr additive="base">
                                        <p:cTn id="36"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549400" y="415491"/>
            <a:ext cx="4045200"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rial" panose="020B0604020202020204" pitchFamily="34" charset="0"/>
                <a:cs typeface="Arial" panose="020B0604020202020204" pitchFamily="34" charset="0"/>
              </a:rPr>
              <a:t>Data Wrangling</a:t>
            </a:r>
            <a:endParaRPr dirty="0">
              <a:latin typeface="Arial" panose="020B0604020202020204" pitchFamily="34" charset="0"/>
              <a:cs typeface="Arial" panose="020B0604020202020204" pitchFamily="34" charset="0"/>
            </a:endParaRPr>
          </a:p>
        </p:txBody>
      </p:sp>
      <p:sp>
        <p:nvSpPr>
          <p:cNvPr id="96" name="Google Shape;96;p18"/>
          <p:cNvSpPr txBox="1">
            <a:spLocks noGrp="1"/>
          </p:cNvSpPr>
          <p:nvPr>
            <p:ph type="subTitle" idx="1"/>
          </p:nvPr>
        </p:nvSpPr>
        <p:spPr>
          <a:xfrm>
            <a:off x="1569914" y="1621298"/>
            <a:ext cx="5548642" cy="10497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85000"/>
                  </a:schemeClr>
                </a:solidFill>
                <a:latin typeface="Arial" panose="020B0604020202020204" pitchFamily="34" charset="0"/>
                <a:cs typeface="Arial" panose="020B0604020202020204" pitchFamily="34" charset="0"/>
              </a:rPr>
              <a:t>Original dataset had </a:t>
            </a:r>
            <a:r>
              <a:rPr lang="en" sz="2000" dirty="0">
                <a:solidFill>
                  <a:schemeClr val="tx1">
                    <a:lumMod val="85000"/>
                  </a:schemeClr>
                </a:solidFill>
                <a:latin typeface="Arial" panose="020B0604020202020204" pitchFamily="34" charset="0"/>
                <a:cs typeface="Arial" panose="020B0604020202020204" pitchFamily="34" charset="0"/>
              </a:rPr>
              <a:t>10000</a:t>
            </a:r>
            <a:r>
              <a:rPr lang="en" dirty="0">
                <a:solidFill>
                  <a:schemeClr val="tx1">
                    <a:lumMod val="85000"/>
                  </a:schemeClr>
                </a:solidFill>
                <a:latin typeface="Arial" panose="020B0604020202020204" pitchFamily="34" charset="0"/>
                <a:cs typeface="Arial" panose="020B0604020202020204" pitchFamily="34" charset="0"/>
              </a:rPr>
              <a:t> rows </a:t>
            </a:r>
          </a:p>
          <a:p>
            <a:pPr marL="0" lvl="0" indent="0" algn="ctr" rtl="0">
              <a:spcBef>
                <a:spcPts val="0"/>
              </a:spcBef>
              <a:spcAft>
                <a:spcPts val="0"/>
              </a:spcAft>
              <a:buNone/>
            </a:pPr>
            <a:r>
              <a:rPr lang="en" dirty="0">
                <a:solidFill>
                  <a:schemeClr val="tx1">
                    <a:lumMod val="85000"/>
                  </a:schemeClr>
                </a:solidFill>
                <a:latin typeface="Arial" panose="020B0604020202020204" pitchFamily="34" charset="0"/>
                <a:cs typeface="Arial" panose="020B0604020202020204" pitchFamily="34" charset="0"/>
              </a:rPr>
              <a:t>and 14 columns</a:t>
            </a:r>
            <a:endParaRPr dirty="0">
              <a:solidFill>
                <a:schemeClr val="tx1">
                  <a:lumMod val="85000"/>
                </a:schemeClr>
              </a:solidFill>
              <a:latin typeface="Arial" panose="020B0604020202020204" pitchFamily="34" charset="0"/>
              <a:cs typeface="Arial" panose="020B0604020202020204" pitchFamily="34" charset="0"/>
            </a:endParaRPr>
          </a:p>
        </p:txBody>
      </p:sp>
      <p:sp>
        <p:nvSpPr>
          <p:cNvPr id="95" name="Google Shape;95;p18"/>
          <p:cNvSpPr txBox="1">
            <a:spLocks noGrp="1"/>
          </p:cNvSpPr>
          <p:nvPr>
            <p:ph type="body" idx="2"/>
          </p:nvPr>
        </p:nvSpPr>
        <p:spPr>
          <a:xfrm>
            <a:off x="2052558" y="2818471"/>
            <a:ext cx="4721868" cy="2284471"/>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US" dirty="0">
                <a:latin typeface="Arial" panose="020B0604020202020204" pitchFamily="34" charset="0"/>
                <a:cs typeface="Arial" panose="020B0604020202020204" pitchFamily="34" charset="0"/>
              </a:rPr>
              <a:t>Analyze data distribution</a:t>
            </a:r>
            <a:endParaRPr dirty="0">
              <a:latin typeface="Arial" panose="020B0604020202020204" pitchFamily="34" charset="0"/>
              <a:cs typeface="Arial" panose="020B0604020202020204" pitchFamily="34" charset="0"/>
            </a:endParaRPr>
          </a:p>
          <a:p>
            <a:pPr marL="457200" lvl="0" indent="-342900" algn="l" rtl="0">
              <a:spcBef>
                <a:spcPts val="0"/>
              </a:spcBef>
              <a:spcAft>
                <a:spcPts val="0"/>
              </a:spcAft>
              <a:buSzPts val="1800"/>
              <a:buChar char="❖"/>
            </a:pPr>
            <a:r>
              <a:rPr lang="en-US" dirty="0">
                <a:latin typeface="Arial" panose="020B0604020202020204" pitchFamily="34" charset="0"/>
                <a:cs typeface="Arial" panose="020B0604020202020204" pitchFamily="34" charset="0"/>
              </a:rPr>
              <a:t>Analyze dependencies</a:t>
            </a:r>
            <a:endParaRPr dirty="0">
              <a:latin typeface="Arial" panose="020B0604020202020204" pitchFamily="34" charset="0"/>
              <a:cs typeface="Arial" panose="020B0604020202020204" pitchFamily="34" charset="0"/>
            </a:endParaRPr>
          </a:p>
          <a:p>
            <a:pPr marL="457200" lvl="0" indent="-342900" algn="l" rtl="0">
              <a:spcBef>
                <a:spcPts val="0"/>
              </a:spcBef>
              <a:spcAft>
                <a:spcPts val="0"/>
              </a:spcAft>
              <a:buSzPts val="1800"/>
              <a:buChar char="❖"/>
            </a:pPr>
            <a:r>
              <a:rPr lang="en" dirty="0">
                <a:latin typeface="Arial" panose="020B0604020202020204" pitchFamily="34" charset="0"/>
                <a:cs typeface="Arial" panose="020B0604020202020204" pitchFamily="34" charset="0"/>
              </a:rPr>
              <a:t>Drop redundant columns</a:t>
            </a:r>
            <a:endParaRPr dirty="0">
              <a:latin typeface="Arial" panose="020B0604020202020204" pitchFamily="34" charset="0"/>
              <a:cs typeface="Arial" panose="020B0604020202020204" pitchFamily="34" charset="0"/>
            </a:endParaRPr>
          </a:p>
          <a:p>
            <a:pPr marL="457200" lvl="0" indent="-342900" algn="l" rtl="0">
              <a:spcBef>
                <a:spcPts val="0"/>
              </a:spcBef>
              <a:spcAft>
                <a:spcPts val="0"/>
              </a:spcAft>
              <a:buSzPts val="1800"/>
              <a:buChar char="❖"/>
            </a:pPr>
            <a:r>
              <a:rPr lang="en" dirty="0">
                <a:latin typeface="Arial" panose="020B0604020202020204" pitchFamily="34" charset="0"/>
                <a:cs typeface="Arial" panose="020B0604020202020204" pitchFamily="34" charset="0"/>
              </a:rPr>
              <a:t>Target Variable: Machine (Failure)</a:t>
            </a:r>
            <a:endParaRPr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809552" y="425323"/>
            <a:ext cx="7406938"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rial" panose="020B0604020202020204" pitchFamily="34" charset="0"/>
                <a:cs typeface="Arial" panose="020B0604020202020204" pitchFamily="34" charset="0"/>
              </a:rPr>
              <a:t>Exploratory Data Analysis</a:t>
            </a:r>
            <a:endParaRPr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3A656D7-ABEC-434F-B289-FD1C7926727A}"/>
              </a:ext>
            </a:extLst>
          </p:cNvPr>
          <p:cNvPicPr>
            <a:picLocks noChangeAspect="1"/>
          </p:cNvPicPr>
          <p:nvPr/>
        </p:nvPicPr>
        <p:blipFill>
          <a:blip r:embed="rId3"/>
          <a:stretch>
            <a:fillRect/>
          </a:stretch>
        </p:blipFill>
        <p:spPr>
          <a:xfrm>
            <a:off x="631277" y="1143819"/>
            <a:ext cx="2466222" cy="2047262"/>
          </a:xfrm>
          <a:prstGeom prst="rect">
            <a:avLst/>
          </a:prstGeom>
        </p:spPr>
      </p:pic>
      <p:pic>
        <p:nvPicPr>
          <p:cNvPr id="9" name="Picture 8">
            <a:extLst>
              <a:ext uri="{FF2B5EF4-FFF2-40B4-BE49-F238E27FC236}">
                <a16:creationId xmlns:a16="http://schemas.microsoft.com/office/drawing/2014/main" id="{2D107E10-8BB0-45C7-8B42-20A5215919DE}"/>
              </a:ext>
            </a:extLst>
          </p:cNvPr>
          <p:cNvPicPr>
            <a:picLocks noChangeAspect="1"/>
          </p:cNvPicPr>
          <p:nvPr/>
        </p:nvPicPr>
        <p:blipFill>
          <a:blip r:embed="rId4"/>
          <a:stretch>
            <a:fillRect/>
          </a:stretch>
        </p:blipFill>
        <p:spPr>
          <a:xfrm>
            <a:off x="3878347" y="1151059"/>
            <a:ext cx="3046840" cy="1931047"/>
          </a:xfrm>
          <a:prstGeom prst="rect">
            <a:avLst/>
          </a:prstGeom>
        </p:spPr>
      </p:pic>
      <p:pic>
        <p:nvPicPr>
          <p:cNvPr id="11" name="Picture 10">
            <a:extLst>
              <a:ext uri="{FF2B5EF4-FFF2-40B4-BE49-F238E27FC236}">
                <a16:creationId xmlns:a16="http://schemas.microsoft.com/office/drawing/2014/main" id="{8CB11693-33C0-44E0-BB78-D3FA37122834}"/>
              </a:ext>
            </a:extLst>
          </p:cNvPr>
          <p:cNvPicPr>
            <a:picLocks noChangeAspect="1"/>
          </p:cNvPicPr>
          <p:nvPr/>
        </p:nvPicPr>
        <p:blipFill>
          <a:blip r:embed="rId5"/>
          <a:stretch>
            <a:fillRect/>
          </a:stretch>
        </p:blipFill>
        <p:spPr>
          <a:xfrm>
            <a:off x="1894136" y="3280697"/>
            <a:ext cx="2877748" cy="1780218"/>
          </a:xfrm>
          <a:prstGeom prst="rect">
            <a:avLst/>
          </a:prstGeom>
        </p:spPr>
      </p:pic>
      <p:pic>
        <p:nvPicPr>
          <p:cNvPr id="13" name="Picture 12">
            <a:extLst>
              <a:ext uri="{FF2B5EF4-FFF2-40B4-BE49-F238E27FC236}">
                <a16:creationId xmlns:a16="http://schemas.microsoft.com/office/drawing/2014/main" id="{636597C4-24B5-42BC-B341-C42DB2876CDE}"/>
              </a:ext>
            </a:extLst>
          </p:cNvPr>
          <p:cNvPicPr>
            <a:picLocks noChangeAspect="1"/>
          </p:cNvPicPr>
          <p:nvPr/>
        </p:nvPicPr>
        <p:blipFill>
          <a:blip r:embed="rId6"/>
          <a:stretch>
            <a:fillRect/>
          </a:stretch>
        </p:blipFill>
        <p:spPr>
          <a:xfrm>
            <a:off x="5797581" y="3262551"/>
            <a:ext cx="2877748" cy="1773910"/>
          </a:xfrm>
          <a:prstGeom prst="rect">
            <a:avLst/>
          </a:prstGeom>
        </p:spPr>
      </p:pic>
    </p:spTree>
    <p:extLst>
      <p:ext uri="{BB962C8B-B14F-4D97-AF65-F5344CB8AC3E}">
        <p14:creationId xmlns:p14="http://schemas.microsoft.com/office/powerpoint/2010/main" val="152538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20"/>
          <p:cNvSpPr txBox="1">
            <a:spLocks noGrp="1"/>
          </p:cNvSpPr>
          <p:nvPr>
            <p:ph type="body" idx="2"/>
          </p:nvPr>
        </p:nvSpPr>
        <p:spPr>
          <a:xfrm>
            <a:off x="2694703" y="1830676"/>
            <a:ext cx="3999900" cy="236442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Logistic Regression</a:t>
            </a:r>
            <a:br>
              <a:rPr lang="en" sz="2000" dirty="0"/>
            </a:br>
            <a:endParaRPr sz="2000" dirty="0"/>
          </a:p>
          <a:p>
            <a:pPr marL="457200" lvl="0" indent="-355600" algn="l" rtl="0">
              <a:spcBef>
                <a:spcPts val="0"/>
              </a:spcBef>
              <a:spcAft>
                <a:spcPts val="0"/>
              </a:spcAft>
              <a:buSzPts val="2000"/>
              <a:buChar char="❖"/>
            </a:pPr>
            <a:r>
              <a:rPr lang="en" sz="2000" dirty="0"/>
              <a:t>Random Forest Classifier</a:t>
            </a:r>
            <a:br>
              <a:rPr lang="en" sz="2000" dirty="0"/>
            </a:br>
            <a:endParaRPr sz="2000" dirty="0"/>
          </a:p>
          <a:p>
            <a:pPr marL="457200" lvl="0" indent="-355600" algn="l" rtl="0">
              <a:spcBef>
                <a:spcPts val="0"/>
              </a:spcBef>
              <a:spcAft>
                <a:spcPts val="0"/>
              </a:spcAft>
              <a:buSzPts val="2000"/>
              <a:buChar char="❖"/>
            </a:pPr>
            <a:r>
              <a:rPr lang="en" sz="2000" dirty="0"/>
              <a:t>KNN</a:t>
            </a:r>
          </a:p>
          <a:p>
            <a:pPr marL="457200" lvl="0" indent="-355600" algn="l" rtl="0">
              <a:spcBef>
                <a:spcPts val="0"/>
              </a:spcBef>
              <a:spcAft>
                <a:spcPts val="0"/>
              </a:spcAft>
              <a:buSzPts val="2000"/>
              <a:buChar char="❖"/>
            </a:pPr>
            <a:endParaRPr lang="en" sz="2000" dirty="0"/>
          </a:p>
          <a:p>
            <a:pPr marL="457200" lvl="0" indent="-355600" algn="l" rtl="0">
              <a:spcBef>
                <a:spcPts val="0"/>
              </a:spcBef>
              <a:spcAft>
                <a:spcPts val="0"/>
              </a:spcAft>
              <a:buSzPts val="2000"/>
              <a:buChar char="❖"/>
            </a:pPr>
            <a:r>
              <a:rPr lang="en" sz="2000" dirty="0"/>
              <a:t>DecisionTree</a:t>
            </a:r>
            <a:endParaRPr sz="2000" dirty="0"/>
          </a:p>
        </p:txBody>
      </p:sp>
      <p:sp>
        <p:nvSpPr>
          <p:cNvPr id="113" name="Google Shape;113;p20"/>
          <p:cNvSpPr txBox="1">
            <a:spLocks noGrp="1"/>
          </p:cNvSpPr>
          <p:nvPr>
            <p:ph type="title" idx="4294967295"/>
          </p:nvPr>
        </p:nvSpPr>
        <p:spPr>
          <a:xfrm>
            <a:off x="2571750" y="384995"/>
            <a:ext cx="4000500" cy="6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Selection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244993"/>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Models Comparison: Precision Recall </a:t>
            </a:r>
            <a:endParaRPr dirty="0"/>
          </a:p>
        </p:txBody>
      </p:sp>
      <p:pic>
        <p:nvPicPr>
          <p:cNvPr id="5" name="Picture 4">
            <a:extLst>
              <a:ext uri="{FF2B5EF4-FFF2-40B4-BE49-F238E27FC236}">
                <a16:creationId xmlns:a16="http://schemas.microsoft.com/office/drawing/2014/main" id="{5C16BAE4-CA0E-4B9D-9000-2CD9A8150E26}"/>
              </a:ext>
            </a:extLst>
          </p:cNvPr>
          <p:cNvPicPr>
            <a:picLocks noChangeAspect="1"/>
          </p:cNvPicPr>
          <p:nvPr/>
        </p:nvPicPr>
        <p:blipFill>
          <a:blip r:embed="rId3"/>
          <a:stretch>
            <a:fillRect/>
          </a:stretch>
        </p:blipFill>
        <p:spPr>
          <a:xfrm>
            <a:off x="2729531" y="1423156"/>
            <a:ext cx="1464213" cy="3398262"/>
          </a:xfrm>
          <a:prstGeom prst="rect">
            <a:avLst/>
          </a:prstGeom>
        </p:spPr>
      </p:pic>
      <p:pic>
        <p:nvPicPr>
          <p:cNvPr id="7" name="Picture 6">
            <a:extLst>
              <a:ext uri="{FF2B5EF4-FFF2-40B4-BE49-F238E27FC236}">
                <a16:creationId xmlns:a16="http://schemas.microsoft.com/office/drawing/2014/main" id="{625B2F68-C546-4F48-A1DA-93EC2177DD07}"/>
              </a:ext>
            </a:extLst>
          </p:cNvPr>
          <p:cNvPicPr>
            <a:picLocks noChangeAspect="1"/>
          </p:cNvPicPr>
          <p:nvPr/>
        </p:nvPicPr>
        <p:blipFill>
          <a:blip r:embed="rId4"/>
          <a:stretch>
            <a:fillRect/>
          </a:stretch>
        </p:blipFill>
        <p:spPr>
          <a:xfrm>
            <a:off x="4895284" y="1423156"/>
            <a:ext cx="1439871" cy="3392129"/>
          </a:xfrm>
          <a:prstGeom prst="rect">
            <a:avLst/>
          </a:prstGeom>
        </p:spPr>
      </p:pic>
      <p:pic>
        <p:nvPicPr>
          <p:cNvPr id="9" name="Picture 8">
            <a:extLst>
              <a:ext uri="{FF2B5EF4-FFF2-40B4-BE49-F238E27FC236}">
                <a16:creationId xmlns:a16="http://schemas.microsoft.com/office/drawing/2014/main" id="{3D6576C2-D61D-4E1E-9618-E79467D00F7F}"/>
              </a:ext>
            </a:extLst>
          </p:cNvPr>
          <p:cNvPicPr>
            <a:picLocks noChangeAspect="1"/>
          </p:cNvPicPr>
          <p:nvPr/>
        </p:nvPicPr>
        <p:blipFill>
          <a:blip r:embed="rId5"/>
          <a:stretch>
            <a:fillRect/>
          </a:stretch>
        </p:blipFill>
        <p:spPr>
          <a:xfrm>
            <a:off x="7136486" y="1423156"/>
            <a:ext cx="1434884" cy="3392129"/>
          </a:xfrm>
          <a:prstGeom prst="rect">
            <a:avLst/>
          </a:prstGeom>
        </p:spPr>
      </p:pic>
      <p:sp>
        <p:nvSpPr>
          <p:cNvPr id="10" name="TextBox 9">
            <a:extLst>
              <a:ext uri="{FF2B5EF4-FFF2-40B4-BE49-F238E27FC236}">
                <a16:creationId xmlns:a16="http://schemas.microsoft.com/office/drawing/2014/main" id="{B91F1F4C-2B1A-4EFB-B466-88F2B99113C8}"/>
              </a:ext>
            </a:extLst>
          </p:cNvPr>
          <p:cNvSpPr txBox="1"/>
          <p:nvPr/>
        </p:nvSpPr>
        <p:spPr>
          <a:xfrm>
            <a:off x="553884" y="985525"/>
            <a:ext cx="1452642" cy="369332"/>
          </a:xfrm>
          <a:prstGeom prst="rect">
            <a:avLst/>
          </a:prstGeom>
          <a:noFill/>
        </p:spPr>
        <p:txBody>
          <a:bodyPr wrap="none" rtlCol="0">
            <a:spAutoFit/>
          </a:bodyPr>
          <a:lstStyle/>
          <a:p>
            <a:r>
              <a:rPr lang="en-US" dirty="0"/>
              <a:t>Decision Tree</a:t>
            </a:r>
          </a:p>
        </p:txBody>
      </p:sp>
      <p:sp>
        <p:nvSpPr>
          <p:cNvPr id="14" name="TextBox 13">
            <a:extLst>
              <a:ext uri="{FF2B5EF4-FFF2-40B4-BE49-F238E27FC236}">
                <a16:creationId xmlns:a16="http://schemas.microsoft.com/office/drawing/2014/main" id="{1209FFE7-D640-4812-8F64-22917493D0E4}"/>
              </a:ext>
            </a:extLst>
          </p:cNvPr>
          <p:cNvSpPr txBox="1"/>
          <p:nvPr/>
        </p:nvSpPr>
        <p:spPr>
          <a:xfrm>
            <a:off x="3095695" y="1000934"/>
            <a:ext cx="644728" cy="369332"/>
          </a:xfrm>
          <a:prstGeom prst="rect">
            <a:avLst/>
          </a:prstGeom>
          <a:noFill/>
        </p:spPr>
        <p:txBody>
          <a:bodyPr wrap="none" rtlCol="0">
            <a:spAutoFit/>
          </a:bodyPr>
          <a:lstStyle/>
          <a:p>
            <a:r>
              <a:rPr lang="en-US" dirty="0"/>
              <a:t>KNN</a:t>
            </a:r>
          </a:p>
        </p:txBody>
      </p:sp>
      <p:sp>
        <p:nvSpPr>
          <p:cNvPr id="15" name="TextBox 14">
            <a:extLst>
              <a:ext uri="{FF2B5EF4-FFF2-40B4-BE49-F238E27FC236}">
                <a16:creationId xmlns:a16="http://schemas.microsoft.com/office/drawing/2014/main" id="{C69F575A-2418-4856-88C0-2E09DBFA9AF5}"/>
              </a:ext>
            </a:extLst>
          </p:cNvPr>
          <p:cNvSpPr txBox="1"/>
          <p:nvPr/>
        </p:nvSpPr>
        <p:spPr>
          <a:xfrm>
            <a:off x="4687737" y="985525"/>
            <a:ext cx="1646605" cy="369332"/>
          </a:xfrm>
          <a:prstGeom prst="rect">
            <a:avLst/>
          </a:prstGeom>
          <a:noFill/>
        </p:spPr>
        <p:txBody>
          <a:bodyPr wrap="none" rtlCol="0">
            <a:spAutoFit/>
          </a:bodyPr>
          <a:lstStyle/>
          <a:p>
            <a:r>
              <a:rPr lang="en-US" dirty="0"/>
              <a:t>Random Forest</a:t>
            </a:r>
          </a:p>
        </p:txBody>
      </p:sp>
      <p:sp>
        <p:nvSpPr>
          <p:cNvPr id="16" name="TextBox 15">
            <a:extLst>
              <a:ext uri="{FF2B5EF4-FFF2-40B4-BE49-F238E27FC236}">
                <a16:creationId xmlns:a16="http://schemas.microsoft.com/office/drawing/2014/main" id="{FBC0B226-4BAC-4B99-8AF1-2FB848399FBF}"/>
              </a:ext>
            </a:extLst>
          </p:cNvPr>
          <p:cNvSpPr txBox="1"/>
          <p:nvPr/>
        </p:nvSpPr>
        <p:spPr>
          <a:xfrm>
            <a:off x="6792280" y="985525"/>
            <a:ext cx="2022028" cy="369332"/>
          </a:xfrm>
          <a:prstGeom prst="rect">
            <a:avLst/>
          </a:prstGeom>
          <a:noFill/>
        </p:spPr>
        <p:txBody>
          <a:bodyPr wrap="none" rtlCol="0">
            <a:spAutoFit/>
          </a:bodyPr>
          <a:lstStyle/>
          <a:p>
            <a:r>
              <a:rPr lang="en-US" dirty="0"/>
              <a:t>Logistic Regression</a:t>
            </a:r>
          </a:p>
        </p:txBody>
      </p:sp>
      <p:sp>
        <p:nvSpPr>
          <p:cNvPr id="20" name="TextBox 19">
            <a:extLst>
              <a:ext uri="{FF2B5EF4-FFF2-40B4-BE49-F238E27FC236}">
                <a16:creationId xmlns:a16="http://schemas.microsoft.com/office/drawing/2014/main" id="{E9A32BFF-1082-4363-A095-34F28788246E}"/>
              </a:ext>
            </a:extLst>
          </p:cNvPr>
          <p:cNvSpPr txBox="1"/>
          <p:nvPr/>
        </p:nvSpPr>
        <p:spPr>
          <a:xfrm>
            <a:off x="324464" y="4815285"/>
            <a:ext cx="2117213" cy="246221"/>
          </a:xfrm>
          <a:prstGeom prst="rect">
            <a:avLst/>
          </a:prstGeom>
          <a:noFill/>
        </p:spPr>
        <p:txBody>
          <a:bodyPr wrap="square">
            <a:spAutoFit/>
          </a:bodyPr>
          <a:lstStyle/>
          <a:p>
            <a:r>
              <a:rPr lang="en-US" sz="1000" dirty="0"/>
              <a:t>Decision Tree - Test Recall: 0.7377</a:t>
            </a:r>
          </a:p>
        </p:txBody>
      </p:sp>
      <p:sp>
        <p:nvSpPr>
          <p:cNvPr id="23" name="TextBox 22">
            <a:extLst>
              <a:ext uri="{FF2B5EF4-FFF2-40B4-BE49-F238E27FC236}">
                <a16:creationId xmlns:a16="http://schemas.microsoft.com/office/drawing/2014/main" id="{AA0F0A9B-5348-4C28-90E1-E5D4A51B9F46}"/>
              </a:ext>
            </a:extLst>
          </p:cNvPr>
          <p:cNvSpPr txBox="1"/>
          <p:nvPr/>
        </p:nvSpPr>
        <p:spPr>
          <a:xfrm>
            <a:off x="2678332" y="4815285"/>
            <a:ext cx="1566609" cy="246221"/>
          </a:xfrm>
          <a:prstGeom prst="rect">
            <a:avLst/>
          </a:prstGeom>
          <a:noFill/>
        </p:spPr>
        <p:txBody>
          <a:bodyPr wrap="square">
            <a:spAutoFit/>
          </a:bodyPr>
          <a:lstStyle/>
          <a:p>
            <a:r>
              <a:rPr lang="en-US" sz="1000" dirty="0"/>
              <a:t>KNN - Test Recall: 0.3770</a:t>
            </a:r>
          </a:p>
        </p:txBody>
      </p:sp>
      <p:sp>
        <p:nvSpPr>
          <p:cNvPr id="27" name="TextBox 26">
            <a:extLst>
              <a:ext uri="{FF2B5EF4-FFF2-40B4-BE49-F238E27FC236}">
                <a16:creationId xmlns:a16="http://schemas.microsoft.com/office/drawing/2014/main" id="{BBA469D2-09D8-4CD7-A3E1-DF8B6D5DE318}"/>
              </a:ext>
            </a:extLst>
          </p:cNvPr>
          <p:cNvSpPr txBox="1"/>
          <p:nvPr/>
        </p:nvSpPr>
        <p:spPr>
          <a:xfrm>
            <a:off x="4650657" y="4815285"/>
            <a:ext cx="2076069" cy="246221"/>
          </a:xfrm>
          <a:prstGeom prst="rect">
            <a:avLst/>
          </a:prstGeom>
          <a:noFill/>
        </p:spPr>
        <p:txBody>
          <a:bodyPr wrap="square">
            <a:spAutoFit/>
          </a:bodyPr>
          <a:lstStyle/>
          <a:p>
            <a:r>
              <a:rPr lang="en-US" sz="1000" dirty="0"/>
              <a:t>Random Forest - Test Recall: 0.5738</a:t>
            </a:r>
          </a:p>
        </p:txBody>
      </p:sp>
      <p:sp>
        <p:nvSpPr>
          <p:cNvPr id="30" name="TextBox 29">
            <a:extLst>
              <a:ext uri="{FF2B5EF4-FFF2-40B4-BE49-F238E27FC236}">
                <a16:creationId xmlns:a16="http://schemas.microsoft.com/office/drawing/2014/main" id="{729336A3-78C1-48AD-A8E2-1FDFC3FF3A06}"/>
              </a:ext>
            </a:extLst>
          </p:cNvPr>
          <p:cNvSpPr txBox="1"/>
          <p:nvPr/>
        </p:nvSpPr>
        <p:spPr>
          <a:xfrm>
            <a:off x="6810306" y="4815285"/>
            <a:ext cx="2344993" cy="246221"/>
          </a:xfrm>
          <a:prstGeom prst="rect">
            <a:avLst/>
          </a:prstGeom>
          <a:noFill/>
        </p:spPr>
        <p:txBody>
          <a:bodyPr wrap="square">
            <a:spAutoFit/>
          </a:bodyPr>
          <a:lstStyle/>
          <a:p>
            <a:r>
              <a:rPr lang="en-US" sz="1000" dirty="0"/>
              <a:t>Logistic Regression - Test Recall: 0.2623</a:t>
            </a:r>
          </a:p>
        </p:txBody>
      </p:sp>
      <p:pic>
        <p:nvPicPr>
          <p:cNvPr id="28" name="Picture 27">
            <a:extLst>
              <a:ext uri="{FF2B5EF4-FFF2-40B4-BE49-F238E27FC236}">
                <a16:creationId xmlns:a16="http://schemas.microsoft.com/office/drawing/2014/main" id="{AB3044D0-0C7E-45C8-9C5F-8AEB718B8F3E}"/>
              </a:ext>
            </a:extLst>
          </p:cNvPr>
          <p:cNvPicPr>
            <a:picLocks noChangeAspect="1"/>
          </p:cNvPicPr>
          <p:nvPr/>
        </p:nvPicPr>
        <p:blipFill>
          <a:blip r:embed="rId6"/>
          <a:stretch>
            <a:fillRect/>
          </a:stretch>
        </p:blipFill>
        <p:spPr>
          <a:xfrm>
            <a:off x="500086" y="1417023"/>
            <a:ext cx="1428114" cy="33982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2054" name="Picture 6">
            <a:extLst>
              <a:ext uri="{FF2B5EF4-FFF2-40B4-BE49-F238E27FC236}">
                <a16:creationId xmlns:a16="http://schemas.microsoft.com/office/drawing/2014/main" id="{2C94C71A-B91B-4FE4-815F-7389CD3E2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970" y="621770"/>
            <a:ext cx="8180173" cy="42207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1273</TotalTime>
  <Words>598</Words>
  <Application>Microsoft Office PowerPoint</Application>
  <PresentationFormat>On-screen Show (16:9)</PresentationFormat>
  <Paragraphs>77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Corbel</vt:lpstr>
      <vt:lpstr>Roboto Slab</vt:lpstr>
      <vt:lpstr>Roboto</vt:lpstr>
      <vt:lpstr>Arial</vt:lpstr>
      <vt:lpstr>Depth</vt:lpstr>
      <vt:lpstr>Predictive Maintenance</vt:lpstr>
      <vt:lpstr>The Problem:</vt:lpstr>
      <vt:lpstr>The Solution:</vt:lpstr>
      <vt:lpstr>The Data</vt:lpstr>
      <vt:lpstr>Data Wrangling</vt:lpstr>
      <vt:lpstr>Exploratory Data Analysis</vt:lpstr>
      <vt:lpstr>Model Selection</vt:lpstr>
      <vt:lpstr>Models Comparison: Precision Recall </vt:lpstr>
      <vt:lpstr>PowerPoint Presentation</vt:lpstr>
      <vt:lpstr>PowerPoint Presentation</vt:lpstr>
      <vt:lpstr>Summary</vt:lpstr>
      <vt:lpstr>Future Research</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dc:title>
  <dc:creator>Oleg Makarovskiy</dc:creator>
  <cp:lastModifiedBy>Jenny Makarovskaia</cp:lastModifiedBy>
  <cp:revision>13</cp:revision>
  <dcterms:modified xsi:type="dcterms:W3CDTF">2024-11-15T22:06:12Z</dcterms:modified>
</cp:coreProperties>
</file>