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859"/>
    <a:srgbClr val="6680BB"/>
    <a:srgbClr val="686963"/>
    <a:srgbClr val="81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60" y="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2D0B-9EEA-474C-8EC7-6CBF963531C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91C1-7F61-4418-9DAB-C82CFD41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191C1-7F61-4418-9DAB-C82CFD41C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ving%20banner%20for%20curated%20page%201430x520.png"/>
          <p:cNvPicPr>
            <a:picLocks noChangeAspect="1"/>
          </p:cNvPicPr>
          <p:nvPr/>
        </p:nvPicPr>
        <p:blipFill rotWithShape="1">
          <a:blip r:embed="rId2"/>
          <a:srcRect l="18246"/>
          <a:stretch/>
        </p:blipFill>
        <p:spPr>
          <a:xfrm>
            <a:off x="-3354017" y="-360726"/>
            <a:ext cx="16095592" cy="717168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B8D58-A6F5-4600-BA1C-AB996A263A46}"/>
              </a:ext>
            </a:extLst>
          </p:cNvPr>
          <p:cNvSpPr/>
          <p:nvPr/>
        </p:nvSpPr>
        <p:spPr>
          <a:xfrm>
            <a:off x="623808" y="2616612"/>
            <a:ext cx="8258962" cy="73403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16" y="478971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California Car Accidents Analysis (2016-2023)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93" y="2781548"/>
            <a:ext cx="8229600" cy="887136"/>
          </a:xfrm>
        </p:spPr>
        <p:txBody>
          <a:bodyPr/>
          <a:lstStyle/>
          <a:p>
            <a:pPr marL="0" indent="0">
              <a:buNone/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Analysis of Monthly, Yearly, and Weather-Related Accident Trends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 California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2EBCC-D6D6-42F7-A034-AC6B1D72AB8C}"/>
              </a:ext>
            </a:extLst>
          </p:cNvPr>
          <p:cNvSpPr txBox="1"/>
          <p:nvPr/>
        </p:nvSpPr>
        <p:spPr>
          <a:xfrm>
            <a:off x="0" y="6230815"/>
            <a:ext cx="809118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Presented by: Oleg Makarovskiy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tio3x2_1920.jpg"/>
          <p:cNvPicPr>
            <a:picLocks noChangeAspect="1"/>
          </p:cNvPicPr>
          <p:nvPr/>
        </p:nvPicPr>
        <p:blipFill rotWithShape="1">
          <a:blip r:embed="rId3"/>
          <a:srcRect t="2771" r="10433" b="-2771"/>
          <a:stretch/>
        </p:blipFill>
        <p:spPr>
          <a:xfrm>
            <a:off x="-270854" y="0"/>
            <a:ext cx="9414854" cy="70076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CE28D-5DC6-452B-ACFF-392D5C3DACED}"/>
              </a:ext>
            </a:extLst>
          </p:cNvPr>
          <p:cNvSpPr/>
          <p:nvPr/>
        </p:nvSpPr>
        <p:spPr>
          <a:xfrm>
            <a:off x="-248066" y="5675021"/>
            <a:ext cx="7038420" cy="1004610"/>
          </a:xfrm>
          <a:prstGeom prst="roundRect">
            <a:avLst/>
          </a:prstGeom>
          <a:solidFill>
            <a:srgbClr val="6869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Monthly Trends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3018" y="5764633"/>
            <a:ext cx="8229600" cy="938034"/>
          </a:xfrm>
          <a:noFill/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Highest accident rates in January and December.</a:t>
            </a: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Summer months like July and August see a drop in accidents.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COVID19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EDC0-5BD9-4773-A69C-490544200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918" y="1777516"/>
            <a:ext cx="4450040" cy="2720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D3696-671F-49AA-B5D4-F38FB2DBA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11826"/>
            <a:ext cx="4450040" cy="2693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589-Teddy-Dr-Las-Vegas.jpg"/>
          <p:cNvPicPr>
            <a:picLocks noChangeAspect="1"/>
          </p:cNvPicPr>
          <p:nvPr/>
        </p:nvPicPr>
        <p:blipFill rotWithShape="1">
          <a:blip r:embed="rId2"/>
          <a:srcRect l="23617" t="1193" r="8943" b="-1193"/>
          <a:stretch/>
        </p:blipFill>
        <p:spPr>
          <a:xfrm>
            <a:off x="-172219" y="4114"/>
            <a:ext cx="9316219" cy="72782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E24648-CDA4-450F-81A3-3EF2FB58CFAE}"/>
              </a:ext>
            </a:extLst>
          </p:cNvPr>
          <p:cNvSpPr/>
          <p:nvPr/>
        </p:nvSpPr>
        <p:spPr>
          <a:xfrm>
            <a:off x="-127114" y="1025112"/>
            <a:ext cx="8475627" cy="1090719"/>
          </a:xfrm>
          <a:prstGeom prst="roundRect">
            <a:avLst/>
          </a:prstGeom>
          <a:solidFill>
            <a:srgbClr val="6680B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24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Yearly Trends in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256" y="1166018"/>
            <a:ext cx="8229600" cy="4525963"/>
          </a:xfrm>
        </p:spPr>
        <p:txBody>
          <a:bodyPr/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Accidents have shown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steady growth 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year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after year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, with notable peaks in 2020 and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18115-8A4C-4903-8C7A-73EF1F8B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38" y="2453399"/>
            <a:ext cx="6153466" cy="3632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ifornia-car-accident-statistics.jpg"/>
          <p:cNvPicPr>
            <a:picLocks noChangeAspect="1"/>
          </p:cNvPicPr>
          <p:nvPr/>
        </p:nvPicPr>
        <p:blipFill rotWithShape="1">
          <a:blip r:embed="rId2"/>
          <a:srcRect r="17355"/>
          <a:stretch/>
        </p:blipFill>
        <p:spPr>
          <a:xfrm>
            <a:off x="0" y="0"/>
            <a:ext cx="932031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91EB38-AC60-4D0D-B874-ED3A0008CB54}"/>
              </a:ext>
            </a:extLst>
          </p:cNvPr>
          <p:cNvSpPr/>
          <p:nvPr/>
        </p:nvSpPr>
        <p:spPr>
          <a:xfrm>
            <a:off x="457200" y="2237304"/>
            <a:ext cx="5625815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104B72-E896-43DC-949E-2F8D3603E8D4}"/>
              </a:ext>
            </a:extLst>
          </p:cNvPr>
          <p:cNvSpPr/>
          <p:nvPr/>
        </p:nvSpPr>
        <p:spPr>
          <a:xfrm>
            <a:off x="1890307" y="209123"/>
            <a:ext cx="5621714" cy="725779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0" y="-61601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Accidents by Day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7776"/>
            <a:ext cx="5451546" cy="753457"/>
          </a:xfrm>
        </p:spPr>
        <p:txBody>
          <a:bodyPr>
            <a:normAutofit fontScale="85000" lnSpcReduction="10000"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sz="1900" dirty="0">
                <a:solidFill>
                  <a:schemeClr val="bg1">
                    <a:lumMod val="95000"/>
                  </a:schemeClr>
                </a:solidFill>
              </a:rPr>
              <a:t>Fridays show the highest accident rates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 among all workdays</a:t>
            </a:r>
            <a:endParaRPr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Weekend</a:t>
            </a:r>
            <a:r>
              <a:rPr sz="1900" dirty="0">
                <a:solidFill>
                  <a:schemeClr val="bg1">
                    <a:lumMod val="95000"/>
                  </a:schemeClr>
                </a:solidFill>
              </a:rPr>
              <a:t> have the fewest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C3F2-E344-4262-A11B-B335B0CE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87" y="3537354"/>
            <a:ext cx="4580626" cy="2775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-1.jpg"/>
          <p:cNvPicPr>
            <a:picLocks noChangeAspect="1"/>
          </p:cNvPicPr>
          <p:nvPr/>
        </p:nvPicPr>
        <p:blipFill rotWithShape="1">
          <a:blip r:embed="rId2"/>
          <a:srcRect r="27567"/>
          <a:stretch/>
        </p:blipFill>
        <p:spPr>
          <a:xfrm>
            <a:off x="0" y="-1"/>
            <a:ext cx="9114639" cy="70845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F2B89F-3BFB-4A24-ABEA-525D33172EA9}"/>
              </a:ext>
            </a:extLst>
          </p:cNvPr>
          <p:cNvSpPr/>
          <p:nvPr/>
        </p:nvSpPr>
        <p:spPr>
          <a:xfrm>
            <a:off x="1992818" y="425671"/>
            <a:ext cx="5314181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A9500-4F60-4843-AC8B-7972303D54EA}"/>
              </a:ext>
            </a:extLst>
          </p:cNvPr>
          <p:cNvSpPr/>
          <p:nvPr/>
        </p:nvSpPr>
        <p:spPr>
          <a:xfrm>
            <a:off x="426447" y="1530991"/>
            <a:ext cx="6249798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Time of Day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9798" cy="845191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Morning and evening rush hours have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fewer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accident rates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comparing to Day Time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Fewer accidents occur late at night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3285-1864-4966-9BB6-E52C8599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7" y="3180540"/>
            <a:ext cx="5537485" cy="3168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2501094007-1983629552.jpg"/>
          <p:cNvPicPr>
            <a:picLocks noChangeAspect="1"/>
          </p:cNvPicPr>
          <p:nvPr/>
        </p:nvPicPr>
        <p:blipFill rotWithShape="1">
          <a:blip r:embed="rId2"/>
          <a:srcRect r="17250"/>
          <a:stretch/>
        </p:blipFill>
        <p:spPr>
          <a:xfrm>
            <a:off x="61507" y="0"/>
            <a:ext cx="9144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53685-18B4-48F3-A9ED-298A86B0D798}"/>
              </a:ext>
            </a:extLst>
          </p:cNvPr>
          <p:cNvSpPr/>
          <p:nvPr/>
        </p:nvSpPr>
        <p:spPr>
          <a:xfrm>
            <a:off x="271314" y="1508919"/>
            <a:ext cx="5797350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4852" cy="823119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Fair &amp; 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Clear weather conditions show high accident counts.</a:t>
            </a: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Rainy days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surprisingly 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have fewer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6849-73D8-4537-80E7-97AB1D47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08" y="2772927"/>
            <a:ext cx="6359796" cy="39491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E68130-EF2E-4F01-9019-6A23962B23CC}"/>
              </a:ext>
            </a:extLst>
          </p:cNvPr>
          <p:cNvSpPr/>
          <p:nvPr/>
        </p:nvSpPr>
        <p:spPr>
          <a:xfrm>
            <a:off x="627370" y="425671"/>
            <a:ext cx="7766248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534"/>
            <a:ext cx="8133239" cy="1110104"/>
          </a:xfrm>
        </p:spPr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Impact of Weather Conditions on Accidents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9yo904mu5g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19652" cy="89148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2A0579-6E96-4E51-9D7F-2A5DC2F153D2}"/>
              </a:ext>
            </a:extLst>
          </p:cNvPr>
          <p:cNvSpPr/>
          <p:nvPr/>
        </p:nvSpPr>
        <p:spPr>
          <a:xfrm>
            <a:off x="271314" y="1508919"/>
            <a:ext cx="6715850" cy="914400"/>
          </a:xfrm>
          <a:prstGeom prst="roundRect">
            <a:avLst/>
          </a:prstGeom>
          <a:solidFill>
            <a:srgbClr val="2D48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Severity Analysis by Time of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52056" cy="773960"/>
          </a:xfr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Severity levels 1 and 2 are most common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rush hours.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Severity 4 (most severe) appears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frequently 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during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day time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375D-0F36-44AC-A3B4-9026C40E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3570"/>
            <a:ext cx="4572000" cy="269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118C01-F9EA-416F-91E0-7251EF6D7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93" y="4110464"/>
            <a:ext cx="4388007" cy="2747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P-Be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306" y="2827091"/>
            <a:ext cx="10814538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33"/>
                </a:solidFill>
              </a:defRPr>
            </a:pPr>
            <a:r>
              <a:rPr dirty="0"/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33"/>
                </a:solidFill>
              </a:defRPr>
            </a:pPr>
            <a:r>
              <a:rPr dirty="0">
                <a:solidFill>
                  <a:schemeClr val="tx2"/>
                </a:solidFill>
              </a:rPr>
              <a:t>Accidents peak in December and January</a:t>
            </a: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dirty="0">
                <a:solidFill>
                  <a:schemeClr val="tx2"/>
                </a:solidFill>
              </a:rPr>
              <a:t>ush hours are high-risk</a:t>
            </a:r>
            <a:r>
              <a:rPr lang="en-US" dirty="0">
                <a:solidFill>
                  <a:schemeClr val="tx2"/>
                </a:solidFill>
              </a:rPr>
              <a:t> for minor accidents</a:t>
            </a: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tx2"/>
                </a:solidFill>
              </a:rPr>
              <a:t>Surprisingly, there are fewer accidents under poor weather conditions</a:t>
            </a: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tx2"/>
                </a:solidFill>
              </a:rPr>
              <a:t>Deeper analysis can be conducted taking into account more data such as area income rate, population, demographics, 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endParaRPr dirty="0">
              <a:solidFill>
                <a:schemeClr val="tx2"/>
              </a:solidFill>
            </a:endParaRPr>
          </a:p>
          <a:p>
            <a:pPr>
              <a:defRPr sz="1800">
                <a:solidFill>
                  <a:srgbClr val="000033"/>
                </a:solidFill>
              </a:defRPr>
            </a:pPr>
            <a:r>
              <a:rPr lang="en-US" dirty="0">
                <a:solidFill>
                  <a:schemeClr val="tx2"/>
                </a:solidFill>
              </a:rPr>
              <a:t>Incr</a:t>
            </a:r>
            <a:r>
              <a:rPr dirty="0">
                <a:solidFill>
                  <a:schemeClr val="tx2"/>
                </a:solidFill>
              </a:rPr>
              <a:t>ease awareness and encourage cautious driving.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223</Words>
  <Application>Microsoft Office PowerPoint</Application>
  <PresentationFormat>On-screen Show (4:3)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California Car Accidents Analysis (2016-2023)</vt:lpstr>
      <vt:lpstr>Monthly Trends Overview</vt:lpstr>
      <vt:lpstr>Yearly Trends in Accidents</vt:lpstr>
      <vt:lpstr>Accidents by Day of the Week</vt:lpstr>
      <vt:lpstr>Time of Day Analysis</vt:lpstr>
      <vt:lpstr>Impact of Weather Conditions on Accidents</vt:lpstr>
      <vt:lpstr>Severity Analysis by Time of Day</vt:lpstr>
      <vt:lpstr>Conclusions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Car Accidents Analysis (2016-2023)</dc:title>
  <dc:subject/>
  <dc:creator/>
  <cp:keywords/>
  <dc:description>generated using python-pptx</dc:description>
  <cp:lastModifiedBy>Jenny Makarovskaia</cp:lastModifiedBy>
  <cp:revision>8</cp:revision>
  <dcterms:created xsi:type="dcterms:W3CDTF">2013-01-27T09:14:16Z</dcterms:created>
  <dcterms:modified xsi:type="dcterms:W3CDTF">2024-11-14T06:17:02Z</dcterms:modified>
  <cp:category/>
</cp:coreProperties>
</file>