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1E87F-B20E-453A-A6D7-D629525CEAD3}" type="datetimeFigureOut">
              <a:rPr lang="en-AU" smtClean="0"/>
              <a:t>19/11/2020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4B575-9632-4C1C-B70B-0B16C88A6322}" type="slidenum">
              <a:rPr lang="en-AU" smtClean="0"/>
              <a:t>‹#›</a:t>
            </a:fld>
            <a:endParaRPr lang="en-AU"/>
          </a:p>
        </p:txBody>
      </p:sp>
    </p:spTree>
    <p:extLst>
      <p:ext uri="{BB962C8B-B14F-4D97-AF65-F5344CB8AC3E}">
        <p14:creationId xmlns:p14="http://schemas.microsoft.com/office/powerpoint/2010/main" val="2949000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5DC794-907F-42A6-8923-851B015C2B23}" type="datetime1">
              <a:rPr lang="en-AU" smtClean="0"/>
              <a:t>19/11/2020</a:t>
            </a:fld>
            <a:endParaRPr lang="en-AU"/>
          </a:p>
        </p:txBody>
      </p:sp>
      <p:sp>
        <p:nvSpPr>
          <p:cNvPr id="5" name="Footer Placeholder 4"/>
          <p:cNvSpPr>
            <a:spLocks noGrp="1"/>
          </p:cNvSpPr>
          <p:nvPr>
            <p:ph type="ftr" sz="quarter" idx="11"/>
          </p:nvPr>
        </p:nvSpPr>
        <p:spPr/>
        <p:txBody>
          <a:bodyPr/>
          <a:lstStyle/>
          <a:p>
            <a:r>
              <a:rPr lang="en-AU"/>
              <a:t>PPT: MADHAV MISHRA</a:t>
            </a:r>
          </a:p>
        </p:txBody>
      </p:sp>
      <p:sp>
        <p:nvSpPr>
          <p:cNvPr id="6" name="Slide Number Placeholder 5"/>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88814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222B61-8112-4222-B728-BCB086A4961F}" type="datetime1">
              <a:rPr lang="en-AU" smtClean="0"/>
              <a:t>19/11/2020</a:t>
            </a:fld>
            <a:endParaRPr lang="en-AU"/>
          </a:p>
        </p:txBody>
      </p:sp>
      <p:sp>
        <p:nvSpPr>
          <p:cNvPr id="6" name="Footer Placeholder 5"/>
          <p:cNvSpPr>
            <a:spLocks noGrp="1"/>
          </p:cNvSpPr>
          <p:nvPr>
            <p:ph type="ftr" sz="quarter" idx="11"/>
          </p:nvPr>
        </p:nvSpPr>
        <p:spPr/>
        <p:txBody>
          <a:bodyPr/>
          <a:lstStyle/>
          <a:p>
            <a:r>
              <a:rPr lang="en-AU"/>
              <a:t>PPT: MADHAV MISHRA</a:t>
            </a:r>
          </a:p>
        </p:txBody>
      </p:sp>
      <p:sp>
        <p:nvSpPr>
          <p:cNvPr id="7" name="Slide Number Placeholder 6"/>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97782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0D8BAA-A5E4-41F3-812F-F36102BA45F7}" type="datetime1">
              <a:rPr lang="en-AU" smtClean="0"/>
              <a:t>19/11/2020</a:t>
            </a:fld>
            <a:endParaRPr lang="en-AU"/>
          </a:p>
        </p:txBody>
      </p:sp>
      <p:sp>
        <p:nvSpPr>
          <p:cNvPr id="6" name="Footer Placeholder 5"/>
          <p:cNvSpPr>
            <a:spLocks noGrp="1"/>
          </p:cNvSpPr>
          <p:nvPr>
            <p:ph type="ftr" sz="quarter" idx="11"/>
          </p:nvPr>
        </p:nvSpPr>
        <p:spPr/>
        <p:txBody>
          <a:bodyPr/>
          <a:lstStyle/>
          <a:p>
            <a:r>
              <a:rPr lang="en-AU"/>
              <a:t>PPT: MADHAV MISHRA</a:t>
            </a:r>
          </a:p>
        </p:txBody>
      </p:sp>
      <p:sp>
        <p:nvSpPr>
          <p:cNvPr id="7" name="Slide Number Placeholder 6"/>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283906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DEDEF5-E3BA-4EF7-8119-BF4A0C430CA4}" type="datetime1">
              <a:rPr lang="en-AU" smtClean="0"/>
              <a:t>19/11/2020</a:t>
            </a:fld>
            <a:endParaRPr lang="en-AU"/>
          </a:p>
        </p:txBody>
      </p:sp>
      <p:sp>
        <p:nvSpPr>
          <p:cNvPr id="6" name="Footer Placeholder 5"/>
          <p:cNvSpPr>
            <a:spLocks noGrp="1"/>
          </p:cNvSpPr>
          <p:nvPr>
            <p:ph type="ftr" sz="quarter" idx="11"/>
          </p:nvPr>
        </p:nvSpPr>
        <p:spPr/>
        <p:txBody>
          <a:bodyPr/>
          <a:lstStyle/>
          <a:p>
            <a:r>
              <a:rPr lang="en-AU"/>
              <a:t>PPT: MADHAV MISHRA</a:t>
            </a:r>
          </a:p>
        </p:txBody>
      </p:sp>
      <p:sp>
        <p:nvSpPr>
          <p:cNvPr id="7" name="Slide Number Placeholder 6"/>
          <p:cNvSpPr>
            <a:spLocks noGrp="1"/>
          </p:cNvSpPr>
          <p:nvPr>
            <p:ph type="sldNum" sz="quarter" idx="12"/>
          </p:nvPr>
        </p:nvSpPr>
        <p:spPr/>
        <p:txBody>
          <a:bodyPr/>
          <a:lstStyle/>
          <a:p>
            <a:fld id="{AEB06DDB-F44C-4EF7-9DB3-5C554CDE7A4A}"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1040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12575-D3AA-4167-9D4C-1D69A5CE9EA2}" type="datetime1">
              <a:rPr lang="en-AU" smtClean="0"/>
              <a:t>19/11/2020</a:t>
            </a:fld>
            <a:endParaRPr lang="en-AU"/>
          </a:p>
        </p:txBody>
      </p:sp>
      <p:sp>
        <p:nvSpPr>
          <p:cNvPr id="6" name="Footer Placeholder 5"/>
          <p:cNvSpPr>
            <a:spLocks noGrp="1"/>
          </p:cNvSpPr>
          <p:nvPr>
            <p:ph type="ftr" sz="quarter" idx="11"/>
          </p:nvPr>
        </p:nvSpPr>
        <p:spPr/>
        <p:txBody>
          <a:bodyPr/>
          <a:lstStyle/>
          <a:p>
            <a:r>
              <a:rPr lang="en-AU"/>
              <a:t>PPT: MADHAV MISHRA</a:t>
            </a:r>
          </a:p>
        </p:txBody>
      </p:sp>
      <p:sp>
        <p:nvSpPr>
          <p:cNvPr id="7" name="Slide Number Placeholder 6"/>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670810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02BD9D-FEF1-4299-90FA-8246F2483351}" type="datetime1">
              <a:rPr lang="en-AU" smtClean="0"/>
              <a:t>19/11/2020</a:t>
            </a:fld>
            <a:endParaRPr lang="en-AU"/>
          </a:p>
        </p:txBody>
      </p:sp>
      <p:sp>
        <p:nvSpPr>
          <p:cNvPr id="4" name="Footer Placeholder 3"/>
          <p:cNvSpPr>
            <a:spLocks noGrp="1"/>
          </p:cNvSpPr>
          <p:nvPr>
            <p:ph type="ftr" sz="quarter" idx="11"/>
          </p:nvPr>
        </p:nvSpPr>
        <p:spPr/>
        <p:txBody>
          <a:bodyPr/>
          <a:lstStyle/>
          <a:p>
            <a:r>
              <a:rPr lang="en-AU"/>
              <a:t>PPT: MADHAV MISHRA</a:t>
            </a:r>
          </a:p>
        </p:txBody>
      </p:sp>
      <p:sp>
        <p:nvSpPr>
          <p:cNvPr id="5" name="Slide Number Placeholder 4"/>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1526016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197A99-B5FA-459E-9C4A-D6B6076AE9F0}" type="datetime1">
              <a:rPr lang="en-AU" smtClean="0"/>
              <a:t>19/11/2020</a:t>
            </a:fld>
            <a:endParaRPr lang="en-AU"/>
          </a:p>
        </p:txBody>
      </p:sp>
      <p:sp>
        <p:nvSpPr>
          <p:cNvPr id="4" name="Footer Placeholder 3"/>
          <p:cNvSpPr>
            <a:spLocks noGrp="1"/>
          </p:cNvSpPr>
          <p:nvPr>
            <p:ph type="ftr" sz="quarter" idx="11"/>
          </p:nvPr>
        </p:nvSpPr>
        <p:spPr/>
        <p:txBody>
          <a:bodyPr/>
          <a:lstStyle/>
          <a:p>
            <a:r>
              <a:rPr lang="en-AU"/>
              <a:t>PPT: MADHAV MISHRA</a:t>
            </a:r>
          </a:p>
        </p:txBody>
      </p:sp>
      <p:sp>
        <p:nvSpPr>
          <p:cNvPr id="5" name="Slide Number Placeholder 4"/>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50651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4F9C10-163F-4EEE-8F87-DCD92EAEF32D}" type="datetime1">
              <a:rPr lang="en-AU" smtClean="0"/>
              <a:t>19/11/2020</a:t>
            </a:fld>
            <a:endParaRPr lang="en-AU"/>
          </a:p>
        </p:txBody>
      </p:sp>
      <p:sp>
        <p:nvSpPr>
          <p:cNvPr id="5" name="Footer Placeholder 4"/>
          <p:cNvSpPr>
            <a:spLocks noGrp="1"/>
          </p:cNvSpPr>
          <p:nvPr>
            <p:ph type="ftr" sz="quarter" idx="11"/>
          </p:nvPr>
        </p:nvSpPr>
        <p:spPr/>
        <p:txBody>
          <a:bodyPr/>
          <a:lstStyle/>
          <a:p>
            <a:r>
              <a:rPr lang="en-AU"/>
              <a:t>PPT: MADHAV MISHRA</a:t>
            </a:r>
          </a:p>
        </p:txBody>
      </p:sp>
      <p:sp>
        <p:nvSpPr>
          <p:cNvPr id="6" name="Slide Number Placeholder 5"/>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3424177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6AD64-87F6-4B85-8FBE-AEF369BCEC25}" type="datetime1">
              <a:rPr lang="en-AU" smtClean="0"/>
              <a:t>19/11/2020</a:t>
            </a:fld>
            <a:endParaRPr lang="en-AU"/>
          </a:p>
        </p:txBody>
      </p:sp>
      <p:sp>
        <p:nvSpPr>
          <p:cNvPr id="5" name="Footer Placeholder 4"/>
          <p:cNvSpPr>
            <a:spLocks noGrp="1"/>
          </p:cNvSpPr>
          <p:nvPr>
            <p:ph type="ftr" sz="quarter" idx="11"/>
          </p:nvPr>
        </p:nvSpPr>
        <p:spPr/>
        <p:txBody>
          <a:bodyPr/>
          <a:lstStyle/>
          <a:p>
            <a:r>
              <a:rPr lang="en-AU"/>
              <a:t>PPT: MADHAV MISHRA</a:t>
            </a:r>
          </a:p>
        </p:txBody>
      </p:sp>
      <p:sp>
        <p:nvSpPr>
          <p:cNvPr id="6" name="Slide Number Placeholder 5"/>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132744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5E933-CB9B-4D2B-B184-81001770C4A1}" type="datetime1">
              <a:rPr lang="en-AU" smtClean="0"/>
              <a:t>19/11/2020</a:t>
            </a:fld>
            <a:endParaRPr lang="en-AU"/>
          </a:p>
        </p:txBody>
      </p:sp>
      <p:sp>
        <p:nvSpPr>
          <p:cNvPr id="5" name="Footer Placeholder 4"/>
          <p:cNvSpPr>
            <a:spLocks noGrp="1"/>
          </p:cNvSpPr>
          <p:nvPr>
            <p:ph type="ftr" sz="quarter" idx="11"/>
          </p:nvPr>
        </p:nvSpPr>
        <p:spPr/>
        <p:txBody>
          <a:bodyPr/>
          <a:lstStyle/>
          <a:p>
            <a:r>
              <a:rPr lang="en-AU"/>
              <a:t>PPT: MADHAV MISHRA</a:t>
            </a:r>
          </a:p>
        </p:txBody>
      </p:sp>
      <p:sp>
        <p:nvSpPr>
          <p:cNvPr id="6" name="Slide Number Placeholder 5"/>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58181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06A808-AC96-4155-8EDC-10E7FD66F732}" type="datetime1">
              <a:rPr lang="en-AU" smtClean="0"/>
              <a:t>19/11/2020</a:t>
            </a:fld>
            <a:endParaRPr lang="en-AU"/>
          </a:p>
        </p:txBody>
      </p:sp>
      <p:sp>
        <p:nvSpPr>
          <p:cNvPr id="5" name="Footer Placeholder 4"/>
          <p:cNvSpPr>
            <a:spLocks noGrp="1"/>
          </p:cNvSpPr>
          <p:nvPr>
            <p:ph type="ftr" sz="quarter" idx="11"/>
          </p:nvPr>
        </p:nvSpPr>
        <p:spPr/>
        <p:txBody>
          <a:bodyPr/>
          <a:lstStyle/>
          <a:p>
            <a:r>
              <a:rPr lang="en-AU"/>
              <a:t>PPT: MADHAV MISHRA</a:t>
            </a:r>
          </a:p>
        </p:txBody>
      </p:sp>
      <p:sp>
        <p:nvSpPr>
          <p:cNvPr id="6" name="Slide Number Placeholder 5"/>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7249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9DC930-D8B3-404E-8FCE-99736A3F9E84}" type="datetime1">
              <a:rPr lang="en-AU" smtClean="0"/>
              <a:t>19/11/2020</a:t>
            </a:fld>
            <a:endParaRPr lang="en-AU"/>
          </a:p>
        </p:txBody>
      </p:sp>
      <p:sp>
        <p:nvSpPr>
          <p:cNvPr id="6" name="Footer Placeholder 5"/>
          <p:cNvSpPr>
            <a:spLocks noGrp="1"/>
          </p:cNvSpPr>
          <p:nvPr>
            <p:ph type="ftr" sz="quarter" idx="11"/>
          </p:nvPr>
        </p:nvSpPr>
        <p:spPr/>
        <p:txBody>
          <a:bodyPr/>
          <a:lstStyle/>
          <a:p>
            <a:r>
              <a:rPr lang="en-AU"/>
              <a:t>PPT: MADHAV MISHRA</a:t>
            </a:r>
          </a:p>
        </p:txBody>
      </p:sp>
      <p:sp>
        <p:nvSpPr>
          <p:cNvPr id="7" name="Slide Number Placeholder 6"/>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396453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A7CDC9-7554-4880-A516-0C38B059C17C}" type="datetime1">
              <a:rPr lang="en-AU" smtClean="0"/>
              <a:t>19/11/2020</a:t>
            </a:fld>
            <a:endParaRPr lang="en-AU"/>
          </a:p>
        </p:txBody>
      </p:sp>
      <p:sp>
        <p:nvSpPr>
          <p:cNvPr id="8" name="Footer Placeholder 7"/>
          <p:cNvSpPr>
            <a:spLocks noGrp="1"/>
          </p:cNvSpPr>
          <p:nvPr>
            <p:ph type="ftr" sz="quarter" idx="11"/>
          </p:nvPr>
        </p:nvSpPr>
        <p:spPr/>
        <p:txBody>
          <a:bodyPr/>
          <a:lstStyle/>
          <a:p>
            <a:r>
              <a:rPr lang="en-AU"/>
              <a:t>PPT: MADHAV MISHRA</a:t>
            </a:r>
          </a:p>
        </p:txBody>
      </p:sp>
      <p:sp>
        <p:nvSpPr>
          <p:cNvPr id="9" name="Slide Number Placeholder 8"/>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425586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CA204-F94D-4894-AE22-49CC4019C87E}" type="datetime1">
              <a:rPr lang="en-AU" smtClean="0"/>
              <a:t>19/11/2020</a:t>
            </a:fld>
            <a:endParaRPr lang="en-AU"/>
          </a:p>
        </p:txBody>
      </p:sp>
      <p:sp>
        <p:nvSpPr>
          <p:cNvPr id="4" name="Footer Placeholder 3"/>
          <p:cNvSpPr>
            <a:spLocks noGrp="1"/>
          </p:cNvSpPr>
          <p:nvPr>
            <p:ph type="ftr" sz="quarter" idx="11"/>
          </p:nvPr>
        </p:nvSpPr>
        <p:spPr/>
        <p:txBody>
          <a:bodyPr/>
          <a:lstStyle/>
          <a:p>
            <a:r>
              <a:rPr lang="en-AU"/>
              <a:t>PPT: MADHAV MISHRA</a:t>
            </a:r>
          </a:p>
        </p:txBody>
      </p:sp>
      <p:sp>
        <p:nvSpPr>
          <p:cNvPr id="5" name="Slide Number Placeholder 4"/>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320374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0F9CFD6-3B86-4263-A541-8DEBFF6F6FF6}" type="datetime1">
              <a:rPr lang="en-AU" smtClean="0"/>
              <a:t>19/11/2020</a:t>
            </a:fld>
            <a:endParaRPr lang="en-AU"/>
          </a:p>
        </p:txBody>
      </p:sp>
      <p:sp>
        <p:nvSpPr>
          <p:cNvPr id="3" name="Footer Placeholder 2"/>
          <p:cNvSpPr>
            <a:spLocks noGrp="1"/>
          </p:cNvSpPr>
          <p:nvPr>
            <p:ph type="ftr" sz="quarter" idx="11"/>
          </p:nvPr>
        </p:nvSpPr>
        <p:spPr/>
        <p:txBody>
          <a:bodyPr/>
          <a:lstStyle/>
          <a:p>
            <a:r>
              <a:rPr lang="en-AU"/>
              <a:t>PPT: MADHAV MISHRA</a:t>
            </a:r>
          </a:p>
        </p:txBody>
      </p:sp>
      <p:sp>
        <p:nvSpPr>
          <p:cNvPr id="4" name="Slide Number Placeholder 3"/>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371545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848DB-8ECC-44BD-8DF5-BC6D7321F2D6}" type="datetime1">
              <a:rPr lang="en-AU" smtClean="0"/>
              <a:t>19/11/2020</a:t>
            </a:fld>
            <a:endParaRPr lang="en-AU"/>
          </a:p>
        </p:txBody>
      </p:sp>
      <p:sp>
        <p:nvSpPr>
          <p:cNvPr id="6" name="Footer Placeholder 5"/>
          <p:cNvSpPr>
            <a:spLocks noGrp="1"/>
          </p:cNvSpPr>
          <p:nvPr>
            <p:ph type="ftr" sz="quarter" idx="11"/>
          </p:nvPr>
        </p:nvSpPr>
        <p:spPr/>
        <p:txBody>
          <a:bodyPr/>
          <a:lstStyle/>
          <a:p>
            <a:r>
              <a:rPr lang="en-AU"/>
              <a:t>PPT: MADHAV MISHRA</a:t>
            </a:r>
          </a:p>
        </p:txBody>
      </p:sp>
      <p:sp>
        <p:nvSpPr>
          <p:cNvPr id="7" name="Slide Number Placeholder 6"/>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349027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4C78DA-A71F-4BF4-9760-790A1B289E73}" type="datetime1">
              <a:rPr lang="en-AU" smtClean="0"/>
              <a:t>19/11/2020</a:t>
            </a:fld>
            <a:endParaRPr lang="en-AU"/>
          </a:p>
        </p:txBody>
      </p:sp>
      <p:sp>
        <p:nvSpPr>
          <p:cNvPr id="6" name="Footer Placeholder 5"/>
          <p:cNvSpPr>
            <a:spLocks noGrp="1"/>
          </p:cNvSpPr>
          <p:nvPr>
            <p:ph type="ftr" sz="quarter" idx="11"/>
          </p:nvPr>
        </p:nvSpPr>
        <p:spPr/>
        <p:txBody>
          <a:bodyPr/>
          <a:lstStyle/>
          <a:p>
            <a:r>
              <a:rPr lang="en-AU"/>
              <a:t>PPT: MADHAV MISHRA</a:t>
            </a:r>
          </a:p>
        </p:txBody>
      </p:sp>
      <p:sp>
        <p:nvSpPr>
          <p:cNvPr id="7" name="Slide Number Placeholder 6"/>
          <p:cNvSpPr>
            <a:spLocks noGrp="1"/>
          </p:cNvSpPr>
          <p:nvPr>
            <p:ph type="sldNum" sz="quarter" idx="12"/>
          </p:nvPr>
        </p:nvSpPr>
        <p:spPr/>
        <p:txBody>
          <a:bodyPr/>
          <a:lstStyle/>
          <a:p>
            <a:fld id="{AEB06DDB-F44C-4EF7-9DB3-5C554CDE7A4A}" type="slidenum">
              <a:rPr lang="en-AU" smtClean="0"/>
              <a:t>‹#›</a:t>
            </a:fld>
            <a:endParaRPr lang="en-AU"/>
          </a:p>
        </p:txBody>
      </p:sp>
    </p:spTree>
    <p:extLst>
      <p:ext uri="{BB962C8B-B14F-4D97-AF65-F5344CB8AC3E}">
        <p14:creationId xmlns:p14="http://schemas.microsoft.com/office/powerpoint/2010/main" val="318649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D73542B-FC48-4C9F-A643-4A0B776F8266}" type="datetime1">
              <a:rPr lang="en-AU" smtClean="0"/>
              <a:t>19/11/2020</a:t>
            </a:fld>
            <a:endParaRPr lang="en-AU"/>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a:t>PPT: MADHAV MISHRA</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EB06DDB-F44C-4EF7-9DB3-5C554CDE7A4A}" type="slidenum">
              <a:rPr lang="en-AU" smtClean="0"/>
              <a:t>‹#›</a:t>
            </a:fld>
            <a:endParaRPr lang="en-AU"/>
          </a:p>
        </p:txBody>
      </p:sp>
    </p:spTree>
    <p:extLst>
      <p:ext uri="{BB962C8B-B14F-4D97-AF65-F5344CB8AC3E}">
        <p14:creationId xmlns:p14="http://schemas.microsoft.com/office/powerpoint/2010/main" val="28317399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educba.com/data-analysis-techniqu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hackerearth.com/practice/algorithms/greedy/basics-of-greedy-algorithms/tutoria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649C-68F1-4DB6-B3E1-C377DB17C1A6}"/>
              </a:ext>
            </a:extLst>
          </p:cNvPr>
          <p:cNvSpPr>
            <a:spLocks noGrp="1"/>
          </p:cNvSpPr>
          <p:nvPr>
            <p:ph type="ctrTitle"/>
          </p:nvPr>
        </p:nvSpPr>
        <p:spPr/>
        <p:txBody>
          <a:bodyPr/>
          <a:lstStyle/>
          <a:p>
            <a:r>
              <a:rPr lang="en-AU" b="1" dirty="0"/>
              <a:t>Machine Learning </a:t>
            </a:r>
          </a:p>
        </p:txBody>
      </p:sp>
      <p:sp>
        <p:nvSpPr>
          <p:cNvPr id="3" name="Subtitle 2">
            <a:extLst>
              <a:ext uri="{FF2B5EF4-FFF2-40B4-BE49-F238E27FC236}">
                <a16:creationId xmlns:a16="http://schemas.microsoft.com/office/drawing/2014/main" id="{11FA39AC-769A-4240-8504-187E234E72AC}"/>
              </a:ext>
            </a:extLst>
          </p:cNvPr>
          <p:cNvSpPr>
            <a:spLocks noGrp="1"/>
          </p:cNvSpPr>
          <p:nvPr>
            <p:ph type="subTitle" idx="1"/>
          </p:nvPr>
        </p:nvSpPr>
        <p:spPr/>
        <p:txBody>
          <a:bodyPr/>
          <a:lstStyle/>
          <a:p>
            <a:r>
              <a:rPr lang="en-AU" b="1" dirty="0">
                <a:solidFill>
                  <a:schemeClr val="tx1"/>
                </a:solidFill>
              </a:rPr>
              <a:t>Unit4</a:t>
            </a:r>
          </a:p>
        </p:txBody>
      </p:sp>
    </p:spTree>
    <p:extLst>
      <p:ext uri="{BB962C8B-B14F-4D97-AF65-F5344CB8AC3E}">
        <p14:creationId xmlns:p14="http://schemas.microsoft.com/office/powerpoint/2010/main" val="127906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A8733-62F3-48A4-87DD-A3EFA37FF794}"/>
              </a:ext>
            </a:extLst>
          </p:cNvPr>
          <p:cNvSpPr>
            <a:spLocks noGrp="1"/>
          </p:cNvSpPr>
          <p:nvPr>
            <p:ph sz="quarter" idx="13"/>
          </p:nvPr>
        </p:nvSpPr>
        <p:spPr>
          <a:xfrm>
            <a:off x="913774" y="339366"/>
            <a:ext cx="10363826" cy="5451834"/>
          </a:xfrm>
        </p:spPr>
        <p:txBody>
          <a:bodyPr>
            <a:normAutofit fontScale="92500" lnSpcReduction="20000"/>
          </a:bodyPr>
          <a:lstStyle/>
          <a:p>
            <a:r>
              <a:rPr lang="en-AU" b="1" dirty="0"/>
              <a:t>Applications of KNN:</a:t>
            </a:r>
          </a:p>
          <a:p>
            <a:pPr marL="0" indent="0">
              <a:buNone/>
            </a:pPr>
            <a:r>
              <a:rPr lang="en-AU" dirty="0"/>
              <a:t>The following are some of the areas in which KNN can be applied successfully −</a:t>
            </a:r>
          </a:p>
          <a:p>
            <a:r>
              <a:rPr lang="en-AU" b="1" dirty="0"/>
              <a:t>Banking System</a:t>
            </a:r>
          </a:p>
          <a:p>
            <a:r>
              <a:rPr lang="en-AU" b="1" dirty="0"/>
              <a:t>KNN can be used in banking system to predict weather an individual is fit for loan approval? Does that individual have the characteristics similar to the defaulters one?</a:t>
            </a:r>
          </a:p>
          <a:p>
            <a:r>
              <a:rPr lang="en-AU" b="1" dirty="0"/>
              <a:t>Calculating Credit Ratings</a:t>
            </a:r>
          </a:p>
          <a:p>
            <a:r>
              <a:rPr lang="en-AU" b="1" dirty="0"/>
              <a:t>KNN algorithms can be used to find an individual’s credit rating by comparing with the persons having similar traits.</a:t>
            </a:r>
          </a:p>
          <a:p>
            <a:r>
              <a:rPr lang="en-AU" b="1" dirty="0"/>
              <a:t>Politics</a:t>
            </a:r>
          </a:p>
          <a:p>
            <a:r>
              <a:rPr lang="en-AU" b="1" dirty="0"/>
              <a:t>With the help of KNN algorithms, we can classify a potential voter into various classes like “Will Vote”, “Will not Vote”, “Will Vote to Party ‘Congress’, “Will Vote to Party ‘BJP’.</a:t>
            </a:r>
          </a:p>
          <a:p>
            <a:r>
              <a:rPr lang="en-AU" b="1" dirty="0"/>
              <a:t>Other areas in which KNN algorithm can be used are Speech Recognition, Handwriting Detection, Image Recognition and Video Recognition.</a:t>
            </a:r>
          </a:p>
          <a:p>
            <a:endParaRPr lang="en-AU" dirty="0"/>
          </a:p>
        </p:txBody>
      </p:sp>
      <p:sp>
        <p:nvSpPr>
          <p:cNvPr id="4" name="Footer Placeholder 3">
            <a:extLst>
              <a:ext uri="{FF2B5EF4-FFF2-40B4-BE49-F238E27FC236}">
                <a16:creationId xmlns:a16="http://schemas.microsoft.com/office/drawing/2014/main" id="{44E5790B-CD5B-4603-BED0-E332B5DCE8C2}"/>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C2BC3097-FF84-4565-9524-61572C13CEF9}"/>
              </a:ext>
            </a:extLst>
          </p:cNvPr>
          <p:cNvSpPr>
            <a:spLocks noGrp="1"/>
          </p:cNvSpPr>
          <p:nvPr>
            <p:ph type="sldNum" sz="quarter" idx="12"/>
          </p:nvPr>
        </p:nvSpPr>
        <p:spPr/>
        <p:txBody>
          <a:bodyPr/>
          <a:lstStyle/>
          <a:p>
            <a:fld id="{AEB06DDB-F44C-4EF7-9DB3-5C554CDE7A4A}" type="slidenum">
              <a:rPr lang="en-AU" smtClean="0"/>
              <a:t>10</a:t>
            </a:fld>
            <a:endParaRPr lang="en-AU"/>
          </a:p>
        </p:txBody>
      </p:sp>
    </p:spTree>
    <p:extLst>
      <p:ext uri="{BB962C8B-B14F-4D97-AF65-F5344CB8AC3E}">
        <p14:creationId xmlns:p14="http://schemas.microsoft.com/office/powerpoint/2010/main" val="134601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EAAD-5F08-4260-9036-640D8238899E}"/>
              </a:ext>
            </a:extLst>
          </p:cNvPr>
          <p:cNvSpPr>
            <a:spLocks noGrp="1"/>
          </p:cNvSpPr>
          <p:nvPr>
            <p:ph type="title"/>
          </p:nvPr>
        </p:nvSpPr>
        <p:spPr>
          <a:xfrm>
            <a:off x="913774" y="156604"/>
            <a:ext cx="10364451" cy="365126"/>
          </a:xfrm>
        </p:spPr>
        <p:txBody>
          <a:bodyPr>
            <a:normAutofit fontScale="90000"/>
          </a:bodyPr>
          <a:lstStyle/>
          <a:p>
            <a:r>
              <a:rPr lang="en-US" dirty="0"/>
              <a:t>Distance based clustering K-means Algorithm</a:t>
            </a:r>
            <a:endParaRPr lang="en-AU" dirty="0"/>
          </a:p>
        </p:txBody>
      </p:sp>
      <p:sp>
        <p:nvSpPr>
          <p:cNvPr id="3" name="Content Placeholder 2">
            <a:extLst>
              <a:ext uri="{FF2B5EF4-FFF2-40B4-BE49-F238E27FC236}">
                <a16:creationId xmlns:a16="http://schemas.microsoft.com/office/drawing/2014/main" id="{69FBA2D1-88EC-4070-83FE-F6049FF69ED5}"/>
              </a:ext>
            </a:extLst>
          </p:cNvPr>
          <p:cNvSpPr>
            <a:spLocks noGrp="1"/>
          </p:cNvSpPr>
          <p:nvPr>
            <p:ph sz="quarter" idx="13"/>
          </p:nvPr>
        </p:nvSpPr>
        <p:spPr>
          <a:xfrm>
            <a:off x="913774" y="735292"/>
            <a:ext cx="10363826" cy="5055908"/>
          </a:xfrm>
        </p:spPr>
        <p:txBody>
          <a:bodyPr/>
          <a:lstStyle/>
          <a:p>
            <a:r>
              <a:rPr lang="en-AU" dirty="0"/>
              <a:t>K-means clustering algorithm computes the centroids and iterates until we it finds optimal centroid. It assumes that the number of clusters are already known.</a:t>
            </a:r>
          </a:p>
          <a:p>
            <a:r>
              <a:rPr lang="en-AU" dirty="0"/>
              <a:t>It is also called </a:t>
            </a:r>
            <a:r>
              <a:rPr lang="en-AU" b="1" dirty="0"/>
              <a:t>flat clustering</a:t>
            </a:r>
            <a:r>
              <a:rPr lang="en-AU" dirty="0"/>
              <a:t> algorithm. </a:t>
            </a:r>
          </a:p>
          <a:p>
            <a:r>
              <a:rPr lang="en-AU" dirty="0"/>
              <a:t>The number of clusters identified from data by algorithm is represented by ‘K’ in K-means.</a:t>
            </a:r>
          </a:p>
          <a:p>
            <a:r>
              <a:rPr lang="en-AU" dirty="0"/>
              <a:t>In this algorithm, the data points are assigned to a cluster in such a manner that the sum of the squared distance between the data points and centroid would be minimum. </a:t>
            </a:r>
          </a:p>
          <a:p>
            <a:r>
              <a:rPr lang="en-AU" dirty="0"/>
              <a:t>It is to be understood that less variation within the clusters will lead to more similar data points within same cluster.</a:t>
            </a:r>
          </a:p>
          <a:p>
            <a:pPr marL="0" indent="0">
              <a:buNone/>
            </a:pPr>
            <a:endParaRPr lang="en-AU" dirty="0"/>
          </a:p>
        </p:txBody>
      </p:sp>
      <p:sp>
        <p:nvSpPr>
          <p:cNvPr id="4" name="Footer Placeholder 3">
            <a:extLst>
              <a:ext uri="{FF2B5EF4-FFF2-40B4-BE49-F238E27FC236}">
                <a16:creationId xmlns:a16="http://schemas.microsoft.com/office/drawing/2014/main" id="{9D5C05E1-D044-459F-A25D-E8983ED85B8D}"/>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63DEB446-D543-4F90-B5C4-68E83BC56864}"/>
              </a:ext>
            </a:extLst>
          </p:cNvPr>
          <p:cNvSpPr>
            <a:spLocks noGrp="1"/>
          </p:cNvSpPr>
          <p:nvPr>
            <p:ph type="sldNum" sz="quarter" idx="12"/>
          </p:nvPr>
        </p:nvSpPr>
        <p:spPr/>
        <p:txBody>
          <a:bodyPr/>
          <a:lstStyle/>
          <a:p>
            <a:fld id="{AEB06DDB-F44C-4EF7-9DB3-5C554CDE7A4A}" type="slidenum">
              <a:rPr lang="en-AU" smtClean="0"/>
              <a:t>11</a:t>
            </a:fld>
            <a:endParaRPr lang="en-AU"/>
          </a:p>
        </p:txBody>
      </p:sp>
    </p:spTree>
    <p:extLst>
      <p:ext uri="{BB962C8B-B14F-4D97-AF65-F5344CB8AC3E}">
        <p14:creationId xmlns:p14="http://schemas.microsoft.com/office/powerpoint/2010/main" val="4042888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69DF6-7668-43D4-8E8F-C0700DCC4417}"/>
              </a:ext>
            </a:extLst>
          </p:cNvPr>
          <p:cNvSpPr>
            <a:spLocks noGrp="1"/>
          </p:cNvSpPr>
          <p:nvPr>
            <p:ph sz="quarter" idx="13"/>
          </p:nvPr>
        </p:nvSpPr>
        <p:spPr>
          <a:xfrm>
            <a:off x="913774" y="292232"/>
            <a:ext cx="10363826" cy="5498968"/>
          </a:xfrm>
        </p:spPr>
        <p:txBody>
          <a:bodyPr/>
          <a:lstStyle/>
          <a:p>
            <a:r>
              <a:rPr lang="en-AU" b="1" dirty="0"/>
              <a:t>How the K- Means Clustering Algorithm Works?</a:t>
            </a:r>
          </a:p>
          <a:p>
            <a:pPr marL="0" indent="0">
              <a:buNone/>
            </a:pPr>
            <a:r>
              <a:rPr lang="en-AU" dirty="0"/>
              <a:t>K- Means Clustering Algorithm needs the following inputs:</a:t>
            </a:r>
          </a:p>
          <a:p>
            <a:pPr marL="0" indent="0">
              <a:buNone/>
            </a:pPr>
            <a:r>
              <a:rPr lang="en-AU" dirty="0"/>
              <a:t>K = number of subgroups or clusters</a:t>
            </a:r>
          </a:p>
          <a:p>
            <a:pPr marL="0" indent="0">
              <a:buNone/>
            </a:pPr>
            <a:r>
              <a:rPr lang="en-AU" dirty="0"/>
              <a:t>Sample or Training Set = {x</a:t>
            </a:r>
            <a:r>
              <a:rPr lang="en-AU" baseline="-25000" dirty="0"/>
              <a:t>1</a:t>
            </a:r>
            <a:r>
              <a:rPr lang="en-AU" dirty="0"/>
              <a:t>, x</a:t>
            </a:r>
            <a:r>
              <a:rPr lang="en-AU" baseline="-25000" dirty="0"/>
              <a:t>2</a:t>
            </a:r>
            <a:r>
              <a:rPr lang="en-AU" dirty="0"/>
              <a:t>, x</a:t>
            </a:r>
            <a:r>
              <a:rPr lang="en-AU" baseline="-25000" dirty="0"/>
              <a:t>3</a:t>
            </a:r>
            <a:r>
              <a:rPr lang="en-AU" dirty="0"/>
              <a:t>,………</a:t>
            </a:r>
            <a:r>
              <a:rPr lang="en-AU" dirty="0" err="1"/>
              <a:t>x</a:t>
            </a:r>
            <a:r>
              <a:rPr lang="en-AU" baseline="-25000" dirty="0" err="1"/>
              <a:t>n</a:t>
            </a:r>
            <a:r>
              <a:rPr lang="en-AU" dirty="0"/>
              <a:t>}</a:t>
            </a:r>
          </a:p>
          <a:p>
            <a:pPr marL="0" indent="0">
              <a:buNone/>
            </a:pPr>
            <a:endParaRPr lang="en-AU" dirty="0"/>
          </a:p>
          <a:p>
            <a:r>
              <a:rPr lang="en-AU" dirty="0"/>
              <a:t>Now let us assume we have a data set that is </a:t>
            </a:r>
            <a:r>
              <a:rPr lang="en-AU" dirty="0" err="1"/>
              <a:t>unlabeled</a:t>
            </a:r>
            <a:r>
              <a:rPr lang="en-AU" dirty="0"/>
              <a:t> and we need to divide it into clusters.</a:t>
            </a:r>
          </a:p>
          <a:p>
            <a:pPr marL="0" indent="0">
              <a:buNone/>
            </a:pPr>
            <a:endParaRPr lang="en-AU" dirty="0"/>
          </a:p>
        </p:txBody>
      </p:sp>
      <p:sp>
        <p:nvSpPr>
          <p:cNvPr id="4" name="Footer Placeholder 3">
            <a:extLst>
              <a:ext uri="{FF2B5EF4-FFF2-40B4-BE49-F238E27FC236}">
                <a16:creationId xmlns:a16="http://schemas.microsoft.com/office/drawing/2014/main" id="{90D2D2C0-B47D-4012-9209-B417EC968BAB}"/>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7B3C1846-9658-41FC-88BD-BAF6E49929F4}"/>
              </a:ext>
            </a:extLst>
          </p:cNvPr>
          <p:cNvSpPr>
            <a:spLocks noGrp="1"/>
          </p:cNvSpPr>
          <p:nvPr>
            <p:ph type="sldNum" sz="quarter" idx="12"/>
          </p:nvPr>
        </p:nvSpPr>
        <p:spPr/>
        <p:txBody>
          <a:bodyPr/>
          <a:lstStyle/>
          <a:p>
            <a:fld id="{AEB06DDB-F44C-4EF7-9DB3-5C554CDE7A4A}" type="slidenum">
              <a:rPr lang="en-AU" smtClean="0"/>
              <a:t>12</a:t>
            </a:fld>
            <a:endParaRPr lang="en-AU"/>
          </a:p>
        </p:txBody>
      </p:sp>
      <p:pic>
        <p:nvPicPr>
          <p:cNvPr id="1026" name="Picture 2" descr="Input 1">
            <a:extLst>
              <a:ext uri="{FF2B5EF4-FFF2-40B4-BE49-F238E27FC236}">
                <a16:creationId xmlns:a16="http://schemas.microsoft.com/office/drawing/2014/main" id="{BF1AD4CC-EE07-428F-9403-D547B013A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0285" y="3328448"/>
            <a:ext cx="355282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70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69DF6-7668-43D4-8E8F-C0700DCC4417}"/>
              </a:ext>
            </a:extLst>
          </p:cNvPr>
          <p:cNvSpPr>
            <a:spLocks noGrp="1"/>
          </p:cNvSpPr>
          <p:nvPr>
            <p:ph sz="quarter" idx="13"/>
          </p:nvPr>
        </p:nvSpPr>
        <p:spPr>
          <a:xfrm>
            <a:off x="913774" y="184826"/>
            <a:ext cx="6096626" cy="6569412"/>
          </a:xfrm>
        </p:spPr>
        <p:txBody>
          <a:bodyPr>
            <a:noAutofit/>
          </a:bodyPr>
          <a:lstStyle/>
          <a:p>
            <a:pPr>
              <a:lnSpc>
                <a:spcPct val="110000"/>
              </a:lnSpc>
            </a:pPr>
            <a:r>
              <a:rPr lang="en-AU" sz="1400" dirty="0"/>
              <a:t>Now we need to find the number of clusters. This can be done by two methods:</a:t>
            </a:r>
          </a:p>
          <a:p>
            <a:pPr>
              <a:lnSpc>
                <a:spcPct val="110000"/>
              </a:lnSpc>
              <a:buFont typeface="Wingdings" panose="05000000000000000000" pitchFamily="2" charset="2"/>
              <a:buChar char="Ø"/>
            </a:pPr>
            <a:r>
              <a:rPr lang="en-AU" sz="1400" b="1" dirty="0"/>
              <a:t>Elbow Method.</a:t>
            </a:r>
          </a:p>
          <a:p>
            <a:pPr>
              <a:lnSpc>
                <a:spcPct val="110000"/>
              </a:lnSpc>
              <a:buFont typeface="Wingdings" panose="05000000000000000000" pitchFamily="2" charset="2"/>
              <a:buChar char="Ø"/>
            </a:pPr>
            <a:r>
              <a:rPr lang="en-AU" sz="1400" b="1" dirty="0"/>
              <a:t>Purpose Method.</a:t>
            </a:r>
          </a:p>
          <a:p>
            <a:pPr>
              <a:lnSpc>
                <a:spcPct val="110000"/>
              </a:lnSpc>
            </a:pPr>
            <a:r>
              <a:rPr lang="en-AU" sz="1400" b="1" dirty="0"/>
              <a:t>Elbow Method</a:t>
            </a:r>
          </a:p>
          <a:p>
            <a:pPr marL="0" indent="0">
              <a:lnSpc>
                <a:spcPct val="110000"/>
              </a:lnSpc>
              <a:buNone/>
            </a:pPr>
            <a:r>
              <a:rPr lang="en-AU" sz="1400" dirty="0"/>
              <a:t>In this method, a curve is drawn between “within the sum of squares” (WSS) and the number of clusters. The curve plotted resembles a human arm. </a:t>
            </a:r>
          </a:p>
          <a:p>
            <a:pPr marL="0" indent="0">
              <a:lnSpc>
                <a:spcPct val="110000"/>
              </a:lnSpc>
              <a:buNone/>
            </a:pPr>
            <a:r>
              <a:rPr lang="en-AU" sz="1400" dirty="0"/>
              <a:t>It is called </a:t>
            </a:r>
            <a:r>
              <a:rPr lang="en-AU" sz="1400" b="1" dirty="0"/>
              <a:t>the elbow method because the point of elbow in the curve gives us the optimum number of clusters</a:t>
            </a:r>
            <a:r>
              <a:rPr lang="en-AU" sz="1400" dirty="0"/>
              <a:t>. In the graph or curve, after the elbow point, </a:t>
            </a:r>
            <a:r>
              <a:rPr lang="en-AU" sz="1400" b="1" dirty="0"/>
              <a:t>the value of WSS changes very slowly so elbow point must be considered to give the final value of the number of clusters.</a:t>
            </a:r>
          </a:p>
          <a:p>
            <a:r>
              <a:rPr lang="en-AU" sz="1400" b="1" dirty="0"/>
              <a:t>Purpose-Based</a:t>
            </a:r>
          </a:p>
          <a:p>
            <a:pPr marL="0" indent="0">
              <a:buNone/>
            </a:pPr>
            <a:r>
              <a:rPr lang="en-AU" sz="1400" dirty="0"/>
              <a:t>In this method, </a:t>
            </a:r>
            <a:r>
              <a:rPr lang="en-AU" sz="1400" b="1" dirty="0"/>
              <a:t>the data is divided based on different metrics and after then it is judged how well it performed for that case</a:t>
            </a:r>
            <a:r>
              <a:rPr lang="en-AU" sz="1400" dirty="0"/>
              <a:t>. For example, the arrangement of the shirts in the men’s clothing department in a mall is done on the criteria of the sizes. It can be done on the basis of price and the brands also. The best suitable would be chosen to give the optimal number of clusters i.e. the value of K.</a:t>
            </a:r>
          </a:p>
          <a:p>
            <a:pPr marL="0" indent="0">
              <a:lnSpc>
                <a:spcPct val="110000"/>
              </a:lnSpc>
              <a:buNone/>
            </a:pPr>
            <a:endParaRPr lang="en-AU" sz="1400" dirty="0"/>
          </a:p>
          <a:p>
            <a:pPr marL="0" indent="0">
              <a:lnSpc>
                <a:spcPct val="110000"/>
              </a:lnSpc>
              <a:buNone/>
            </a:pPr>
            <a:endParaRPr lang="en-AU" sz="1400" b="1" dirty="0"/>
          </a:p>
        </p:txBody>
      </p:sp>
      <p:pic>
        <p:nvPicPr>
          <p:cNvPr id="7" name="Picture 6">
            <a:extLst>
              <a:ext uri="{FF2B5EF4-FFF2-40B4-BE49-F238E27FC236}">
                <a16:creationId xmlns:a16="http://schemas.microsoft.com/office/drawing/2014/main" id="{554F6202-A997-47BD-818A-3797FB8CDE74}"/>
              </a:ext>
            </a:extLst>
          </p:cNvPr>
          <p:cNvPicPr>
            <a:picLocks noChangeAspect="1"/>
          </p:cNvPicPr>
          <p:nvPr/>
        </p:nvPicPr>
        <p:blipFill rotWithShape="1">
          <a:blip r:embed="rId2"/>
          <a:srcRect r="2672" b="-2"/>
          <a:stretch/>
        </p:blipFill>
        <p:spPr>
          <a:xfrm>
            <a:off x="7450473" y="1172766"/>
            <a:ext cx="4456182" cy="374303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4" name="Footer Placeholder 3">
            <a:extLst>
              <a:ext uri="{FF2B5EF4-FFF2-40B4-BE49-F238E27FC236}">
                <a16:creationId xmlns:a16="http://schemas.microsoft.com/office/drawing/2014/main" id="{90D2D2C0-B47D-4012-9209-B417EC968BAB}"/>
              </a:ext>
            </a:extLst>
          </p:cNvPr>
          <p:cNvSpPr>
            <a:spLocks noGrp="1"/>
          </p:cNvSpPr>
          <p:nvPr>
            <p:ph type="ftr" sz="quarter" idx="11"/>
          </p:nvPr>
        </p:nvSpPr>
        <p:spPr>
          <a:xfrm>
            <a:off x="271749" y="6389114"/>
            <a:ext cx="1634873" cy="365125"/>
          </a:xfrm>
        </p:spPr>
        <p:txBody>
          <a:bodyPr>
            <a:normAutofit/>
          </a:bodyPr>
          <a:lstStyle/>
          <a:p>
            <a:pPr>
              <a:spcAft>
                <a:spcPts val="600"/>
              </a:spcAft>
            </a:pPr>
            <a:r>
              <a:rPr lang="en-AU" dirty="0"/>
              <a:t>PPT: MADHAV MISHRA</a:t>
            </a:r>
          </a:p>
        </p:txBody>
      </p:sp>
      <p:sp>
        <p:nvSpPr>
          <p:cNvPr id="5" name="Slide Number Placeholder 4">
            <a:extLst>
              <a:ext uri="{FF2B5EF4-FFF2-40B4-BE49-F238E27FC236}">
                <a16:creationId xmlns:a16="http://schemas.microsoft.com/office/drawing/2014/main" id="{7B3C1846-9658-41FC-88BD-BAF6E49929F4}"/>
              </a:ext>
            </a:extLst>
          </p:cNvPr>
          <p:cNvSpPr>
            <a:spLocks noGrp="1"/>
          </p:cNvSpPr>
          <p:nvPr>
            <p:ph type="sldNum" sz="quarter" idx="12"/>
          </p:nvPr>
        </p:nvSpPr>
        <p:spPr>
          <a:xfrm>
            <a:off x="10873935" y="6389113"/>
            <a:ext cx="764215" cy="365125"/>
          </a:xfrm>
        </p:spPr>
        <p:txBody>
          <a:bodyPr>
            <a:normAutofit/>
          </a:bodyPr>
          <a:lstStyle/>
          <a:p>
            <a:pPr>
              <a:spcAft>
                <a:spcPts val="600"/>
              </a:spcAft>
            </a:pPr>
            <a:fld id="{AEB06DDB-F44C-4EF7-9DB3-5C554CDE7A4A}" type="slidenum">
              <a:rPr lang="en-AU" smtClean="0"/>
              <a:pPr>
                <a:spcAft>
                  <a:spcPts val="600"/>
                </a:spcAft>
              </a:pPr>
              <a:t>13</a:t>
            </a:fld>
            <a:endParaRPr lang="en-AU" dirty="0"/>
          </a:p>
        </p:txBody>
      </p:sp>
      <p:sp>
        <p:nvSpPr>
          <p:cNvPr id="2" name="AutoShape 2" descr="Input 2">
            <a:extLst>
              <a:ext uri="{FF2B5EF4-FFF2-40B4-BE49-F238E27FC236}">
                <a16:creationId xmlns:a16="http://schemas.microsoft.com/office/drawing/2014/main" id="{2E9F2202-A550-403B-851D-2F1FFC15C3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nput 2">
            <a:extLst>
              <a:ext uri="{FF2B5EF4-FFF2-40B4-BE49-F238E27FC236}">
                <a16:creationId xmlns:a16="http://schemas.microsoft.com/office/drawing/2014/main" id="{59FECF1A-91A0-45BE-9C31-8F568408376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58185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B881-9585-439A-9227-9D022919CF5E}"/>
              </a:ext>
            </a:extLst>
          </p:cNvPr>
          <p:cNvSpPr>
            <a:spLocks noGrp="1"/>
          </p:cNvSpPr>
          <p:nvPr>
            <p:ph type="title"/>
          </p:nvPr>
        </p:nvSpPr>
        <p:spPr>
          <a:xfrm>
            <a:off x="913149" y="240824"/>
            <a:ext cx="10364451" cy="598162"/>
          </a:xfrm>
        </p:spPr>
        <p:txBody>
          <a:bodyPr>
            <a:normAutofit/>
          </a:bodyPr>
          <a:lstStyle/>
          <a:p>
            <a:r>
              <a:rPr lang="en-AU" dirty="0"/>
              <a:t>Working of K-Means Algorithm</a:t>
            </a:r>
          </a:p>
        </p:txBody>
      </p:sp>
      <p:sp>
        <p:nvSpPr>
          <p:cNvPr id="3" name="Content Placeholder 2">
            <a:extLst>
              <a:ext uri="{FF2B5EF4-FFF2-40B4-BE49-F238E27FC236}">
                <a16:creationId xmlns:a16="http://schemas.microsoft.com/office/drawing/2014/main" id="{36CD98C0-96ED-473E-8C8D-33C0B79C802B}"/>
              </a:ext>
            </a:extLst>
          </p:cNvPr>
          <p:cNvSpPr>
            <a:spLocks noGrp="1"/>
          </p:cNvSpPr>
          <p:nvPr>
            <p:ph sz="quarter" idx="13"/>
          </p:nvPr>
        </p:nvSpPr>
        <p:spPr>
          <a:xfrm>
            <a:off x="913774" y="1150070"/>
            <a:ext cx="10363826" cy="4901938"/>
          </a:xfrm>
        </p:spPr>
        <p:txBody>
          <a:bodyPr>
            <a:normAutofit fontScale="85000" lnSpcReduction="20000"/>
          </a:bodyPr>
          <a:lstStyle/>
          <a:p>
            <a:r>
              <a:rPr lang="en-AU" dirty="0"/>
              <a:t>We can understand the working of K-Means clustering algorithm with the help of following steps −</a:t>
            </a:r>
          </a:p>
          <a:p>
            <a:pPr marL="0" indent="0">
              <a:buNone/>
            </a:pPr>
            <a:r>
              <a:rPr lang="en-AU" b="1" dirty="0"/>
              <a:t>Step 1</a:t>
            </a:r>
            <a:r>
              <a:rPr lang="en-AU" dirty="0"/>
              <a:t> − First, we need to specify the </a:t>
            </a:r>
            <a:r>
              <a:rPr lang="en-AU" b="1" dirty="0"/>
              <a:t>number of clusters</a:t>
            </a:r>
            <a:r>
              <a:rPr lang="en-AU" dirty="0"/>
              <a:t>, </a:t>
            </a:r>
            <a:r>
              <a:rPr lang="en-AU" b="1" dirty="0"/>
              <a:t>K</a:t>
            </a:r>
            <a:r>
              <a:rPr lang="en-AU" dirty="0"/>
              <a:t>, need to be generated by this algorithm.</a:t>
            </a:r>
          </a:p>
          <a:p>
            <a:pPr marL="0" indent="0">
              <a:buNone/>
            </a:pPr>
            <a:r>
              <a:rPr lang="en-AU" b="1" dirty="0"/>
              <a:t>Step 2</a:t>
            </a:r>
            <a:r>
              <a:rPr lang="en-AU" dirty="0"/>
              <a:t> − Next, randomly </a:t>
            </a:r>
            <a:r>
              <a:rPr lang="en-AU" b="1" dirty="0"/>
              <a:t>select K data points and assign each data point to a cluster</a:t>
            </a:r>
            <a:r>
              <a:rPr lang="en-AU" dirty="0"/>
              <a:t>. In simple words, </a:t>
            </a:r>
            <a:r>
              <a:rPr lang="en-AU" b="1" dirty="0"/>
              <a:t>classify the data based on the number of data points</a:t>
            </a:r>
            <a:r>
              <a:rPr lang="en-AU" dirty="0"/>
              <a:t>.</a:t>
            </a:r>
          </a:p>
          <a:p>
            <a:pPr marL="0" indent="0">
              <a:buNone/>
            </a:pPr>
            <a:r>
              <a:rPr lang="en-AU" b="1" dirty="0"/>
              <a:t>Step 3</a:t>
            </a:r>
            <a:r>
              <a:rPr lang="en-AU" dirty="0"/>
              <a:t> − Now it will </a:t>
            </a:r>
            <a:r>
              <a:rPr lang="en-AU" b="1" dirty="0"/>
              <a:t>compute the cluster centroids</a:t>
            </a:r>
            <a:r>
              <a:rPr lang="en-AU" dirty="0"/>
              <a:t>.</a:t>
            </a:r>
          </a:p>
          <a:p>
            <a:pPr marL="0" indent="0">
              <a:buNone/>
            </a:pPr>
            <a:r>
              <a:rPr lang="en-AU" b="1" dirty="0"/>
              <a:t>Step 4</a:t>
            </a:r>
            <a:r>
              <a:rPr lang="en-AU" dirty="0"/>
              <a:t> − Next, keep iterating the following </a:t>
            </a:r>
            <a:r>
              <a:rPr lang="en-AU" b="1" dirty="0"/>
              <a:t>until we find optimal centroid </a:t>
            </a:r>
            <a:r>
              <a:rPr lang="en-AU" dirty="0"/>
              <a:t>which is the assignment of </a:t>
            </a:r>
            <a:r>
              <a:rPr lang="en-AU" b="1" dirty="0"/>
              <a:t>data points to the clusters</a:t>
            </a:r>
            <a:r>
              <a:rPr lang="en-AU" dirty="0"/>
              <a:t> that are not changing any more</a:t>
            </a:r>
          </a:p>
          <a:p>
            <a:pPr marL="0" indent="0">
              <a:buNone/>
            </a:pPr>
            <a:r>
              <a:rPr lang="en-AU" b="1" dirty="0"/>
              <a:t>	4.1</a:t>
            </a:r>
            <a:r>
              <a:rPr lang="en-AU" dirty="0"/>
              <a:t> − First, </a:t>
            </a:r>
            <a:r>
              <a:rPr lang="en-AU" b="1" dirty="0"/>
              <a:t>the sum of squared distance between data points and centroids</a:t>
            </a:r>
            <a:r>
              <a:rPr lang="en-AU" dirty="0"/>
              <a:t> would be 	computed.</a:t>
            </a:r>
          </a:p>
          <a:p>
            <a:pPr marL="0" indent="0">
              <a:buNone/>
            </a:pPr>
            <a:r>
              <a:rPr lang="en-AU" b="1" dirty="0"/>
              <a:t>	4.2</a:t>
            </a:r>
            <a:r>
              <a:rPr lang="en-AU" dirty="0"/>
              <a:t> − Now, we have to assign </a:t>
            </a:r>
            <a:r>
              <a:rPr lang="en-AU" b="1" dirty="0"/>
              <a:t>each data point to the cluster that is closer than other 	cluster (centroid).</a:t>
            </a:r>
          </a:p>
          <a:p>
            <a:pPr marL="0" indent="0">
              <a:buNone/>
            </a:pPr>
            <a:r>
              <a:rPr lang="en-AU" b="1" dirty="0"/>
              <a:t>	4.3</a:t>
            </a:r>
            <a:r>
              <a:rPr lang="en-AU" dirty="0"/>
              <a:t> − At last </a:t>
            </a:r>
            <a:r>
              <a:rPr lang="en-AU" b="1" dirty="0"/>
              <a:t>compute the centroids for the clusters</a:t>
            </a:r>
            <a:r>
              <a:rPr lang="en-AU" dirty="0"/>
              <a:t> by taking the </a:t>
            </a:r>
            <a:r>
              <a:rPr lang="en-AU" b="1" dirty="0"/>
              <a:t>average of all data 	points of that cluster.</a:t>
            </a:r>
          </a:p>
          <a:p>
            <a:endParaRPr lang="en-AU" dirty="0"/>
          </a:p>
        </p:txBody>
      </p:sp>
      <p:sp>
        <p:nvSpPr>
          <p:cNvPr id="4" name="Footer Placeholder 3">
            <a:extLst>
              <a:ext uri="{FF2B5EF4-FFF2-40B4-BE49-F238E27FC236}">
                <a16:creationId xmlns:a16="http://schemas.microsoft.com/office/drawing/2014/main" id="{8241F06B-AD6E-4207-B1D1-D2A293D0E75D}"/>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3171EF39-8BED-488B-99ED-90BCEB614D6E}"/>
              </a:ext>
            </a:extLst>
          </p:cNvPr>
          <p:cNvSpPr>
            <a:spLocks noGrp="1"/>
          </p:cNvSpPr>
          <p:nvPr>
            <p:ph type="sldNum" sz="quarter" idx="12"/>
          </p:nvPr>
        </p:nvSpPr>
        <p:spPr/>
        <p:txBody>
          <a:bodyPr/>
          <a:lstStyle/>
          <a:p>
            <a:fld id="{AEB06DDB-F44C-4EF7-9DB3-5C554CDE7A4A}" type="slidenum">
              <a:rPr lang="en-AU" smtClean="0"/>
              <a:t>14</a:t>
            </a:fld>
            <a:endParaRPr lang="en-AU"/>
          </a:p>
        </p:txBody>
      </p:sp>
    </p:spTree>
    <p:extLst>
      <p:ext uri="{BB962C8B-B14F-4D97-AF65-F5344CB8AC3E}">
        <p14:creationId xmlns:p14="http://schemas.microsoft.com/office/powerpoint/2010/main" val="164676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FC2B-7B15-4217-A402-80A965A93595}"/>
              </a:ext>
            </a:extLst>
          </p:cNvPr>
          <p:cNvSpPr>
            <a:spLocks noGrp="1"/>
          </p:cNvSpPr>
          <p:nvPr>
            <p:ph type="title"/>
          </p:nvPr>
        </p:nvSpPr>
        <p:spPr>
          <a:xfrm>
            <a:off x="913149" y="161316"/>
            <a:ext cx="10364451" cy="448284"/>
          </a:xfrm>
        </p:spPr>
        <p:txBody>
          <a:bodyPr>
            <a:normAutofit fontScale="90000"/>
          </a:bodyPr>
          <a:lstStyle/>
          <a:p>
            <a:r>
              <a:rPr lang="en-AU" b="1" dirty="0"/>
              <a:t>Advantages of K- Means Clustering Algorithm</a:t>
            </a:r>
            <a:endParaRPr lang="en-AU" dirty="0"/>
          </a:p>
        </p:txBody>
      </p:sp>
      <p:sp>
        <p:nvSpPr>
          <p:cNvPr id="3" name="Content Placeholder 2">
            <a:extLst>
              <a:ext uri="{FF2B5EF4-FFF2-40B4-BE49-F238E27FC236}">
                <a16:creationId xmlns:a16="http://schemas.microsoft.com/office/drawing/2014/main" id="{15D20244-99B6-4B5D-AD15-F41F87158603}"/>
              </a:ext>
            </a:extLst>
          </p:cNvPr>
          <p:cNvSpPr>
            <a:spLocks noGrp="1"/>
          </p:cNvSpPr>
          <p:nvPr>
            <p:ph sz="quarter" idx="13"/>
          </p:nvPr>
        </p:nvSpPr>
        <p:spPr>
          <a:xfrm>
            <a:off x="913774" y="735293"/>
            <a:ext cx="10363826" cy="1932494"/>
          </a:xfrm>
        </p:spPr>
        <p:txBody>
          <a:bodyPr>
            <a:normAutofit lnSpcReduction="10000"/>
          </a:bodyPr>
          <a:lstStyle/>
          <a:p>
            <a:r>
              <a:rPr lang="en-AU" dirty="0"/>
              <a:t>It is fast, Robust, Comparatively efficient</a:t>
            </a:r>
          </a:p>
          <a:p>
            <a:r>
              <a:rPr lang="en-AU" dirty="0"/>
              <a:t>If data sets are distinct then gives the best results</a:t>
            </a:r>
          </a:p>
          <a:p>
            <a:r>
              <a:rPr lang="en-AU" dirty="0"/>
              <a:t>Produce tighter clusters, Flexible, Easy to interpret, Better computational cost</a:t>
            </a:r>
          </a:p>
          <a:p>
            <a:r>
              <a:rPr lang="en-AU" dirty="0"/>
              <a:t>Enhances Accuracy, Works better with spherical clusters</a:t>
            </a:r>
          </a:p>
          <a:p>
            <a:endParaRPr lang="en-AU" dirty="0"/>
          </a:p>
        </p:txBody>
      </p:sp>
      <p:sp>
        <p:nvSpPr>
          <p:cNvPr id="4" name="Footer Placeholder 3">
            <a:extLst>
              <a:ext uri="{FF2B5EF4-FFF2-40B4-BE49-F238E27FC236}">
                <a16:creationId xmlns:a16="http://schemas.microsoft.com/office/drawing/2014/main" id="{97CF4BB9-B93A-4E9C-94EC-CC429671CEEA}"/>
              </a:ext>
            </a:extLst>
          </p:cNvPr>
          <p:cNvSpPr>
            <a:spLocks noGrp="1"/>
          </p:cNvSpPr>
          <p:nvPr>
            <p:ph type="ftr" sz="quarter" idx="11"/>
          </p:nvPr>
        </p:nvSpPr>
        <p:spPr>
          <a:xfrm>
            <a:off x="120984" y="6331559"/>
            <a:ext cx="1584329"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2C5B0D63-9636-49A3-80F4-3C280128D064}"/>
              </a:ext>
            </a:extLst>
          </p:cNvPr>
          <p:cNvSpPr>
            <a:spLocks noGrp="1"/>
          </p:cNvSpPr>
          <p:nvPr>
            <p:ph type="sldNum" sz="quarter" idx="12"/>
          </p:nvPr>
        </p:nvSpPr>
        <p:spPr>
          <a:xfrm>
            <a:off x="11306801" y="6447309"/>
            <a:ext cx="764215" cy="365125"/>
          </a:xfrm>
        </p:spPr>
        <p:txBody>
          <a:bodyPr/>
          <a:lstStyle/>
          <a:p>
            <a:fld id="{AEB06DDB-F44C-4EF7-9DB3-5C554CDE7A4A}" type="slidenum">
              <a:rPr lang="en-AU" smtClean="0"/>
              <a:t>15</a:t>
            </a:fld>
            <a:endParaRPr lang="en-AU" dirty="0"/>
          </a:p>
        </p:txBody>
      </p:sp>
      <p:sp>
        <p:nvSpPr>
          <p:cNvPr id="6" name="Title 1">
            <a:extLst>
              <a:ext uri="{FF2B5EF4-FFF2-40B4-BE49-F238E27FC236}">
                <a16:creationId xmlns:a16="http://schemas.microsoft.com/office/drawing/2014/main" id="{701EACE9-CFE1-463F-951D-12C19A8129F9}"/>
              </a:ext>
            </a:extLst>
          </p:cNvPr>
          <p:cNvSpPr txBox="1">
            <a:spLocks/>
          </p:cNvSpPr>
          <p:nvPr/>
        </p:nvSpPr>
        <p:spPr>
          <a:xfrm>
            <a:off x="603635" y="2793480"/>
            <a:ext cx="10364451" cy="448284"/>
          </a:xfrm>
          <a:prstGeom prst="rect">
            <a:avLst/>
          </a:prstGeom>
        </p:spPr>
        <p:txBody>
          <a:bodyPr vert="horz" lIns="91440" tIns="45720" rIns="91440" bIns="45720" rtlCol="0" anchor="ctr">
            <a:normAutofit fontScale="82500" lnSpcReduction="2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AU" b="1" dirty="0"/>
              <a:t>disadvantages of K- Means Clustering Algorithm</a:t>
            </a:r>
            <a:endParaRPr lang="en-AU" dirty="0"/>
          </a:p>
        </p:txBody>
      </p:sp>
      <p:sp>
        <p:nvSpPr>
          <p:cNvPr id="8" name="Content Placeholder 2">
            <a:extLst>
              <a:ext uri="{FF2B5EF4-FFF2-40B4-BE49-F238E27FC236}">
                <a16:creationId xmlns:a16="http://schemas.microsoft.com/office/drawing/2014/main" id="{9D7D2AB4-A315-4128-911D-B717F2A6BDA6}"/>
              </a:ext>
            </a:extLst>
          </p:cNvPr>
          <p:cNvSpPr txBox="1">
            <a:spLocks/>
          </p:cNvSpPr>
          <p:nvPr/>
        </p:nvSpPr>
        <p:spPr>
          <a:xfrm>
            <a:off x="1066174" y="3357514"/>
            <a:ext cx="10363826" cy="290188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AU" dirty="0"/>
              <a:t>Needs prior specification for the number of cluster </a:t>
            </a:r>
            <a:r>
              <a:rPr lang="en-AU" dirty="0" err="1"/>
              <a:t>centers</a:t>
            </a:r>
            <a:endParaRPr lang="en-AU" dirty="0"/>
          </a:p>
          <a:p>
            <a:r>
              <a:rPr lang="en-AU" dirty="0"/>
              <a:t>If there are two highly overlapping data then it cannot be distinguished and cannot tell that there are two clusters</a:t>
            </a:r>
          </a:p>
          <a:p>
            <a:r>
              <a:rPr lang="en-AU" dirty="0"/>
              <a:t>With the different representation of the data, the results achieved are also different</a:t>
            </a:r>
          </a:p>
          <a:p>
            <a:r>
              <a:rPr lang="en-AU" dirty="0"/>
              <a:t>Cannot handle outliers and noisy data</a:t>
            </a:r>
          </a:p>
          <a:p>
            <a:r>
              <a:rPr lang="en-AU" dirty="0"/>
              <a:t>Do not work for the non-linear data set</a:t>
            </a:r>
          </a:p>
          <a:p>
            <a:r>
              <a:rPr lang="en-AU" dirty="0"/>
              <a:t>Lacks consistency</a:t>
            </a:r>
          </a:p>
          <a:p>
            <a:pPr marL="0" indent="0">
              <a:buNone/>
            </a:pPr>
            <a:endParaRPr lang="en-AU" dirty="0"/>
          </a:p>
        </p:txBody>
      </p:sp>
    </p:spTree>
    <p:extLst>
      <p:ext uri="{BB962C8B-B14F-4D97-AF65-F5344CB8AC3E}">
        <p14:creationId xmlns:p14="http://schemas.microsoft.com/office/powerpoint/2010/main" val="3153333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E1D1-7082-4E16-AE17-12C4092A626E}"/>
              </a:ext>
            </a:extLst>
          </p:cNvPr>
          <p:cNvSpPr>
            <a:spLocks noGrp="1"/>
          </p:cNvSpPr>
          <p:nvPr>
            <p:ph type="title"/>
          </p:nvPr>
        </p:nvSpPr>
        <p:spPr>
          <a:xfrm>
            <a:off x="913775" y="618518"/>
            <a:ext cx="10364451" cy="870918"/>
          </a:xfrm>
        </p:spPr>
        <p:txBody>
          <a:bodyPr>
            <a:normAutofit fontScale="90000"/>
          </a:bodyPr>
          <a:lstStyle/>
          <a:p>
            <a:r>
              <a:rPr lang="en-AU" b="1" dirty="0"/>
              <a:t>Applications of K- Means Clustering Algorithm</a:t>
            </a:r>
            <a:endParaRPr lang="en-AU" dirty="0"/>
          </a:p>
        </p:txBody>
      </p:sp>
      <p:sp>
        <p:nvSpPr>
          <p:cNvPr id="3" name="Content Placeholder 2">
            <a:extLst>
              <a:ext uri="{FF2B5EF4-FFF2-40B4-BE49-F238E27FC236}">
                <a16:creationId xmlns:a16="http://schemas.microsoft.com/office/drawing/2014/main" id="{A9C50479-AD2F-4289-B335-E0F618ABACA1}"/>
              </a:ext>
            </a:extLst>
          </p:cNvPr>
          <p:cNvSpPr>
            <a:spLocks noGrp="1"/>
          </p:cNvSpPr>
          <p:nvPr>
            <p:ph sz="quarter" idx="13"/>
          </p:nvPr>
        </p:nvSpPr>
        <p:spPr>
          <a:xfrm>
            <a:off x="913774" y="1706252"/>
            <a:ext cx="10363826" cy="3827281"/>
          </a:xfrm>
        </p:spPr>
        <p:txBody>
          <a:bodyPr>
            <a:normAutofit/>
          </a:bodyPr>
          <a:lstStyle/>
          <a:p>
            <a:r>
              <a:rPr lang="en-AU" dirty="0"/>
              <a:t>Market segmentation</a:t>
            </a:r>
          </a:p>
          <a:p>
            <a:r>
              <a:rPr lang="en-AU" dirty="0"/>
              <a:t>Document clustering</a:t>
            </a:r>
          </a:p>
          <a:p>
            <a:r>
              <a:rPr lang="en-AU" dirty="0"/>
              <a:t>Image segmentation</a:t>
            </a:r>
          </a:p>
          <a:p>
            <a:r>
              <a:rPr lang="en-AU" dirty="0"/>
              <a:t>Image compression</a:t>
            </a:r>
          </a:p>
          <a:p>
            <a:r>
              <a:rPr lang="en-AU" dirty="0"/>
              <a:t>Cluster analysis</a:t>
            </a:r>
          </a:p>
          <a:p>
            <a:r>
              <a:rPr lang="en-AU" dirty="0"/>
              <a:t>Insurance fraud detection</a:t>
            </a:r>
          </a:p>
          <a:p>
            <a:r>
              <a:rPr lang="en-AU" dirty="0"/>
              <a:t>Public transport </a:t>
            </a:r>
            <a:r>
              <a:rPr lang="en-AU" dirty="0">
                <a:hlinkClick r:id="rId2"/>
              </a:rPr>
              <a:t>data analysis</a:t>
            </a:r>
            <a:endParaRPr lang="en-AU" dirty="0"/>
          </a:p>
          <a:p>
            <a:pPr marL="0" indent="0">
              <a:buNone/>
            </a:pPr>
            <a:endParaRPr lang="en-AU" dirty="0"/>
          </a:p>
        </p:txBody>
      </p:sp>
      <p:sp>
        <p:nvSpPr>
          <p:cNvPr id="4" name="Footer Placeholder 3">
            <a:extLst>
              <a:ext uri="{FF2B5EF4-FFF2-40B4-BE49-F238E27FC236}">
                <a16:creationId xmlns:a16="http://schemas.microsoft.com/office/drawing/2014/main" id="{494F1A88-F96A-4168-A142-3172B9CC9783}"/>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1C6988D3-A8A3-4811-8F7D-5DCC17EA28D1}"/>
              </a:ext>
            </a:extLst>
          </p:cNvPr>
          <p:cNvSpPr>
            <a:spLocks noGrp="1"/>
          </p:cNvSpPr>
          <p:nvPr>
            <p:ph type="sldNum" sz="quarter" idx="12"/>
          </p:nvPr>
        </p:nvSpPr>
        <p:spPr/>
        <p:txBody>
          <a:bodyPr/>
          <a:lstStyle/>
          <a:p>
            <a:fld id="{AEB06DDB-F44C-4EF7-9DB3-5C554CDE7A4A}" type="slidenum">
              <a:rPr lang="en-AU" smtClean="0"/>
              <a:t>16</a:t>
            </a:fld>
            <a:endParaRPr lang="en-AU"/>
          </a:p>
        </p:txBody>
      </p:sp>
    </p:spTree>
    <p:extLst>
      <p:ext uri="{BB962C8B-B14F-4D97-AF65-F5344CB8AC3E}">
        <p14:creationId xmlns:p14="http://schemas.microsoft.com/office/powerpoint/2010/main" val="344940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3E4E-6554-4ED2-A6D4-FC98225B8A63}"/>
              </a:ext>
            </a:extLst>
          </p:cNvPr>
          <p:cNvSpPr>
            <a:spLocks noGrp="1"/>
          </p:cNvSpPr>
          <p:nvPr>
            <p:ph type="title"/>
          </p:nvPr>
        </p:nvSpPr>
        <p:spPr>
          <a:xfrm>
            <a:off x="913149" y="210024"/>
            <a:ext cx="10364451" cy="578686"/>
          </a:xfrm>
        </p:spPr>
        <p:txBody>
          <a:bodyPr>
            <a:normAutofit fontScale="90000"/>
          </a:bodyPr>
          <a:lstStyle/>
          <a:p>
            <a:r>
              <a:rPr lang="en-US" dirty="0"/>
              <a:t>Hierarchical clustering</a:t>
            </a:r>
            <a:endParaRPr lang="en-AU" dirty="0"/>
          </a:p>
        </p:txBody>
      </p:sp>
      <p:sp>
        <p:nvSpPr>
          <p:cNvPr id="3" name="Content Placeholder 2">
            <a:extLst>
              <a:ext uri="{FF2B5EF4-FFF2-40B4-BE49-F238E27FC236}">
                <a16:creationId xmlns:a16="http://schemas.microsoft.com/office/drawing/2014/main" id="{8EFD88EA-DF25-4342-904E-768BA95D71ED}"/>
              </a:ext>
            </a:extLst>
          </p:cNvPr>
          <p:cNvSpPr>
            <a:spLocks noGrp="1"/>
          </p:cNvSpPr>
          <p:nvPr>
            <p:ph sz="quarter" idx="13"/>
          </p:nvPr>
        </p:nvSpPr>
        <p:spPr>
          <a:xfrm>
            <a:off x="913774" y="904974"/>
            <a:ext cx="10363826" cy="4886226"/>
          </a:xfrm>
        </p:spPr>
        <p:txBody>
          <a:bodyPr/>
          <a:lstStyle/>
          <a:p>
            <a:r>
              <a:rPr lang="en-AU" dirty="0"/>
              <a:t>Also known as </a:t>
            </a:r>
            <a:r>
              <a:rPr lang="en-AU" b="1" dirty="0"/>
              <a:t>Hierarchical cluster analysis</a:t>
            </a:r>
            <a:r>
              <a:rPr lang="en-AU" dirty="0"/>
              <a:t> or </a:t>
            </a:r>
            <a:r>
              <a:rPr lang="en-AU" b="1" dirty="0"/>
              <a:t>HCA </a:t>
            </a:r>
          </a:p>
          <a:p>
            <a:r>
              <a:rPr lang="en-AU" dirty="0"/>
              <a:t>IT is an unsupervised clustering algorithm which involves creating clusters that have predominant ordering from top to bottom.</a:t>
            </a:r>
          </a:p>
          <a:p>
            <a:r>
              <a:rPr lang="en-AU" dirty="0"/>
              <a:t>For </a:t>
            </a:r>
            <a:r>
              <a:rPr lang="en-AU" dirty="0" err="1"/>
              <a:t>e.g</a:t>
            </a:r>
            <a:r>
              <a:rPr lang="en-AU" dirty="0"/>
              <a:t>: All files and folders on our hard disk are organized in a hierarchy.</a:t>
            </a:r>
          </a:p>
          <a:p>
            <a:r>
              <a:rPr lang="en-AU" dirty="0"/>
              <a:t>The algorithm groups similar objects into groups called </a:t>
            </a:r>
            <a:r>
              <a:rPr lang="en-AU" b="1" i="1" dirty="0"/>
              <a:t>clusters</a:t>
            </a:r>
            <a:r>
              <a:rPr lang="en-AU" dirty="0"/>
              <a:t>. The endpoint is a set of clusters or groups</a:t>
            </a:r>
            <a:r>
              <a:rPr lang="en-AU" i="1" dirty="0"/>
              <a:t>, </a:t>
            </a:r>
            <a:r>
              <a:rPr lang="en-AU" dirty="0"/>
              <a:t>where each cluster is distinct from each other cluster, and the objects within each cluster are broadly similar to each other.</a:t>
            </a:r>
          </a:p>
          <a:p>
            <a:r>
              <a:rPr lang="en-AU" dirty="0"/>
              <a:t>This clustering technique is divided into two types:</a:t>
            </a:r>
          </a:p>
          <a:p>
            <a:pPr marL="0" indent="0">
              <a:buNone/>
            </a:pPr>
            <a:r>
              <a:rPr lang="en-AU" b="1" dirty="0"/>
              <a:t>1. Agglomerative Hierarchical Clustering</a:t>
            </a:r>
          </a:p>
          <a:p>
            <a:pPr marL="0" indent="0">
              <a:buNone/>
            </a:pPr>
            <a:r>
              <a:rPr lang="en-AU" b="1" dirty="0"/>
              <a:t>2. Divisive Hierarchical Clustering</a:t>
            </a:r>
          </a:p>
          <a:p>
            <a:endParaRPr lang="en-AU" dirty="0"/>
          </a:p>
        </p:txBody>
      </p:sp>
      <p:sp>
        <p:nvSpPr>
          <p:cNvPr id="4" name="Footer Placeholder 3">
            <a:extLst>
              <a:ext uri="{FF2B5EF4-FFF2-40B4-BE49-F238E27FC236}">
                <a16:creationId xmlns:a16="http://schemas.microsoft.com/office/drawing/2014/main" id="{D7686CB9-189A-4E69-8429-7C9928357DC0}"/>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F5BD95EB-612C-4525-847D-8CBD7A1370CB}"/>
              </a:ext>
            </a:extLst>
          </p:cNvPr>
          <p:cNvSpPr>
            <a:spLocks noGrp="1"/>
          </p:cNvSpPr>
          <p:nvPr>
            <p:ph type="sldNum" sz="quarter" idx="12"/>
          </p:nvPr>
        </p:nvSpPr>
        <p:spPr/>
        <p:txBody>
          <a:bodyPr/>
          <a:lstStyle/>
          <a:p>
            <a:fld id="{AEB06DDB-F44C-4EF7-9DB3-5C554CDE7A4A}" type="slidenum">
              <a:rPr lang="en-AU" smtClean="0"/>
              <a:t>17</a:t>
            </a:fld>
            <a:endParaRPr lang="en-AU"/>
          </a:p>
        </p:txBody>
      </p:sp>
    </p:spTree>
    <p:extLst>
      <p:ext uri="{BB962C8B-B14F-4D97-AF65-F5344CB8AC3E}">
        <p14:creationId xmlns:p14="http://schemas.microsoft.com/office/powerpoint/2010/main" val="1830943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82887-6EFC-4116-8301-3A23D73DE5CA}"/>
              </a:ext>
            </a:extLst>
          </p:cNvPr>
          <p:cNvSpPr>
            <a:spLocks noGrp="1"/>
          </p:cNvSpPr>
          <p:nvPr>
            <p:ph sz="quarter" idx="13"/>
          </p:nvPr>
        </p:nvSpPr>
        <p:spPr>
          <a:xfrm>
            <a:off x="913774" y="245098"/>
            <a:ext cx="10363826" cy="5546102"/>
          </a:xfrm>
        </p:spPr>
        <p:txBody>
          <a:bodyPr>
            <a:normAutofit lnSpcReduction="10000"/>
          </a:bodyPr>
          <a:lstStyle/>
          <a:p>
            <a:r>
              <a:rPr lang="en-AU" b="1" dirty="0"/>
              <a:t>Agglomerative Hierarchical Clustering</a:t>
            </a:r>
          </a:p>
          <a:p>
            <a:pPr marL="0" indent="0">
              <a:buNone/>
            </a:pPr>
            <a:r>
              <a:rPr lang="en-AU" dirty="0"/>
              <a:t>The Agglomerative Hierarchical Clustering is the most common type of hierarchical clustering used to group objects in clusters based on their similarity. It’s also known as AGNES (Agglomerative Nesting). It's a “</a:t>
            </a:r>
            <a:r>
              <a:rPr lang="en-AU" b="1" dirty="0"/>
              <a:t>bottom-up</a:t>
            </a:r>
            <a:r>
              <a:rPr lang="en-AU" dirty="0"/>
              <a:t>” approach: </a:t>
            </a:r>
            <a:r>
              <a:rPr lang="en-AU" b="1" i="1" dirty="0"/>
              <a:t>each observation starts in its own cluster, and pairs of clusters are merged as one moves up the hierarchy.</a:t>
            </a:r>
            <a:endParaRPr lang="en-AU" dirty="0"/>
          </a:p>
          <a:p>
            <a:r>
              <a:rPr lang="en-AU" b="1" dirty="0"/>
              <a:t>How does it work?</a:t>
            </a:r>
            <a:endParaRPr lang="en-AU" dirty="0"/>
          </a:p>
          <a:p>
            <a:pPr marL="0" indent="0">
              <a:buNone/>
            </a:pPr>
            <a:r>
              <a:rPr lang="en-AU" b="1" dirty="0"/>
              <a:t>1.</a:t>
            </a:r>
            <a:r>
              <a:rPr lang="en-AU" dirty="0"/>
              <a:t> Make each data point a single-point cluster → </a:t>
            </a:r>
            <a:r>
              <a:rPr lang="en-AU" b="1" dirty="0"/>
              <a:t>forms N clusters</a:t>
            </a:r>
          </a:p>
          <a:p>
            <a:pPr marL="0" indent="0">
              <a:buNone/>
            </a:pPr>
            <a:r>
              <a:rPr lang="en-AU" b="1" dirty="0"/>
              <a:t>2.</a:t>
            </a:r>
            <a:r>
              <a:rPr lang="en-AU" dirty="0"/>
              <a:t> Take the </a:t>
            </a:r>
            <a:r>
              <a:rPr lang="en-AU" b="1" dirty="0"/>
              <a:t>two closest data points </a:t>
            </a:r>
            <a:r>
              <a:rPr lang="en-AU" dirty="0"/>
              <a:t>and make them </a:t>
            </a:r>
            <a:r>
              <a:rPr lang="en-AU" b="1" dirty="0"/>
              <a:t>one cluster → forms N-1 clusters</a:t>
            </a:r>
          </a:p>
          <a:p>
            <a:pPr marL="0" indent="0">
              <a:buNone/>
            </a:pPr>
            <a:r>
              <a:rPr lang="en-AU" b="1" dirty="0"/>
              <a:t>3.</a:t>
            </a:r>
            <a:r>
              <a:rPr lang="en-AU" dirty="0"/>
              <a:t> Take </a:t>
            </a:r>
            <a:r>
              <a:rPr lang="en-AU" b="1" dirty="0"/>
              <a:t>the two closest clusters </a:t>
            </a:r>
            <a:r>
              <a:rPr lang="en-AU" dirty="0"/>
              <a:t>and make </a:t>
            </a:r>
            <a:r>
              <a:rPr lang="en-AU" b="1" dirty="0"/>
              <a:t>them one cluster → Forms N-2 clusters</a:t>
            </a:r>
            <a:r>
              <a:rPr lang="en-AU" dirty="0"/>
              <a:t>.</a:t>
            </a:r>
          </a:p>
          <a:p>
            <a:pPr marL="0" indent="0">
              <a:buNone/>
            </a:pPr>
            <a:r>
              <a:rPr lang="en-AU" b="1" dirty="0"/>
              <a:t>4.</a:t>
            </a:r>
            <a:r>
              <a:rPr lang="en-AU" dirty="0"/>
              <a:t> Repeat </a:t>
            </a:r>
            <a:r>
              <a:rPr lang="en-AU" b="1" dirty="0"/>
              <a:t>step-3 until you are left with only one cluster.</a:t>
            </a:r>
          </a:p>
          <a:p>
            <a:endParaRPr lang="en-AU" dirty="0"/>
          </a:p>
        </p:txBody>
      </p:sp>
      <p:sp>
        <p:nvSpPr>
          <p:cNvPr id="4" name="Footer Placeholder 3">
            <a:extLst>
              <a:ext uri="{FF2B5EF4-FFF2-40B4-BE49-F238E27FC236}">
                <a16:creationId xmlns:a16="http://schemas.microsoft.com/office/drawing/2014/main" id="{E46E996B-8475-4667-9D05-BE281D43B415}"/>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E45D5BB4-62A0-4B76-8025-8277F0289177}"/>
              </a:ext>
            </a:extLst>
          </p:cNvPr>
          <p:cNvSpPr>
            <a:spLocks noGrp="1"/>
          </p:cNvSpPr>
          <p:nvPr>
            <p:ph type="sldNum" sz="quarter" idx="12"/>
          </p:nvPr>
        </p:nvSpPr>
        <p:spPr/>
        <p:txBody>
          <a:bodyPr/>
          <a:lstStyle/>
          <a:p>
            <a:fld id="{AEB06DDB-F44C-4EF7-9DB3-5C554CDE7A4A}" type="slidenum">
              <a:rPr lang="en-AU" smtClean="0"/>
              <a:t>18</a:t>
            </a:fld>
            <a:endParaRPr lang="en-AU"/>
          </a:p>
        </p:txBody>
      </p:sp>
    </p:spTree>
    <p:extLst>
      <p:ext uri="{BB962C8B-B14F-4D97-AF65-F5344CB8AC3E}">
        <p14:creationId xmlns:p14="http://schemas.microsoft.com/office/powerpoint/2010/main" val="3906780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1F8B2-4C22-49B4-A872-8627EACA9164}"/>
              </a:ext>
            </a:extLst>
          </p:cNvPr>
          <p:cNvSpPr>
            <a:spLocks noGrp="1"/>
          </p:cNvSpPr>
          <p:nvPr>
            <p:ph sz="quarter" idx="13"/>
          </p:nvPr>
        </p:nvSpPr>
        <p:spPr>
          <a:xfrm>
            <a:off x="913774" y="179110"/>
            <a:ext cx="10363826" cy="5612090"/>
          </a:xfrm>
        </p:spPr>
        <p:txBody>
          <a:bodyPr/>
          <a:lstStyle/>
          <a:p>
            <a:r>
              <a:rPr lang="en-AU" dirty="0"/>
              <a:t>Have a look at the visual representation of Agglomerative Hierarchical Clustering for better understanding:</a:t>
            </a:r>
          </a:p>
        </p:txBody>
      </p:sp>
      <p:sp>
        <p:nvSpPr>
          <p:cNvPr id="4" name="Footer Placeholder 3">
            <a:extLst>
              <a:ext uri="{FF2B5EF4-FFF2-40B4-BE49-F238E27FC236}">
                <a16:creationId xmlns:a16="http://schemas.microsoft.com/office/drawing/2014/main" id="{6E856D81-F275-475A-A5D9-2CC33336DE74}"/>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97E2203F-3A45-45D8-90B7-D47C88A1F1EB}"/>
              </a:ext>
            </a:extLst>
          </p:cNvPr>
          <p:cNvSpPr>
            <a:spLocks noGrp="1"/>
          </p:cNvSpPr>
          <p:nvPr>
            <p:ph type="sldNum" sz="quarter" idx="12"/>
          </p:nvPr>
        </p:nvSpPr>
        <p:spPr/>
        <p:txBody>
          <a:bodyPr/>
          <a:lstStyle/>
          <a:p>
            <a:fld id="{AEB06DDB-F44C-4EF7-9DB3-5C554CDE7A4A}" type="slidenum">
              <a:rPr lang="en-AU" smtClean="0"/>
              <a:t>19</a:t>
            </a:fld>
            <a:endParaRPr lang="en-AU"/>
          </a:p>
        </p:txBody>
      </p:sp>
      <p:pic>
        <p:nvPicPr>
          <p:cNvPr id="1026" name="Picture 2" descr="Figure">
            <a:extLst>
              <a:ext uri="{FF2B5EF4-FFF2-40B4-BE49-F238E27FC236}">
                <a16:creationId xmlns:a16="http://schemas.microsoft.com/office/drawing/2014/main" id="{3A61029A-2877-4FF4-A9C9-F5C0E8E1AAA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97677" y="1183228"/>
            <a:ext cx="6138153" cy="460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84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0BB493A6-F7C9-4F34-A103-A5081232A37B}"/>
              </a:ext>
            </a:extLst>
          </p:cNvPr>
          <p:cNvSpPr>
            <a:spLocks noGrp="1"/>
          </p:cNvSpPr>
          <p:nvPr>
            <p:ph type="title"/>
          </p:nvPr>
        </p:nvSpPr>
        <p:spPr>
          <a:xfrm>
            <a:off x="79032" y="757237"/>
            <a:ext cx="3901870" cy="4018201"/>
          </a:xfrm>
        </p:spPr>
        <p:txBody>
          <a:bodyPr>
            <a:normAutofit/>
          </a:bodyPr>
          <a:lstStyle/>
          <a:p>
            <a:pPr algn="l"/>
            <a:r>
              <a:rPr lang="en-AU" sz="4400" b="1" dirty="0"/>
              <a:t>Topics to be Covered…</a:t>
            </a:r>
          </a:p>
        </p:txBody>
      </p:sp>
      <p:sp>
        <p:nvSpPr>
          <p:cNvPr id="3" name="Content Placeholder 2">
            <a:extLst>
              <a:ext uri="{FF2B5EF4-FFF2-40B4-BE49-F238E27FC236}">
                <a16:creationId xmlns:a16="http://schemas.microsoft.com/office/drawing/2014/main" id="{BCD35461-318A-4D10-93D2-DFD7EA84CD1B}"/>
              </a:ext>
            </a:extLst>
          </p:cNvPr>
          <p:cNvSpPr>
            <a:spLocks noGrp="1"/>
          </p:cNvSpPr>
          <p:nvPr>
            <p:ph sz="quarter" idx="13"/>
          </p:nvPr>
        </p:nvSpPr>
        <p:spPr>
          <a:xfrm>
            <a:off x="4701008" y="340468"/>
            <a:ext cx="6576591" cy="5719864"/>
          </a:xfrm>
        </p:spPr>
        <p:txBody>
          <a:bodyPr anchor="ctr">
            <a:normAutofit/>
          </a:bodyPr>
          <a:lstStyle/>
          <a:p>
            <a:pPr marL="0" indent="0">
              <a:buNone/>
            </a:pPr>
            <a:endParaRPr lang="en-US" b="1" dirty="0"/>
          </a:p>
          <a:p>
            <a:r>
              <a:rPr lang="en-US" b="1" dirty="0"/>
              <a:t>Distance Based Models: </a:t>
            </a:r>
            <a:r>
              <a:rPr lang="en-US" dirty="0" err="1"/>
              <a:t>Neighbours</a:t>
            </a:r>
            <a:r>
              <a:rPr lang="en-US" dirty="0"/>
              <a:t> and Examples, Nearest </a:t>
            </a:r>
            <a:r>
              <a:rPr lang="en-US" dirty="0" err="1"/>
              <a:t>Neighbours</a:t>
            </a:r>
            <a:r>
              <a:rPr lang="en-US" dirty="0"/>
              <a:t> Classification, Distance based clustering K-means Algorithm, Hierarchical clustering, </a:t>
            </a:r>
          </a:p>
          <a:p>
            <a:r>
              <a:rPr lang="en-US" b="1" dirty="0"/>
              <a:t>Rule Based Models:</a:t>
            </a:r>
            <a:r>
              <a:rPr lang="en-US" dirty="0"/>
              <a:t> Association rule mining. </a:t>
            </a:r>
          </a:p>
          <a:p>
            <a:r>
              <a:rPr lang="en-US" b="1" dirty="0"/>
              <a:t>Tree Based Models: </a:t>
            </a:r>
            <a:r>
              <a:rPr lang="en-US" dirty="0"/>
              <a:t>Decision Trees, Regression trees, Clustering Trees.</a:t>
            </a:r>
            <a:endParaRPr lang="en-AU" dirty="0"/>
          </a:p>
          <a:p>
            <a:r>
              <a:rPr lang="en-US" b="1" dirty="0"/>
              <a:t>Trends In Machine Learning: </a:t>
            </a:r>
            <a:r>
              <a:rPr lang="en-US" dirty="0"/>
              <a:t>Model and Symbols- Bagging and Boosting, Ensemble Learning, Online learning and Sequence Prediction, Deep Learning, Reinforcement Learning</a:t>
            </a:r>
            <a:endParaRPr lang="en-AU" dirty="0"/>
          </a:p>
          <a:p>
            <a:pPr marL="0" indent="0">
              <a:buNone/>
            </a:pPr>
            <a:endParaRPr lang="en-AU" dirty="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Footer Placeholder 3">
            <a:extLst>
              <a:ext uri="{FF2B5EF4-FFF2-40B4-BE49-F238E27FC236}">
                <a16:creationId xmlns:a16="http://schemas.microsoft.com/office/drawing/2014/main" id="{956BF42C-3610-4D34-A879-F57A36765165}"/>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6AAA9C74-2319-4CE8-AD7B-3DC3FC37D894}"/>
              </a:ext>
            </a:extLst>
          </p:cNvPr>
          <p:cNvSpPr>
            <a:spLocks noGrp="1"/>
          </p:cNvSpPr>
          <p:nvPr>
            <p:ph type="sldNum" sz="quarter" idx="12"/>
          </p:nvPr>
        </p:nvSpPr>
        <p:spPr/>
        <p:txBody>
          <a:bodyPr/>
          <a:lstStyle/>
          <a:p>
            <a:fld id="{AEB06DDB-F44C-4EF7-9DB3-5C554CDE7A4A}" type="slidenum">
              <a:rPr lang="en-AU" smtClean="0"/>
              <a:t>2</a:t>
            </a:fld>
            <a:endParaRPr lang="en-AU"/>
          </a:p>
        </p:txBody>
      </p:sp>
    </p:spTree>
    <p:extLst>
      <p:ext uri="{BB962C8B-B14F-4D97-AF65-F5344CB8AC3E}">
        <p14:creationId xmlns:p14="http://schemas.microsoft.com/office/powerpoint/2010/main" val="1780054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6C7AE-8D6C-4DDC-8068-18E3151FE5A5}"/>
              </a:ext>
            </a:extLst>
          </p:cNvPr>
          <p:cNvSpPr>
            <a:spLocks noGrp="1"/>
          </p:cNvSpPr>
          <p:nvPr>
            <p:ph sz="quarter" idx="13"/>
          </p:nvPr>
        </p:nvSpPr>
        <p:spPr>
          <a:xfrm>
            <a:off x="913774" y="226244"/>
            <a:ext cx="10363826" cy="5564956"/>
          </a:xfrm>
        </p:spPr>
        <p:txBody>
          <a:bodyPr/>
          <a:lstStyle/>
          <a:p>
            <a:r>
              <a:rPr lang="en-AU" dirty="0"/>
              <a:t>There are </a:t>
            </a:r>
            <a:r>
              <a:rPr lang="en-AU" b="1" dirty="0"/>
              <a:t>several ways to measure the distance between clusters </a:t>
            </a:r>
            <a:r>
              <a:rPr lang="en-AU" dirty="0"/>
              <a:t>in order to decide the </a:t>
            </a:r>
            <a:r>
              <a:rPr lang="en-AU" b="1" dirty="0"/>
              <a:t>rules for clustering</a:t>
            </a:r>
            <a:r>
              <a:rPr lang="en-AU" dirty="0"/>
              <a:t>, and they are often called </a:t>
            </a:r>
            <a:r>
              <a:rPr lang="en-AU" b="1" dirty="0"/>
              <a:t>Linkage Methods</a:t>
            </a:r>
            <a:r>
              <a:rPr lang="en-AU" dirty="0"/>
              <a:t>. Some of the common linkage methods are:</a:t>
            </a:r>
          </a:p>
          <a:p>
            <a:r>
              <a:rPr lang="en-AU" b="1" dirty="0"/>
              <a:t>Complete-linkage</a:t>
            </a:r>
            <a:r>
              <a:rPr lang="en-AU" dirty="0"/>
              <a:t>: the distance between two clusters is defined as the </a:t>
            </a:r>
            <a:r>
              <a:rPr lang="en-AU" b="1" i="1" dirty="0"/>
              <a:t>longest</a:t>
            </a:r>
            <a:r>
              <a:rPr lang="en-AU" b="1" dirty="0"/>
              <a:t> distance between two points </a:t>
            </a:r>
            <a:r>
              <a:rPr lang="en-AU" dirty="0"/>
              <a:t>in each cluster.</a:t>
            </a:r>
          </a:p>
          <a:p>
            <a:r>
              <a:rPr lang="en-AU" b="1" dirty="0"/>
              <a:t>Single-linkage</a:t>
            </a:r>
            <a:r>
              <a:rPr lang="en-AU" dirty="0"/>
              <a:t>: the distance between two clusters is defined as the </a:t>
            </a:r>
            <a:r>
              <a:rPr lang="en-AU" b="1" i="1" dirty="0"/>
              <a:t>shortest</a:t>
            </a:r>
            <a:r>
              <a:rPr lang="en-AU" b="1" dirty="0"/>
              <a:t> distance between two points </a:t>
            </a:r>
            <a:r>
              <a:rPr lang="en-AU" dirty="0"/>
              <a:t>in each cluster. This linkage may be used to detect high values in your dataset which </a:t>
            </a:r>
            <a:r>
              <a:rPr lang="en-AU" b="1" dirty="0"/>
              <a:t>may be outliers as they will be merged at the end.</a:t>
            </a:r>
          </a:p>
          <a:p>
            <a:r>
              <a:rPr lang="en-AU" b="1" dirty="0"/>
              <a:t>Average-linkage</a:t>
            </a:r>
            <a:r>
              <a:rPr lang="en-AU" dirty="0"/>
              <a:t>: the distance between two clusters is defined as the </a:t>
            </a:r>
            <a:r>
              <a:rPr lang="en-AU" b="1" dirty="0"/>
              <a:t>average distance between each point in one cluster to every point in the other cluster</a:t>
            </a:r>
            <a:r>
              <a:rPr lang="en-AU" dirty="0"/>
              <a:t>.</a:t>
            </a:r>
          </a:p>
          <a:p>
            <a:r>
              <a:rPr lang="en-AU" b="1" dirty="0"/>
              <a:t>Centroid-linkage:</a:t>
            </a:r>
            <a:r>
              <a:rPr lang="en-AU" dirty="0"/>
              <a:t> finds the </a:t>
            </a:r>
            <a:r>
              <a:rPr lang="en-AU" b="1" dirty="0"/>
              <a:t>centroid of cluster 1 and centroid of cluster 2</a:t>
            </a:r>
            <a:r>
              <a:rPr lang="en-AU" dirty="0"/>
              <a:t>, and then </a:t>
            </a:r>
            <a:r>
              <a:rPr lang="en-AU" b="1" dirty="0"/>
              <a:t>calculates the distance between the two before merging</a:t>
            </a:r>
            <a:r>
              <a:rPr lang="en-AU" dirty="0"/>
              <a:t>.</a:t>
            </a:r>
          </a:p>
          <a:p>
            <a:endParaRPr lang="en-AU" dirty="0"/>
          </a:p>
        </p:txBody>
      </p:sp>
      <p:sp>
        <p:nvSpPr>
          <p:cNvPr id="4" name="Footer Placeholder 3">
            <a:extLst>
              <a:ext uri="{FF2B5EF4-FFF2-40B4-BE49-F238E27FC236}">
                <a16:creationId xmlns:a16="http://schemas.microsoft.com/office/drawing/2014/main" id="{17190755-B9B2-43A9-A461-F4A1392C4935}"/>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800B547A-DF16-43AE-9896-1F309902CAAB}"/>
              </a:ext>
            </a:extLst>
          </p:cNvPr>
          <p:cNvSpPr>
            <a:spLocks noGrp="1"/>
          </p:cNvSpPr>
          <p:nvPr>
            <p:ph type="sldNum" sz="quarter" idx="12"/>
          </p:nvPr>
        </p:nvSpPr>
        <p:spPr/>
        <p:txBody>
          <a:bodyPr/>
          <a:lstStyle/>
          <a:p>
            <a:fld id="{AEB06DDB-F44C-4EF7-9DB3-5C554CDE7A4A}" type="slidenum">
              <a:rPr lang="en-AU" smtClean="0"/>
              <a:t>20</a:t>
            </a:fld>
            <a:endParaRPr lang="en-AU"/>
          </a:p>
        </p:txBody>
      </p:sp>
    </p:spTree>
    <p:extLst>
      <p:ext uri="{BB962C8B-B14F-4D97-AF65-F5344CB8AC3E}">
        <p14:creationId xmlns:p14="http://schemas.microsoft.com/office/powerpoint/2010/main" val="4231094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D824CC95-642F-4C0E-BB28-9833EBB2FE7F}"/>
              </a:ext>
            </a:extLst>
          </p:cNvPr>
          <p:cNvSpPr>
            <a:spLocks noGrp="1"/>
          </p:cNvSpPr>
          <p:nvPr>
            <p:ph sz="quarter" idx="13"/>
          </p:nvPr>
        </p:nvSpPr>
        <p:spPr>
          <a:xfrm>
            <a:off x="282102" y="291830"/>
            <a:ext cx="6326088" cy="5956570"/>
          </a:xfrm>
        </p:spPr>
        <p:txBody>
          <a:bodyPr>
            <a:noAutofit/>
          </a:bodyPr>
          <a:lstStyle/>
          <a:p>
            <a:pPr>
              <a:lnSpc>
                <a:spcPct val="110000"/>
              </a:lnSpc>
            </a:pPr>
            <a:r>
              <a:rPr lang="en-AU" sz="1600" dirty="0"/>
              <a:t>The choice of linkage method entirely depends on you and there is no hard and fast method that will always give you good results. Different linkage methods lead to different clusters.</a:t>
            </a:r>
          </a:p>
          <a:p>
            <a:pPr>
              <a:lnSpc>
                <a:spcPct val="110000"/>
              </a:lnSpc>
            </a:pPr>
            <a:r>
              <a:rPr lang="en-AU" sz="1600" dirty="0"/>
              <a:t>The point of doing all this is to demonstrate the way hierarchical clustering works, it maintains a memory of how we went through this process and that memory is stored in </a:t>
            </a:r>
            <a:r>
              <a:rPr lang="en-AU" sz="1600" b="1" dirty="0"/>
              <a:t>Dendrogram</a:t>
            </a:r>
            <a:r>
              <a:rPr lang="en-AU" sz="1600" dirty="0"/>
              <a:t>.</a:t>
            </a:r>
          </a:p>
          <a:p>
            <a:pPr>
              <a:lnSpc>
                <a:spcPct val="110000"/>
              </a:lnSpc>
            </a:pPr>
            <a:r>
              <a:rPr lang="en-AU" sz="1600" b="1" dirty="0"/>
              <a:t>What is a Dendrogram?</a:t>
            </a:r>
            <a:endParaRPr lang="en-AU" sz="1600" dirty="0"/>
          </a:p>
          <a:p>
            <a:pPr>
              <a:lnSpc>
                <a:spcPct val="110000"/>
              </a:lnSpc>
            </a:pPr>
            <a:r>
              <a:rPr lang="en-AU" sz="1600" dirty="0"/>
              <a:t>A Dendrogram is a type of tree diagram showing hierarchical relationships between different sets of data.</a:t>
            </a:r>
          </a:p>
          <a:p>
            <a:pPr>
              <a:lnSpc>
                <a:spcPct val="110000"/>
              </a:lnSpc>
            </a:pPr>
            <a:r>
              <a:rPr lang="en-AU" sz="1600" dirty="0"/>
              <a:t>As already said a Dendrogram contains the memory of hierarchical clustering algorithm, so just by looking at the Dendrogram you can tell how the cluster is formed.</a:t>
            </a:r>
          </a:p>
          <a:p>
            <a:r>
              <a:rPr lang="en-AU" sz="1600" b="1" dirty="0">
                <a:solidFill>
                  <a:srgbClr val="FF0000"/>
                </a:solidFill>
              </a:rPr>
              <a:t>Note:- </a:t>
            </a:r>
            <a:endParaRPr lang="en-AU" sz="1600" dirty="0">
              <a:solidFill>
                <a:srgbClr val="FF0000"/>
              </a:solidFill>
            </a:endParaRPr>
          </a:p>
          <a:p>
            <a:r>
              <a:rPr lang="en-AU" sz="1600" dirty="0">
                <a:solidFill>
                  <a:srgbClr val="FF0000"/>
                </a:solidFill>
              </a:rPr>
              <a:t>Distance between data points represents dissimilarities.</a:t>
            </a:r>
          </a:p>
          <a:p>
            <a:r>
              <a:rPr lang="en-AU" sz="1600" dirty="0">
                <a:solidFill>
                  <a:srgbClr val="FF0000"/>
                </a:solidFill>
              </a:rPr>
              <a:t>Height of the blocks represents the distance between clusters.</a:t>
            </a:r>
            <a:endParaRPr lang="en-AU" sz="1600" dirty="0"/>
          </a:p>
          <a:p>
            <a:pPr>
              <a:lnSpc>
                <a:spcPct val="110000"/>
              </a:lnSpc>
            </a:pPr>
            <a:endParaRPr lang="en-AU" sz="1600" dirty="0"/>
          </a:p>
        </p:txBody>
      </p:sp>
      <p:sp>
        <p:nvSpPr>
          <p:cNvPr id="4" name="Footer Placeholder 3">
            <a:extLst>
              <a:ext uri="{FF2B5EF4-FFF2-40B4-BE49-F238E27FC236}">
                <a16:creationId xmlns:a16="http://schemas.microsoft.com/office/drawing/2014/main" id="{6F3ED8B6-B093-407D-BD99-FBE92730FBC4}"/>
              </a:ext>
            </a:extLst>
          </p:cNvPr>
          <p:cNvSpPr>
            <a:spLocks noGrp="1"/>
          </p:cNvSpPr>
          <p:nvPr>
            <p:ph type="ftr" sz="quarter" idx="11"/>
          </p:nvPr>
        </p:nvSpPr>
        <p:spPr>
          <a:xfrm>
            <a:off x="249963" y="6333894"/>
            <a:ext cx="6672887" cy="365125"/>
          </a:xfrm>
        </p:spPr>
        <p:txBody>
          <a:bodyPr>
            <a:normAutofit/>
          </a:bodyPr>
          <a:lstStyle/>
          <a:p>
            <a:pPr>
              <a:spcAft>
                <a:spcPts val="600"/>
              </a:spcAft>
            </a:pPr>
            <a:r>
              <a:rPr lang="en-AU" dirty="0"/>
              <a:t>PPT: MADHAV MISHRA</a:t>
            </a:r>
          </a:p>
        </p:txBody>
      </p:sp>
      <p:sp>
        <p:nvSpPr>
          <p:cNvPr id="5" name="Slide Number Placeholder 4">
            <a:extLst>
              <a:ext uri="{FF2B5EF4-FFF2-40B4-BE49-F238E27FC236}">
                <a16:creationId xmlns:a16="http://schemas.microsoft.com/office/drawing/2014/main" id="{F0DD32F4-D79F-45CE-B7C1-591B4B34A1E5}"/>
              </a:ext>
            </a:extLst>
          </p:cNvPr>
          <p:cNvSpPr>
            <a:spLocks noGrp="1"/>
          </p:cNvSpPr>
          <p:nvPr>
            <p:ph type="sldNum" sz="quarter" idx="12"/>
          </p:nvPr>
        </p:nvSpPr>
        <p:spPr>
          <a:xfrm>
            <a:off x="10514011" y="5883275"/>
            <a:ext cx="764215" cy="365125"/>
          </a:xfrm>
        </p:spPr>
        <p:txBody>
          <a:bodyPr>
            <a:normAutofit/>
          </a:bodyPr>
          <a:lstStyle/>
          <a:p>
            <a:pPr>
              <a:spcAft>
                <a:spcPts val="600"/>
              </a:spcAft>
            </a:pPr>
            <a:fld id="{AEB06DDB-F44C-4EF7-9DB3-5C554CDE7A4A}" type="slidenum">
              <a:rPr lang="en-AU" smtClean="0"/>
              <a:pPr>
                <a:spcAft>
                  <a:spcPts val="600"/>
                </a:spcAft>
              </a:pPr>
              <a:t>21</a:t>
            </a:fld>
            <a:endParaRPr lang="en-AU"/>
          </a:p>
        </p:txBody>
      </p:sp>
      <p:pic>
        <p:nvPicPr>
          <p:cNvPr id="7" name="Picture 6" descr="Chart, histogram&#10;&#10;Description automatically generated">
            <a:extLst>
              <a:ext uri="{FF2B5EF4-FFF2-40B4-BE49-F238E27FC236}">
                <a16:creationId xmlns:a16="http://schemas.microsoft.com/office/drawing/2014/main" id="{C6A4BC79-A95B-466D-826A-764E469D3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850" y="1408078"/>
            <a:ext cx="5090809" cy="3208834"/>
          </a:xfrm>
          <a:prstGeom prst="rect">
            <a:avLst/>
          </a:prstGeom>
        </p:spPr>
      </p:pic>
    </p:spTree>
    <p:extLst>
      <p:ext uri="{BB962C8B-B14F-4D97-AF65-F5344CB8AC3E}">
        <p14:creationId xmlns:p14="http://schemas.microsoft.com/office/powerpoint/2010/main" val="192995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3F5C-498E-4224-94A6-D5E392FF7750}"/>
              </a:ext>
            </a:extLst>
          </p:cNvPr>
          <p:cNvSpPr>
            <a:spLocks noGrp="1"/>
          </p:cNvSpPr>
          <p:nvPr>
            <p:ph type="title"/>
          </p:nvPr>
        </p:nvSpPr>
        <p:spPr>
          <a:xfrm>
            <a:off x="913775" y="362356"/>
            <a:ext cx="10364451" cy="704445"/>
          </a:xfrm>
        </p:spPr>
        <p:txBody>
          <a:bodyPr>
            <a:normAutofit/>
          </a:bodyPr>
          <a:lstStyle/>
          <a:p>
            <a:r>
              <a:rPr lang="en-AU" b="1"/>
              <a:t>Parts of a Dendrogram</a:t>
            </a:r>
            <a:endParaRPr lang="en-AU" dirty="0"/>
          </a:p>
        </p:txBody>
      </p:sp>
      <p:sp>
        <p:nvSpPr>
          <p:cNvPr id="3" name="Content Placeholder 2">
            <a:extLst>
              <a:ext uri="{FF2B5EF4-FFF2-40B4-BE49-F238E27FC236}">
                <a16:creationId xmlns:a16="http://schemas.microsoft.com/office/drawing/2014/main" id="{65619F55-171E-44FF-AA90-E00F203B6390}"/>
              </a:ext>
            </a:extLst>
          </p:cNvPr>
          <p:cNvSpPr>
            <a:spLocks noGrp="1"/>
          </p:cNvSpPr>
          <p:nvPr>
            <p:ph sz="quarter" idx="13"/>
          </p:nvPr>
        </p:nvSpPr>
        <p:spPr>
          <a:xfrm>
            <a:off x="337513" y="1342418"/>
            <a:ext cx="7113874" cy="4905982"/>
          </a:xfrm>
        </p:spPr>
        <p:txBody>
          <a:bodyPr>
            <a:noAutofit/>
          </a:bodyPr>
          <a:lstStyle/>
          <a:p>
            <a:pPr>
              <a:lnSpc>
                <a:spcPct val="110000"/>
              </a:lnSpc>
            </a:pPr>
            <a:r>
              <a:rPr lang="en-AU" sz="1400" dirty="0"/>
              <a:t>A dendrogram can be a column graph (as in the Given image ) or a row graph. </a:t>
            </a:r>
          </a:p>
          <a:p>
            <a:pPr>
              <a:lnSpc>
                <a:spcPct val="110000"/>
              </a:lnSpc>
            </a:pPr>
            <a:r>
              <a:rPr lang="en-AU" sz="1400" dirty="0"/>
              <a:t>Some dendrograms are circular or have a fluid-shape, but the software will usually produce a row or column graph. No matter what the shape, the basic graph comprises the same parts:</a:t>
            </a:r>
          </a:p>
          <a:p>
            <a:pPr>
              <a:lnSpc>
                <a:spcPct val="110000"/>
              </a:lnSpc>
            </a:pPr>
            <a:r>
              <a:rPr lang="en-AU" sz="1400" dirty="0"/>
              <a:t>The </a:t>
            </a:r>
            <a:r>
              <a:rPr lang="en-AU" sz="1400" b="1" i="1" dirty="0"/>
              <a:t>Clades</a:t>
            </a:r>
            <a:r>
              <a:rPr lang="en-AU" sz="1400" dirty="0"/>
              <a:t> are the branch and are arranged according to how similar (or dissimilar) they are.</a:t>
            </a:r>
          </a:p>
          <a:p>
            <a:pPr>
              <a:lnSpc>
                <a:spcPct val="110000"/>
              </a:lnSpc>
            </a:pPr>
            <a:r>
              <a:rPr lang="en-AU" sz="1400" dirty="0"/>
              <a:t>Clades that are close to the same height are similar to each other; </a:t>
            </a:r>
          </a:p>
          <a:p>
            <a:pPr>
              <a:lnSpc>
                <a:spcPct val="110000"/>
              </a:lnSpc>
            </a:pPr>
            <a:r>
              <a:rPr lang="en-AU" sz="1400" dirty="0"/>
              <a:t>clades with different heights are dissimilar — </a:t>
            </a:r>
            <a:r>
              <a:rPr lang="en-AU" sz="1400" b="1" dirty="0"/>
              <a:t>the greater the difference in height, the more dissimilarity.</a:t>
            </a:r>
            <a:endParaRPr lang="en-AU" sz="1400" dirty="0"/>
          </a:p>
          <a:p>
            <a:pPr>
              <a:lnSpc>
                <a:spcPct val="110000"/>
              </a:lnSpc>
            </a:pPr>
            <a:r>
              <a:rPr lang="en-AU" sz="1400" dirty="0"/>
              <a:t>Each clade has one or more </a:t>
            </a:r>
            <a:r>
              <a:rPr lang="en-AU" sz="1400" b="1" i="1" dirty="0"/>
              <a:t>leaves</a:t>
            </a:r>
            <a:r>
              <a:rPr lang="en-AU" sz="1400" dirty="0"/>
              <a:t>.</a:t>
            </a:r>
          </a:p>
          <a:p>
            <a:pPr>
              <a:lnSpc>
                <a:spcPct val="110000"/>
              </a:lnSpc>
            </a:pPr>
            <a:r>
              <a:rPr lang="en-AU" sz="1400" dirty="0"/>
              <a:t>Leaves </a:t>
            </a:r>
            <a:r>
              <a:rPr lang="en-AU" sz="1400" b="1" dirty="0"/>
              <a:t>A, B, and C</a:t>
            </a:r>
            <a:r>
              <a:rPr lang="en-AU" sz="1400" dirty="0"/>
              <a:t> are </a:t>
            </a:r>
            <a:r>
              <a:rPr lang="en-AU" sz="1400" b="1" dirty="0"/>
              <a:t>more similar to each other </a:t>
            </a:r>
            <a:r>
              <a:rPr lang="en-AU" sz="1400" dirty="0"/>
              <a:t>than they are to leaves </a:t>
            </a:r>
            <a:r>
              <a:rPr lang="en-AU" sz="1400" b="1" dirty="0"/>
              <a:t>D, E, or F.</a:t>
            </a:r>
          </a:p>
          <a:p>
            <a:pPr>
              <a:lnSpc>
                <a:spcPct val="110000"/>
              </a:lnSpc>
            </a:pPr>
            <a:r>
              <a:rPr lang="en-AU" sz="1400" dirty="0"/>
              <a:t>Leaves </a:t>
            </a:r>
            <a:r>
              <a:rPr lang="en-AU" sz="1400" b="1" dirty="0"/>
              <a:t>D and E are more similar </a:t>
            </a:r>
            <a:r>
              <a:rPr lang="en-AU" sz="1400" dirty="0"/>
              <a:t>to each other than they are to leaves </a:t>
            </a:r>
            <a:r>
              <a:rPr lang="en-AU" sz="1400" b="1" dirty="0"/>
              <a:t>A, B, C, or F.</a:t>
            </a:r>
          </a:p>
          <a:p>
            <a:pPr>
              <a:lnSpc>
                <a:spcPct val="110000"/>
              </a:lnSpc>
            </a:pPr>
            <a:r>
              <a:rPr lang="en-AU" sz="1400" dirty="0"/>
              <a:t>Leaf </a:t>
            </a:r>
            <a:r>
              <a:rPr lang="en-AU" sz="1400" b="1" dirty="0"/>
              <a:t>F is substantially different from all </a:t>
            </a:r>
            <a:r>
              <a:rPr lang="en-AU" sz="1400" dirty="0"/>
              <a:t>of the other leaves.</a:t>
            </a:r>
          </a:p>
          <a:p>
            <a:pPr>
              <a:lnSpc>
                <a:spcPct val="110000"/>
              </a:lnSpc>
            </a:pPr>
            <a:endParaRPr lang="en-AU" sz="1400" dirty="0"/>
          </a:p>
        </p:txBody>
      </p:sp>
      <p:sp>
        <p:nvSpPr>
          <p:cNvPr id="4" name="Footer Placeholder 3">
            <a:extLst>
              <a:ext uri="{FF2B5EF4-FFF2-40B4-BE49-F238E27FC236}">
                <a16:creationId xmlns:a16="http://schemas.microsoft.com/office/drawing/2014/main" id="{15FC5231-0B2D-48D9-AABC-650DD586159B}"/>
              </a:ext>
            </a:extLst>
          </p:cNvPr>
          <p:cNvSpPr>
            <a:spLocks noGrp="1"/>
          </p:cNvSpPr>
          <p:nvPr>
            <p:ph type="ftr" sz="quarter" idx="11"/>
          </p:nvPr>
        </p:nvSpPr>
        <p:spPr>
          <a:xfrm>
            <a:off x="174472" y="6345677"/>
            <a:ext cx="6672887" cy="365125"/>
          </a:xfrm>
        </p:spPr>
        <p:txBody>
          <a:bodyPr>
            <a:normAutofit/>
          </a:bodyPr>
          <a:lstStyle/>
          <a:p>
            <a:pPr>
              <a:spcAft>
                <a:spcPts val="600"/>
              </a:spcAft>
            </a:pPr>
            <a:r>
              <a:rPr lang="en-AU" dirty="0"/>
              <a:t>PPT: MADHAV MISHRA</a:t>
            </a:r>
          </a:p>
        </p:txBody>
      </p:sp>
      <p:sp>
        <p:nvSpPr>
          <p:cNvPr id="5" name="Slide Number Placeholder 4">
            <a:extLst>
              <a:ext uri="{FF2B5EF4-FFF2-40B4-BE49-F238E27FC236}">
                <a16:creationId xmlns:a16="http://schemas.microsoft.com/office/drawing/2014/main" id="{2EBE0B6F-9711-4207-A5D0-7D1B5BF78221}"/>
              </a:ext>
            </a:extLst>
          </p:cNvPr>
          <p:cNvSpPr>
            <a:spLocks noGrp="1"/>
          </p:cNvSpPr>
          <p:nvPr>
            <p:ph type="sldNum" sz="quarter" idx="12"/>
          </p:nvPr>
        </p:nvSpPr>
        <p:spPr>
          <a:xfrm>
            <a:off x="10514011" y="5883275"/>
            <a:ext cx="764215" cy="365125"/>
          </a:xfrm>
        </p:spPr>
        <p:txBody>
          <a:bodyPr>
            <a:normAutofit/>
          </a:bodyPr>
          <a:lstStyle/>
          <a:p>
            <a:pPr>
              <a:spcAft>
                <a:spcPts val="600"/>
              </a:spcAft>
            </a:pPr>
            <a:fld id="{AEB06DDB-F44C-4EF7-9DB3-5C554CDE7A4A}" type="slidenum">
              <a:rPr lang="en-AU" smtClean="0"/>
              <a:pPr>
                <a:spcAft>
                  <a:spcPts val="600"/>
                </a:spcAft>
              </a:pPr>
              <a:t>22</a:t>
            </a:fld>
            <a:endParaRPr lang="en-AU"/>
          </a:p>
        </p:txBody>
      </p:sp>
      <p:pic>
        <p:nvPicPr>
          <p:cNvPr id="3078" name="Picture 6" descr="Figure">
            <a:extLst>
              <a:ext uri="{FF2B5EF4-FFF2-40B4-BE49-F238E27FC236}">
                <a16:creationId xmlns:a16="http://schemas.microsoft.com/office/drawing/2014/main" id="{9E2EA111-F821-4A5D-B8E1-A2034B9BA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3993" y="1762164"/>
            <a:ext cx="4270317" cy="385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788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427E-1086-4AB0-A520-91508B0CFAB2}"/>
              </a:ext>
            </a:extLst>
          </p:cNvPr>
          <p:cNvSpPr>
            <a:spLocks noGrp="1"/>
          </p:cNvSpPr>
          <p:nvPr>
            <p:ph type="title"/>
          </p:nvPr>
        </p:nvSpPr>
        <p:spPr>
          <a:xfrm>
            <a:off x="913149" y="161316"/>
            <a:ext cx="10364451" cy="448284"/>
          </a:xfrm>
        </p:spPr>
        <p:txBody>
          <a:bodyPr>
            <a:normAutofit fontScale="90000"/>
          </a:bodyPr>
          <a:lstStyle/>
          <a:p>
            <a:r>
              <a:rPr lang="en-AU" b="1" dirty="0"/>
              <a:t>Divisive Hierarchical Clustering</a:t>
            </a:r>
            <a:endParaRPr lang="en-AU" dirty="0"/>
          </a:p>
        </p:txBody>
      </p:sp>
      <p:sp>
        <p:nvSpPr>
          <p:cNvPr id="3" name="Content Placeholder 2">
            <a:extLst>
              <a:ext uri="{FF2B5EF4-FFF2-40B4-BE49-F238E27FC236}">
                <a16:creationId xmlns:a16="http://schemas.microsoft.com/office/drawing/2014/main" id="{8AAB9699-3DD9-4E69-B92F-15EEECD7416F}"/>
              </a:ext>
            </a:extLst>
          </p:cNvPr>
          <p:cNvSpPr>
            <a:spLocks noGrp="1"/>
          </p:cNvSpPr>
          <p:nvPr>
            <p:ph sz="quarter" idx="13"/>
          </p:nvPr>
        </p:nvSpPr>
        <p:spPr>
          <a:xfrm>
            <a:off x="913774" y="836342"/>
            <a:ext cx="10363826" cy="4954858"/>
          </a:xfrm>
        </p:spPr>
        <p:txBody>
          <a:bodyPr/>
          <a:lstStyle/>
          <a:p>
            <a:r>
              <a:rPr lang="en-AU" dirty="0"/>
              <a:t>In </a:t>
            </a:r>
            <a:r>
              <a:rPr lang="en-AU" b="1" i="1" dirty="0"/>
              <a:t>Divisive</a:t>
            </a:r>
            <a:r>
              <a:rPr lang="en-AU" b="1" dirty="0"/>
              <a:t> or DIANA(</a:t>
            </a:r>
            <a:r>
              <a:rPr lang="en-AU" b="1" dirty="0" err="1"/>
              <a:t>DIvisive</a:t>
            </a:r>
            <a:r>
              <a:rPr lang="en-AU" b="1" dirty="0"/>
              <a:t> </a:t>
            </a:r>
            <a:r>
              <a:rPr lang="en-AU" b="1" dirty="0" err="1"/>
              <a:t>ANAlysis</a:t>
            </a:r>
            <a:r>
              <a:rPr lang="en-AU" b="1" dirty="0"/>
              <a:t> Clustering)</a:t>
            </a:r>
            <a:r>
              <a:rPr lang="en-AU" dirty="0"/>
              <a:t> is a </a:t>
            </a:r>
            <a:r>
              <a:rPr lang="en-AU" b="1" dirty="0"/>
              <a:t>top-down clustering method</a:t>
            </a:r>
            <a:r>
              <a:rPr lang="en-AU" dirty="0"/>
              <a:t> </a:t>
            </a:r>
          </a:p>
          <a:p>
            <a:r>
              <a:rPr lang="en-AU" dirty="0"/>
              <a:t>where </a:t>
            </a:r>
            <a:r>
              <a:rPr lang="en-AU" b="1" dirty="0"/>
              <a:t>we assign all of the observations to a single cluster</a:t>
            </a:r>
            <a:r>
              <a:rPr lang="en-AU" dirty="0"/>
              <a:t> and </a:t>
            </a:r>
            <a:r>
              <a:rPr lang="en-AU" b="1" dirty="0"/>
              <a:t>then partition the cluster to two least similar clusters.</a:t>
            </a:r>
          </a:p>
          <a:p>
            <a:r>
              <a:rPr lang="en-AU" dirty="0"/>
              <a:t> Finally, </a:t>
            </a:r>
            <a:r>
              <a:rPr lang="en-AU" b="1" dirty="0"/>
              <a:t>we proceed recursively on each cluster until there is one cluster for each observation.</a:t>
            </a:r>
          </a:p>
          <a:p>
            <a:r>
              <a:rPr lang="en-AU" dirty="0"/>
              <a:t>So this clustering approach is </a:t>
            </a:r>
            <a:r>
              <a:rPr lang="en-AU" b="1" dirty="0"/>
              <a:t>exactly opposite to Agglomerative clustering.</a:t>
            </a:r>
          </a:p>
          <a:p>
            <a:pPr marL="0" indent="0">
              <a:buNone/>
            </a:pPr>
            <a:endParaRPr lang="en-AU" b="1" dirty="0"/>
          </a:p>
        </p:txBody>
      </p:sp>
      <p:sp>
        <p:nvSpPr>
          <p:cNvPr id="4" name="Footer Placeholder 3">
            <a:extLst>
              <a:ext uri="{FF2B5EF4-FFF2-40B4-BE49-F238E27FC236}">
                <a16:creationId xmlns:a16="http://schemas.microsoft.com/office/drawing/2014/main" id="{4B52B165-BB31-468E-B280-EF2356903665}"/>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CB2B8E57-D383-4610-8DD0-4375AE265233}"/>
              </a:ext>
            </a:extLst>
          </p:cNvPr>
          <p:cNvSpPr>
            <a:spLocks noGrp="1"/>
          </p:cNvSpPr>
          <p:nvPr>
            <p:ph type="sldNum" sz="quarter" idx="12"/>
          </p:nvPr>
        </p:nvSpPr>
        <p:spPr/>
        <p:txBody>
          <a:bodyPr/>
          <a:lstStyle/>
          <a:p>
            <a:fld id="{AEB06DDB-F44C-4EF7-9DB3-5C554CDE7A4A}" type="slidenum">
              <a:rPr lang="en-AU" smtClean="0"/>
              <a:t>23</a:t>
            </a:fld>
            <a:endParaRPr lang="en-AU"/>
          </a:p>
        </p:txBody>
      </p:sp>
      <p:pic>
        <p:nvPicPr>
          <p:cNvPr id="4098" name="Picture 2" descr="Figure">
            <a:extLst>
              <a:ext uri="{FF2B5EF4-FFF2-40B4-BE49-F238E27FC236}">
                <a16:creationId xmlns:a16="http://schemas.microsoft.com/office/drawing/2014/main" id="{094566E1-6E13-4A65-BB2C-2B97FBF57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311" y="4133967"/>
            <a:ext cx="48101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30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8442-98FF-4BED-85BC-27E9FE3054D3}"/>
              </a:ext>
            </a:extLst>
          </p:cNvPr>
          <p:cNvSpPr>
            <a:spLocks noGrp="1"/>
          </p:cNvSpPr>
          <p:nvPr>
            <p:ph type="title"/>
          </p:nvPr>
        </p:nvSpPr>
        <p:spPr>
          <a:xfrm>
            <a:off x="913149" y="253392"/>
            <a:ext cx="10364451" cy="672955"/>
          </a:xfrm>
        </p:spPr>
        <p:txBody>
          <a:bodyPr/>
          <a:lstStyle/>
          <a:p>
            <a:r>
              <a:rPr lang="en-US" b="1" dirty="0"/>
              <a:t>Rule Based Models:</a:t>
            </a:r>
            <a:r>
              <a:rPr lang="en-US" dirty="0"/>
              <a:t> Association rule mining</a:t>
            </a:r>
            <a:endParaRPr lang="en-AU" dirty="0"/>
          </a:p>
        </p:txBody>
      </p:sp>
      <p:sp>
        <p:nvSpPr>
          <p:cNvPr id="3" name="Content Placeholder 2">
            <a:extLst>
              <a:ext uri="{FF2B5EF4-FFF2-40B4-BE49-F238E27FC236}">
                <a16:creationId xmlns:a16="http://schemas.microsoft.com/office/drawing/2014/main" id="{582C8880-0339-42DE-923A-D92647C7A0A9}"/>
              </a:ext>
            </a:extLst>
          </p:cNvPr>
          <p:cNvSpPr>
            <a:spLocks noGrp="1"/>
          </p:cNvSpPr>
          <p:nvPr>
            <p:ph sz="quarter" idx="13"/>
          </p:nvPr>
        </p:nvSpPr>
        <p:spPr>
          <a:xfrm>
            <a:off x="913774" y="1036948"/>
            <a:ext cx="10363826" cy="4754251"/>
          </a:xfrm>
        </p:spPr>
        <p:txBody>
          <a:bodyPr/>
          <a:lstStyle/>
          <a:p>
            <a:r>
              <a:rPr lang="en-AU" dirty="0"/>
              <a:t>Has it ever happened that you’re out to buy something, and you end up buying a lot more than you planned? </a:t>
            </a:r>
          </a:p>
          <a:p>
            <a:r>
              <a:rPr lang="en-AU" dirty="0"/>
              <a:t>It’s a Phenomenon known as </a:t>
            </a:r>
            <a:r>
              <a:rPr lang="en-AU" b="1" dirty="0"/>
              <a:t>Impulsive Buying</a:t>
            </a:r>
            <a:r>
              <a:rPr lang="en-AU" dirty="0"/>
              <a:t> and Big Retailers take advantage of Machine Learning and</a:t>
            </a:r>
            <a:r>
              <a:rPr lang="en-AU" b="1" dirty="0"/>
              <a:t> </a:t>
            </a:r>
            <a:r>
              <a:rPr lang="en-AU" b="1" dirty="0" err="1"/>
              <a:t>Apriori</a:t>
            </a:r>
            <a:r>
              <a:rPr lang="en-AU" b="1" dirty="0"/>
              <a:t> Algorithm</a:t>
            </a:r>
            <a:r>
              <a:rPr lang="en-AU" dirty="0"/>
              <a:t> and make sure that we tend to buy more. </a:t>
            </a:r>
          </a:p>
          <a:p>
            <a:r>
              <a:rPr lang="en-AU" dirty="0"/>
              <a:t>So let’s understand how the </a:t>
            </a:r>
            <a:r>
              <a:rPr lang="en-AU" dirty="0" err="1"/>
              <a:t>Apriori</a:t>
            </a:r>
            <a:r>
              <a:rPr lang="en-AU" dirty="0"/>
              <a:t> algorithm works in the following order:</a:t>
            </a:r>
          </a:p>
          <a:p>
            <a:r>
              <a:rPr lang="en-AU" b="1" dirty="0"/>
              <a:t>Market Basket Analysis</a:t>
            </a:r>
          </a:p>
          <a:p>
            <a:r>
              <a:rPr lang="en-AU" b="1" dirty="0"/>
              <a:t>Association Rule Mining</a:t>
            </a:r>
          </a:p>
          <a:p>
            <a:r>
              <a:rPr lang="en-AU" b="1" dirty="0" err="1"/>
              <a:t>Apriori</a:t>
            </a:r>
            <a:r>
              <a:rPr lang="en-AU" b="1" dirty="0"/>
              <a:t> Algorithm</a:t>
            </a:r>
          </a:p>
          <a:p>
            <a:pPr marL="0" indent="0">
              <a:buNone/>
            </a:pPr>
            <a:endParaRPr lang="en-AU" dirty="0"/>
          </a:p>
        </p:txBody>
      </p:sp>
      <p:sp>
        <p:nvSpPr>
          <p:cNvPr id="4" name="Footer Placeholder 3">
            <a:extLst>
              <a:ext uri="{FF2B5EF4-FFF2-40B4-BE49-F238E27FC236}">
                <a16:creationId xmlns:a16="http://schemas.microsoft.com/office/drawing/2014/main" id="{D06122FF-E64F-4372-89EE-1B5F366A3EEC}"/>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485DFE5D-AF7A-4D54-9371-E338D3CEB931}"/>
              </a:ext>
            </a:extLst>
          </p:cNvPr>
          <p:cNvSpPr>
            <a:spLocks noGrp="1"/>
          </p:cNvSpPr>
          <p:nvPr>
            <p:ph type="sldNum" sz="quarter" idx="12"/>
          </p:nvPr>
        </p:nvSpPr>
        <p:spPr/>
        <p:txBody>
          <a:bodyPr/>
          <a:lstStyle/>
          <a:p>
            <a:fld id="{AEB06DDB-F44C-4EF7-9DB3-5C554CDE7A4A}" type="slidenum">
              <a:rPr lang="en-AU" smtClean="0"/>
              <a:t>24</a:t>
            </a:fld>
            <a:endParaRPr lang="en-AU"/>
          </a:p>
        </p:txBody>
      </p:sp>
    </p:spTree>
    <p:extLst>
      <p:ext uri="{BB962C8B-B14F-4D97-AF65-F5344CB8AC3E}">
        <p14:creationId xmlns:p14="http://schemas.microsoft.com/office/powerpoint/2010/main" val="1075969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0BD71-B51C-4AD9-AF48-16A6C865E383}"/>
              </a:ext>
            </a:extLst>
          </p:cNvPr>
          <p:cNvSpPr>
            <a:spLocks noGrp="1"/>
          </p:cNvSpPr>
          <p:nvPr>
            <p:ph sz="quarter" idx="13"/>
          </p:nvPr>
        </p:nvSpPr>
        <p:spPr>
          <a:xfrm>
            <a:off x="913774" y="282804"/>
            <a:ext cx="10363826" cy="5508395"/>
          </a:xfrm>
        </p:spPr>
        <p:txBody>
          <a:bodyPr/>
          <a:lstStyle/>
          <a:p>
            <a:r>
              <a:rPr lang="en-AU" dirty="0"/>
              <a:t>Market Basket Analysis</a:t>
            </a:r>
          </a:p>
          <a:p>
            <a:r>
              <a:rPr lang="en-AU" dirty="0"/>
              <a:t>In today’s world, the goal of any organization is to increase revenue. Can this be done by pitching just one product at a time to the customer? The answer is a clear </a:t>
            </a:r>
            <a:r>
              <a:rPr lang="en-AU" b="1" dirty="0"/>
              <a:t>no</a:t>
            </a:r>
            <a:r>
              <a:rPr lang="en-AU" dirty="0"/>
              <a:t>. </a:t>
            </a:r>
          </a:p>
          <a:p>
            <a:r>
              <a:rPr lang="en-AU" dirty="0"/>
              <a:t>Hence, organizations began mining data related to frequently bought items.</a:t>
            </a:r>
          </a:p>
          <a:p>
            <a:r>
              <a:rPr lang="en-AU" b="1" dirty="0"/>
              <a:t>Market Basket Analysis</a:t>
            </a:r>
            <a:r>
              <a:rPr lang="en-AU" dirty="0"/>
              <a:t> is one of the key techniques used by large retailers to uncover associations between items. </a:t>
            </a:r>
          </a:p>
          <a:p>
            <a:r>
              <a:rPr lang="en-AU" dirty="0"/>
              <a:t>They try to find out </a:t>
            </a:r>
            <a:r>
              <a:rPr lang="en-AU" b="1" dirty="0"/>
              <a:t>associations between different items and products that can be sold together</a:t>
            </a:r>
            <a:r>
              <a:rPr lang="en-AU" dirty="0"/>
              <a:t>, which gives assisting in right product placement. </a:t>
            </a:r>
          </a:p>
          <a:p>
            <a:r>
              <a:rPr lang="en-AU" dirty="0"/>
              <a:t>Typically, it figures out what products are being bought together and organizations can place products in a similar manner.</a:t>
            </a:r>
          </a:p>
          <a:p>
            <a:r>
              <a:rPr lang="en-AU" dirty="0"/>
              <a:t> Let’s understand this better with an example:</a:t>
            </a:r>
          </a:p>
        </p:txBody>
      </p:sp>
      <p:sp>
        <p:nvSpPr>
          <p:cNvPr id="4" name="Footer Placeholder 3">
            <a:extLst>
              <a:ext uri="{FF2B5EF4-FFF2-40B4-BE49-F238E27FC236}">
                <a16:creationId xmlns:a16="http://schemas.microsoft.com/office/drawing/2014/main" id="{A44A796B-7223-4E1A-BDD2-CC0D0E723CD8}"/>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11ABD9CC-284B-46A7-A98B-BE13EE454BBC}"/>
              </a:ext>
            </a:extLst>
          </p:cNvPr>
          <p:cNvSpPr>
            <a:spLocks noGrp="1"/>
          </p:cNvSpPr>
          <p:nvPr>
            <p:ph type="sldNum" sz="quarter" idx="12"/>
          </p:nvPr>
        </p:nvSpPr>
        <p:spPr/>
        <p:txBody>
          <a:bodyPr/>
          <a:lstStyle/>
          <a:p>
            <a:fld id="{AEB06DDB-F44C-4EF7-9DB3-5C554CDE7A4A}" type="slidenum">
              <a:rPr lang="en-AU" smtClean="0"/>
              <a:t>25</a:t>
            </a:fld>
            <a:endParaRPr lang="en-AU"/>
          </a:p>
        </p:txBody>
      </p:sp>
    </p:spTree>
    <p:extLst>
      <p:ext uri="{BB962C8B-B14F-4D97-AF65-F5344CB8AC3E}">
        <p14:creationId xmlns:p14="http://schemas.microsoft.com/office/powerpoint/2010/main" val="945063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for post">
            <a:extLst>
              <a:ext uri="{FF2B5EF4-FFF2-40B4-BE49-F238E27FC236}">
                <a16:creationId xmlns:a16="http://schemas.microsoft.com/office/drawing/2014/main" id="{249D8ECD-701F-4328-B577-C8D93859AA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8613" y="2122846"/>
            <a:ext cx="4745294" cy="261230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lide Number Placeholder 4">
            <a:extLst>
              <a:ext uri="{FF2B5EF4-FFF2-40B4-BE49-F238E27FC236}">
                <a16:creationId xmlns:a16="http://schemas.microsoft.com/office/drawing/2014/main" id="{8386EAB7-17CE-4B07-A41F-1FC9DBD3604A}"/>
              </a:ext>
            </a:extLst>
          </p:cNvPr>
          <p:cNvSpPr>
            <a:spLocks noGrp="1"/>
          </p:cNvSpPr>
          <p:nvPr>
            <p:ph type="sldNum" sz="quarter" idx="12"/>
          </p:nvPr>
        </p:nvSpPr>
        <p:spPr>
          <a:xfrm>
            <a:off x="10514011" y="6263640"/>
            <a:ext cx="764215" cy="365125"/>
          </a:xfrm>
        </p:spPr>
        <p:txBody>
          <a:bodyPr>
            <a:normAutofit/>
          </a:bodyPr>
          <a:lstStyle/>
          <a:p>
            <a:pPr>
              <a:spcAft>
                <a:spcPts val="600"/>
              </a:spcAft>
            </a:pPr>
            <a:fld id="{AEB06DDB-F44C-4EF7-9DB3-5C554CDE7A4A}" type="slidenum">
              <a:rPr lang="en-AU" smtClean="0"/>
              <a:pPr>
                <a:spcAft>
                  <a:spcPts val="600"/>
                </a:spcAft>
              </a:pPr>
              <a:t>26</a:t>
            </a:fld>
            <a:endParaRPr lang="en-AU"/>
          </a:p>
        </p:txBody>
      </p:sp>
      <p:sp>
        <p:nvSpPr>
          <p:cNvPr id="4" name="Footer Placeholder 3">
            <a:extLst>
              <a:ext uri="{FF2B5EF4-FFF2-40B4-BE49-F238E27FC236}">
                <a16:creationId xmlns:a16="http://schemas.microsoft.com/office/drawing/2014/main" id="{22BE2C34-EC17-487A-A981-F917DFF7EB14}"/>
              </a:ext>
            </a:extLst>
          </p:cNvPr>
          <p:cNvSpPr>
            <a:spLocks noGrp="1"/>
          </p:cNvSpPr>
          <p:nvPr>
            <p:ph type="ftr" sz="quarter" idx="11"/>
          </p:nvPr>
        </p:nvSpPr>
        <p:spPr>
          <a:xfrm>
            <a:off x="913774" y="6263640"/>
            <a:ext cx="6672887" cy="365125"/>
          </a:xfrm>
        </p:spPr>
        <p:txBody>
          <a:bodyPr>
            <a:normAutofit/>
          </a:bodyPr>
          <a:lstStyle/>
          <a:p>
            <a:pPr>
              <a:spcAft>
                <a:spcPts val="600"/>
              </a:spcAft>
            </a:pPr>
            <a:r>
              <a:rPr lang="en-AU"/>
              <a:t>PPT: MADHAV MISHRA</a:t>
            </a:r>
          </a:p>
        </p:txBody>
      </p:sp>
      <p:sp>
        <p:nvSpPr>
          <p:cNvPr id="3" name="Content Placeholder 2">
            <a:extLst>
              <a:ext uri="{FF2B5EF4-FFF2-40B4-BE49-F238E27FC236}">
                <a16:creationId xmlns:a16="http://schemas.microsoft.com/office/drawing/2014/main" id="{A77EC9D2-3196-4AFE-80E9-15478A47F439}"/>
              </a:ext>
            </a:extLst>
          </p:cNvPr>
          <p:cNvSpPr>
            <a:spLocks noGrp="1"/>
          </p:cNvSpPr>
          <p:nvPr>
            <p:ph sz="quarter" idx="13"/>
          </p:nvPr>
        </p:nvSpPr>
        <p:spPr>
          <a:xfrm>
            <a:off x="5282520" y="229235"/>
            <a:ext cx="6497676" cy="5985301"/>
          </a:xfrm>
        </p:spPr>
        <p:txBody>
          <a:bodyPr>
            <a:normAutofit/>
          </a:bodyPr>
          <a:lstStyle/>
          <a:p>
            <a:r>
              <a:rPr lang="en-AU" dirty="0"/>
              <a:t>People who buy Bread usually buy Butter too. </a:t>
            </a:r>
          </a:p>
          <a:p>
            <a:r>
              <a:rPr lang="en-AU" dirty="0"/>
              <a:t>The Marketing teams at retail stores should target customers who buy bread and butter and provide an offer to them so that they buy the third item, like eggs.</a:t>
            </a:r>
          </a:p>
          <a:p>
            <a:r>
              <a:rPr lang="en-AU" dirty="0"/>
              <a:t>So if customers buy bread and butter and see a discount or an offer on eggs, they will be encouraged to spend more and buy the eggs.</a:t>
            </a:r>
          </a:p>
          <a:p>
            <a:r>
              <a:rPr lang="en-AU" dirty="0"/>
              <a:t>This is what market basket analysis is all about.</a:t>
            </a:r>
          </a:p>
          <a:p>
            <a:r>
              <a:rPr lang="en-AU" dirty="0"/>
              <a:t>This is just a small example. So, if you take 10000 items data of your </a:t>
            </a:r>
            <a:r>
              <a:rPr lang="en-AU" dirty="0" err="1"/>
              <a:t>Supermart</a:t>
            </a:r>
            <a:r>
              <a:rPr lang="en-AU" dirty="0"/>
              <a:t> to a Data Scientist, Just imagine the number of insights you can get.</a:t>
            </a:r>
          </a:p>
          <a:p>
            <a:r>
              <a:rPr lang="en-AU" dirty="0"/>
              <a:t>And that is why Association Rule mining is so important.</a:t>
            </a:r>
          </a:p>
        </p:txBody>
      </p:sp>
    </p:spTree>
    <p:extLst>
      <p:ext uri="{BB962C8B-B14F-4D97-AF65-F5344CB8AC3E}">
        <p14:creationId xmlns:p14="http://schemas.microsoft.com/office/powerpoint/2010/main" val="1274371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3F414-D5E8-480A-A2A2-2B0700A4FFE6}"/>
              </a:ext>
            </a:extLst>
          </p:cNvPr>
          <p:cNvSpPr>
            <a:spLocks noGrp="1"/>
          </p:cNvSpPr>
          <p:nvPr>
            <p:ph sz="quarter" idx="13"/>
          </p:nvPr>
        </p:nvSpPr>
        <p:spPr>
          <a:xfrm>
            <a:off x="913774" y="369652"/>
            <a:ext cx="10363826" cy="5421548"/>
          </a:xfrm>
        </p:spPr>
        <p:txBody>
          <a:bodyPr>
            <a:normAutofit fontScale="92500" lnSpcReduction="10000"/>
          </a:bodyPr>
          <a:lstStyle/>
          <a:p>
            <a:r>
              <a:rPr lang="en-AU" b="1" dirty="0"/>
              <a:t>Association Rule Mining</a:t>
            </a:r>
          </a:p>
          <a:p>
            <a:r>
              <a:rPr lang="en-AU" dirty="0"/>
              <a:t>Association rules can be thought of as an </a:t>
            </a:r>
            <a:r>
              <a:rPr lang="en-AU" b="1" dirty="0"/>
              <a:t>IF-THEN relationship. </a:t>
            </a:r>
          </a:p>
          <a:p>
            <a:r>
              <a:rPr lang="en-AU" dirty="0"/>
              <a:t>Suppose item </a:t>
            </a:r>
            <a:r>
              <a:rPr lang="en-AU" b="1" dirty="0"/>
              <a:t>A</a:t>
            </a:r>
            <a:r>
              <a:rPr lang="en-AU" dirty="0"/>
              <a:t> is being bought by the customer, then the chances of item </a:t>
            </a:r>
            <a:r>
              <a:rPr lang="en-AU" b="1" dirty="0"/>
              <a:t>B</a:t>
            </a:r>
            <a:r>
              <a:rPr lang="en-AU" dirty="0"/>
              <a:t> being picked by the customer too under the same </a:t>
            </a:r>
            <a:r>
              <a:rPr lang="en-AU" b="1" dirty="0"/>
              <a:t>Transaction ID</a:t>
            </a:r>
            <a:r>
              <a:rPr lang="en-AU" dirty="0"/>
              <a:t> is found out.</a:t>
            </a:r>
          </a:p>
          <a:p>
            <a:r>
              <a:rPr lang="en-AU" b="1" dirty="0"/>
              <a:t>There are two elements of these rules:</a:t>
            </a:r>
          </a:p>
          <a:p>
            <a:r>
              <a:rPr lang="en-AU" b="1" dirty="0"/>
              <a:t>Antecedent</a:t>
            </a:r>
            <a:r>
              <a:rPr lang="en-AU" dirty="0"/>
              <a:t> (IF): This is an item/group of items that are typically found in the Item sets or Datasets.</a:t>
            </a:r>
          </a:p>
          <a:p>
            <a:r>
              <a:rPr lang="en-AU" b="1" dirty="0"/>
              <a:t>Consequent</a:t>
            </a:r>
            <a:r>
              <a:rPr lang="en-AU" dirty="0"/>
              <a:t> (THEN): This comes along as an item with an Antecedent/group of Antecedents.</a:t>
            </a:r>
          </a:p>
          <a:p>
            <a:r>
              <a:rPr lang="en-AU" dirty="0"/>
              <a:t>But here comes a constraint. Suppose you made a rule about an item, you still have around 9999 items to consider for rule-making. </a:t>
            </a:r>
          </a:p>
          <a:p>
            <a:r>
              <a:rPr lang="en-AU" dirty="0"/>
              <a:t>This is where the </a:t>
            </a:r>
            <a:r>
              <a:rPr lang="en-AU" dirty="0" err="1"/>
              <a:t>Apriori</a:t>
            </a:r>
            <a:r>
              <a:rPr lang="en-AU" dirty="0"/>
              <a:t> Algorithm comes into play.</a:t>
            </a:r>
          </a:p>
          <a:p>
            <a:r>
              <a:rPr lang="en-AU" dirty="0"/>
              <a:t> So before we understand the </a:t>
            </a:r>
            <a:r>
              <a:rPr lang="en-AU" dirty="0" err="1"/>
              <a:t>Apriori</a:t>
            </a:r>
            <a:r>
              <a:rPr lang="en-AU" dirty="0"/>
              <a:t> Algorithm, let’s understand the math behind it.</a:t>
            </a:r>
          </a:p>
          <a:p>
            <a:pPr marL="0" indent="0">
              <a:buNone/>
            </a:pPr>
            <a:endParaRPr lang="en-AU" dirty="0"/>
          </a:p>
          <a:p>
            <a:endParaRPr lang="en-AU" dirty="0"/>
          </a:p>
          <a:p>
            <a:endParaRPr lang="en-AU" dirty="0"/>
          </a:p>
        </p:txBody>
      </p:sp>
      <p:sp>
        <p:nvSpPr>
          <p:cNvPr id="4" name="Footer Placeholder 3">
            <a:extLst>
              <a:ext uri="{FF2B5EF4-FFF2-40B4-BE49-F238E27FC236}">
                <a16:creationId xmlns:a16="http://schemas.microsoft.com/office/drawing/2014/main" id="{58AD5AF2-536F-491D-B26A-00A25B9B5C29}"/>
              </a:ext>
            </a:extLst>
          </p:cNvPr>
          <p:cNvSpPr>
            <a:spLocks noGrp="1"/>
          </p:cNvSpPr>
          <p:nvPr>
            <p:ph type="ftr" sz="quarter" idx="11"/>
          </p:nvPr>
        </p:nvSpPr>
        <p:spPr>
          <a:xfrm>
            <a:off x="74788" y="6470444"/>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6AE5E7B2-8E07-4FC3-B3FF-D42B492FAD47}"/>
              </a:ext>
            </a:extLst>
          </p:cNvPr>
          <p:cNvSpPr>
            <a:spLocks noGrp="1"/>
          </p:cNvSpPr>
          <p:nvPr>
            <p:ph type="sldNum" sz="quarter" idx="12"/>
          </p:nvPr>
        </p:nvSpPr>
        <p:spPr/>
        <p:txBody>
          <a:bodyPr/>
          <a:lstStyle/>
          <a:p>
            <a:fld id="{AEB06DDB-F44C-4EF7-9DB3-5C554CDE7A4A}" type="slidenum">
              <a:rPr lang="en-AU" smtClean="0"/>
              <a:t>27</a:t>
            </a:fld>
            <a:endParaRPr lang="en-AU"/>
          </a:p>
        </p:txBody>
      </p:sp>
    </p:spTree>
    <p:extLst>
      <p:ext uri="{BB962C8B-B14F-4D97-AF65-F5344CB8AC3E}">
        <p14:creationId xmlns:p14="http://schemas.microsoft.com/office/powerpoint/2010/main" val="1392794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96B40-C6F1-4F96-8A65-A542E556F74C}"/>
              </a:ext>
            </a:extLst>
          </p:cNvPr>
          <p:cNvSpPr>
            <a:spLocks noGrp="1"/>
          </p:cNvSpPr>
          <p:nvPr>
            <p:ph sz="quarter" idx="13"/>
          </p:nvPr>
        </p:nvSpPr>
        <p:spPr>
          <a:xfrm>
            <a:off x="913774" y="263952"/>
            <a:ext cx="10363826" cy="5527248"/>
          </a:xfrm>
        </p:spPr>
        <p:txBody>
          <a:bodyPr/>
          <a:lstStyle/>
          <a:p>
            <a:r>
              <a:rPr lang="en-AU" dirty="0"/>
              <a:t>There are </a:t>
            </a:r>
            <a:r>
              <a:rPr lang="en-AU" b="1" dirty="0"/>
              <a:t>3 ways to measure association:</a:t>
            </a:r>
          </a:p>
          <a:p>
            <a:r>
              <a:rPr lang="en-AU" b="1" dirty="0"/>
              <a:t>Support</a:t>
            </a:r>
          </a:p>
          <a:p>
            <a:r>
              <a:rPr lang="en-AU" b="1" dirty="0"/>
              <a:t>Confidence</a:t>
            </a:r>
          </a:p>
          <a:p>
            <a:r>
              <a:rPr lang="en-AU" b="1" dirty="0"/>
              <a:t>Lift</a:t>
            </a:r>
          </a:p>
          <a:p>
            <a:r>
              <a:rPr lang="en-AU" b="1" dirty="0"/>
              <a:t>Support:</a:t>
            </a:r>
            <a:r>
              <a:rPr lang="en-AU" dirty="0"/>
              <a:t> It gives the fraction of transactions which contains item A and B. Basically Support tells us about the frequently bought items or the combination of items bought frequently.</a:t>
            </a:r>
          </a:p>
          <a:p>
            <a:endParaRPr lang="en-AU" dirty="0"/>
          </a:p>
          <a:p>
            <a:r>
              <a:rPr lang="en-AU" dirty="0"/>
              <a:t>So with this, we can </a:t>
            </a:r>
            <a:r>
              <a:rPr lang="en-AU" b="1" dirty="0"/>
              <a:t>filter out</a:t>
            </a:r>
            <a:r>
              <a:rPr lang="en-AU" dirty="0"/>
              <a:t> the items that have a </a:t>
            </a:r>
            <a:r>
              <a:rPr lang="en-AU" b="1" dirty="0"/>
              <a:t>low frequency</a:t>
            </a:r>
            <a:r>
              <a:rPr lang="en-AU" dirty="0"/>
              <a:t>.</a:t>
            </a:r>
          </a:p>
          <a:p>
            <a:endParaRPr lang="en-AU" dirty="0"/>
          </a:p>
        </p:txBody>
      </p:sp>
      <p:sp>
        <p:nvSpPr>
          <p:cNvPr id="4" name="Footer Placeholder 3">
            <a:extLst>
              <a:ext uri="{FF2B5EF4-FFF2-40B4-BE49-F238E27FC236}">
                <a16:creationId xmlns:a16="http://schemas.microsoft.com/office/drawing/2014/main" id="{672FC84B-6809-4DBE-96AF-274608A1A48C}"/>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CA34828C-E22F-48B6-8D7F-6ACD2184AFAC}"/>
              </a:ext>
            </a:extLst>
          </p:cNvPr>
          <p:cNvSpPr>
            <a:spLocks noGrp="1"/>
          </p:cNvSpPr>
          <p:nvPr>
            <p:ph type="sldNum" sz="quarter" idx="12"/>
          </p:nvPr>
        </p:nvSpPr>
        <p:spPr/>
        <p:txBody>
          <a:bodyPr/>
          <a:lstStyle/>
          <a:p>
            <a:fld id="{AEB06DDB-F44C-4EF7-9DB3-5C554CDE7A4A}" type="slidenum">
              <a:rPr lang="en-AU" smtClean="0"/>
              <a:t>28</a:t>
            </a:fld>
            <a:endParaRPr lang="en-AU"/>
          </a:p>
        </p:txBody>
      </p:sp>
      <p:pic>
        <p:nvPicPr>
          <p:cNvPr id="1026" name="Picture 2" descr="Image for post">
            <a:extLst>
              <a:ext uri="{FF2B5EF4-FFF2-40B4-BE49-F238E27FC236}">
                <a16:creationId xmlns:a16="http://schemas.microsoft.com/office/drawing/2014/main" id="{6B411BF5-38A4-4FEE-8F70-8C64B536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5662" y="3081337"/>
            <a:ext cx="285750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390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96B40-C6F1-4F96-8A65-A542E556F74C}"/>
              </a:ext>
            </a:extLst>
          </p:cNvPr>
          <p:cNvSpPr>
            <a:spLocks noGrp="1"/>
          </p:cNvSpPr>
          <p:nvPr>
            <p:ph sz="quarter" idx="13"/>
          </p:nvPr>
        </p:nvSpPr>
        <p:spPr>
          <a:xfrm>
            <a:off x="913774" y="263952"/>
            <a:ext cx="10363826" cy="5799398"/>
          </a:xfrm>
        </p:spPr>
        <p:txBody>
          <a:bodyPr>
            <a:normAutofit fontScale="92500" lnSpcReduction="20000"/>
          </a:bodyPr>
          <a:lstStyle/>
          <a:p>
            <a:r>
              <a:rPr lang="en-AU" b="1" dirty="0"/>
              <a:t>Confidence:</a:t>
            </a:r>
            <a:r>
              <a:rPr lang="en-AU" dirty="0"/>
              <a:t> It tells us how often the items A and B occur together, given the number times A occurs.</a:t>
            </a:r>
          </a:p>
          <a:p>
            <a:endParaRPr lang="en-AU" dirty="0"/>
          </a:p>
          <a:p>
            <a:r>
              <a:rPr lang="en-AU" dirty="0"/>
              <a:t>Typically, when you work with the </a:t>
            </a:r>
            <a:r>
              <a:rPr lang="en-AU" dirty="0" err="1"/>
              <a:t>Apriori</a:t>
            </a:r>
            <a:r>
              <a:rPr lang="en-AU" dirty="0"/>
              <a:t> Algorithm, you define these terms accordingly.</a:t>
            </a:r>
            <a:r>
              <a:rPr lang="en-AU" b="1" dirty="0"/>
              <a:t> </a:t>
            </a:r>
          </a:p>
          <a:p>
            <a:r>
              <a:rPr lang="en-AU" b="1" dirty="0"/>
              <a:t>But how do you decide the value?</a:t>
            </a:r>
            <a:r>
              <a:rPr lang="en-AU" dirty="0"/>
              <a:t> </a:t>
            </a:r>
          </a:p>
          <a:p>
            <a:r>
              <a:rPr lang="en-AU" dirty="0"/>
              <a:t>Honestly, there isn’t a way to define these terms. Suppose you’ve assigned the support value as 2. </a:t>
            </a:r>
          </a:p>
          <a:p>
            <a:r>
              <a:rPr lang="en-AU" dirty="0"/>
              <a:t>What this means is, until and unless the item/s frequency is not 2%, you will not consider that item/s for the </a:t>
            </a:r>
            <a:r>
              <a:rPr lang="en-AU" dirty="0" err="1"/>
              <a:t>Apriori</a:t>
            </a:r>
            <a:r>
              <a:rPr lang="en-AU" dirty="0"/>
              <a:t> algorithm. </a:t>
            </a:r>
          </a:p>
          <a:p>
            <a:r>
              <a:rPr lang="en-AU" dirty="0"/>
              <a:t>This makes sense as considering items that are bought less frequently is a waste of time.</a:t>
            </a:r>
          </a:p>
          <a:p>
            <a:r>
              <a:rPr lang="en-AU" dirty="0"/>
              <a:t>Now suppose, after filtering you still have around 5000 items left. </a:t>
            </a:r>
          </a:p>
          <a:p>
            <a:r>
              <a:rPr lang="en-AU" dirty="0"/>
              <a:t>Creating association rules for them is a practically impossible task for anyone. </a:t>
            </a:r>
          </a:p>
          <a:p>
            <a:r>
              <a:rPr lang="en-AU" dirty="0"/>
              <a:t>This is where the concept of lift comes into play.</a:t>
            </a:r>
          </a:p>
        </p:txBody>
      </p:sp>
      <p:sp>
        <p:nvSpPr>
          <p:cNvPr id="4" name="Footer Placeholder 3">
            <a:extLst>
              <a:ext uri="{FF2B5EF4-FFF2-40B4-BE49-F238E27FC236}">
                <a16:creationId xmlns:a16="http://schemas.microsoft.com/office/drawing/2014/main" id="{672FC84B-6809-4DBE-96AF-274608A1A48C}"/>
              </a:ext>
            </a:extLst>
          </p:cNvPr>
          <p:cNvSpPr>
            <a:spLocks noGrp="1"/>
          </p:cNvSpPr>
          <p:nvPr>
            <p:ph type="ftr" sz="quarter" idx="11"/>
          </p:nvPr>
        </p:nvSpPr>
        <p:spPr>
          <a:xfrm>
            <a:off x="527275" y="6228923"/>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CA34828C-E22F-48B6-8D7F-6ACD2184AFAC}"/>
              </a:ext>
            </a:extLst>
          </p:cNvPr>
          <p:cNvSpPr>
            <a:spLocks noGrp="1"/>
          </p:cNvSpPr>
          <p:nvPr>
            <p:ph type="sldNum" sz="quarter" idx="12"/>
          </p:nvPr>
        </p:nvSpPr>
        <p:spPr/>
        <p:txBody>
          <a:bodyPr/>
          <a:lstStyle/>
          <a:p>
            <a:fld id="{AEB06DDB-F44C-4EF7-9DB3-5C554CDE7A4A}" type="slidenum">
              <a:rPr lang="en-AU" smtClean="0"/>
              <a:t>29</a:t>
            </a:fld>
            <a:endParaRPr lang="en-AU"/>
          </a:p>
        </p:txBody>
      </p:sp>
      <p:pic>
        <p:nvPicPr>
          <p:cNvPr id="2050" name="Picture 2" descr="Image for post">
            <a:extLst>
              <a:ext uri="{FF2B5EF4-FFF2-40B4-BE49-F238E27FC236}">
                <a16:creationId xmlns:a16="http://schemas.microsoft.com/office/drawing/2014/main" id="{514E4611-0A36-4318-9B9B-BE88FBE18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287" y="794650"/>
            <a:ext cx="285750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93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405B-BE56-4197-B3EB-C73217133768}"/>
              </a:ext>
            </a:extLst>
          </p:cNvPr>
          <p:cNvSpPr>
            <a:spLocks noGrp="1"/>
          </p:cNvSpPr>
          <p:nvPr>
            <p:ph type="title"/>
          </p:nvPr>
        </p:nvSpPr>
        <p:spPr>
          <a:xfrm>
            <a:off x="913149" y="269727"/>
            <a:ext cx="10364451" cy="710662"/>
          </a:xfrm>
        </p:spPr>
        <p:txBody>
          <a:bodyPr/>
          <a:lstStyle/>
          <a:p>
            <a:r>
              <a:rPr lang="en-US" dirty="0" err="1"/>
              <a:t>Neighbours</a:t>
            </a:r>
            <a:r>
              <a:rPr lang="en-US" dirty="0"/>
              <a:t> and Examples</a:t>
            </a:r>
            <a:endParaRPr lang="en-AU" dirty="0"/>
          </a:p>
        </p:txBody>
      </p:sp>
      <p:sp>
        <p:nvSpPr>
          <p:cNvPr id="3" name="Content Placeholder 2">
            <a:extLst>
              <a:ext uri="{FF2B5EF4-FFF2-40B4-BE49-F238E27FC236}">
                <a16:creationId xmlns:a16="http://schemas.microsoft.com/office/drawing/2014/main" id="{6850FF73-C85D-4BB8-8C0A-3A3F75A330A1}"/>
              </a:ext>
            </a:extLst>
          </p:cNvPr>
          <p:cNvSpPr>
            <a:spLocks noGrp="1"/>
          </p:cNvSpPr>
          <p:nvPr>
            <p:ph sz="quarter" idx="13"/>
          </p:nvPr>
        </p:nvSpPr>
        <p:spPr>
          <a:xfrm>
            <a:off x="914087" y="1272618"/>
            <a:ext cx="10363826" cy="4732255"/>
          </a:xfrm>
        </p:spPr>
        <p:txBody>
          <a:bodyPr/>
          <a:lstStyle/>
          <a:p>
            <a:r>
              <a:rPr lang="en-AU" dirty="0"/>
              <a:t>The ‘Nearest Neighbours’ algorithm is one of the easiest machine learning algorithms to understand mathematically. Despite its simplicity, the algorithm is fairly accurate and models based on it usually generate optimal results.</a:t>
            </a:r>
          </a:p>
          <a:p>
            <a:r>
              <a:rPr lang="en-AU" dirty="0"/>
              <a:t>The algorithm is best understood through its use to perform data classification. In a scenario where we are given a data-point for which we need to determine a predicted label (class).</a:t>
            </a:r>
          </a:p>
          <a:p>
            <a:r>
              <a:rPr lang="en-AU" dirty="0"/>
              <a:t>we would find the closest data-point to the one in question and assume that the label of our data point matches that of the one that it is closest to.</a:t>
            </a:r>
          </a:p>
        </p:txBody>
      </p:sp>
      <p:sp>
        <p:nvSpPr>
          <p:cNvPr id="4" name="Footer Placeholder 3">
            <a:extLst>
              <a:ext uri="{FF2B5EF4-FFF2-40B4-BE49-F238E27FC236}">
                <a16:creationId xmlns:a16="http://schemas.microsoft.com/office/drawing/2014/main" id="{EFFCADBB-BC0D-4ABC-9BB2-7D09C0EECC8D}"/>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95D5A7D5-65B7-4704-AEEF-4FBCE1111F2E}"/>
              </a:ext>
            </a:extLst>
          </p:cNvPr>
          <p:cNvSpPr>
            <a:spLocks noGrp="1"/>
          </p:cNvSpPr>
          <p:nvPr>
            <p:ph type="sldNum" sz="quarter" idx="12"/>
          </p:nvPr>
        </p:nvSpPr>
        <p:spPr/>
        <p:txBody>
          <a:bodyPr/>
          <a:lstStyle/>
          <a:p>
            <a:fld id="{AEB06DDB-F44C-4EF7-9DB3-5C554CDE7A4A}" type="slidenum">
              <a:rPr lang="en-AU" smtClean="0"/>
              <a:t>3</a:t>
            </a:fld>
            <a:endParaRPr lang="en-AU"/>
          </a:p>
        </p:txBody>
      </p:sp>
    </p:spTree>
    <p:extLst>
      <p:ext uri="{BB962C8B-B14F-4D97-AF65-F5344CB8AC3E}">
        <p14:creationId xmlns:p14="http://schemas.microsoft.com/office/powerpoint/2010/main" val="453766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96B40-C6F1-4F96-8A65-A542E556F74C}"/>
              </a:ext>
            </a:extLst>
          </p:cNvPr>
          <p:cNvSpPr>
            <a:spLocks noGrp="1"/>
          </p:cNvSpPr>
          <p:nvPr>
            <p:ph sz="quarter" idx="13"/>
          </p:nvPr>
        </p:nvSpPr>
        <p:spPr>
          <a:xfrm>
            <a:off x="913774" y="263952"/>
            <a:ext cx="10363826" cy="5799398"/>
          </a:xfrm>
        </p:spPr>
        <p:txBody>
          <a:bodyPr>
            <a:normAutofit fontScale="92500" lnSpcReduction="10000"/>
          </a:bodyPr>
          <a:lstStyle/>
          <a:p>
            <a:r>
              <a:rPr lang="en-AU" b="1" dirty="0"/>
              <a:t>Lift:</a:t>
            </a:r>
            <a:r>
              <a:rPr lang="en-AU" dirty="0"/>
              <a:t> Lift indicates the strength of a rule over the random occurrence of A and B. It basically tells us the strength of any rule.</a:t>
            </a:r>
          </a:p>
          <a:p>
            <a:endParaRPr lang="en-AU" dirty="0"/>
          </a:p>
          <a:p>
            <a:endParaRPr lang="en-AU" dirty="0"/>
          </a:p>
          <a:p>
            <a:r>
              <a:rPr lang="en-AU" dirty="0"/>
              <a:t>Focus on the denominator, it is the probability of the individual support values of A and B and not together. Lift explains the strength of a rule.</a:t>
            </a:r>
          </a:p>
          <a:p>
            <a:r>
              <a:rPr lang="en-AU" dirty="0"/>
              <a:t> </a:t>
            </a:r>
            <a:r>
              <a:rPr lang="en-AU" b="1" dirty="0"/>
              <a:t>More the Lift more is the strength. </a:t>
            </a:r>
            <a:r>
              <a:rPr lang="en-AU" dirty="0"/>
              <a:t>Let’s say for </a:t>
            </a:r>
            <a:r>
              <a:rPr lang="en-AU" b="1" dirty="0"/>
              <a:t>A -&gt; B</a:t>
            </a:r>
            <a:r>
              <a:rPr lang="en-AU" dirty="0"/>
              <a:t>, the lift value is 4. It means that if you buy A the chances of buying B is </a:t>
            </a:r>
            <a:r>
              <a:rPr lang="en-AU" b="1" dirty="0"/>
              <a:t>4 times</a:t>
            </a:r>
            <a:r>
              <a:rPr lang="en-AU" dirty="0"/>
              <a:t>. </a:t>
            </a:r>
          </a:p>
          <a:p>
            <a:r>
              <a:rPr lang="en-AU" b="1" dirty="0">
                <a:solidFill>
                  <a:srgbClr val="FF0000"/>
                </a:solidFill>
              </a:rPr>
              <a:t>Note:</a:t>
            </a:r>
          </a:p>
          <a:p>
            <a:pPr marL="0" indent="0">
              <a:buNone/>
            </a:pPr>
            <a:r>
              <a:rPr lang="en-AU" b="1" u="sng" dirty="0" err="1">
                <a:solidFill>
                  <a:srgbClr val="FF0000"/>
                </a:solidFill>
              </a:rPr>
              <a:t>Apriori</a:t>
            </a:r>
            <a:r>
              <a:rPr lang="en-AU" b="1" u="sng" dirty="0">
                <a:solidFill>
                  <a:srgbClr val="FF0000"/>
                </a:solidFill>
              </a:rPr>
              <a:t> Algorithm:</a:t>
            </a:r>
          </a:p>
          <a:p>
            <a:pPr>
              <a:buFont typeface="Wingdings" panose="05000000000000000000" pitchFamily="2" charset="2"/>
              <a:buChar char="v"/>
            </a:pPr>
            <a:r>
              <a:rPr lang="en-AU" b="1" dirty="0" err="1">
                <a:solidFill>
                  <a:srgbClr val="FF0000"/>
                </a:solidFill>
              </a:rPr>
              <a:t>Apriori</a:t>
            </a:r>
            <a:r>
              <a:rPr lang="en-AU" b="1" dirty="0">
                <a:solidFill>
                  <a:srgbClr val="FF0000"/>
                </a:solidFill>
              </a:rPr>
              <a:t> algorithm uses frequent </a:t>
            </a:r>
            <a:r>
              <a:rPr lang="en-AU" b="1" dirty="0" err="1">
                <a:solidFill>
                  <a:srgbClr val="FF0000"/>
                </a:solidFill>
              </a:rPr>
              <a:t>itemsets</a:t>
            </a:r>
            <a:r>
              <a:rPr lang="en-AU" b="1" dirty="0">
                <a:solidFill>
                  <a:srgbClr val="FF0000"/>
                </a:solidFill>
              </a:rPr>
              <a:t> to generate association rules.</a:t>
            </a:r>
          </a:p>
          <a:p>
            <a:pPr>
              <a:buFont typeface="Wingdings" panose="05000000000000000000" pitchFamily="2" charset="2"/>
              <a:buChar char="v"/>
            </a:pPr>
            <a:r>
              <a:rPr lang="en-AU" b="1" dirty="0">
                <a:solidFill>
                  <a:srgbClr val="FF0000"/>
                </a:solidFill>
              </a:rPr>
              <a:t>It is based on the concept that a subset of a frequent itemset must also be a frequent itemset. Frequent Itemset is an itemset whose support value is greater than a threshold value(support).</a:t>
            </a:r>
          </a:p>
          <a:p>
            <a:pPr marL="0" indent="0">
              <a:buNone/>
            </a:pPr>
            <a:endParaRPr lang="en-AU" b="1" dirty="0"/>
          </a:p>
        </p:txBody>
      </p:sp>
      <p:sp>
        <p:nvSpPr>
          <p:cNvPr id="4" name="Footer Placeholder 3">
            <a:extLst>
              <a:ext uri="{FF2B5EF4-FFF2-40B4-BE49-F238E27FC236}">
                <a16:creationId xmlns:a16="http://schemas.microsoft.com/office/drawing/2014/main" id="{672FC84B-6809-4DBE-96AF-274608A1A48C}"/>
              </a:ext>
            </a:extLst>
          </p:cNvPr>
          <p:cNvSpPr>
            <a:spLocks noGrp="1"/>
          </p:cNvSpPr>
          <p:nvPr>
            <p:ph type="ftr" sz="quarter" idx="11"/>
          </p:nvPr>
        </p:nvSpPr>
        <p:spPr>
          <a:xfrm>
            <a:off x="527275" y="6228923"/>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CA34828C-E22F-48B6-8D7F-6ACD2184AFAC}"/>
              </a:ext>
            </a:extLst>
          </p:cNvPr>
          <p:cNvSpPr>
            <a:spLocks noGrp="1"/>
          </p:cNvSpPr>
          <p:nvPr>
            <p:ph type="sldNum" sz="quarter" idx="12"/>
          </p:nvPr>
        </p:nvSpPr>
        <p:spPr/>
        <p:txBody>
          <a:bodyPr/>
          <a:lstStyle/>
          <a:p>
            <a:fld id="{AEB06DDB-F44C-4EF7-9DB3-5C554CDE7A4A}" type="slidenum">
              <a:rPr lang="en-AU" smtClean="0"/>
              <a:t>30</a:t>
            </a:fld>
            <a:endParaRPr lang="en-AU"/>
          </a:p>
        </p:txBody>
      </p:sp>
      <p:pic>
        <p:nvPicPr>
          <p:cNvPr id="3074" name="Picture 2" descr="Image for post">
            <a:extLst>
              <a:ext uri="{FF2B5EF4-FFF2-40B4-BE49-F238E27FC236}">
                <a16:creationId xmlns:a16="http://schemas.microsoft.com/office/drawing/2014/main" id="{48CE2F69-6199-4E70-BEEA-A406F07FD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17" y="1229216"/>
            <a:ext cx="28575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772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5789-0161-4AF2-923D-63258D935353}"/>
              </a:ext>
            </a:extLst>
          </p:cNvPr>
          <p:cNvSpPr>
            <a:spLocks noGrp="1"/>
          </p:cNvSpPr>
          <p:nvPr>
            <p:ph type="title"/>
          </p:nvPr>
        </p:nvSpPr>
        <p:spPr>
          <a:xfrm>
            <a:off x="564982" y="126442"/>
            <a:ext cx="10364451" cy="365125"/>
          </a:xfrm>
        </p:spPr>
        <p:txBody>
          <a:bodyPr>
            <a:normAutofit fontScale="90000"/>
          </a:bodyPr>
          <a:lstStyle/>
          <a:p>
            <a:r>
              <a:rPr lang="en-US" sz="2400" b="1" dirty="0"/>
              <a:t>Tree Based Models: </a:t>
            </a:r>
            <a:r>
              <a:rPr lang="en-US" sz="2400" dirty="0"/>
              <a:t>Decision Trees, Regression trees, Clustering Trees</a:t>
            </a:r>
            <a:endParaRPr lang="en-AU" sz="2400" dirty="0"/>
          </a:p>
        </p:txBody>
      </p:sp>
      <p:sp>
        <p:nvSpPr>
          <p:cNvPr id="3" name="Content Placeholder 2">
            <a:extLst>
              <a:ext uri="{FF2B5EF4-FFF2-40B4-BE49-F238E27FC236}">
                <a16:creationId xmlns:a16="http://schemas.microsoft.com/office/drawing/2014/main" id="{08C77A3F-C7AB-405C-B946-1A0F936D12F7}"/>
              </a:ext>
            </a:extLst>
          </p:cNvPr>
          <p:cNvSpPr>
            <a:spLocks noGrp="1"/>
          </p:cNvSpPr>
          <p:nvPr>
            <p:ph sz="quarter" idx="13"/>
          </p:nvPr>
        </p:nvSpPr>
        <p:spPr>
          <a:xfrm>
            <a:off x="913774" y="609600"/>
            <a:ext cx="10954572" cy="5500246"/>
          </a:xfrm>
        </p:spPr>
        <p:txBody>
          <a:bodyPr>
            <a:normAutofit fontScale="85000" lnSpcReduction="10000"/>
          </a:bodyPr>
          <a:lstStyle/>
          <a:p>
            <a:r>
              <a:rPr lang="en-AU" dirty="0"/>
              <a:t>Classification is a two-step process, learning step and prediction step, in machine learning.</a:t>
            </a:r>
          </a:p>
          <a:p>
            <a:r>
              <a:rPr lang="en-AU" dirty="0"/>
              <a:t>In the learning step, the model is developed based on given training data. </a:t>
            </a:r>
          </a:p>
          <a:p>
            <a:r>
              <a:rPr lang="en-AU" dirty="0"/>
              <a:t>In the prediction step, the model is used to predict the response for given data.</a:t>
            </a:r>
          </a:p>
          <a:p>
            <a:r>
              <a:rPr lang="en-AU" dirty="0"/>
              <a:t> Decision Tree is one of the easiest and popular classification algorithms to understand and interpret.</a:t>
            </a:r>
          </a:p>
          <a:p>
            <a:pPr marL="0" indent="0">
              <a:buNone/>
            </a:pPr>
            <a:r>
              <a:rPr lang="en-AU" b="1" dirty="0"/>
              <a:t>Decision Tree Algorithm</a:t>
            </a:r>
          </a:p>
          <a:p>
            <a:r>
              <a:rPr lang="en-AU" dirty="0"/>
              <a:t> Decision Tree algorithm belongs to the family of supervised learning algorithms. Unlike other supervised learning algorithms, the decision tree algorithm can be used for solving </a:t>
            </a:r>
            <a:r>
              <a:rPr lang="en-AU" b="1" dirty="0"/>
              <a:t>regression and classification problems</a:t>
            </a:r>
            <a:r>
              <a:rPr lang="en-AU" dirty="0"/>
              <a:t> too.</a:t>
            </a:r>
          </a:p>
          <a:p>
            <a:r>
              <a:rPr lang="en-AU" dirty="0"/>
              <a:t>The goal of using a Decision Tree is to create a training model that can use to predict the class or value of the target variable by </a:t>
            </a:r>
            <a:r>
              <a:rPr lang="en-AU" b="1" dirty="0"/>
              <a:t>learning simple decision rules</a:t>
            </a:r>
            <a:r>
              <a:rPr lang="en-AU" dirty="0"/>
              <a:t> inferred from prior data(training data).</a:t>
            </a:r>
          </a:p>
          <a:p>
            <a:r>
              <a:rPr lang="en-AU" dirty="0"/>
              <a:t>In Decision Trees, for predicting a class label for a record we start from the </a:t>
            </a:r>
            <a:r>
              <a:rPr lang="en-AU" b="1" dirty="0"/>
              <a:t>root</a:t>
            </a:r>
            <a:r>
              <a:rPr lang="en-AU" dirty="0"/>
              <a:t> of the tree. We compare the values of the root attribute with the record’s attribute. On the basis of comparison, we follow the branch corresponding to that value and jump to the next node.</a:t>
            </a:r>
          </a:p>
          <a:p>
            <a:pPr marL="0" indent="0">
              <a:buNone/>
            </a:pPr>
            <a:endParaRPr lang="en-AU" dirty="0"/>
          </a:p>
        </p:txBody>
      </p:sp>
      <p:sp>
        <p:nvSpPr>
          <p:cNvPr id="4" name="Footer Placeholder 3">
            <a:extLst>
              <a:ext uri="{FF2B5EF4-FFF2-40B4-BE49-F238E27FC236}">
                <a16:creationId xmlns:a16="http://schemas.microsoft.com/office/drawing/2014/main" id="{C49B1C60-01F2-4CF6-AF37-9CD082C5DBC5}"/>
              </a:ext>
            </a:extLst>
          </p:cNvPr>
          <p:cNvSpPr>
            <a:spLocks noGrp="1"/>
          </p:cNvSpPr>
          <p:nvPr>
            <p:ph type="ftr" sz="quarter" idx="11"/>
          </p:nvPr>
        </p:nvSpPr>
        <p:spPr>
          <a:xfrm>
            <a:off x="169056" y="6474971"/>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2C5A62A6-FE69-4899-8A89-6BADB36CFAEA}"/>
              </a:ext>
            </a:extLst>
          </p:cNvPr>
          <p:cNvSpPr>
            <a:spLocks noGrp="1"/>
          </p:cNvSpPr>
          <p:nvPr>
            <p:ph type="sldNum" sz="quarter" idx="12"/>
          </p:nvPr>
        </p:nvSpPr>
        <p:spPr>
          <a:xfrm>
            <a:off x="11698663" y="6109846"/>
            <a:ext cx="339365" cy="365125"/>
          </a:xfrm>
        </p:spPr>
        <p:txBody>
          <a:bodyPr/>
          <a:lstStyle/>
          <a:p>
            <a:fld id="{AEB06DDB-F44C-4EF7-9DB3-5C554CDE7A4A}" type="slidenum">
              <a:rPr lang="en-AU" smtClean="0"/>
              <a:t>31</a:t>
            </a:fld>
            <a:endParaRPr lang="en-AU" dirty="0"/>
          </a:p>
        </p:txBody>
      </p:sp>
    </p:spTree>
    <p:extLst>
      <p:ext uri="{BB962C8B-B14F-4D97-AF65-F5344CB8AC3E}">
        <p14:creationId xmlns:p14="http://schemas.microsoft.com/office/powerpoint/2010/main" val="150211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9E9BC-1DBD-4BCA-A561-89C5E5DBA44D}"/>
              </a:ext>
            </a:extLst>
          </p:cNvPr>
          <p:cNvSpPr>
            <a:spLocks noGrp="1"/>
          </p:cNvSpPr>
          <p:nvPr>
            <p:ph sz="quarter" idx="13"/>
          </p:nvPr>
        </p:nvSpPr>
        <p:spPr>
          <a:xfrm>
            <a:off x="913774" y="169682"/>
            <a:ext cx="10363826" cy="6059864"/>
          </a:xfrm>
        </p:spPr>
        <p:txBody>
          <a:bodyPr>
            <a:normAutofit/>
          </a:bodyPr>
          <a:lstStyle/>
          <a:p>
            <a:r>
              <a:rPr lang="en-AU" b="1" dirty="0"/>
              <a:t>Types of Decision Trees</a:t>
            </a:r>
          </a:p>
          <a:p>
            <a:pPr marL="0" indent="0">
              <a:buNone/>
            </a:pPr>
            <a:r>
              <a:rPr lang="en-AU" dirty="0"/>
              <a:t> </a:t>
            </a:r>
            <a:r>
              <a:rPr lang="en-AU" b="1" dirty="0"/>
              <a:t>Types of decision trees are based on the type of target variable we have. It can be of two types:</a:t>
            </a:r>
          </a:p>
          <a:p>
            <a:r>
              <a:rPr lang="en-AU" b="1" dirty="0"/>
              <a:t>Categorical Variable Decision Tree: </a:t>
            </a:r>
            <a:r>
              <a:rPr lang="en-AU" dirty="0"/>
              <a:t>Decision Tree which has a categorical target variable then it called a </a:t>
            </a:r>
            <a:r>
              <a:rPr lang="en-AU" b="1" dirty="0"/>
              <a:t>Categorical variable decision tree.</a:t>
            </a:r>
            <a:endParaRPr lang="en-AU" dirty="0"/>
          </a:p>
          <a:p>
            <a:r>
              <a:rPr lang="en-AU" b="1" dirty="0"/>
              <a:t>Continuous Variable Decision Tree: </a:t>
            </a:r>
            <a:r>
              <a:rPr lang="en-AU" dirty="0"/>
              <a:t>Decision Tree has a continuous target variable then it is called </a:t>
            </a:r>
            <a:r>
              <a:rPr lang="en-AU" b="1" dirty="0"/>
              <a:t>Continuous Variable Decision Tree.</a:t>
            </a:r>
          </a:p>
          <a:p>
            <a:r>
              <a:rPr lang="en-AU" b="1" dirty="0"/>
              <a:t>Example:-</a:t>
            </a:r>
            <a:r>
              <a:rPr lang="en-AU" dirty="0"/>
              <a:t> Let’s say we have a </a:t>
            </a:r>
            <a:r>
              <a:rPr lang="en-AU" b="1" dirty="0"/>
              <a:t>problem to predict whether a customer will pay his renewal premium </a:t>
            </a:r>
            <a:r>
              <a:rPr lang="en-AU" dirty="0"/>
              <a:t>with an insurance company </a:t>
            </a:r>
            <a:r>
              <a:rPr lang="en-AU" b="1" dirty="0"/>
              <a:t>(yes/ no). </a:t>
            </a:r>
            <a:r>
              <a:rPr lang="en-AU" dirty="0"/>
              <a:t>Here we know that the income of customers is a </a:t>
            </a:r>
            <a:r>
              <a:rPr lang="en-AU" b="1" dirty="0"/>
              <a:t>significant variable</a:t>
            </a:r>
            <a:r>
              <a:rPr lang="en-AU" dirty="0"/>
              <a:t> but the insurance company does not have </a:t>
            </a:r>
            <a:r>
              <a:rPr lang="en-AU" b="1" dirty="0"/>
              <a:t>income details for all customers</a:t>
            </a:r>
            <a:r>
              <a:rPr lang="en-AU" dirty="0"/>
              <a:t>. Now, as we know this is an important variable, then we can build a decision tree to predict customer income based on </a:t>
            </a:r>
            <a:r>
              <a:rPr lang="en-AU" b="1" dirty="0"/>
              <a:t>occupation, product, and various other variables.</a:t>
            </a:r>
            <a:r>
              <a:rPr lang="en-AU" dirty="0"/>
              <a:t> In this case, we are predicting values for the continuous variables.</a:t>
            </a:r>
          </a:p>
        </p:txBody>
      </p:sp>
      <p:sp>
        <p:nvSpPr>
          <p:cNvPr id="4" name="Footer Placeholder 3">
            <a:extLst>
              <a:ext uri="{FF2B5EF4-FFF2-40B4-BE49-F238E27FC236}">
                <a16:creationId xmlns:a16="http://schemas.microsoft.com/office/drawing/2014/main" id="{71F512B0-AB22-4EE6-B654-C03A3A0560F0}"/>
              </a:ext>
            </a:extLst>
          </p:cNvPr>
          <p:cNvSpPr>
            <a:spLocks noGrp="1"/>
          </p:cNvSpPr>
          <p:nvPr>
            <p:ph type="ftr" sz="quarter" idx="11"/>
          </p:nvPr>
        </p:nvSpPr>
        <p:spPr>
          <a:xfrm>
            <a:off x="470714" y="6248400"/>
            <a:ext cx="1584329" cy="365125"/>
          </a:xfrm>
        </p:spPr>
        <p:txBody>
          <a:bodyPr/>
          <a:lstStyle/>
          <a:p>
            <a:r>
              <a:rPr lang="en-AU"/>
              <a:t>PPT: MADHAV MISHRA</a:t>
            </a:r>
          </a:p>
        </p:txBody>
      </p:sp>
      <p:sp>
        <p:nvSpPr>
          <p:cNvPr id="5" name="Slide Number Placeholder 4">
            <a:extLst>
              <a:ext uri="{FF2B5EF4-FFF2-40B4-BE49-F238E27FC236}">
                <a16:creationId xmlns:a16="http://schemas.microsoft.com/office/drawing/2014/main" id="{E603B9C8-71B5-411C-953C-2584067D4BA6}"/>
              </a:ext>
            </a:extLst>
          </p:cNvPr>
          <p:cNvSpPr>
            <a:spLocks noGrp="1"/>
          </p:cNvSpPr>
          <p:nvPr>
            <p:ph type="sldNum" sz="quarter" idx="12"/>
          </p:nvPr>
        </p:nvSpPr>
        <p:spPr>
          <a:xfrm>
            <a:off x="11721286" y="6065837"/>
            <a:ext cx="361987" cy="365125"/>
          </a:xfrm>
        </p:spPr>
        <p:txBody>
          <a:bodyPr/>
          <a:lstStyle/>
          <a:p>
            <a:fld id="{AEB06DDB-F44C-4EF7-9DB3-5C554CDE7A4A}" type="slidenum">
              <a:rPr lang="en-AU" smtClean="0"/>
              <a:t>32</a:t>
            </a:fld>
            <a:endParaRPr lang="en-AU" dirty="0"/>
          </a:p>
        </p:txBody>
      </p:sp>
    </p:spTree>
    <p:extLst>
      <p:ext uri="{BB962C8B-B14F-4D97-AF65-F5344CB8AC3E}">
        <p14:creationId xmlns:p14="http://schemas.microsoft.com/office/powerpoint/2010/main" val="3833038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9EB50D37-ADE9-491A-BAD8-7E72156BF3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37518" y="1562172"/>
            <a:ext cx="6299887" cy="3140786"/>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lide Number Placeholder 4">
            <a:extLst>
              <a:ext uri="{FF2B5EF4-FFF2-40B4-BE49-F238E27FC236}">
                <a16:creationId xmlns:a16="http://schemas.microsoft.com/office/drawing/2014/main" id="{4B26B49F-BA1F-489F-9858-D8B3DD640588}"/>
              </a:ext>
            </a:extLst>
          </p:cNvPr>
          <p:cNvSpPr>
            <a:spLocks noGrp="1"/>
          </p:cNvSpPr>
          <p:nvPr>
            <p:ph type="sldNum" sz="quarter" idx="12"/>
          </p:nvPr>
        </p:nvSpPr>
        <p:spPr>
          <a:xfrm>
            <a:off x="0" y="6479752"/>
            <a:ext cx="382107" cy="365125"/>
          </a:xfrm>
        </p:spPr>
        <p:txBody>
          <a:bodyPr>
            <a:normAutofit/>
          </a:bodyPr>
          <a:lstStyle/>
          <a:p>
            <a:pPr>
              <a:spcAft>
                <a:spcPts val="600"/>
              </a:spcAft>
            </a:pPr>
            <a:fld id="{AEB06DDB-F44C-4EF7-9DB3-5C554CDE7A4A}" type="slidenum">
              <a:rPr lang="en-AU" smtClean="0"/>
              <a:pPr>
                <a:spcAft>
                  <a:spcPts val="600"/>
                </a:spcAft>
              </a:pPr>
              <a:t>33</a:t>
            </a:fld>
            <a:endParaRPr lang="en-AU" dirty="0"/>
          </a:p>
        </p:txBody>
      </p:sp>
      <p:sp>
        <p:nvSpPr>
          <p:cNvPr id="4" name="Footer Placeholder 3">
            <a:extLst>
              <a:ext uri="{FF2B5EF4-FFF2-40B4-BE49-F238E27FC236}">
                <a16:creationId xmlns:a16="http://schemas.microsoft.com/office/drawing/2014/main" id="{AE1204BD-9CAF-44D8-90F1-A50A129B3780}"/>
              </a:ext>
            </a:extLst>
          </p:cNvPr>
          <p:cNvSpPr>
            <a:spLocks noGrp="1"/>
          </p:cNvSpPr>
          <p:nvPr>
            <p:ph type="ftr" sz="quarter" idx="11"/>
          </p:nvPr>
        </p:nvSpPr>
        <p:spPr>
          <a:xfrm>
            <a:off x="10551111" y="6379002"/>
            <a:ext cx="1640889" cy="365125"/>
          </a:xfrm>
        </p:spPr>
        <p:txBody>
          <a:bodyPr>
            <a:normAutofit/>
          </a:bodyPr>
          <a:lstStyle/>
          <a:p>
            <a:pPr>
              <a:spcAft>
                <a:spcPts val="600"/>
              </a:spcAft>
            </a:pPr>
            <a:r>
              <a:rPr lang="en-AU" dirty="0"/>
              <a:t>PPT: MADHAV MISHRA</a:t>
            </a:r>
          </a:p>
        </p:txBody>
      </p:sp>
      <p:sp>
        <p:nvSpPr>
          <p:cNvPr id="3" name="Content Placeholder 2">
            <a:extLst>
              <a:ext uri="{FF2B5EF4-FFF2-40B4-BE49-F238E27FC236}">
                <a16:creationId xmlns:a16="http://schemas.microsoft.com/office/drawing/2014/main" id="{CF176BB5-19C8-4D0C-AF59-550F760C0A17}"/>
              </a:ext>
            </a:extLst>
          </p:cNvPr>
          <p:cNvSpPr>
            <a:spLocks noGrp="1"/>
          </p:cNvSpPr>
          <p:nvPr>
            <p:ph sz="quarter" idx="13"/>
          </p:nvPr>
        </p:nvSpPr>
        <p:spPr>
          <a:xfrm>
            <a:off x="202677" y="263952"/>
            <a:ext cx="5332164" cy="6042580"/>
          </a:xfrm>
        </p:spPr>
        <p:txBody>
          <a:bodyPr>
            <a:noAutofit/>
          </a:bodyPr>
          <a:lstStyle/>
          <a:p>
            <a:pPr>
              <a:lnSpc>
                <a:spcPct val="110000"/>
              </a:lnSpc>
            </a:pPr>
            <a:r>
              <a:rPr lang="en-AU" sz="1600" b="1" dirty="0"/>
              <a:t>Important Terminology related to Decision Trees</a:t>
            </a:r>
            <a:endParaRPr lang="en-AU" sz="1600" dirty="0"/>
          </a:p>
          <a:p>
            <a:pPr>
              <a:lnSpc>
                <a:spcPct val="110000"/>
              </a:lnSpc>
            </a:pPr>
            <a:r>
              <a:rPr lang="en-AU" sz="1600" b="1" dirty="0"/>
              <a:t>Root Node: </a:t>
            </a:r>
            <a:r>
              <a:rPr lang="en-AU" sz="1600" dirty="0"/>
              <a:t>It represents the entire population or sample and this further gets divided into two or more homogeneous sets.</a:t>
            </a:r>
          </a:p>
          <a:p>
            <a:pPr>
              <a:lnSpc>
                <a:spcPct val="110000"/>
              </a:lnSpc>
            </a:pPr>
            <a:r>
              <a:rPr lang="en-AU" sz="1600" b="1" dirty="0"/>
              <a:t>Splitting: </a:t>
            </a:r>
            <a:r>
              <a:rPr lang="en-AU" sz="1600" dirty="0"/>
              <a:t>It is a process of dividing a node into two or more sub-nodes.</a:t>
            </a:r>
          </a:p>
          <a:p>
            <a:pPr>
              <a:lnSpc>
                <a:spcPct val="110000"/>
              </a:lnSpc>
            </a:pPr>
            <a:r>
              <a:rPr lang="en-AU" sz="1600" b="1" dirty="0"/>
              <a:t>Decision Node: </a:t>
            </a:r>
            <a:r>
              <a:rPr lang="en-AU" sz="1600" dirty="0"/>
              <a:t>When a sub-node splits into further sub-nodes, then it is called the decision node.</a:t>
            </a:r>
          </a:p>
          <a:p>
            <a:pPr>
              <a:lnSpc>
                <a:spcPct val="110000"/>
              </a:lnSpc>
            </a:pPr>
            <a:r>
              <a:rPr lang="en-AU" sz="1600" b="1" dirty="0"/>
              <a:t>Leaf / Terminal Node: </a:t>
            </a:r>
            <a:r>
              <a:rPr lang="en-AU" sz="1600" dirty="0"/>
              <a:t>Nodes do not split is called Leaf or Terminal node.</a:t>
            </a:r>
          </a:p>
          <a:p>
            <a:pPr>
              <a:lnSpc>
                <a:spcPct val="110000"/>
              </a:lnSpc>
            </a:pPr>
            <a:r>
              <a:rPr lang="en-AU" sz="1600" b="1" dirty="0"/>
              <a:t>Pruning: </a:t>
            </a:r>
            <a:r>
              <a:rPr lang="en-AU" sz="1600" dirty="0"/>
              <a:t>When we remove sub-nodes of a decision node, this process is called pruning. You can say the opposite process of splitting.</a:t>
            </a:r>
          </a:p>
          <a:p>
            <a:pPr>
              <a:lnSpc>
                <a:spcPct val="110000"/>
              </a:lnSpc>
            </a:pPr>
            <a:r>
              <a:rPr lang="en-AU" sz="1600" b="1" dirty="0"/>
              <a:t>Branch / Sub-Tree: </a:t>
            </a:r>
            <a:r>
              <a:rPr lang="en-AU" sz="1600" dirty="0"/>
              <a:t>A subsection of the entire tree is called branch or sub-tree.</a:t>
            </a:r>
          </a:p>
          <a:p>
            <a:pPr>
              <a:lnSpc>
                <a:spcPct val="110000"/>
              </a:lnSpc>
            </a:pPr>
            <a:r>
              <a:rPr lang="en-AU" sz="1600" b="1" dirty="0"/>
              <a:t>Parent and Child Node: </a:t>
            </a:r>
            <a:r>
              <a:rPr lang="en-AU" sz="1600" dirty="0"/>
              <a:t>A node, which is divided into sub-nodes is called a parent node of sub-nodes whereas sub-nodes are the child of a parent node.</a:t>
            </a:r>
          </a:p>
          <a:p>
            <a:pPr marL="0" indent="0">
              <a:lnSpc>
                <a:spcPct val="110000"/>
              </a:lnSpc>
              <a:buNone/>
            </a:pPr>
            <a:endParaRPr lang="en-AU" sz="1600" dirty="0"/>
          </a:p>
        </p:txBody>
      </p:sp>
    </p:spTree>
    <p:extLst>
      <p:ext uri="{BB962C8B-B14F-4D97-AF65-F5344CB8AC3E}">
        <p14:creationId xmlns:p14="http://schemas.microsoft.com/office/powerpoint/2010/main" val="42971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872EE-7341-453D-AC83-C51C9E28BCA3}"/>
              </a:ext>
            </a:extLst>
          </p:cNvPr>
          <p:cNvSpPr>
            <a:spLocks noGrp="1"/>
          </p:cNvSpPr>
          <p:nvPr>
            <p:ph sz="quarter" idx="13"/>
          </p:nvPr>
        </p:nvSpPr>
        <p:spPr>
          <a:xfrm>
            <a:off x="913774" y="678730"/>
            <a:ext cx="10363826" cy="5112469"/>
          </a:xfrm>
        </p:spPr>
        <p:txBody>
          <a:bodyPr/>
          <a:lstStyle/>
          <a:p>
            <a:r>
              <a:rPr lang="en-AU" dirty="0"/>
              <a:t>Decision trees classify the examples by sorting them down the tree from the root to some leaf/terminal node, with the leaf/terminal node providing the classification of the example.</a:t>
            </a:r>
          </a:p>
          <a:p>
            <a:r>
              <a:rPr lang="en-AU" dirty="0"/>
              <a:t>Each node in the tree acts as a test case for some attribute, and each edge descending from the node corresponds to the possible answers to the test case.</a:t>
            </a:r>
          </a:p>
          <a:p>
            <a:r>
              <a:rPr lang="en-AU" dirty="0"/>
              <a:t> This process is recursive in nature and is repeated for every subtree rooted at the new node.</a:t>
            </a:r>
          </a:p>
          <a:p>
            <a:pPr marL="0" indent="0">
              <a:buNone/>
            </a:pPr>
            <a:endParaRPr lang="en-AU" dirty="0"/>
          </a:p>
        </p:txBody>
      </p:sp>
      <p:sp>
        <p:nvSpPr>
          <p:cNvPr id="4" name="Footer Placeholder 3">
            <a:extLst>
              <a:ext uri="{FF2B5EF4-FFF2-40B4-BE49-F238E27FC236}">
                <a16:creationId xmlns:a16="http://schemas.microsoft.com/office/drawing/2014/main" id="{D53D414A-0962-4196-BFDF-1C5AF7E50895}"/>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362787A9-A9E5-45CB-80A1-FCEB6DE25C05}"/>
              </a:ext>
            </a:extLst>
          </p:cNvPr>
          <p:cNvSpPr>
            <a:spLocks noGrp="1"/>
          </p:cNvSpPr>
          <p:nvPr>
            <p:ph type="sldNum" sz="quarter" idx="12"/>
          </p:nvPr>
        </p:nvSpPr>
        <p:spPr/>
        <p:txBody>
          <a:bodyPr/>
          <a:lstStyle/>
          <a:p>
            <a:fld id="{AEB06DDB-F44C-4EF7-9DB3-5C554CDE7A4A}" type="slidenum">
              <a:rPr lang="en-AU" smtClean="0"/>
              <a:t>34</a:t>
            </a:fld>
            <a:endParaRPr lang="en-AU"/>
          </a:p>
        </p:txBody>
      </p:sp>
    </p:spTree>
    <p:extLst>
      <p:ext uri="{BB962C8B-B14F-4D97-AF65-F5344CB8AC3E}">
        <p14:creationId xmlns:p14="http://schemas.microsoft.com/office/powerpoint/2010/main" val="212180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B595-3974-446F-8F88-8E158A3160F1}"/>
              </a:ext>
            </a:extLst>
          </p:cNvPr>
          <p:cNvSpPr>
            <a:spLocks noGrp="1"/>
          </p:cNvSpPr>
          <p:nvPr>
            <p:ph type="title"/>
          </p:nvPr>
        </p:nvSpPr>
        <p:spPr>
          <a:xfrm>
            <a:off x="913774" y="231397"/>
            <a:ext cx="10364451" cy="365126"/>
          </a:xfrm>
        </p:spPr>
        <p:txBody>
          <a:bodyPr>
            <a:normAutofit fontScale="90000"/>
          </a:bodyPr>
          <a:lstStyle/>
          <a:p>
            <a:r>
              <a:rPr lang="en-AU" b="1" dirty="0"/>
              <a:t>How do Decision Trees work?</a:t>
            </a:r>
            <a:endParaRPr lang="en-AU" dirty="0"/>
          </a:p>
        </p:txBody>
      </p:sp>
      <p:sp>
        <p:nvSpPr>
          <p:cNvPr id="3" name="Content Placeholder 2">
            <a:extLst>
              <a:ext uri="{FF2B5EF4-FFF2-40B4-BE49-F238E27FC236}">
                <a16:creationId xmlns:a16="http://schemas.microsoft.com/office/drawing/2014/main" id="{5B0D4CAE-9FF6-43DF-A852-31D7E355B1BF}"/>
              </a:ext>
            </a:extLst>
          </p:cNvPr>
          <p:cNvSpPr>
            <a:spLocks noGrp="1"/>
          </p:cNvSpPr>
          <p:nvPr>
            <p:ph sz="quarter" idx="13"/>
          </p:nvPr>
        </p:nvSpPr>
        <p:spPr>
          <a:xfrm>
            <a:off x="913774" y="782426"/>
            <a:ext cx="10363826" cy="5008774"/>
          </a:xfrm>
        </p:spPr>
        <p:txBody>
          <a:bodyPr/>
          <a:lstStyle/>
          <a:p>
            <a:r>
              <a:rPr lang="en-AU" dirty="0"/>
              <a:t>The decision of making strategic splits heavily affects a tree’s accuracy. The decision criteria are different for classification and regression trees.</a:t>
            </a:r>
          </a:p>
          <a:p>
            <a:r>
              <a:rPr lang="en-AU" dirty="0"/>
              <a:t>Decision trees use multiple algorithms to decide to split a node into two or more sub-nodes. </a:t>
            </a:r>
          </a:p>
          <a:p>
            <a:r>
              <a:rPr lang="en-AU" dirty="0"/>
              <a:t>The creation of sub-nodes increases the homogeneity of resultant sub-nodes. In other words, we can say that the purity of the node increases with respect to the target variable.</a:t>
            </a:r>
          </a:p>
          <a:p>
            <a:r>
              <a:rPr lang="en-AU" dirty="0"/>
              <a:t>The decision tree splits the nodes on all available variables and then selects the split which results in most homogeneous sub-nodes.</a:t>
            </a:r>
          </a:p>
          <a:p>
            <a:endParaRPr lang="en-AU" dirty="0"/>
          </a:p>
        </p:txBody>
      </p:sp>
      <p:sp>
        <p:nvSpPr>
          <p:cNvPr id="4" name="Footer Placeholder 3">
            <a:extLst>
              <a:ext uri="{FF2B5EF4-FFF2-40B4-BE49-F238E27FC236}">
                <a16:creationId xmlns:a16="http://schemas.microsoft.com/office/drawing/2014/main" id="{430128C0-386B-43E3-AE9A-35157D8437A0}"/>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E02BB2E5-1713-4E3A-9641-D0B60AEEBDFC}"/>
              </a:ext>
            </a:extLst>
          </p:cNvPr>
          <p:cNvSpPr>
            <a:spLocks noGrp="1"/>
          </p:cNvSpPr>
          <p:nvPr>
            <p:ph type="sldNum" sz="quarter" idx="12"/>
          </p:nvPr>
        </p:nvSpPr>
        <p:spPr/>
        <p:txBody>
          <a:bodyPr/>
          <a:lstStyle/>
          <a:p>
            <a:fld id="{AEB06DDB-F44C-4EF7-9DB3-5C554CDE7A4A}" type="slidenum">
              <a:rPr lang="en-AU" smtClean="0"/>
              <a:t>35</a:t>
            </a:fld>
            <a:endParaRPr lang="en-AU"/>
          </a:p>
        </p:txBody>
      </p:sp>
    </p:spTree>
    <p:extLst>
      <p:ext uri="{BB962C8B-B14F-4D97-AF65-F5344CB8AC3E}">
        <p14:creationId xmlns:p14="http://schemas.microsoft.com/office/powerpoint/2010/main" val="2561964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D69C2-63F7-4783-9212-8A0C00583D04}"/>
              </a:ext>
            </a:extLst>
          </p:cNvPr>
          <p:cNvSpPr>
            <a:spLocks noGrp="1"/>
          </p:cNvSpPr>
          <p:nvPr>
            <p:ph sz="quarter" idx="13"/>
          </p:nvPr>
        </p:nvSpPr>
        <p:spPr>
          <a:xfrm>
            <a:off x="556181" y="263951"/>
            <a:ext cx="10721419" cy="6053265"/>
          </a:xfrm>
        </p:spPr>
        <p:txBody>
          <a:bodyPr>
            <a:normAutofit fontScale="85000" lnSpcReduction="20000"/>
          </a:bodyPr>
          <a:lstStyle/>
          <a:p>
            <a:r>
              <a:rPr lang="en-AU" dirty="0"/>
              <a:t>The algorithm selection is also based on the type of target variables. Let us look at some algorithms used in Decision Trees:</a:t>
            </a:r>
          </a:p>
          <a:p>
            <a:r>
              <a:rPr lang="en-AU" b="1" dirty="0"/>
              <a:t>ID3</a:t>
            </a:r>
            <a:r>
              <a:rPr lang="en-AU" dirty="0"/>
              <a:t> → (extension of D3)</a:t>
            </a:r>
            <a:br>
              <a:rPr lang="en-AU" dirty="0"/>
            </a:br>
            <a:r>
              <a:rPr lang="en-AU" b="1" dirty="0"/>
              <a:t>C4.5</a:t>
            </a:r>
            <a:r>
              <a:rPr lang="en-AU" dirty="0"/>
              <a:t> → (successor of ID3)</a:t>
            </a:r>
            <a:br>
              <a:rPr lang="en-AU" dirty="0"/>
            </a:br>
            <a:r>
              <a:rPr lang="en-AU" b="1" dirty="0"/>
              <a:t>CART</a:t>
            </a:r>
            <a:r>
              <a:rPr lang="en-AU" dirty="0"/>
              <a:t> → (Classification And Regression Tree)</a:t>
            </a:r>
            <a:br>
              <a:rPr lang="en-AU" dirty="0"/>
            </a:br>
            <a:r>
              <a:rPr lang="en-AU" b="1" dirty="0"/>
              <a:t>CHAID</a:t>
            </a:r>
            <a:r>
              <a:rPr lang="en-AU" dirty="0"/>
              <a:t> → (Chi-square automatic interaction detection Performs multi-level splits when computing classification trees)</a:t>
            </a:r>
          </a:p>
          <a:p>
            <a:r>
              <a:rPr lang="en-AU" dirty="0"/>
              <a:t>The </a:t>
            </a:r>
            <a:r>
              <a:rPr lang="en-AU" b="1" dirty="0"/>
              <a:t>ID3 algorithm builds decision trees using a top-down greedy search</a:t>
            </a:r>
            <a:r>
              <a:rPr lang="en-AU" b="1" dirty="0">
                <a:hlinkClick r:id="rId2"/>
              </a:rPr>
              <a:t> </a:t>
            </a:r>
            <a:r>
              <a:rPr lang="en-AU" b="1" dirty="0"/>
              <a:t>approach</a:t>
            </a:r>
            <a:r>
              <a:rPr lang="en-AU" dirty="0"/>
              <a:t> through the space of </a:t>
            </a:r>
            <a:r>
              <a:rPr lang="en-AU" b="1" dirty="0"/>
              <a:t>possible branches with no backtracking.</a:t>
            </a:r>
            <a:r>
              <a:rPr lang="en-AU" dirty="0"/>
              <a:t> A greedy algorithm, as the name suggests, always </a:t>
            </a:r>
            <a:r>
              <a:rPr lang="en-AU" b="1" dirty="0"/>
              <a:t>makes the choice that seems to be the best at that moment.</a:t>
            </a:r>
          </a:p>
          <a:p>
            <a:r>
              <a:rPr lang="en-AU" b="1" u="sng" dirty="0"/>
              <a:t>Steps in ID3 algorithm:</a:t>
            </a:r>
            <a:endParaRPr lang="en-AU" u="sng" dirty="0"/>
          </a:p>
          <a:p>
            <a:pPr marL="457200" indent="-457200">
              <a:buAutoNum type="arabicPeriod"/>
            </a:pPr>
            <a:r>
              <a:rPr lang="en-AU" dirty="0"/>
              <a:t>It begins with the original set S as the </a:t>
            </a:r>
            <a:r>
              <a:rPr lang="en-AU" b="1" dirty="0"/>
              <a:t>root node.</a:t>
            </a:r>
          </a:p>
          <a:p>
            <a:pPr marL="457200" indent="-457200">
              <a:buAutoNum type="arabicPeriod"/>
            </a:pPr>
            <a:r>
              <a:rPr lang="en-AU" dirty="0"/>
              <a:t>On each iteration of the algorithm, it iterates through the very unused attribute of the </a:t>
            </a:r>
            <a:r>
              <a:rPr lang="en-AU" b="1" dirty="0"/>
              <a:t>set S</a:t>
            </a:r>
            <a:r>
              <a:rPr lang="en-AU" dirty="0"/>
              <a:t> and calculates </a:t>
            </a:r>
            <a:r>
              <a:rPr lang="en-AU" b="1" dirty="0"/>
              <a:t>Entropy(H)</a:t>
            </a:r>
            <a:r>
              <a:rPr lang="en-AU" dirty="0"/>
              <a:t> and </a:t>
            </a:r>
            <a:r>
              <a:rPr lang="en-AU" b="1" dirty="0"/>
              <a:t>Information gain(IG) </a:t>
            </a:r>
            <a:r>
              <a:rPr lang="en-AU" dirty="0"/>
              <a:t>of this attribute.</a:t>
            </a:r>
          </a:p>
          <a:p>
            <a:pPr marL="457200" indent="-457200">
              <a:buAutoNum type="arabicPeriod"/>
            </a:pPr>
            <a:r>
              <a:rPr lang="en-AU" dirty="0"/>
              <a:t>It then selects the attribute which has the </a:t>
            </a:r>
            <a:r>
              <a:rPr lang="en-AU" b="1" dirty="0"/>
              <a:t>smallest Entropy </a:t>
            </a:r>
            <a:r>
              <a:rPr lang="en-AU" dirty="0"/>
              <a:t>or </a:t>
            </a:r>
            <a:r>
              <a:rPr lang="en-AU" b="1" dirty="0"/>
              <a:t>Largest Information gain.</a:t>
            </a:r>
          </a:p>
          <a:p>
            <a:pPr marL="457200" indent="-457200">
              <a:buAutoNum type="arabicPeriod"/>
            </a:pPr>
            <a:r>
              <a:rPr lang="en-AU" dirty="0"/>
              <a:t>The set S is then split by </a:t>
            </a:r>
            <a:r>
              <a:rPr lang="en-AU" b="1" dirty="0"/>
              <a:t>the selected attribute to produce a subset of the data</a:t>
            </a:r>
            <a:r>
              <a:rPr lang="en-AU" dirty="0"/>
              <a:t>.</a:t>
            </a:r>
          </a:p>
          <a:p>
            <a:pPr marL="457200" indent="-457200">
              <a:buAutoNum type="arabicPeriod"/>
            </a:pPr>
            <a:r>
              <a:rPr lang="en-AU" dirty="0"/>
              <a:t>The algorithm </a:t>
            </a:r>
            <a:r>
              <a:rPr lang="en-AU" b="1" dirty="0"/>
              <a:t>continues to recur on each subset</a:t>
            </a:r>
            <a:r>
              <a:rPr lang="en-AU" dirty="0"/>
              <a:t>, considering </a:t>
            </a:r>
            <a:r>
              <a:rPr lang="en-AU" b="1" dirty="0"/>
              <a:t>only attributes never selected before.</a:t>
            </a:r>
          </a:p>
        </p:txBody>
      </p:sp>
      <p:sp>
        <p:nvSpPr>
          <p:cNvPr id="4" name="Footer Placeholder 3">
            <a:extLst>
              <a:ext uri="{FF2B5EF4-FFF2-40B4-BE49-F238E27FC236}">
                <a16:creationId xmlns:a16="http://schemas.microsoft.com/office/drawing/2014/main" id="{0AE81850-7089-42C0-9541-0462A7B88D5A}"/>
              </a:ext>
            </a:extLst>
          </p:cNvPr>
          <p:cNvSpPr>
            <a:spLocks noGrp="1"/>
          </p:cNvSpPr>
          <p:nvPr>
            <p:ph type="ftr" sz="quarter" idx="11"/>
          </p:nvPr>
        </p:nvSpPr>
        <p:spPr>
          <a:xfrm>
            <a:off x="121923" y="6364351"/>
            <a:ext cx="1358086"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334C0355-C97E-4F20-8C8A-DF926739661F}"/>
              </a:ext>
            </a:extLst>
          </p:cNvPr>
          <p:cNvSpPr>
            <a:spLocks noGrp="1"/>
          </p:cNvSpPr>
          <p:nvPr>
            <p:ph type="sldNum" sz="quarter" idx="12"/>
          </p:nvPr>
        </p:nvSpPr>
        <p:spPr>
          <a:xfrm>
            <a:off x="11711858" y="6364351"/>
            <a:ext cx="371414" cy="365125"/>
          </a:xfrm>
        </p:spPr>
        <p:txBody>
          <a:bodyPr/>
          <a:lstStyle/>
          <a:p>
            <a:fld id="{AEB06DDB-F44C-4EF7-9DB3-5C554CDE7A4A}" type="slidenum">
              <a:rPr lang="en-AU" smtClean="0"/>
              <a:t>36</a:t>
            </a:fld>
            <a:endParaRPr lang="en-AU" dirty="0"/>
          </a:p>
        </p:txBody>
      </p:sp>
    </p:spTree>
    <p:extLst>
      <p:ext uri="{BB962C8B-B14F-4D97-AF65-F5344CB8AC3E}">
        <p14:creationId xmlns:p14="http://schemas.microsoft.com/office/powerpoint/2010/main" val="2353695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C50BF-B2D9-4BF7-920F-B8ED5F89B5E7}"/>
              </a:ext>
            </a:extLst>
          </p:cNvPr>
          <p:cNvSpPr>
            <a:spLocks noGrp="1"/>
          </p:cNvSpPr>
          <p:nvPr>
            <p:ph sz="quarter" idx="13"/>
          </p:nvPr>
        </p:nvSpPr>
        <p:spPr>
          <a:xfrm>
            <a:off x="913774" y="377072"/>
            <a:ext cx="10363826" cy="5910606"/>
          </a:xfrm>
        </p:spPr>
        <p:txBody>
          <a:bodyPr>
            <a:normAutofit fontScale="85000" lnSpcReduction="10000"/>
          </a:bodyPr>
          <a:lstStyle/>
          <a:p>
            <a:r>
              <a:rPr lang="en-AU" b="1" dirty="0"/>
              <a:t>Attribute Selection Measures</a:t>
            </a:r>
          </a:p>
          <a:p>
            <a:r>
              <a:rPr lang="en-AU" dirty="0"/>
              <a:t> If the dataset consists of </a:t>
            </a:r>
            <a:r>
              <a:rPr lang="en-AU" b="1" dirty="0"/>
              <a:t>N</a:t>
            </a:r>
            <a:r>
              <a:rPr lang="en-AU" dirty="0"/>
              <a:t> attributes then deciding which attribute to place at the root or at different levels of the tree as internal nodes is a complicated step.</a:t>
            </a:r>
          </a:p>
          <a:p>
            <a:r>
              <a:rPr lang="en-AU" dirty="0"/>
              <a:t> By just randomly selecting any node to be the root can’t solve the issue. If we follow a random approach, it may give us bad results with low accuracy.</a:t>
            </a:r>
          </a:p>
          <a:p>
            <a:r>
              <a:rPr lang="en-AU" dirty="0"/>
              <a:t>For solving this attribute selection problem, researchers worked and devised some solutions. They suggested using some </a:t>
            </a:r>
            <a:r>
              <a:rPr lang="en-AU" i="1" dirty="0"/>
              <a:t>criteria</a:t>
            </a:r>
            <a:r>
              <a:rPr lang="en-AU" dirty="0"/>
              <a:t> like :</a:t>
            </a:r>
          </a:p>
          <a:p>
            <a:r>
              <a:rPr lang="en-AU" b="1" dirty="0"/>
              <a:t>Entropy</a:t>
            </a:r>
            <a:r>
              <a:rPr lang="en-AU" dirty="0"/>
              <a:t>,</a:t>
            </a:r>
            <a:br>
              <a:rPr lang="en-AU" dirty="0"/>
            </a:br>
            <a:r>
              <a:rPr lang="en-AU" b="1" dirty="0"/>
              <a:t>Information gain,</a:t>
            </a:r>
            <a:br>
              <a:rPr lang="en-AU" dirty="0"/>
            </a:br>
            <a:r>
              <a:rPr lang="en-AU" b="1" dirty="0"/>
              <a:t>Gini index,</a:t>
            </a:r>
            <a:br>
              <a:rPr lang="en-AU" dirty="0"/>
            </a:br>
            <a:r>
              <a:rPr lang="en-AU" b="1" dirty="0"/>
              <a:t>Gain Ratio,</a:t>
            </a:r>
            <a:br>
              <a:rPr lang="en-AU" dirty="0"/>
            </a:br>
            <a:r>
              <a:rPr lang="en-AU" b="1" dirty="0"/>
              <a:t>Reduction in Variance</a:t>
            </a:r>
            <a:br>
              <a:rPr lang="en-AU" dirty="0"/>
            </a:br>
            <a:r>
              <a:rPr lang="en-AU" b="1" dirty="0"/>
              <a:t>Chi-Square</a:t>
            </a:r>
          </a:p>
          <a:p>
            <a:r>
              <a:rPr lang="en-AU" dirty="0"/>
              <a:t>These criteria will calculate values for every attribute. The values are sorted, and attributes are placed in the tree by following the order </a:t>
            </a:r>
            <a:r>
              <a:rPr lang="en-AU" dirty="0" err="1"/>
              <a:t>i.e</a:t>
            </a:r>
            <a:r>
              <a:rPr lang="en-AU" dirty="0"/>
              <a:t>, the attribute with a high value(in case of information gain) is placed at the root.</a:t>
            </a:r>
            <a:br>
              <a:rPr lang="en-AU" dirty="0"/>
            </a:br>
            <a:r>
              <a:rPr lang="en-AU" dirty="0"/>
              <a:t>While using Information Gain as a criterion, we assume attributes to be categorical, and for the Gini index, attributes are assumed to be continuous.</a:t>
            </a:r>
          </a:p>
          <a:p>
            <a:endParaRPr lang="en-AU" dirty="0"/>
          </a:p>
        </p:txBody>
      </p:sp>
      <p:sp>
        <p:nvSpPr>
          <p:cNvPr id="4" name="Footer Placeholder 3">
            <a:extLst>
              <a:ext uri="{FF2B5EF4-FFF2-40B4-BE49-F238E27FC236}">
                <a16:creationId xmlns:a16="http://schemas.microsoft.com/office/drawing/2014/main" id="{08DB8336-7538-42A7-B342-4B709ED15A7F}"/>
              </a:ext>
            </a:extLst>
          </p:cNvPr>
          <p:cNvSpPr>
            <a:spLocks noGrp="1"/>
          </p:cNvSpPr>
          <p:nvPr>
            <p:ph type="ftr" sz="quarter" idx="11"/>
          </p:nvPr>
        </p:nvSpPr>
        <p:spPr>
          <a:xfrm>
            <a:off x="178170" y="6392322"/>
            <a:ext cx="147120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12E31EF1-0886-4E88-A6C1-2DA36649EEFF}"/>
              </a:ext>
            </a:extLst>
          </p:cNvPr>
          <p:cNvSpPr>
            <a:spLocks noGrp="1"/>
          </p:cNvSpPr>
          <p:nvPr>
            <p:ph type="sldNum" sz="quarter" idx="12"/>
          </p:nvPr>
        </p:nvSpPr>
        <p:spPr>
          <a:xfrm>
            <a:off x="11774079" y="6392322"/>
            <a:ext cx="343133" cy="365125"/>
          </a:xfrm>
        </p:spPr>
        <p:txBody>
          <a:bodyPr/>
          <a:lstStyle/>
          <a:p>
            <a:fld id="{AEB06DDB-F44C-4EF7-9DB3-5C554CDE7A4A}" type="slidenum">
              <a:rPr lang="en-AU" smtClean="0"/>
              <a:t>37</a:t>
            </a:fld>
            <a:endParaRPr lang="en-AU" dirty="0"/>
          </a:p>
        </p:txBody>
      </p:sp>
      <p:sp>
        <p:nvSpPr>
          <p:cNvPr id="6" name="Content Placeholder 2">
            <a:extLst>
              <a:ext uri="{FF2B5EF4-FFF2-40B4-BE49-F238E27FC236}">
                <a16:creationId xmlns:a16="http://schemas.microsoft.com/office/drawing/2014/main" id="{AF90919D-13C3-4F25-A346-C0B91CFEF1D9}"/>
              </a:ext>
            </a:extLst>
          </p:cNvPr>
          <p:cNvSpPr txBox="1">
            <a:spLocks/>
          </p:cNvSpPr>
          <p:nvPr/>
        </p:nvSpPr>
        <p:spPr>
          <a:xfrm>
            <a:off x="913774" y="358218"/>
            <a:ext cx="10363826" cy="54141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AU" dirty="0"/>
          </a:p>
        </p:txBody>
      </p:sp>
    </p:spTree>
    <p:extLst>
      <p:ext uri="{BB962C8B-B14F-4D97-AF65-F5344CB8AC3E}">
        <p14:creationId xmlns:p14="http://schemas.microsoft.com/office/powerpoint/2010/main" val="1703422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7482FBC-7E3C-4576-9730-6435FDC931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4065" y="229235"/>
            <a:ext cx="3174390" cy="26496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55116B0-D850-4C14-BC52-A61CD20FF1A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8990" y="3498981"/>
            <a:ext cx="4044539" cy="247569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5" name="Slide Number Placeholder 4">
            <a:extLst>
              <a:ext uri="{FF2B5EF4-FFF2-40B4-BE49-F238E27FC236}">
                <a16:creationId xmlns:a16="http://schemas.microsoft.com/office/drawing/2014/main" id="{8A3FEC9E-95B0-4132-A96D-3CC8D8CB4FB4}"/>
              </a:ext>
            </a:extLst>
          </p:cNvPr>
          <p:cNvSpPr>
            <a:spLocks noGrp="1"/>
          </p:cNvSpPr>
          <p:nvPr>
            <p:ph type="sldNum" sz="quarter" idx="12"/>
          </p:nvPr>
        </p:nvSpPr>
        <p:spPr>
          <a:xfrm>
            <a:off x="10963072" y="6555469"/>
            <a:ext cx="315154" cy="365125"/>
          </a:xfrm>
        </p:spPr>
        <p:txBody>
          <a:bodyPr>
            <a:normAutofit fontScale="92500"/>
          </a:bodyPr>
          <a:lstStyle/>
          <a:p>
            <a:pPr>
              <a:spcAft>
                <a:spcPts val="600"/>
              </a:spcAft>
            </a:pPr>
            <a:fld id="{AEB06DDB-F44C-4EF7-9DB3-5C554CDE7A4A}" type="slidenum">
              <a:rPr lang="en-AU" smtClean="0"/>
              <a:pPr>
                <a:spcAft>
                  <a:spcPts val="600"/>
                </a:spcAft>
              </a:pPr>
              <a:t>38</a:t>
            </a:fld>
            <a:endParaRPr lang="en-AU" dirty="0"/>
          </a:p>
        </p:txBody>
      </p:sp>
      <p:sp>
        <p:nvSpPr>
          <p:cNvPr id="4" name="Footer Placeholder 3">
            <a:extLst>
              <a:ext uri="{FF2B5EF4-FFF2-40B4-BE49-F238E27FC236}">
                <a16:creationId xmlns:a16="http://schemas.microsoft.com/office/drawing/2014/main" id="{E43FF493-C2A9-4B05-B80A-723A0299C2D1}"/>
              </a:ext>
            </a:extLst>
          </p:cNvPr>
          <p:cNvSpPr>
            <a:spLocks noGrp="1"/>
          </p:cNvSpPr>
          <p:nvPr>
            <p:ph type="ftr" sz="quarter" idx="11"/>
          </p:nvPr>
        </p:nvSpPr>
        <p:spPr>
          <a:xfrm>
            <a:off x="192854" y="6360917"/>
            <a:ext cx="1722422" cy="365125"/>
          </a:xfrm>
        </p:spPr>
        <p:txBody>
          <a:bodyPr>
            <a:normAutofit/>
          </a:bodyPr>
          <a:lstStyle/>
          <a:p>
            <a:pPr>
              <a:spcAft>
                <a:spcPts val="600"/>
              </a:spcAft>
            </a:pPr>
            <a:r>
              <a:rPr lang="en-AU" dirty="0"/>
              <a:t>PPT: MADHAV MISHRA</a:t>
            </a:r>
          </a:p>
        </p:txBody>
      </p:sp>
      <p:sp>
        <p:nvSpPr>
          <p:cNvPr id="3" name="Content Placeholder 2">
            <a:extLst>
              <a:ext uri="{FF2B5EF4-FFF2-40B4-BE49-F238E27FC236}">
                <a16:creationId xmlns:a16="http://schemas.microsoft.com/office/drawing/2014/main" id="{C4C3C0EB-420A-4630-A681-B00D7E0E66F3}"/>
              </a:ext>
            </a:extLst>
          </p:cNvPr>
          <p:cNvSpPr>
            <a:spLocks noGrp="1"/>
          </p:cNvSpPr>
          <p:nvPr>
            <p:ph sz="quarter" idx="13"/>
          </p:nvPr>
        </p:nvSpPr>
        <p:spPr>
          <a:xfrm>
            <a:off x="5282520" y="83320"/>
            <a:ext cx="5855415" cy="6288297"/>
          </a:xfrm>
        </p:spPr>
        <p:txBody>
          <a:bodyPr>
            <a:noAutofit/>
          </a:bodyPr>
          <a:lstStyle/>
          <a:p>
            <a:pPr>
              <a:lnSpc>
                <a:spcPct val="110000"/>
              </a:lnSpc>
            </a:pPr>
            <a:r>
              <a:rPr lang="en-AU" sz="1800" b="1" dirty="0"/>
              <a:t>Entropy</a:t>
            </a:r>
          </a:p>
          <a:p>
            <a:pPr marL="0" indent="0">
              <a:lnSpc>
                <a:spcPct val="110000"/>
              </a:lnSpc>
              <a:buNone/>
            </a:pPr>
            <a:r>
              <a:rPr lang="en-AU" sz="1800" dirty="0"/>
              <a:t>Entropy is a measure of the randomness in the information being processed. The higher the entropy, the harder it is to draw any conclusions from that information. Flipping a coin is an example of an action that provides information that is random.</a:t>
            </a:r>
          </a:p>
          <a:p>
            <a:pPr>
              <a:lnSpc>
                <a:spcPct val="110000"/>
              </a:lnSpc>
            </a:pPr>
            <a:r>
              <a:rPr lang="en-AU" sz="1800" dirty="0"/>
              <a:t>From the graph, it is quite evident that the entropy H(X) is zero when the probability is either 0 or 1. The Entropy is maximum when the probability is 0.5 because it projects perfect randomness in the data and there is no chance if perfectly determining the outcome.</a:t>
            </a:r>
          </a:p>
          <a:p>
            <a:pPr>
              <a:lnSpc>
                <a:spcPct val="110000"/>
              </a:lnSpc>
            </a:pPr>
            <a:r>
              <a:rPr lang="en-AU" sz="1800" dirty="0"/>
              <a:t>Mathematically </a:t>
            </a:r>
            <a:r>
              <a:rPr lang="en-AU" sz="1800" b="1" dirty="0"/>
              <a:t>Entropy for 1 attribute is represented as</a:t>
            </a:r>
            <a:r>
              <a:rPr lang="en-AU" sz="1800" dirty="0"/>
              <a:t>:</a:t>
            </a:r>
          </a:p>
          <a:p>
            <a:pPr>
              <a:lnSpc>
                <a:spcPct val="110000"/>
              </a:lnSpc>
            </a:pPr>
            <a:r>
              <a:rPr lang="en-AU" sz="1800" dirty="0">
                <a:solidFill>
                  <a:srgbClr val="FF0000"/>
                </a:solidFill>
              </a:rPr>
              <a:t>Where </a:t>
            </a:r>
            <a:r>
              <a:rPr lang="en-AU" sz="1800" b="1" dirty="0">
                <a:solidFill>
                  <a:srgbClr val="FF0000"/>
                </a:solidFill>
              </a:rPr>
              <a:t>S → Current state, and Pi → Probability of an event </a:t>
            </a:r>
            <a:r>
              <a:rPr lang="en-AU" sz="1800" b="1" i="1" dirty="0" err="1">
                <a:solidFill>
                  <a:srgbClr val="FF0000"/>
                </a:solidFill>
              </a:rPr>
              <a:t>i</a:t>
            </a:r>
            <a:r>
              <a:rPr lang="en-AU" sz="1800" b="1" i="1" dirty="0">
                <a:solidFill>
                  <a:srgbClr val="FF0000"/>
                </a:solidFill>
              </a:rPr>
              <a:t> </a:t>
            </a:r>
            <a:r>
              <a:rPr lang="en-AU" sz="1800" b="1" dirty="0">
                <a:solidFill>
                  <a:srgbClr val="FF0000"/>
                </a:solidFill>
              </a:rPr>
              <a:t>of state S or Percentage of class </a:t>
            </a:r>
            <a:r>
              <a:rPr lang="en-AU" sz="1800" b="1" i="1" dirty="0" err="1">
                <a:solidFill>
                  <a:srgbClr val="FF0000"/>
                </a:solidFill>
              </a:rPr>
              <a:t>i</a:t>
            </a:r>
            <a:r>
              <a:rPr lang="en-AU" sz="1800" b="1" dirty="0">
                <a:solidFill>
                  <a:srgbClr val="FF0000"/>
                </a:solidFill>
              </a:rPr>
              <a:t> in a node of state S.</a:t>
            </a:r>
            <a:endParaRPr lang="en-AU" sz="1800" dirty="0">
              <a:solidFill>
                <a:srgbClr val="FF0000"/>
              </a:solidFill>
            </a:endParaRPr>
          </a:p>
          <a:p>
            <a:pPr>
              <a:lnSpc>
                <a:spcPct val="110000"/>
              </a:lnSpc>
            </a:pPr>
            <a:endParaRPr lang="en-AU" sz="1800" dirty="0"/>
          </a:p>
        </p:txBody>
      </p:sp>
    </p:spTree>
    <p:extLst>
      <p:ext uri="{BB962C8B-B14F-4D97-AF65-F5344CB8AC3E}">
        <p14:creationId xmlns:p14="http://schemas.microsoft.com/office/powerpoint/2010/main" val="2242662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C9A9F-6D1C-425B-943B-687DA9C3CA21}"/>
              </a:ext>
            </a:extLst>
          </p:cNvPr>
          <p:cNvSpPr>
            <a:spLocks noGrp="1"/>
          </p:cNvSpPr>
          <p:nvPr>
            <p:ph sz="quarter" idx="13"/>
          </p:nvPr>
        </p:nvSpPr>
        <p:spPr>
          <a:xfrm>
            <a:off x="913774" y="273378"/>
            <a:ext cx="10363826" cy="5975022"/>
          </a:xfrm>
        </p:spPr>
        <p:txBody>
          <a:bodyPr>
            <a:normAutofit/>
          </a:bodyPr>
          <a:lstStyle/>
          <a:p>
            <a:r>
              <a:rPr lang="en-AU" b="1" dirty="0"/>
              <a:t>Mathematically Entropy for multiple attributes is represented as:</a:t>
            </a:r>
          </a:p>
          <a:p>
            <a:endParaRPr lang="en-AU" b="1" dirty="0"/>
          </a:p>
          <a:p>
            <a:endParaRPr lang="en-AU" b="1" dirty="0"/>
          </a:p>
          <a:p>
            <a:endParaRPr lang="en-AU" b="1" dirty="0"/>
          </a:p>
          <a:p>
            <a:endParaRPr lang="en-AU" b="1" dirty="0"/>
          </a:p>
          <a:p>
            <a:endParaRPr lang="en-AU" b="1" dirty="0"/>
          </a:p>
          <a:p>
            <a:endParaRPr lang="en-AU" b="1" dirty="0"/>
          </a:p>
          <a:p>
            <a:endParaRPr lang="en-AU" b="1" dirty="0"/>
          </a:p>
          <a:p>
            <a:endParaRPr lang="en-AU" b="1" dirty="0"/>
          </a:p>
          <a:p>
            <a:endParaRPr lang="en-AU" b="1" dirty="0"/>
          </a:p>
          <a:p>
            <a:endParaRPr lang="en-AU" b="1" dirty="0"/>
          </a:p>
          <a:p>
            <a:r>
              <a:rPr lang="en-AU" dirty="0"/>
              <a:t>where</a:t>
            </a:r>
            <a:r>
              <a:rPr lang="en-AU" b="1" dirty="0"/>
              <a:t> T→ Current state and X → Selected attribute</a:t>
            </a:r>
          </a:p>
          <a:p>
            <a:pPr marL="0" indent="0">
              <a:buNone/>
            </a:pPr>
            <a:endParaRPr lang="en-AU" b="1" dirty="0"/>
          </a:p>
        </p:txBody>
      </p:sp>
      <p:sp>
        <p:nvSpPr>
          <p:cNvPr id="4" name="Footer Placeholder 3">
            <a:extLst>
              <a:ext uri="{FF2B5EF4-FFF2-40B4-BE49-F238E27FC236}">
                <a16:creationId xmlns:a16="http://schemas.microsoft.com/office/drawing/2014/main" id="{CDED0BD1-002A-40E9-8BAB-7700D94F9C52}"/>
              </a:ext>
            </a:extLst>
          </p:cNvPr>
          <p:cNvSpPr>
            <a:spLocks noGrp="1"/>
          </p:cNvSpPr>
          <p:nvPr>
            <p:ph type="ftr" sz="quarter" idx="11"/>
          </p:nvPr>
        </p:nvSpPr>
        <p:spPr>
          <a:xfrm>
            <a:off x="116106" y="6402059"/>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73D1B1AE-15E9-4005-9212-420188C9EF49}"/>
              </a:ext>
            </a:extLst>
          </p:cNvPr>
          <p:cNvSpPr>
            <a:spLocks noGrp="1"/>
          </p:cNvSpPr>
          <p:nvPr>
            <p:ph type="sldNum" sz="quarter" idx="12"/>
          </p:nvPr>
        </p:nvSpPr>
        <p:spPr/>
        <p:txBody>
          <a:bodyPr/>
          <a:lstStyle/>
          <a:p>
            <a:fld id="{AEB06DDB-F44C-4EF7-9DB3-5C554CDE7A4A}" type="slidenum">
              <a:rPr lang="en-AU" smtClean="0"/>
              <a:t>39</a:t>
            </a:fld>
            <a:endParaRPr lang="en-AU"/>
          </a:p>
        </p:txBody>
      </p:sp>
      <p:pic>
        <p:nvPicPr>
          <p:cNvPr id="1026" name="Picture 2">
            <a:extLst>
              <a:ext uri="{FF2B5EF4-FFF2-40B4-BE49-F238E27FC236}">
                <a16:creationId xmlns:a16="http://schemas.microsoft.com/office/drawing/2014/main" id="{4DDA5A3E-FA3A-40DB-B87E-57FB42607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177" y="920661"/>
            <a:ext cx="7393020" cy="468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9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for post">
            <a:extLst>
              <a:ext uri="{FF2B5EF4-FFF2-40B4-BE49-F238E27FC236}">
                <a16:creationId xmlns:a16="http://schemas.microsoft.com/office/drawing/2014/main" id="{57BFAC29-9EAA-4037-95EA-2E678F855A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456" y="1313234"/>
            <a:ext cx="4735932" cy="4440352"/>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294C82C-DCF9-4D2B-8BC6-36C83E2BAA95}"/>
              </a:ext>
            </a:extLst>
          </p:cNvPr>
          <p:cNvSpPr>
            <a:spLocks noGrp="1"/>
          </p:cNvSpPr>
          <p:nvPr>
            <p:ph sz="quarter" idx="13"/>
          </p:nvPr>
        </p:nvSpPr>
        <p:spPr>
          <a:xfrm>
            <a:off x="5487820" y="476655"/>
            <a:ext cx="5855415" cy="5603132"/>
          </a:xfrm>
        </p:spPr>
        <p:txBody>
          <a:bodyPr>
            <a:noAutofit/>
          </a:bodyPr>
          <a:lstStyle/>
          <a:p>
            <a:pPr>
              <a:lnSpc>
                <a:spcPct val="110000"/>
              </a:lnSpc>
            </a:pPr>
            <a:r>
              <a:rPr lang="en-AU" sz="1800" dirty="0"/>
              <a:t>Consider the example in the graph alongside. </a:t>
            </a:r>
          </a:p>
          <a:p>
            <a:pPr>
              <a:lnSpc>
                <a:spcPct val="110000"/>
              </a:lnSpc>
            </a:pPr>
            <a:r>
              <a:rPr lang="en-AU" sz="1800" dirty="0"/>
              <a:t>We are given a dataset of points that are either red or blue. </a:t>
            </a:r>
          </a:p>
          <a:p>
            <a:pPr>
              <a:lnSpc>
                <a:spcPct val="110000"/>
              </a:lnSpc>
            </a:pPr>
            <a:r>
              <a:rPr lang="en-AU" sz="1800" dirty="0"/>
              <a:t>These have been plotted on a graph based on some set of parameters. </a:t>
            </a:r>
          </a:p>
          <a:p>
            <a:pPr>
              <a:lnSpc>
                <a:spcPct val="110000"/>
              </a:lnSpc>
            </a:pPr>
            <a:r>
              <a:rPr lang="en-AU" sz="1800" dirty="0"/>
              <a:t>Now, we are given a new point (plotted in green) and asked to predict whether it should be red or blue. </a:t>
            </a:r>
          </a:p>
          <a:p>
            <a:pPr>
              <a:lnSpc>
                <a:spcPct val="110000"/>
              </a:lnSpc>
            </a:pPr>
            <a:r>
              <a:rPr lang="en-AU" sz="1800" dirty="0"/>
              <a:t>In the Nearest Neighbours (NN) algorithm, we first plot the green point on the graph based on the same parameters we used to plot the earlier points and then we search for the closest point to the point in question. </a:t>
            </a:r>
          </a:p>
          <a:p>
            <a:pPr>
              <a:lnSpc>
                <a:spcPct val="110000"/>
              </a:lnSpc>
            </a:pPr>
            <a:r>
              <a:rPr lang="en-AU" sz="1800" dirty="0"/>
              <a:t>In this case, the red point with coordinates (2,2) is the closest to the green point. Since the closest point is red, we predict that this new point is also going to be red.</a:t>
            </a:r>
          </a:p>
        </p:txBody>
      </p:sp>
      <p:sp>
        <p:nvSpPr>
          <p:cNvPr id="4" name="Footer Placeholder 3">
            <a:extLst>
              <a:ext uri="{FF2B5EF4-FFF2-40B4-BE49-F238E27FC236}">
                <a16:creationId xmlns:a16="http://schemas.microsoft.com/office/drawing/2014/main" id="{C8B62DFB-59A4-4BE2-AB06-C5D35E95C71E}"/>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093C205D-9356-45C0-A0E8-C0D7DC6BAA16}"/>
              </a:ext>
            </a:extLst>
          </p:cNvPr>
          <p:cNvSpPr>
            <a:spLocks noGrp="1"/>
          </p:cNvSpPr>
          <p:nvPr>
            <p:ph type="sldNum" sz="quarter" idx="12"/>
          </p:nvPr>
        </p:nvSpPr>
        <p:spPr/>
        <p:txBody>
          <a:bodyPr/>
          <a:lstStyle/>
          <a:p>
            <a:fld id="{AEB06DDB-F44C-4EF7-9DB3-5C554CDE7A4A}" type="slidenum">
              <a:rPr lang="en-AU" smtClean="0"/>
              <a:t>4</a:t>
            </a:fld>
            <a:endParaRPr lang="en-AU"/>
          </a:p>
        </p:txBody>
      </p:sp>
    </p:spTree>
    <p:extLst>
      <p:ext uri="{BB962C8B-B14F-4D97-AF65-F5344CB8AC3E}">
        <p14:creationId xmlns:p14="http://schemas.microsoft.com/office/powerpoint/2010/main" val="122432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61D8-9918-48C1-8972-E9E5145C3F29}"/>
              </a:ext>
            </a:extLst>
          </p:cNvPr>
          <p:cNvSpPr>
            <a:spLocks noGrp="1"/>
          </p:cNvSpPr>
          <p:nvPr>
            <p:ph type="title"/>
          </p:nvPr>
        </p:nvSpPr>
        <p:spPr>
          <a:xfrm>
            <a:off x="913774" y="253392"/>
            <a:ext cx="10364451" cy="519619"/>
          </a:xfrm>
        </p:spPr>
        <p:txBody>
          <a:bodyPr>
            <a:normAutofit fontScale="90000"/>
          </a:bodyPr>
          <a:lstStyle/>
          <a:p>
            <a:r>
              <a:rPr lang="en-AU" b="1" dirty="0"/>
              <a:t>Information Gain</a:t>
            </a:r>
            <a:endParaRPr lang="en-AU" dirty="0"/>
          </a:p>
        </p:txBody>
      </p:sp>
      <p:sp>
        <p:nvSpPr>
          <p:cNvPr id="3" name="Content Placeholder 2">
            <a:extLst>
              <a:ext uri="{FF2B5EF4-FFF2-40B4-BE49-F238E27FC236}">
                <a16:creationId xmlns:a16="http://schemas.microsoft.com/office/drawing/2014/main" id="{2423CB98-E76D-41D1-B3B9-D49282DF99B4}"/>
              </a:ext>
            </a:extLst>
          </p:cNvPr>
          <p:cNvSpPr>
            <a:spLocks noGrp="1"/>
          </p:cNvSpPr>
          <p:nvPr>
            <p:ph sz="quarter" idx="13"/>
          </p:nvPr>
        </p:nvSpPr>
        <p:spPr>
          <a:xfrm>
            <a:off x="913774" y="1011678"/>
            <a:ext cx="10363826" cy="4779522"/>
          </a:xfrm>
        </p:spPr>
        <p:txBody>
          <a:bodyPr/>
          <a:lstStyle/>
          <a:p>
            <a:r>
              <a:rPr lang="en-AU" dirty="0"/>
              <a:t>Information gain or </a:t>
            </a:r>
            <a:r>
              <a:rPr lang="en-AU" b="1" dirty="0"/>
              <a:t>IG </a:t>
            </a:r>
            <a:r>
              <a:rPr lang="en-AU" dirty="0"/>
              <a:t>is a statistical property that measures how well a given attribute separates the training examples according to their target classification. Constructing a decision tree is all about finding an attribute that returns the highest information gain and the smallest entropy.</a:t>
            </a:r>
          </a:p>
          <a:p>
            <a:endParaRPr lang="en-AU" dirty="0"/>
          </a:p>
        </p:txBody>
      </p:sp>
      <p:sp>
        <p:nvSpPr>
          <p:cNvPr id="4" name="Footer Placeholder 3">
            <a:extLst>
              <a:ext uri="{FF2B5EF4-FFF2-40B4-BE49-F238E27FC236}">
                <a16:creationId xmlns:a16="http://schemas.microsoft.com/office/drawing/2014/main" id="{B8101A2C-CBA8-47A0-A5B5-2D9ADBC2F456}"/>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EFF281D7-2BEF-442F-A5CF-688C236BD14D}"/>
              </a:ext>
            </a:extLst>
          </p:cNvPr>
          <p:cNvSpPr>
            <a:spLocks noGrp="1"/>
          </p:cNvSpPr>
          <p:nvPr>
            <p:ph type="sldNum" sz="quarter" idx="12"/>
          </p:nvPr>
        </p:nvSpPr>
        <p:spPr/>
        <p:txBody>
          <a:bodyPr/>
          <a:lstStyle/>
          <a:p>
            <a:fld id="{AEB06DDB-F44C-4EF7-9DB3-5C554CDE7A4A}" type="slidenum">
              <a:rPr lang="en-AU" smtClean="0"/>
              <a:t>40</a:t>
            </a:fld>
            <a:endParaRPr lang="en-AU"/>
          </a:p>
        </p:txBody>
      </p:sp>
      <p:pic>
        <p:nvPicPr>
          <p:cNvPr id="2050" name="Picture 2" descr="Figure">
            <a:extLst>
              <a:ext uri="{FF2B5EF4-FFF2-40B4-BE49-F238E27FC236}">
                <a16:creationId xmlns:a16="http://schemas.microsoft.com/office/drawing/2014/main" id="{A657020A-0B4A-4E81-B62D-21E1E5372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094" y="2761034"/>
            <a:ext cx="6034086" cy="2631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51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53247-490C-41E1-B07F-32105E59AA03}"/>
              </a:ext>
            </a:extLst>
          </p:cNvPr>
          <p:cNvSpPr>
            <a:spLocks noGrp="1"/>
          </p:cNvSpPr>
          <p:nvPr>
            <p:ph sz="quarter" idx="13"/>
          </p:nvPr>
        </p:nvSpPr>
        <p:spPr>
          <a:xfrm>
            <a:off x="913774" y="175099"/>
            <a:ext cx="10363826" cy="5797684"/>
          </a:xfrm>
        </p:spPr>
        <p:txBody>
          <a:bodyPr>
            <a:normAutofit fontScale="92500" lnSpcReduction="20000"/>
          </a:bodyPr>
          <a:lstStyle/>
          <a:p>
            <a:r>
              <a:rPr lang="en-AU" dirty="0"/>
              <a:t>Information gain is a decrease in entropy. It computes the difference between entropy before split and average entropy after split of the dataset based on given attribute values. ID3 (Iterative </a:t>
            </a:r>
            <a:r>
              <a:rPr lang="en-AU" dirty="0" err="1"/>
              <a:t>Dichotomiser</a:t>
            </a:r>
            <a:r>
              <a:rPr lang="en-AU" dirty="0"/>
              <a:t>) decision tree algorithm uses information gain.</a:t>
            </a:r>
          </a:p>
          <a:p>
            <a:r>
              <a:rPr lang="en-AU" dirty="0"/>
              <a:t>Mathematically, IG is represented as:</a:t>
            </a:r>
          </a:p>
          <a:p>
            <a:endParaRPr lang="en-AU" dirty="0"/>
          </a:p>
          <a:p>
            <a:endParaRPr lang="en-AU" dirty="0"/>
          </a:p>
          <a:p>
            <a:endParaRPr lang="en-AU" dirty="0"/>
          </a:p>
          <a:p>
            <a:endParaRPr lang="en-AU" dirty="0"/>
          </a:p>
          <a:p>
            <a:r>
              <a:rPr lang="en-AU" dirty="0"/>
              <a:t>In a much simpler way, we can conclude that:</a:t>
            </a:r>
          </a:p>
          <a:p>
            <a:endParaRPr lang="en-AU" dirty="0"/>
          </a:p>
          <a:p>
            <a:endParaRPr lang="en-AU" dirty="0"/>
          </a:p>
          <a:p>
            <a:endParaRPr lang="en-AU" dirty="0"/>
          </a:p>
          <a:p>
            <a:pPr marL="0" indent="0">
              <a:buNone/>
            </a:pPr>
            <a:r>
              <a:rPr lang="en-AU" dirty="0"/>
              <a:t>Where “before” is the dataset before the split, K is the number of subsets generated by the split, and (j, after) is subset j after the split.</a:t>
            </a:r>
          </a:p>
          <a:p>
            <a:endParaRPr lang="en-AU" dirty="0"/>
          </a:p>
          <a:p>
            <a:endParaRPr lang="en-AU" dirty="0"/>
          </a:p>
        </p:txBody>
      </p:sp>
      <p:sp>
        <p:nvSpPr>
          <p:cNvPr id="4" name="Footer Placeholder 3">
            <a:extLst>
              <a:ext uri="{FF2B5EF4-FFF2-40B4-BE49-F238E27FC236}">
                <a16:creationId xmlns:a16="http://schemas.microsoft.com/office/drawing/2014/main" id="{CB1F49B6-A801-4594-B41A-91781BAA48A6}"/>
              </a:ext>
            </a:extLst>
          </p:cNvPr>
          <p:cNvSpPr>
            <a:spLocks noGrp="1"/>
          </p:cNvSpPr>
          <p:nvPr>
            <p:ph type="ftr" sz="quarter" idx="11"/>
          </p:nvPr>
        </p:nvSpPr>
        <p:spPr>
          <a:xfrm>
            <a:off x="96652" y="6432246"/>
            <a:ext cx="1479230"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44205D6B-ACF8-424C-9119-8E02AB115FCF}"/>
              </a:ext>
            </a:extLst>
          </p:cNvPr>
          <p:cNvSpPr>
            <a:spLocks noGrp="1"/>
          </p:cNvSpPr>
          <p:nvPr>
            <p:ph type="sldNum" sz="quarter" idx="12"/>
          </p:nvPr>
        </p:nvSpPr>
        <p:spPr/>
        <p:txBody>
          <a:bodyPr/>
          <a:lstStyle/>
          <a:p>
            <a:fld id="{AEB06DDB-F44C-4EF7-9DB3-5C554CDE7A4A}" type="slidenum">
              <a:rPr lang="en-AU" smtClean="0"/>
              <a:t>41</a:t>
            </a:fld>
            <a:endParaRPr lang="en-AU"/>
          </a:p>
        </p:txBody>
      </p:sp>
      <p:pic>
        <p:nvPicPr>
          <p:cNvPr id="3074" name="Picture 2">
            <a:extLst>
              <a:ext uri="{FF2B5EF4-FFF2-40B4-BE49-F238E27FC236}">
                <a16:creationId xmlns:a16="http://schemas.microsoft.com/office/drawing/2014/main" id="{B07DB335-180B-4A0B-96D9-5C6E78ED3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286" y="1400547"/>
            <a:ext cx="5290428" cy="20413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1C7EA8B-8976-4D0B-A200-E9CD82AB2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101" y="4054474"/>
            <a:ext cx="6943725"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036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E101-7BBD-475B-992C-A981A8ADAF3C}"/>
              </a:ext>
            </a:extLst>
          </p:cNvPr>
          <p:cNvSpPr>
            <a:spLocks noGrp="1"/>
          </p:cNvSpPr>
          <p:nvPr>
            <p:ph type="title"/>
          </p:nvPr>
        </p:nvSpPr>
        <p:spPr>
          <a:xfrm>
            <a:off x="981869" y="170439"/>
            <a:ext cx="10364451" cy="675262"/>
          </a:xfrm>
        </p:spPr>
        <p:txBody>
          <a:bodyPr/>
          <a:lstStyle/>
          <a:p>
            <a:r>
              <a:rPr lang="en-AU" b="1" dirty="0"/>
              <a:t>Gini Index</a:t>
            </a:r>
            <a:endParaRPr lang="en-AU" dirty="0"/>
          </a:p>
        </p:txBody>
      </p:sp>
      <p:sp>
        <p:nvSpPr>
          <p:cNvPr id="3" name="Content Placeholder 2">
            <a:extLst>
              <a:ext uri="{FF2B5EF4-FFF2-40B4-BE49-F238E27FC236}">
                <a16:creationId xmlns:a16="http://schemas.microsoft.com/office/drawing/2014/main" id="{F145B224-7F49-4AD0-8B56-1CCDACB36B2A}"/>
              </a:ext>
            </a:extLst>
          </p:cNvPr>
          <p:cNvSpPr>
            <a:spLocks noGrp="1"/>
          </p:cNvSpPr>
          <p:nvPr>
            <p:ph sz="quarter" idx="13"/>
          </p:nvPr>
        </p:nvSpPr>
        <p:spPr>
          <a:xfrm>
            <a:off x="913774" y="1293780"/>
            <a:ext cx="10363826" cy="4497419"/>
          </a:xfrm>
        </p:spPr>
        <p:txBody>
          <a:bodyPr>
            <a:normAutofit fontScale="85000" lnSpcReduction="20000"/>
          </a:bodyPr>
          <a:lstStyle/>
          <a:p>
            <a:r>
              <a:rPr lang="en-AU" dirty="0"/>
              <a:t>You can understand the Gini index as a cost function used to evaluate splits in the dataset. It is calculated by subtracting the sum of the squared probabilities of each class from one. It </a:t>
            </a:r>
            <a:r>
              <a:rPr lang="en-AU" dirty="0" err="1"/>
              <a:t>favors</a:t>
            </a:r>
            <a:r>
              <a:rPr lang="en-AU" dirty="0"/>
              <a:t> larger partitions and easy to implement whereas information gain </a:t>
            </a:r>
            <a:r>
              <a:rPr lang="en-AU" dirty="0" err="1"/>
              <a:t>favors</a:t>
            </a:r>
            <a:r>
              <a:rPr lang="en-AU" dirty="0"/>
              <a:t> smaller partitions with distinct values.</a:t>
            </a:r>
          </a:p>
          <a:p>
            <a:endParaRPr lang="en-AU" dirty="0"/>
          </a:p>
          <a:p>
            <a:endParaRPr lang="en-AU" dirty="0"/>
          </a:p>
          <a:p>
            <a:endParaRPr lang="en-AU" dirty="0"/>
          </a:p>
          <a:p>
            <a:r>
              <a:rPr lang="en-AU" dirty="0"/>
              <a:t>Gini Index works with the categorical target variable “Success” or “Failure”. It performs only Binary splits.</a:t>
            </a:r>
          </a:p>
          <a:p>
            <a:r>
              <a:rPr lang="en-AU" b="1" dirty="0"/>
              <a:t>Steps to Calculate Gini index for a split</a:t>
            </a:r>
            <a:endParaRPr lang="en-AU" dirty="0"/>
          </a:p>
          <a:p>
            <a:r>
              <a:rPr lang="en-AU" dirty="0"/>
              <a:t>Calculate Gini for sub-nodes, using the above formula for success(p) and failure(q) (p²+q²).</a:t>
            </a:r>
          </a:p>
          <a:p>
            <a:r>
              <a:rPr lang="en-AU" dirty="0"/>
              <a:t>Calculate the Gini index for split using the weighted Gini score of each node of that split.</a:t>
            </a:r>
          </a:p>
          <a:p>
            <a:r>
              <a:rPr lang="en-AU" dirty="0"/>
              <a:t>CART (Classification and Regression Tree) uses the Gini index method to create split points.</a:t>
            </a:r>
          </a:p>
          <a:p>
            <a:endParaRPr lang="en-AU" dirty="0"/>
          </a:p>
          <a:p>
            <a:pPr marL="0" indent="0">
              <a:buNone/>
            </a:pPr>
            <a:endParaRPr lang="en-AU" dirty="0"/>
          </a:p>
        </p:txBody>
      </p:sp>
      <p:sp>
        <p:nvSpPr>
          <p:cNvPr id="4" name="Footer Placeholder 3">
            <a:extLst>
              <a:ext uri="{FF2B5EF4-FFF2-40B4-BE49-F238E27FC236}">
                <a16:creationId xmlns:a16="http://schemas.microsoft.com/office/drawing/2014/main" id="{B94E7337-E371-4DE3-847E-65033453E165}"/>
              </a:ext>
            </a:extLst>
          </p:cNvPr>
          <p:cNvSpPr>
            <a:spLocks noGrp="1"/>
          </p:cNvSpPr>
          <p:nvPr>
            <p:ph type="ftr" sz="quarter" idx="11"/>
          </p:nvPr>
        </p:nvSpPr>
        <p:spPr>
          <a:xfrm>
            <a:off x="96650" y="6471461"/>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5C3B4C4E-75EE-4E56-90D7-CB3A4F11D449}"/>
              </a:ext>
            </a:extLst>
          </p:cNvPr>
          <p:cNvSpPr>
            <a:spLocks noGrp="1"/>
          </p:cNvSpPr>
          <p:nvPr>
            <p:ph type="sldNum" sz="quarter" idx="12"/>
          </p:nvPr>
        </p:nvSpPr>
        <p:spPr/>
        <p:txBody>
          <a:bodyPr/>
          <a:lstStyle/>
          <a:p>
            <a:fld id="{AEB06DDB-F44C-4EF7-9DB3-5C554CDE7A4A}" type="slidenum">
              <a:rPr lang="en-AU" smtClean="0"/>
              <a:t>42</a:t>
            </a:fld>
            <a:endParaRPr lang="en-AU"/>
          </a:p>
        </p:txBody>
      </p:sp>
      <p:pic>
        <p:nvPicPr>
          <p:cNvPr id="5122" name="Picture 2" descr="Figure">
            <a:extLst>
              <a:ext uri="{FF2B5EF4-FFF2-40B4-BE49-F238E27FC236}">
                <a16:creationId xmlns:a16="http://schemas.microsoft.com/office/drawing/2014/main" id="{8EC12F30-3D9F-422E-A246-69BE3E842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835" y="2189939"/>
            <a:ext cx="397192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899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3A99C-4D0F-422C-B686-38A8384B05D5}"/>
              </a:ext>
            </a:extLst>
          </p:cNvPr>
          <p:cNvSpPr>
            <a:spLocks noGrp="1"/>
          </p:cNvSpPr>
          <p:nvPr>
            <p:ph sz="quarter" idx="13"/>
          </p:nvPr>
        </p:nvSpPr>
        <p:spPr>
          <a:xfrm>
            <a:off x="913774" y="77821"/>
            <a:ext cx="10363826" cy="5885234"/>
          </a:xfrm>
        </p:spPr>
        <p:txBody>
          <a:bodyPr>
            <a:normAutofit lnSpcReduction="10000"/>
          </a:bodyPr>
          <a:lstStyle/>
          <a:p>
            <a:pPr marL="0" indent="0">
              <a:buNone/>
            </a:pPr>
            <a:r>
              <a:rPr lang="en-AU" b="1" dirty="0"/>
              <a:t>Gain ratio</a:t>
            </a:r>
          </a:p>
          <a:p>
            <a:r>
              <a:rPr lang="en-AU" dirty="0"/>
              <a:t> Information gain is biased towards choosing attributes with a large number of values as root nodes. It means it prefers the attribute with a large number of distinct values.</a:t>
            </a:r>
          </a:p>
          <a:p>
            <a:r>
              <a:rPr lang="en-AU" dirty="0"/>
              <a:t>C4.5, an improvement of ID3, uses Gain ratio which is a modification of Information gain that reduces its bias and is usually the best option. Gain ratio overcomes the problem with information gain by taking into account the number of branches that would result before making the split. It corrects information gain by taking the intrinsic information of a split into account.</a:t>
            </a:r>
          </a:p>
          <a:p>
            <a:endParaRPr lang="en-AU" dirty="0"/>
          </a:p>
          <a:p>
            <a:endParaRPr lang="en-AU" dirty="0"/>
          </a:p>
          <a:p>
            <a:endParaRPr lang="en-AU" dirty="0"/>
          </a:p>
          <a:p>
            <a:r>
              <a:rPr lang="en-AU" dirty="0"/>
              <a:t>Where “before” is the dataset before the split, K is the number of subsets generated by the split, and (j, after) is subset j after the split.</a:t>
            </a:r>
          </a:p>
          <a:p>
            <a:endParaRPr lang="en-AU" dirty="0"/>
          </a:p>
        </p:txBody>
      </p:sp>
      <p:sp>
        <p:nvSpPr>
          <p:cNvPr id="4" name="Footer Placeholder 3">
            <a:extLst>
              <a:ext uri="{FF2B5EF4-FFF2-40B4-BE49-F238E27FC236}">
                <a16:creationId xmlns:a16="http://schemas.microsoft.com/office/drawing/2014/main" id="{B4852354-6D6C-42D1-94D1-B710D7AA9675}"/>
              </a:ext>
            </a:extLst>
          </p:cNvPr>
          <p:cNvSpPr>
            <a:spLocks noGrp="1"/>
          </p:cNvSpPr>
          <p:nvPr>
            <p:ph type="ftr" sz="quarter" idx="11"/>
          </p:nvPr>
        </p:nvSpPr>
        <p:spPr>
          <a:xfrm>
            <a:off x="0" y="6492875"/>
            <a:ext cx="6672887" cy="376108"/>
          </a:xfrm>
        </p:spPr>
        <p:txBody>
          <a:bodyPr/>
          <a:lstStyle/>
          <a:p>
            <a:r>
              <a:rPr lang="en-AU" dirty="0"/>
              <a:t>PPT: MADHAV MISHRA</a:t>
            </a:r>
          </a:p>
        </p:txBody>
      </p:sp>
      <p:sp>
        <p:nvSpPr>
          <p:cNvPr id="5" name="Slide Number Placeholder 4">
            <a:extLst>
              <a:ext uri="{FF2B5EF4-FFF2-40B4-BE49-F238E27FC236}">
                <a16:creationId xmlns:a16="http://schemas.microsoft.com/office/drawing/2014/main" id="{79B9F673-FF40-4D51-AC6D-A037C461CAB1}"/>
              </a:ext>
            </a:extLst>
          </p:cNvPr>
          <p:cNvSpPr>
            <a:spLocks noGrp="1"/>
          </p:cNvSpPr>
          <p:nvPr>
            <p:ph type="sldNum" sz="quarter" idx="12"/>
          </p:nvPr>
        </p:nvSpPr>
        <p:spPr>
          <a:xfrm>
            <a:off x="11277600" y="6465650"/>
            <a:ext cx="764215" cy="323989"/>
          </a:xfrm>
        </p:spPr>
        <p:txBody>
          <a:bodyPr/>
          <a:lstStyle/>
          <a:p>
            <a:fld id="{AEB06DDB-F44C-4EF7-9DB3-5C554CDE7A4A}" type="slidenum">
              <a:rPr lang="en-AU" smtClean="0"/>
              <a:t>43</a:t>
            </a:fld>
            <a:endParaRPr lang="en-AU"/>
          </a:p>
        </p:txBody>
      </p:sp>
      <p:pic>
        <p:nvPicPr>
          <p:cNvPr id="6146" name="Picture 2" descr="Figure">
            <a:extLst>
              <a:ext uri="{FF2B5EF4-FFF2-40B4-BE49-F238E27FC236}">
                <a16:creationId xmlns:a16="http://schemas.microsoft.com/office/drawing/2014/main" id="{276766E0-14B9-4D8E-B976-21704EA6D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256" y="3580792"/>
            <a:ext cx="7220323" cy="122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959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2B19A-1FB5-4CC1-BDDE-FDE61BEAFF50}"/>
              </a:ext>
            </a:extLst>
          </p:cNvPr>
          <p:cNvSpPr>
            <a:spLocks noGrp="1"/>
          </p:cNvSpPr>
          <p:nvPr>
            <p:ph sz="quarter" idx="13"/>
          </p:nvPr>
        </p:nvSpPr>
        <p:spPr>
          <a:xfrm>
            <a:off x="913774" y="340468"/>
            <a:ext cx="10363826" cy="5680953"/>
          </a:xfrm>
        </p:spPr>
        <p:txBody>
          <a:bodyPr>
            <a:normAutofit lnSpcReduction="10000"/>
          </a:bodyPr>
          <a:lstStyle/>
          <a:p>
            <a:r>
              <a:rPr lang="en-AU" b="1" dirty="0"/>
              <a:t>Reduction in Variance</a:t>
            </a:r>
          </a:p>
          <a:p>
            <a:r>
              <a:rPr lang="en-AU" dirty="0"/>
              <a:t> </a:t>
            </a:r>
            <a:r>
              <a:rPr lang="en-AU" b="1" dirty="0"/>
              <a:t>Reduction in variance</a:t>
            </a:r>
            <a:r>
              <a:rPr lang="en-AU" dirty="0"/>
              <a:t> is an algorithm used for continuous target variables (regression problems). This algorithm uses the standard formula of variance to choose the best split. The split with lower variance is selected as the criteria to split the population:</a:t>
            </a:r>
          </a:p>
          <a:p>
            <a:endParaRPr lang="en-AU" dirty="0"/>
          </a:p>
          <a:p>
            <a:endParaRPr lang="en-AU" dirty="0"/>
          </a:p>
          <a:p>
            <a:endParaRPr lang="en-AU" dirty="0"/>
          </a:p>
          <a:p>
            <a:r>
              <a:rPr lang="en-AU" dirty="0"/>
              <a:t>Above X-bar is the mean of the values, X is actual and n is the number of values.</a:t>
            </a:r>
          </a:p>
          <a:p>
            <a:r>
              <a:rPr lang="en-AU" b="1" dirty="0"/>
              <a:t>Steps to calculate Variance:</a:t>
            </a:r>
            <a:endParaRPr lang="en-AU" dirty="0"/>
          </a:p>
          <a:p>
            <a:r>
              <a:rPr lang="en-AU" dirty="0"/>
              <a:t>Calculate variance for each node.</a:t>
            </a:r>
          </a:p>
          <a:p>
            <a:r>
              <a:rPr lang="en-AU" dirty="0"/>
              <a:t>Calculate variance for each split as the weighted average of each node variance.</a:t>
            </a:r>
          </a:p>
          <a:p>
            <a:endParaRPr lang="en-AU" dirty="0"/>
          </a:p>
          <a:p>
            <a:pPr marL="0" indent="0">
              <a:buNone/>
            </a:pPr>
            <a:endParaRPr lang="en-AU" dirty="0"/>
          </a:p>
        </p:txBody>
      </p:sp>
      <p:sp>
        <p:nvSpPr>
          <p:cNvPr id="4" name="Footer Placeholder 3">
            <a:extLst>
              <a:ext uri="{FF2B5EF4-FFF2-40B4-BE49-F238E27FC236}">
                <a16:creationId xmlns:a16="http://schemas.microsoft.com/office/drawing/2014/main" id="{84729FD4-F45A-4F2F-8C08-7E73139EC8DF}"/>
              </a:ext>
            </a:extLst>
          </p:cNvPr>
          <p:cNvSpPr>
            <a:spLocks noGrp="1"/>
          </p:cNvSpPr>
          <p:nvPr>
            <p:ph type="ftr" sz="quarter" idx="11"/>
          </p:nvPr>
        </p:nvSpPr>
        <p:spPr>
          <a:xfrm>
            <a:off x="164744" y="6334969"/>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A9056922-1F50-453D-BA13-0B4EB0737FEF}"/>
              </a:ext>
            </a:extLst>
          </p:cNvPr>
          <p:cNvSpPr>
            <a:spLocks noGrp="1"/>
          </p:cNvSpPr>
          <p:nvPr>
            <p:ph type="sldNum" sz="quarter" idx="12"/>
          </p:nvPr>
        </p:nvSpPr>
        <p:spPr/>
        <p:txBody>
          <a:bodyPr/>
          <a:lstStyle/>
          <a:p>
            <a:fld id="{AEB06DDB-F44C-4EF7-9DB3-5C554CDE7A4A}" type="slidenum">
              <a:rPr lang="en-AU" smtClean="0"/>
              <a:t>44</a:t>
            </a:fld>
            <a:endParaRPr lang="en-AU"/>
          </a:p>
        </p:txBody>
      </p:sp>
      <p:pic>
        <p:nvPicPr>
          <p:cNvPr id="7170" name="Picture 2">
            <a:extLst>
              <a:ext uri="{FF2B5EF4-FFF2-40B4-BE49-F238E27FC236}">
                <a16:creationId xmlns:a16="http://schemas.microsoft.com/office/drawing/2014/main" id="{31EE7EA2-1AA5-4030-984E-4BF6B2717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880" y="2474879"/>
            <a:ext cx="28575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034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13F1B-BE87-4E57-AB74-758FF978CBDC}"/>
              </a:ext>
            </a:extLst>
          </p:cNvPr>
          <p:cNvSpPr>
            <a:spLocks noGrp="1"/>
          </p:cNvSpPr>
          <p:nvPr>
            <p:ph sz="quarter" idx="13"/>
          </p:nvPr>
        </p:nvSpPr>
        <p:spPr>
          <a:xfrm>
            <a:off x="913774" y="97277"/>
            <a:ext cx="10363826" cy="5548008"/>
          </a:xfrm>
        </p:spPr>
        <p:txBody>
          <a:bodyPr/>
          <a:lstStyle/>
          <a:p>
            <a:r>
              <a:rPr lang="en-AU" b="1" dirty="0"/>
              <a:t>Chi-Square</a:t>
            </a:r>
          </a:p>
          <a:p>
            <a:r>
              <a:rPr lang="en-AU" dirty="0"/>
              <a:t>The acronym CHAID stands for </a:t>
            </a:r>
            <a:r>
              <a:rPr lang="en-AU" i="1" dirty="0"/>
              <a:t>Chi</a:t>
            </a:r>
            <a:r>
              <a:rPr lang="en-AU" dirty="0"/>
              <a:t>-squared Automatic Interaction Detector. It is one of the oldest tree classification methods. It finds out the statistical significance between the differences between sub-nodes and parent node. We measure it by the sum of squares of standardized differences between observed and expected frequencies of the target variable.</a:t>
            </a:r>
          </a:p>
          <a:p>
            <a:r>
              <a:rPr lang="en-AU" dirty="0"/>
              <a:t>It works with the categorical target variable “Success” or “Failure”. It can perform two or more splits. Higher the value of Chi-Square higher the statistical significance of differences between sub-node and Parent node.</a:t>
            </a:r>
          </a:p>
          <a:p>
            <a:r>
              <a:rPr lang="en-AU" dirty="0"/>
              <a:t>It generates a tree called CHAID (Chi-square Automatic Interaction Detector).</a:t>
            </a:r>
          </a:p>
          <a:p>
            <a:r>
              <a:rPr lang="en-AU" dirty="0"/>
              <a:t>Mathematically, Chi-squared is represented as:</a:t>
            </a:r>
          </a:p>
          <a:p>
            <a:endParaRPr lang="en-AU" dirty="0"/>
          </a:p>
        </p:txBody>
      </p:sp>
      <p:sp>
        <p:nvSpPr>
          <p:cNvPr id="4" name="Footer Placeholder 3">
            <a:extLst>
              <a:ext uri="{FF2B5EF4-FFF2-40B4-BE49-F238E27FC236}">
                <a16:creationId xmlns:a16="http://schemas.microsoft.com/office/drawing/2014/main" id="{FF2A23CF-3774-428A-9731-FC9B0C5C8383}"/>
              </a:ext>
            </a:extLst>
          </p:cNvPr>
          <p:cNvSpPr>
            <a:spLocks noGrp="1"/>
          </p:cNvSpPr>
          <p:nvPr>
            <p:ph type="ftr" sz="quarter" idx="11"/>
          </p:nvPr>
        </p:nvSpPr>
        <p:spPr>
          <a:xfrm>
            <a:off x="96650" y="6432245"/>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F3123B9B-14BA-41A2-97D7-AFA1A00E00C2}"/>
              </a:ext>
            </a:extLst>
          </p:cNvPr>
          <p:cNvSpPr>
            <a:spLocks noGrp="1"/>
          </p:cNvSpPr>
          <p:nvPr>
            <p:ph type="sldNum" sz="quarter" idx="12"/>
          </p:nvPr>
        </p:nvSpPr>
        <p:spPr/>
        <p:txBody>
          <a:bodyPr/>
          <a:lstStyle/>
          <a:p>
            <a:fld id="{AEB06DDB-F44C-4EF7-9DB3-5C554CDE7A4A}" type="slidenum">
              <a:rPr lang="en-AU" smtClean="0"/>
              <a:t>45</a:t>
            </a:fld>
            <a:endParaRPr lang="en-AU"/>
          </a:p>
        </p:txBody>
      </p:sp>
      <p:pic>
        <p:nvPicPr>
          <p:cNvPr id="8194" name="Picture 2">
            <a:extLst>
              <a:ext uri="{FF2B5EF4-FFF2-40B4-BE49-F238E27FC236}">
                <a16:creationId xmlns:a16="http://schemas.microsoft.com/office/drawing/2014/main" id="{A5A50E69-AF4F-4EE1-AB76-DB74B3C4E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814" y="4792730"/>
            <a:ext cx="30956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285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4A700-E78A-4DC8-9496-CC016916A242}"/>
              </a:ext>
            </a:extLst>
          </p:cNvPr>
          <p:cNvSpPr>
            <a:spLocks noGrp="1"/>
          </p:cNvSpPr>
          <p:nvPr>
            <p:ph sz="quarter" idx="13"/>
          </p:nvPr>
        </p:nvSpPr>
        <p:spPr>
          <a:xfrm>
            <a:off x="913774" y="379380"/>
            <a:ext cx="10363826" cy="5411820"/>
          </a:xfrm>
        </p:spPr>
        <p:txBody>
          <a:bodyPr/>
          <a:lstStyle/>
          <a:p>
            <a:r>
              <a:rPr lang="en-AU" b="1" dirty="0"/>
              <a:t>Steps to Calculate Chi-square for a split:</a:t>
            </a:r>
            <a:endParaRPr lang="en-AU" dirty="0"/>
          </a:p>
          <a:p>
            <a:r>
              <a:rPr lang="en-AU" dirty="0"/>
              <a:t>Calculate Chi-square for an individual node by calculating the deviation for Success and Failure both</a:t>
            </a:r>
          </a:p>
          <a:p>
            <a:r>
              <a:rPr lang="en-AU" dirty="0"/>
              <a:t>Calculated Chi-square of Split using Sum of all Chi-square of success and Failure of each node of the split</a:t>
            </a:r>
          </a:p>
          <a:p>
            <a:pPr marL="0" indent="0">
              <a:buNone/>
            </a:pPr>
            <a:endParaRPr lang="en-AU" dirty="0"/>
          </a:p>
        </p:txBody>
      </p:sp>
      <p:sp>
        <p:nvSpPr>
          <p:cNvPr id="4" name="Footer Placeholder 3">
            <a:extLst>
              <a:ext uri="{FF2B5EF4-FFF2-40B4-BE49-F238E27FC236}">
                <a16:creationId xmlns:a16="http://schemas.microsoft.com/office/drawing/2014/main" id="{26E754CA-A80F-41F6-A9E1-69845CE28B97}"/>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6D78F5C5-EF61-495A-A1D3-73EDF365B451}"/>
              </a:ext>
            </a:extLst>
          </p:cNvPr>
          <p:cNvSpPr>
            <a:spLocks noGrp="1"/>
          </p:cNvSpPr>
          <p:nvPr>
            <p:ph type="sldNum" sz="quarter" idx="12"/>
          </p:nvPr>
        </p:nvSpPr>
        <p:spPr/>
        <p:txBody>
          <a:bodyPr/>
          <a:lstStyle/>
          <a:p>
            <a:fld id="{AEB06DDB-F44C-4EF7-9DB3-5C554CDE7A4A}" type="slidenum">
              <a:rPr lang="en-AU" smtClean="0"/>
              <a:t>46</a:t>
            </a:fld>
            <a:endParaRPr lang="en-AU"/>
          </a:p>
        </p:txBody>
      </p:sp>
    </p:spTree>
    <p:extLst>
      <p:ext uri="{BB962C8B-B14F-4D97-AF65-F5344CB8AC3E}">
        <p14:creationId xmlns:p14="http://schemas.microsoft.com/office/powerpoint/2010/main" val="2364693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9AA33-2745-4F33-A731-F1A953A8B48F}"/>
              </a:ext>
            </a:extLst>
          </p:cNvPr>
          <p:cNvSpPr>
            <a:spLocks noGrp="1"/>
          </p:cNvSpPr>
          <p:nvPr>
            <p:ph sz="quarter" idx="13"/>
          </p:nvPr>
        </p:nvSpPr>
        <p:spPr>
          <a:xfrm>
            <a:off x="913774" y="165370"/>
            <a:ext cx="10363826" cy="5625830"/>
          </a:xfrm>
        </p:spPr>
        <p:txBody>
          <a:bodyPr>
            <a:normAutofit/>
          </a:bodyPr>
          <a:lstStyle/>
          <a:p>
            <a:r>
              <a:rPr lang="en-AU" b="1" dirty="0"/>
              <a:t>How to avoid/counter Overfitting in Decision Trees?</a:t>
            </a:r>
          </a:p>
          <a:p>
            <a:r>
              <a:rPr lang="en-AU" dirty="0"/>
              <a:t> The common problem with Decision trees, especially having a table full of columns, they fit a lot. Sometimes it looks like the tree memorized the training data set. If there is no limit set on a decision tree, it will give you 100% accuracy on the training data set because in the worse case it will end up making 1 leaf for each observation. Thus this affects the accuracy when predicting samples that are not part of the training set.</a:t>
            </a:r>
          </a:p>
          <a:p>
            <a:r>
              <a:rPr lang="en-AU" u="sng" dirty="0"/>
              <a:t>Here are two ways to remove overfitting:</a:t>
            </a:r>
          </a:p>
          <a:p>
            <a:r>
              <a:rPr lang="en-AU" b="1" dirty="0"/>
              <a:t>Pruning Decision Trees.</a:t>
            </a:r>
          </a:p>
          <a:p>
            <a:r>
              <a:rPr lang="en-AU" b="1" dirty="0"/>
              <a:t>Random Forest</a:t>
            </a:r>
          </a:p>
          <a:p>
            <a:endParaRPr lang="en-AU" dirty="0"/>
          </a:p>
        </p:txBody>
      </p:sp>
      <p:sp>
        <p:nvSpPr>
          <p:cNvPr id="4" name="Footer Placeholder 3">
            <a:extLst>
              <a:ext uri="{FF2B5EF4-FFF2-40B4-BE49-F238E27FC236}">
                <a16:creationId xmlns:a16="http://schemas.microsoft.com/office/drawing/2014/main" id="{0DB1C45C-8E98-406D-A614-E68EE021D721}"/>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19A73E84-46A1-430A-9364-BD09FDD3B8EC}"/>
              </a:ext>
            </a:extLst>
          </p:cNvPr>
          <p:cNvSpPr>
            <a:spLocks noGrp="1"/>
          </p:cNvSpPr>
          <p:nvPr>
            <p:ph type="sldNum" sz="quarter" idx="12"/>
          </p:nvPr>
        </p:nvSpPr>
        <p:spPr/>
        <p:txBody>
          <a:bodyPr/>
          <a:lstStyle/>
          <a:p>
            <a:fld id="{AEB06DDB-F44C-4EF7-9DB3-5C554CDE7A4A}" type="slidenum">
              <a:rPr lang="en-AU" smtClean="0"/>
              <a:t>47</a:t>
            </a:fld>
            <a:endParaRPr lang="en-AU"/>
          </a:p>
        </p:txBody>
      </p:sp>
    </p:spTree>
    <p:extLst>
      <p:ext uri="{BB962C8B-B14F-4D97-AF65-F5344CB8AC3E}">
        <p14:creationId xmlns:p14="http://schemas.microsoft.com/office/powerpoint/2010/main" val="1784525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30516-A1C2-4989-9AC8-C51E6D410058}"/>
              </a:ext>
            </a:extLst>
          </p:cNvPr>
          <p:cNvSpPr>
            <a:spLocks noGrp="1"/>
          </p:cNvSpPr>
          <p:nvPr>
            <p:ph sz="quarter" idx="13"/>
          </p:nvPr>
        </p:nvSpPr>
        <p:spPr>
          <a:xfrm>
            <a:off x="913774" y="262648"/>
            <a:ext cx="10363826" cy="5528552"/>
          </a:xfrm>
        </p:spPr>
        <p:txBody>
          <a:bodyPr/>
          <a:lstStyle/>
          <a:p>
            <a:r>
              <a:rPr lang="en-AU" b="1" dirty="0"/>
              <a:t>Pruning Decision Trees</a:t>
            </a:r>
            <a:endParaRPr lang="en-AU" dirty="0"/>
          </a:p>
          <a:p>
            <a:r>
              <a:rPr lang="en-AU" dirty="0"/>
              <a:t>The splitting process results in fully grown trees until the stopping criteria are reached. But, the fully grown tree is likely to overfit the data, leading to poor accuracy on unseen data.</a:t>
            </a:r>
          </a:p>
          <a:p>
            <a:pPr marL="0" indent="0">
              <a:buNone/>
            </a:pPr>
            <a:endParaRPr lang="en-AU" dirty="0"/>
          </a:p>
        </p:txBody>
      </p:sp>
      <p:sp>
        <p:nvSpPr>
          <p:cNvPr id="4" name="Footer Placeholder 3">
            <a:extLst>
              <a:ext uri="{FF2B5EF4-FFF2-40B4-BE49-F238E27FC236}">
                <a16:creationId xmlns:a16="http://schemas.microsoft.com/office/drawing/2014/main" id="{AF778E76-3F6D-4708-9FC1-24C5A22864CC}"/>
              </a:ext>
            </a:extLst>
          </p:cNvPr>
          <p:cNvSpPr>
            <a:spLocks noGrp="1"/>
          </p:cNvSpPr>
          <p:nvPr>
            <p:ph type="ftr" sz="quarter" idx="11"/>
          </p:nvPr>
        </p:nvSpPr>
        <p:spPr>
          <a:xfrm>
            <a:off x="913774" y="6118945"/>
            <a:ext cx="6672887" cy="365125"/>
          </a:xfrm>
        </p:spPr>
        <p:txBody>
          <a:bodyPr/>
          <a:lstStyle/>
          <a:p>
            <a:r>
              <a:rPr lang="en-AU"/>
              <a:t>PPT: MADHAV MISHRA</a:t>
            </a:r>
          </a:p>
        </p:txBody>
      </p:sp>
      <p:sp>
        <p:nvSpPr>
          <p:cNvPr id="5" name="Slide Number Placeholder 4">
            <a:extLst>
              <a:ext uri="{FF2B5EF4-FFF2-40B4-BE49-F238E27FC236}">
                <a16:creationId xmlns:a16="http://schemas.microsoft.com/office/drawing/2014/main" id="{FC4A5F59-40D4-4A47-89C8-28065F0C5259}"/>
              </a:ext>
            </a:extLst>
          </p:cNvPr>
          <p:cNvSpPr>
            <a:spLocks noGrp="1"/>
          </p:cNvSpPr>
          <p:nvPr>
            <p:ph type="sldNum" sz="quarter" idx="12"/>
          </p:nvPr>
        </p:nvSpPr>
        <p:spPr/>
        <p:txBody>
          <a:bodyPr/>
          <a:lstStyle/>
          <a:p>
            <a:fld id="{AEB06DDB-F44C-4EF7-9DB3-5C554CDE7A4A}" type="slidenum">
              <a:rPr lang="en-AU" smtClean="0"/>
              <a:t>48</a:t>
            </a:fld>
            <a:endParaRPr lang="en-AU"/>
          </a:p>
        </p:txBody>
      </p:sp>
      <p:pic>
        <p:nvPicPr>
          <p:cNvPr id="9218" name="Picture 2" descr="Figure">
            <a:extLst>
              <a:ext uri="{FF2B5EF4-FFF2-40B4-BE49-F238E27FC236}">
                <a16:creationId xmlns:a16="http://schemas.microsoft.com/office/drawing/2014/main" id="{9655DC73-F43E-40E3-9C2F-8F296457E04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38187" y="1997795"/>
            <a:ext cx="5715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149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877F2-BC3F-4DBE-8CDF-5D3CE997B592}"/>
              </a:ext>
            </a:extLst>
          </p:cNvPr>
          <p:cNvSpPr>
            <a:spLocks noGrp="1"/>
          </p:cNvSpPr>
          <p:nvPr>
            <p:ph sz="quarter" idx="13"/>
          </p:nvPr>
        </p:nvSpPr>
        <p:spPr>
          <a:xfrm>
            <a:off x="913774" y="155643"/>
            <a:ext cx="10363826" cy="6478621"/>
          </a:xfrm>
        </p:spPr>
        <p:txBody>
          <a:bodyPr>
            <a:normAutofit fontScale="92500" lnSpcReduction="20000"/>
          </a:bodyPr>
          <a:lstStyle/>
          <a:p>
            <a:r>
              <a:rPr lang="en-AU" dirty="0"/>
              <a:t>In </a:t>
            </a:r>
            <a:r>
              <a:rPr lang="en-AU" b="1" dirty="0"/>
              <a:t>pruning</a:t>
            </a:r>
            <a:r>
              <a:rPr lang="en-AU" dirty="0"/>
              <a:t>, you trim off the branches of the tree, i.e., remove the decision nodes starting from the leaf node such that the overall accuracy is not disturbed. </a:t>
            </a:r>
          </a:p>
          <a:p>
            <a:r>
              <a:rPr lang="en-AU" dirty="0"/>
              <a:t>This is done by segregating the actual training set into two sets: training data set, D and validation data set, V. </a:t>
            </a:r>
          </a:p>
          <a:p>
            <a:r>
              <a:rPr lang="en-AU" dirty="0"/>
              <a:t>Prepare the decision tree using the segregated training data set, D. Then continue trimming the tree accordingly to optimize the accuracy of the validation data set, V.</a:t>
            </a:r>
          </a:p>
          <a:p>
            <a:endParaRPr lang="en-AU" dirty="0"/>
          </a:p>
          <a:p>
            <a:endParaRPr lang="en-AU" dirty="0"/>
          </a:p>
          <a:p>
            <a:endParaRPr lang="en-AU" dirty="0"/>
          </a:p>
          <a:p>
            <a:endParaRPr lang="en-AU" dirty="0"/>
          </a:p>
          <a:p>
            <a:endParaRPr lang="en-AU" dirty="0"/>
          </a:p>
          <a:p>
            <a:endParaRPr lang="en-AU" dirty="0"/>
          </a:p>
          <a:p>
            <a:endParaRPr lang="en-AU" dirty="0"/>
          </a:p>
          <a:p>
            <a:pPr marL="0" indent="0">
              <a:buNone/>
            </a:pPr>
            <a:endParaRPr lang="en-AU" dirty="0"/>
          </a:p>
          <a:p>
            <a:r>
              <a:rPr lang="en-AU" dirty="0"/>
              <a:t>In the above diagram, the ‘Age’ attribute in the left-hand side of the tree has been pruned as it has more importance on the right-hand side of the tree, hence removing overfitting.</a:t>
            </a:r>
          </a:p>
        </p:txBody>
      </p:sp>
      <p:sp>
        <p:nvSpPr>
          <p:cNvPr id="4" name="Footer Placeholder 3">
            <a:extLst>
              <a:ext uri="{FF2B5EF4-FFF2-40B4-BE49-F238E27FC236}">
                <a16:creationId xmlns:a16="http://schemas.microsoft.com/office/drawing/2014/main" id="{F6C5B1A1-2291-4F92-B227-B8C2CFB0A30A}"/>
              </a:ext>
            </a:extLst>
          </p:cNvPr>
          <p:cNvSpPr>
            <a:spLocks noGrp="1"/>
          </p:cNvSpPr>
          <p:nvPr>
            <p:ph type="ftr" sz="quarter" idx="11"/>
          </p:nvPr>
        </p:nvSpPr>
        <p:spPr>
          <a:xfrm>
            <a:off x="144976" y="6452005"/>
            <a:ext cx="1537596"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E3152E86-2BAD-485D-8B27-AD929C7F9473}"/>
              </a:ext>
            </a:extLst>
          </p:cNvPr>
          <p:cNvSpPr>
            <a:spLocks noGrp="1"/>
          </p:cNvSpPr>
          <p:nvPr>
            <p:ph type="sldNum" sz="quarter" idx="12"/>
          </p:nvPr>
        </p:nvSpPr>
        <p:spPr>
          <a:xfrm>
            <a:off x="11282183" y="6451701"/>
            <a:ext cx="764215" cy="365125"/>
          </a:xfrm>
        </p:spPr>
        <p:txBody>
          <a:bodyPr/>
          <a:lstStyle/>
          <a:p>
            <a:fld id="{AEB06DDB-F44C-4EF7-9DB3-5C554CDE7A4A}" type="slidenum">
              <a:rPr lang="en-AU" smtClean="0"/>
              <a:t>49</a:t>
            </a:fld>
            <a:endParaRPr lang="en-AU" dirty="0"/>
          </a:p>
        </p:txBody>
      </p:sp>
      <p:pic>
        <p:nvPicPr>
          <p:cNvPr id="10242" name="Picture 2" descr="Figure">
            <a:extLst>
              <a:ext uri="{FF2B5EF4-FFF2-40B4-BE49-F238E27FC236}">
                <a16:creationId xmlns:a16="http://schemas.microsoft.com/office/drawing/2014/main" id="{25D1BF64-F191-4BF8-AE06-2BF174828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880" y="2679193"/>
            <a:ext cx="6337571" cy="263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63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BAF1-530F-4B37-B828-B9A7EF56220C}"/>
              </a:ext>
            </a:extLst>
          </p:cNvPr>
          <p:cNvSpPr>
            <a:spLocks noGrp="1"/>
          </p:cNvSpPr>
          <p:nvPr>
            <p:ph sz="quarter" idx="13"/>
          </p:nvPr>
        </p:nvSpPr>
        <p:spPr>
          <a:xfrm>
            <a:off x="913774" y="188536"/>
            <a:ext cx="10363826" cy="5602663"/>
          </a:xfrm>
        </p:spPr>
        <p:txBody>
          <a:bodyPr/>
          <a:lstStyle/>
          <a:p>
            <a:r>
              <a:rPr lang="en-AU" dirty="0"/>
              <a:t>On a simple graph like this one, the distance formula can be used to calculate the distances to find the closest point, i.e. the ‘Nearest Neighbour’.</a:t>
            </a:r>
          </a:p>
          <a:p>
            <a:endParaRPr lang="en-AU" dirty="0"/>
          </a:p>
          <a:p>
            <a:endParaRPr lang="en-AU" dirty="0"/>
          </a:p>
          <a:p>
            <a:endParaRPr lang="en-AU" dirty="0"/>
          </a:p>
          <a:p>
            <a:endParaRPr lang="en-AU" dirty="0"/>
          </a:p>
          <a:p>
            <a:endParaRPr lang="en-AU" dirty="0"/>
          </a:p>
          <a:p>
            <a:endParaRPr lang="en-AU" dirty="0"/>
          </a:p>
          <a:p>
            <a:endParaRPr lang="en-AU" dirty="0"/>
          </a:p>
        </p:txBody>
      </p:sp>
      <p:pic>
        <p:nvPicPr>
          <p:cNvPr id="2050" name="Picture 2" descr="Image for post">
            <a:extLst>
              <a:ext uri="{FF2B5EF4-FFF2-40B4-BE49-F238E27FC236}">
                <a16:creationId xmlns:a16="http://schemas.microsoft.com/office/drawing/2014/main" id="{4AAFF398-A8A9-4DF7-9C7E-7FE208DB4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269" y="1066801"/>
            <a:ext cx="4305300" cy="11049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72208DF-3A2A-4B63-8FB1-A2373B791B5A}"/>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484670F6-8A54-4D74-AF75-49085A055AC6}"/>
              </a:ext>
            </a:extLst>
          </p:cNvPr>
          <p:cNvSpPr>
            <a:spLocks noGrp="1"/>
          </p:cNvSpPr>
          <p:nvPr>
            <p:ph type="sldNum" sz="quarter" idx="12"/>
          </p:nvPr>
        </p:nvSpPr>
        <p:spPr/>
        <p:txBody>
          <a:bodyPr/>
          <a:lstStyle/>
          <a:p>
            <a:fld id="{AEB06DDB-F44C-4EF7-9DB3-5C554CDE7A4A}" type="slidenum">
              <a:rPr lang="en-AU" smtClean="0"/>
              <a:t>5</a:t>
            </a:fld>
            <a:endParaRPr lang="en-AU"/>
          </a:p>
        </p:txBody>
      </p:sp>
    </p:spTree>
    <p:extLst>
      <p:ext uri="{BB962C8B-B14F-4D97-AF65-F5344CB8AC3E}">
        <p14:creationId xmlns:p14="http://schemas.microsoft.com/office/powerpoint/2010/main" val="3348352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Figure">
            <a:extLst>
              <a:ext uri="{FF2B5EF4-FFF2-40B4-BE49-F238E27FC236}">
                <a16:creationId xmlns:a16="http://schemas.microsoft.com/office/drawing/2014/main" id="{4EA4A29B-20EE-48F6-BCDA-E02928C3872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70289" y="1290401"/>
            <a:ext cx="3840815" cy="341405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lide Number Placeholder 4">
            <a:extLst>
              <a:ext uri="{FF2B5EF4-FFF2-40B4-BE49-F238E27FC236}">
                <a16:creationId xmlns:a16="http://schemas.microsoft.com/office/drawing/2014/main" id="{07ADED34-95A1-493F-B105-73866F660A13}"/>
              </a:ext>
            </a:extLst>
          </p:cNvPr>
          <p:cNvSpPr>
            <a:spLocks noGrp="1"/>
          </p:cNvSpPr>
          <p:nvPr>
            <p:ph type="sldNum" sz="quarter" idx="12"/>
          </p:nvPr>
        </p:nvSpPr>
        <p:spPr>
          <a:xfrm>
            <a:off x="10514011" y="6263640"/>
            <a:ext cx="764215" cy="365125"/>
          </a:xfrm>
        </p:spPr>
        <p:txBody>
          <a:bodyPr>
            <a:normAutofit/>
          </a:bodyPr>
          <a:lstStyle/>
          <a:p>
            <a:pPr>
              <a:spcAft>
                <a:spcPts val="600"/>
              </a:spcAft>
            </a:pPr>
            <a:fld id="{AEB06DDB-F44C-4EF7-9DB3-5C554CDE7A4A}" type="slidenum">
              <a:rPr lang="en-AU" smtClean="0"/>
              <a:pPr>
                <a:spcAft>
                  <a:spcPts val="600"/>
                </a:spcAft>
              </a:pPr>
              <a:t>50</a:t>
            </a:fld>
            <a:endParaRPr lang="en-AU"/>
          </a:p>
        </p:txBody>
      </p:sp>
      <p:sp>
        <p:nvSpPr>
          <p:cNvPr id="4" name="Footer Placeholder 3">
            <a:extLst>
              <a:ext uri="{FF2B5EF4-FFF2-40B4-BE49-F238E27FC236}">
                <a16:creationId xmlns:a16="http://schemas.microsoft.com/office/drawing/2014/main" id="{2254158B-BA3B-4A53-8A29-BA818999410F}"/>
              </a:ext>
            </a:extLst>
          </p:cNvPr>
          <p:cNvSpPr>
            <a:spLocks noGrp="1"/>
          </p:cNvSpPr>
          <p:nvPr>
            <p:ph type="ftr" sz="quarter" idx="11"/>
          </p:nvPr>
        </p:nvSpPr>
        <p:spPr>
          <a:xfrm>
            <a:off x="913774" y="6263640"/>
            <a:ext cx="6672887" cy="365125"/>
          </a:xfrm>
        </p:spPr>
        <p:txBody>
          <a:bodyPr>
            <a:normAutofit/>
          </a:bodyPr>
          <a:lstStyle/>
          <a:p>
            <a:pPr>
              <a:spcAft>
                <a:spcPts val="600"/>
              </a:spcAft>
            </a:pPr>
            <a:r>
              <a:rPr lang="en-AU"/>
              <a:t>PPT: MADHAV MISHRA</a:t>
            </a:r>
          </a:p>
        </p:txBody>
      </p:sp>
      <p:sp>
        <p:nvSpPr>
          <p:cNvPr id="3" name="Content Placeholder 2">
            <a:extLst>
              <a:ext uri="{FF2B5EF4-FFF2-40B4-BE49-F238E27FC236}">
                <a16:creationId xmlns:a16="http://schemas.microsoft.com/office/drawing/2014/main" id="{FFD9968E-925D-4058-A994-64BE97263E3C}"/>
              </a:ext>
            </a:extLst>
          </p:cNvPr>
          <p:cNvSpPr>
            <a:spLocks noGrp="1"/>
          </p:cNvSpPr>
          <p:nvPr>
            <p:ph sz="quarter" idx="13"/>
          </p:nvPr>
        </p:nvSpPr>
        <p:spPr>
          <a:xfrm>
            <a:off x="4776282" y="321013"/>
            <a:ext cx="7286016" cy="5893523"/>
          </a:xfrm>
        </p:spPr>
        <p:txBody>
          <a:bodyPr>
            <a:normAutofit/>
          </a:bodyPr>
          <a:lstStyle/>
          <a:p>
            <a:pPr>
              <a:lnSpc>
                <a:spcPct val="110000"/>
              </a:lnSpc>
            </a:pPr>
            <a:r>
              <a:rPr lang="en-AU" sz="1800" b="1" dirty="0"/>
              <a:t>Random Forest</a:t>
            </a:r>
            <a:endParaRPr lang="en-AU" sz="1800" dirty="0"/>
          </a:p>
          <a:p>
            <a:pPr>
              <a:lnSpc>
                <a:spcPct val="110000"/>
              </a:lnSpc>
            </a:pPr>
            <a:r>
              <a:rPr lang="en-AU" sz="1800" dirty="0"/>
              <a:t>Random Forest is an example of ensemble learning, in which we combine multiple machine learning algorithms to obtain better predictive performance.</a:t>
            </a:r>
          </a:p>
          <a:p>
            <a:pPr>
              <a:lnSpc>
                <a:spcPct val="110000"/>
              </a:lnSpc>
            </a:pPr>
            <a:r>
              <a:rPr lang="en-AU" sz="1800" b="1" dirty="0"/>
              <a:t>Why the name “Random”?</a:t>
            </a:r>
            <a:endParaRPr lang="en-AU" sz="1800" dirty="0"/>
          </a:p>
          <a:p>
            <a:pPr>
              <a:lnSpc>
                <a:spcPct val="110000"/>
              </a:lnSpc>
            </a:pPr>
            <a:r>
              <a:rPr lang="en-AU" sz="1800" dirty="0"/>
              <a:t>Two key concepts that give it the name random:</a:t>
            </a:r>
          </a:p>
          <a:p>
            <a:pPr>
              <a:lnSpc>
                <a:spcPct val="110000"/>
              </a:lnSpc>
            </a:pPr>
            <a:r>
              <a:rPr lang="en-AU" sz="1800" dirty="0"/>
              <a:t>A random sampling of training data set when building trees.</a:t>
            </a:r>
          </a:p>
          <a:p>
            <a:pPr>
              <a:lnSpc>
                <a:spcPct val="110000"/>
              </a:lnSpc>
            </a:pPr>
            <a:r>
              <a:rPr lang="en-AU" sz="1800" dirty="0"/>
              <a:t>Random subsets of features considered when splitting nodes.</a:t>
            </a:r>
          </a:p>
          <a:p>
            <a:pPr>
              <a:lnSpc>
                <a:spcPct val="110000"/>
              </a:lnSpc>
            </a:pPr>
            <a:r>
              <a:rPr lang="en-AU" sz="1800" dirty="0"/>
              <a:t>A technique known as bagging is used to create an ensemble of trees where multiple training sets are generated with replacement.</a:t>
            </a:r>
          </a:p>
          <a:p>
            <a:pPr>
              <a:lnSpc>
                <a:spcPct val="110000"/>
              </a:lnSpc>
            </a:pPr>
            <a:r>
              <a:rPr lang="en-AU" sz="1800" dirty="0"/>
              <a:t>In the bagging technique, a data set is divided into </a:t>
            </a:r>
            <a:r>
              <a:rPr lang="en-AU" sz="1800" b="1" dirty="0"/>
              <a:t>N</a:t>
            </a:r>
            <a:r>
              <a:rPr lang="en-AU" sz="1800" dirty="0"/>
              <a:t> samples using randomized sampling. Then, using a single learning algorithm a model is built on all samples. Later, the resultant predictions are combined using voting or averaging in parallel.</a:t>
            </a:r>
          </a:p>
        </p:txBody>
      </p:sp>
    </p:spTree>
    <p:extLst>
      <p:ext uri="{BB962C8B-B14F-4D97-AF65-F5344CB8AC3E}">
        <p14:creationId xmlns:p14="http://schemas.microsoft.com/office/powerpoint/2010/main" val="157567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A3145-55B3-4171-B341-1CA3AC8D6F0F}"/>
              </a:ext>
            </a:extLst>
          </p:cNvPr>
          <p:cNvSpPr>
            <a:spLocks noGrp="1"/>
          </p:cNvSpPr>
          <p:nvPr>
            <p:ph sz="quarter" idx="13"/>
          </p:nvPr>
        </p:nvSpPr>
        <p:spPr>
          <a:xfrm>
            <a:off x="913774" y="311286"/>
            <a:ext cx="10363826" cy="5479914"/>
          </a:xfrm>
        </p:spPr>
        <p:txBody>
          <a:bodyPr>
            <a:normAutofit/>
          </a:bodyPr>
          <a:lstStyle/>
          <a:p>
            <a:r>
              <a:rPr lang="en-AU" b="1" dirty="0"/>
              <a:t>Which is better Linear or tree-based models?</a:t>
            </a:r>
          </a:p>
          <a:p>
            <a:r>
              <a:rPr lang="en-AU" dirty="0"/>
              <a:t> Well, it depends on the kind of problem you are solving.</a:t>
            </a:r>
          </a:p>
          <a:p>
            <a:r>
              <a:rPr lang="en-AU" dirty="0"/>
              <a:t>If the relationship between dependent &amp; independent variables is well approximated by a linear model, linear regression will outperform the tree-based model.</a:t>
            </a:r>
          </a:p>
          <a:p>
            <a:r>
              <a:rPr lang="en-AU" dirty="0"/>
              <a:t>If there is a high non-linearity &amp; complex relationship between dependent &amp; independent variables, a tree model will outperform a classical regression method.</a:t>
            </a:r>
          </a:p>
          <a:p>
            <a:r>
              <a:rPr lang="en-AU" dirty="0"/>
              <a:t>If you need to build a model that is easy to explain to people, a decision tree model will always do better than a linear model. Decision tree models are even simpler to interpret than linear regression!</a:t>
            </a:r>
          </a:p>
          <a:p>
            <a:endParaRPr lang="en-AU" dirty="0"/>
          </a:p>
        </p:txBody>
      </p:sp>
      <p:sp>
        <p:nvSpPr>
          <p:cNvPr id="4" name="Footer Placeholder 3">
            <a:extLst>
              <a:ext uri="{FF2B5EF4-FFF2-40B4-BE49-F238E27FC236}">
                <a16:creationId xmlns:a16="http://schemas.microsoft.com/office/drawing/2014/main" id="{A99F0723-432D-4E66-A76C-E70F938D8B13}"/>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25E64A31-6373-4708-9B70-C8914E643045}"/>
              </a:ext>
            </a:extLst>
          </p:cNvPr>
          <p:cNvSpPr>
            <a:spLocks noGrp="1"/>
          </p:cNvSpPr>
          <p:nvPr>
            <p:ph type="sldNum" sz="quarter" idx="12"/>
          </p:nvPr>
        </p:nvSpPr>
        <p:spPr/>
        <p:txBody>
          <a:bodyPr/>
          <a:lstStyle/>
          <a:p>
            <a:fld id="{AEB06DDB-F44C-4EF7-9DB3-5C554CDE7A4A}" type="slidenum">
              <a:rPr lang="en-AU" smtClean="0"/>
              <a:t>51</a:t>
            </a:fld>
            <a:endParaRPr lang="en-AU"/>
          </a:p>
        </p:txBody>
      </p:sp>
    </p:spTree>
    <p:extLst>
      <p:ext uri="{BB962C8B-B14F-4D97-AF65-F5344CB8AC3E}">
        <p14:creationId xmlns:p14="http://schemas.microsoft.com/office/powerpoint/2010/main" val="1882638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6" name="Rectangle 15">
            <a:extLst>
              <a:ext uri="{FF2B5EF4-FFF2-40B4-BE49-F238E27FC236}">
                <a16:creationId xmlns:a16="http://schemas.microsoft.com/office/drawing/2014/main" id="{E0CE3B82-2663-428D-B8FC-6D7F0F807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9964AE96-0DA1-4E62-9E86-854C3A049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3">
            <a:extLst>
              <a:ext uri="{FF2B5EF4-FFF2-40B4-BE49-F238E27FC236}">
                <a16:creationId xmlns:a16="http://schemas.microsoft.com/office/drawing/2014/main" id="{98C3B650-744C-4B8E-B324-CCA30E5EA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774" y="550655"/>
            <a:ext cx="10364452" cy="3690466"/>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5F0C599-AF94-4526-8EE6-5690C267483A}"/>
              </a:ext>
            </a:extLst>
          </p:cNvPr>
          <p:cNvPicPr>
            <a:picLocks noChangeAspect="1"/>
          </p:cNvPicPr>
          <p:nvPr/>
        </p:nvPicPr>
        <p:blipFill>
          <a:blip r:embed="rId4"/>
          <a:stretch>
            <a:fillRect/>
          </a:stretch>
        </p:blipFill>
        <p:spPr>
          <a:xfrm>
            <a:off x="1805511" y="715246"/>
            <a:ext cx="3483195" cy="3361283"/>
          </a:xfrm>
          <a:prstGeom prst="roundRect">
            <a:avLst>
              <a:gd name="adj" fmla="val 5301"/>
            </a:avLst>
          </a:prstGeom>
          <a:ln w="82550" cap="sq">
            <a:noFill/>
            <a:miter lim="800000"/>
          </a:ln>
          <a:effectLst/>
        </p:spPr>
      </p:pic>
      <p:pic>
        <p:nvPicPr>
          <p:cNvPr id="7" name="Picture 6">
            <a:extLst>
              <a:ext uri="{FF2B5EF4-FFF2-40B4-BE49-F238E27FC236}">
                <a16:creationId xmlns:a16="http://schemas.microsoft.com/office/drawing/2014/main" id="{679E4320-10F5-40C8-A573-38691746C43F}"/>
              </a:ext>
            </a:extLst>
          </p:cNvPr>
          <p:cNvPicPr>
            <a:picLocks noChangeAspect="1"/>
          </p:cNvPicPr>
          <p:nvPr/>
        </p:nvPicPr>
        <p:blipFill>
          <a:blip r:embed="rId5"/>
          <a:stretch>
            <a:fillRect/>
          </a:stretch>
        </p:blipFill>
        <p:spPr>
          <a:xfrm>
            <a:off x="5585752" y="733017"/>
            <a:ext cx="5395427" cy="3075086"/>
          </a:xfrm>
          <a:prstGeom prst="roundRect">
            <a:avLst>
              <a:gd name="adj" fmla="val 5301"/>
            </a:avLst>
          </a:prstGeom>
          <a:ln w="82550" cap="sq">
            <a:noFill/>
            <a:miter lim="800000"/>
          </a:ln>
          <a:effectLst/>
        </p:spPr>
      </p:pic>
      <p:pic>
        <p:nvPicPr>
          <p:cNvPr id="22" name="Picture 21">
            <a:extLst>
              <a:ext uri="{FF2B5EF4-FFF2-40B4-BE49-F238E27FC236}">
                <a16:creationId xmlns:a16="http://schemas.microsoft.com/office/drawing/2014/main" id="{69FA16B7-51FC-4F20-9D0C-6627A789193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24" name="Picture 23">
            <a:extLst>
              <a:ext uri="{FF2B5EF4-FFF2-40B4-BE49-F238E27FC236}">
                <a16:creationId xmlns:a16="http://schemas.microsoft.com/office/drawing/2014/main" id="{C7F0028E-50BA-4248-806E-A0C83A0E99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2" name="Title 1">
            <a:extLst>
              <a:ext uri="{FF2B5EF4-FFF2-40B4-BE49-F238E27FC236}">
                <a16:creationId xmlns:a16="http://schemas.microsoft.com/office/drawing/2014/main" id="{ED186422-EF80-47FE-A88D-F7ACB0E0B1DD}"/>
              </a:ext>
            </a:extLst>
          </p:cNvPr>
          <p:cNvSpPr>
            <a:spLocks noGrp="1"/>
          </p:cNvSpPr>
          <p:nvPr>
            <p:ph type="title"/>
          </p:nvPr>
        </p:nvSpPr>
        <p:spPr>
          <a:xfrm>
            <a:off x="469841" y="5632314"/>
            <a:ext cx="10916365" cy="817124"/>
          </a:xfrm>
        </p:spPr>
        <p:txBody>
          <a:bodyPr vert="horz" lIns="91440" tIns="45720" rIns="91440" bIns="45720" rtlCol="0" anchor="b">
            <a:normAutofit/>
          </a:bodyPr>
          <a:lstStyle/>
          <a:p>
            <a:r>
              <a:rPr lang="en-US" sz="4800" dirty="0"/>
              <a:t>model and symbols</a:t>
            </a:r>
          </a:p>
        </p:txBody>
      </p:sp>
      <p:sp>
        <p:nvSpPr>
          <p:cNvPr id="4" name="Footer Placeholder 3">
            <a:extLst>
              <a:ext uri="{FF2B5EF4-FFF2-40B4-BE49-F238E27FC236}">
                <a16:creationId xmlns:a16="http://schemas.microsoft.com/office/drawing/2014/main" id="{564F4CAC-12B8-46A0-BFD6-D4CFE35873AA}"/>
              </a:ext>
            </a:extLst>
          </p:cNvPr>
          <p:cNvSpPr>
            <a:spLocks noGrp="1"/>
          </p:cNvSpPr>
          <p:nvPr>
            <p:ph type="ftr" sz="quarter" idx="11"/>
          </p:nvPr>
        </p:nvSpPr>
        <p:spPr>
          <a:xfrm>
            <a:off x="913774" y="6354825"/>
            <a:ext cx="6672887" cy="365125"/>
          </a:xfrm>
        </p:spPr>
        <p:txBody>
          <a:bodyPr vert="horz" lIns="91440" tIns="45720" rIns="91440" bIns="45720" rtlCol="0" anchor="ctr">
            <a:normAutofit/>
          </a:bodyPr>
          <a:lstStyle/>
          <a:p>
            <a:pPr defTabSz="914400">
              <a:spcAft>
                <a:spcPts val="600"/>
              </a:spcAft>
            </a:pPr>
            <a:r>
              <a:rPr lang="en-US" kern="1200">
                <a:solidFill>
                  <a:schemeClr val="tx1"/>
                </a:solidFill>
                <a:latin typeface="+mn-lt"/>
                <a:ea typeface="+mn-ea"/>
                <a:cs typeface="+mn-cs"/>
              </a:rPr>
              <a:t>PPT: MADHAV MISHRA</a:t>
            </a:r>
          </a:p>
        </p:txBody>
      </p:sp>
      <p:sp>
        <p:nvSpPr>
          <p:cNvPr id="5" name="Slide Number Placeholder 4">
            <a:extLst>
              <a:ext uri="{FF2B5EF4-FFF2-40B4-BE49-F238E27FC236}">
                <a16:creationId xmlns:a16="http://schemas.microsoft.com/office/drawing/2014/main" id="{D66ABB5B-8FD7-4514-AD0A-68B40AD1F50F}"/>
              </a:ext>
            </a:extLst>
          </p:cNvPr>
          <p:cNvSpPr>
            <a:spLocks noGrp="1"/>
          </p:cNvSpPr>
          <p:nvPr>
            <p:ph type="sldNum" sz="quarter" idx="12"/>
          </p:nvPr>
        </p:nvSpPr>
        <p:spPr>
          <a:xfrm>
            <a:off x="10514011" y="6354825"/>
            <a:ext cx="764215" cy="365125"/>
          </a:xfrm>
        </p:spPr>
        <p:txBody>
          <a:bodyPr vert="horz" lIns="91440" tIns="45720" rIns="91440" bIns="45720" rtlCol="0" anchor="ctr">
            <a:normAutofit/>
          </a:bodyPr>
          <a:lstStyle/>
          <a:p>
            <a:pPr defTabSz="914400">
              <a:spcAft>
                <a:spcPts val="600"/>
              </a:spcAft>
            </a:pPr>
            <a:fld id="{AEB06DDB-F44C-4EF7-9DB3-5C554CDE7A4A}" type="slidenum">
              <a:rPr lang="en-US" smtClean="0"/>
              <a:pPr defTabSz="914400">
                <a:spcAft>
                  <a:spcPts val="600"/>
                </a:spcAft>
              </a:pPr>
              <a:t>52</a:t>
            </a:fld>
            <a:endParaRPr lang="en-US"/>
          </a:p>
        </p:txBody>
      </p:sp>
    </p:spTree>
    <p:extLst>
      <p:ext uri="{BB962C8B-B14F-4D97-AF65-F5344CB8AC3E}">
        <p14:creationId xmlns:p14="http://schemas.microsoft.com/office/powerpoint/2010/main" val="2888931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1008-2105-4B74-8FD7-FF148A472812}"/>
              </a:ext>
            </a:extLst>
          </p:cNvPr>
          <p:cNvSpPr>
            <a:spLocks noGrp="1"/>
          </p:cNvSpPr>
          <p:nvPr>
            <p:ph type="title"/>
          </p:nvPr>
        </p:nvSpPr>
        <p:spPr>
          <a:xfrm>
            <a:off x="913149" y="279333"/>
            <a:ext cx="10364451" cy="607168"/>
          </a:xfrm>
        </p:spPr>
        <p:txBody>
          <a:bodyPr/>
          <a:lstStyle/>
          <a:p>
            <a:r>
              <a:rPr lang="en-US" dirty="0"/>
              <a:t>Bagging and Boosting</a:t>
            </a:r>
            <a:endParaRPr lang="en-AU" dirty="0"/>
          </a:p>
        </p:txBody>
      </p:sp>
      <p:sp>
        <p:nvSpPr>
          <p:cNvPr id="3" name="Content Placeholder 2">
            <a:extLst>
              <a:ext uri="{FF2B5EF4-FFF2-40B4-BE49-F238E27FC236}">
                <a16:creationId xmlns:a16="http://schemas.microsoft.com/office/drawing/2014/main" id="{02DC678F-7AA2-4A9B-9D46-4402E06B07EE}"/>
              </a:ext>
            </a:extLst>
          </p:cNvPr>
          <p:cNvSpPr>
            <a:spLocks noGrp="1"/>
          </p:cNvSpPr>
          <p:nvPr>
            <p:ph sz="quarter" idx="13"/>
          </p:nvPr>
        </p:nvSpPr>
        <p:spPr>
          <a:xfrm>
            <a:off x="913774" y="1050588"/>
            <a:ext cx="10363826" cy="4832687"/>
          </a:xfrm>
        </p:spPr>
        <p:txBody>
          <a:bodyPr>
            <a:noAutofit/>
          </a:bodyPr>
          <a:lstStyle/>
          <a:p>
            <a:r>
              <a:rPr lang="en-AU" sz="1400" b="1" dirty="0"/>
              <a:t>Bagging</a:t>
            </a:r>
            <a:r>
              <a:rPr lang="en-AU" sz="1400" dirty="0"/>
              <a:t> and </a:t>
            </a:r>
            <a:r>
              <a:rPr lang="en-AU" sz="1400" b="1" dirty="0"/>
              <a:t>boosting</a:t>
            </a:r>
            <a:r>
              <a:rPr lang="en-AU" sz="1400" dirty="0"/>
              <a:t> are both ensemble learning methods in machine learning.</a:t>
            </a:r>
          </a:p>
          <a:p>
            <a:r>
              <a:rPr lang="en-AU" sz="1400" b="1" dirty="0"/>
              <a:t>Bagging</a:t>
            </a:r>
            <a:r>
              <a:rPr lang="en-AU" sz="1400" dirty="0"/>
              <a:t> and </a:t>
            </a:r>
            <a:r>
              <a:rPr lang="en-AU" sz="1400" b="1" dirty="0"/>
              <a:t>boosting</a:t>
            </a:r>
            <a:r>
              <a:rPr lang="en-AU" sz="1400" dirty="0"/>
              <a:t> are similar in that they are both ensemble techniques, where a set of weak learners are combined to create a strong learner that obtains better performance than a single one.</a:t>
            </a:r>
          </a:p>
          <a:p>
            <a:r>
              <a:rPr lang="en-AU" sz="1400" dirty="0"/>
              <a:t>Ensemble learning helps to improve machine learning model performance by combining several models. This approach allows the production of better predictive performance compared to a single model.</a:t>
            </a:r>
          </a:p>
          <a:p>
            <a:r>
              <a:rPr lang="en-AU" sz="1400" dirty="0"/>
              <a:t>The basic idea behind ensemble learning is to learn a set of classifiers (experts) and to allow them to vote. </a:t>
            </a:r>
          </a:p>
          <a:p>
            <a:r>
              <a:rPr lang="en-AU" sz="1400" dirty="0"/>
              <a:t>This diversification in Machine Learning is achieved by a technique called </a:t>
            </a:r>
            <a:r>
              <a:rPr lang="en-AU" sz="1400" b="1" dirty="0"/>
              <a:t>ensemble learning</a:t>
            </a:r>
            <a:r>
              <a:rPr lang="en-AU" sz="1400" dirty="0"/>
              <a:t>. </a:t>
            </a:r>
          </a:p>
          <a:p>
            <a:r>
              <a:rPr lang="en-AU" sz="1400" dirty="0"/>
              <a:t>The idea here is to </a:t>
            </a:r>
            <a:r>
              <a:rPr lang="en-AU" sz="1400" b="1" dirty="0"/>
              <a:t>train multiple models, each with the objective to predict or classify a set of results.</a:t>
            </a:r>
          </a:p>
          <a:p>
            <a:r>
              <a:rPr lang="en-AU" sz="1400" b="1" dirty="0"/>
              <a:t>Bagging</a:t>
            </a:r>
            <a:r>
              <a:rPr lang="en-AU" sz="1400" dirty="0"/>
              <a:t> and </a:t>
            </a:r>
            <a:r>
              <a:rPr lang="en-AU" sz="1400" b="1" dirty="0"/>
              <a:t>boosting</a:t>
            </a:r>
            <a:r>
              <a:rPr lang="en-AU" sz="1400" dirty="0"/>
              <a:t> are two types of ensemble learning techniques. These </a:t>
            </a:r>
            <a:r>
              <a:rPr lang="en-AU" sz="1400" b="1" dirty="0"/>
              <a:t>two decrease the variance of single estimate </a:t>
            </a:r>
            <a:r>
              <a:rPr lang="en-AU" sz="1400" dirty="0"/>
              <a:t>as they </a:t>
            </a:r>
            <a:r>
              <a:rPr lang="en-AU" sz="1400" b="1" dirty="0"/>
              <a:t>combine several estimates from different models.</a:t>
            </a:r>
          </a:p>
          <a:p>
            <a:r>
              <a:rPr lang="en-AU" sz="1400" dirty="0"/>
              <a:t> So the result may be a </a:t>
            </a:r>
            <a:r>
              <a:rPr lang="en-AU" sz="1400" b="1" dirty="0"/>
              <a:t>model with higher stability.</a:t>
            </a:r>
          </a:p>
          <a:p>
            <a:r>
              <a:rPr lang="en-AU" sz="1400" dirty="0"/>
              <a:t>The main causes of error in learning are due to </a:t>
            </a:r>
            <a:r>
              <a:rPr lang="en-AU" sz="1400" b="1" dirty="0"/>
              <a:t>noise, bias and variance</a:t>
            </a:r>
            <a:r>
              <a:rPr lang="en-AU" sz="1400" dirty="0"/>
              <a:t>.</a:t>
            </a:r>
          </a:p>
          <a:p>
            <a:r>
              <a:rPr lang="en-AU" sz="1400" dirty="0"/>
              <a:t> Ensemble </a:t>
            </a:r>
            <a:r>
              <a:rPr lang="en-AU" sz="1400" b="1" dirty="0"/>
              <a:t>helps to minimize these factors.</a:t>
            </a:r>
            <a:r>
              <a:rPr lang="en-AU" sz="1400" dirty="0"/>
              <a:t> By using ensemble methods, we’re able to </a:t>
            </a:r>
            <a:r>
              <a:rPr lang="en-AU" sz="1400" b="1" dirty="0"/>
              <a:t>increase the stability of the final model and reduce the errors mentioned previously.</a:t>
            </a:r>
          </a:p>
          <a:p>
            <a:pPr marL="0" indent="0">
              <a:buNone/>
            </a:pPr>
            <a:endParaRPr lang="en-AU" sz="1400" dirty="0"/>
          </a:p>
        </p:txBody>
      </p:sp>
      <p:sp>
        <p:nvSpPr>
          <p:cNvPr id="4" name="Footer Placeholder 3">
            <a:extLst>
              <a:ext uri="{FF2B5EF4-FFF2-40B4-BE49-F238E27FC236}">
                <a16:creationId xmlns:a16="http://schemas.microsoft.com/office/drawing/2014/main" id="{A50986B0-3697-45EA-81E2-29C72CAFDAEA}"/>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5DDD08B0-3C5A-4FEF-8A3F-F643AF6294D0}"/>
              </a:ext>
            </a:extLst>
          </p:cNvPr>
          <p:cNvSpPr>
            <a:spLocks noGrp="1"/>
          </p:cNvSpPr>
          <p:nvPr>
            <p:ph type="sldNum" sz="quarter" idx="12"/>
          </p:nvPr>
        </p:nvSpPr>
        <p:spPr/>
        <p:txBody>
          <a:bodyPr/>
          <a:lstStyle/>
          <a:p>
            <a:fld id="{AEB06DDB-F44C-4EF7-9DB3-5C554CDE7A4A}" type="slidenum">
              <a:rPr lang="en-AU" smtClean="0"/>
              <a:t>53</a:t>
            </a:fld>
            <a:endParaRPr lang="en-AU"/>
          </a:p>
        </p:txBody>
      </p:sp>
    </p:spTree>
    <p:extLst>
      <p:ext uri="{BB962C8B-B14F-4D97-AF65-F5344CB8AC3E}">
        <p14:creationId xmlns:p14="http://schemas.microsoft.com/office/powerpoint/2010/main" val="949779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3CC80-ECE4-4195-A163-A93C59AE3D0B}"/>
              </a:ext>
            </a:extLst>
          </p:cNvPr>
          <p:cNvSpPr>
            <a:spLocks noGrp="1"/>
          </p:cNvSpPr>
          <p:nvPr>
            <p:ph sz="quarter" idx="13"/>
          </p:nvPr>
        </p:nvSpPr>
        <p:spPr>
          <a:xfrm>
            <a:off x="913774" y="131976"/>
            <a:ext cx="10363826" cy="5659224"/>
          </a:xfrm>
        </p:spPr>
        <p:txBody>
          <a:bodyPr>
            <a:normAutofit/>
          </a:bodyPr>
          <a:lstStyle/>
          <a:p>
            <a:r>
              <a:rPr lang="en-AU" sz="1800" b="1" dirty="0"/>
              <a:t>Bagging helps to decrease the model’s variance.</a:t>
            </a:r>
            <a:endParaRPr lang="en-AU" sz="1800" dirty="0"/>
          </a:p>
          <a:p>
            <a:r>
              <a:rPr lang="en-AU" sz="1800" b="1" dirty="0"/>
              <a:t>Boosting helps to decrease the model’s bias.</a:t>
            </a:r>
            <a:endParaRPr lang="en-AU" sz="1800" dirty="0"/>
          </a:p>
          <a:p>
            <a:r>
              <a:rPr lang="en-AU" sz="1800" dirty="0"/>
              <a:t>These methods are designed to </a:t>
            </a:r>
            <a:r>
              <a:rPr lang="en-AU" sz="1800" b="1" dirty="0"/>
              <a:t>improve the stability and the accuracy </a:t>
            </a:r>
            <a:r>
              <a:rPr lang="en-AU" sz="1800" dirty="0"/>
              <a:t>of Machine Learning algorithms. </a:t>
            </a:r>
          </a:p>
          <a:p>
            <a:r>
              <a:rPr lang="en-AU" sz="1800" dirty="0"/>
              <a:t>Combinations of </a:t>
            </a:r>
            <a:r>
              <a:rPr lang="en-AU" sz="1800" b="1" dirty="0"/>
              <a:t>multiple classifiers decrease variance</a:t>
            </a:r>
            <a:r>
              <a:rPr lang="en-AU" sz="1800" dirty="0"/>
              <a:t>, especially in the case of unstable classifiers, and may produce a more reliable classification than a single classifier.</a:t>
            </a:r>
          </a:p>
          <a:p>
            <a:r>
              <a:rPr lang="en-AU" sz="1800" dirty="0"/>
              <a:t>To use Bagging or Boosting you </a:t>
            </a:r>
            <a:r>
              <a:rPr lang="en-AU" sz="1800" b="1" dirty="0"/>
              <a:t>must select a base learner algorithm</a:t>
            </a:r>
            <a:r>
              <a:rPr lang="en-AU" sz="1800" dirty="0"/>
              <a:t>. </a:t>
            </a:r>
          </a:p>
          <a:p>
            <a:r>
              <a:rPr lang="en-AU" sz="1800" dirty="0"/>
              <a:t>For example, if we choose a classification tree, Bagging and Boosting would consist of a pool of trees as big as we want as shown in the following diagram:</a:t>
            </a:r>
          </a:p>
          <a:p>
            <a:endParaRPr lang="en-AU" sz="1800" dirty="0"/>
          </a:p>
        </p:txBody>
      </p:sp>
      <p:sp>
        <p:nvSpPr>
          <p:cNvPr id="4" name="Footer Placeholder 3">
            <a:extLst>
              <a:ext uri="{FF2B5EF4-FFF2-40B4-BE49-F238E27FC236}">
                <a16:creationId xmlns:a16="http://schemas.microsoft.com/office/drawing/2014/main" id="{BB0ECB58-63F0-442C-8FC4-5BAFAB897913}"/>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6C61BA61-1040-40D2-8DE2-C5DA13F9DC5D}"/>
              </a:ext>
            </a:extLst>
          </p:cNvPr>
          <p:cNvSpPr>
            <a:spLocks noGrp="1"/>
          </p:cNvSpPr>
          <p:nvPr>
            <p:ph type="sldNum" sz="quarter" idx="12"/>
          </p:nvPr>
        </p:nvSpPr>
        <p:spPr/>
        <p:txBody>
          <a:bodyPr/>
          <a:lstStyle/>
          <a:p>
            <a:fld id="{AEB06DDB-F44C-4EF7-9DB3-5C554CDE7A4A}" type="slidenum">
              <a:rPr lang="en-AU" smtClean="0"/>
              <a:t>54</a:t>
            </a:fld>
            <a:endParaRPr lang="en-AU"/>
          </a:p>
        </p:txBody>
      </p:sp>
      <p:pic>
        <p:nvPicPr>
          <p:cNvPr id="1026" name="Picture 2" descr="Pool of trees in Bagging and Boosting">
            <a:extLst>
              <a:ext uri="{FF2B5EF4-FFF2-40B4-BE49-F238E27FC236}">
                <a16:creationId xmlns:a16="http://schemas.microsoft.com/office/drawing/2014/main" id="{15F90F0F-B279-48CD-81F9-87010F3D3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468" y="4312292"/>
            <a:ext cx="76200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452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D245-CD08-4AEF-B826-2E80FC3309EB}"/>
              </a:ext>
            </a:extLst>
          </p:cNvPr>
          <p:cNvSpPr>
            <a:spLocks noGrp="1"/>
          </p:cNvSpPr>
          <p:nvPr>
            <p:ph type="title"/>
          </p:nvPr>
        </p:nvSpPr>
        <p:spPr>
          <a:xfrm>
            <a:off x="913149" y="253393"/>
            <a:ext cx="10364451" cy="427857"/>
          </a:xfrm>
        </p:spPr>
        <p:txBody>
          <a:bodyPr>
            <a:normAutofit fontScale="90000"/>
          </a:bodyPr>
          <a:lstStyle/>
          <a:p>
            <a:r>
              <a:rPr lang="en-AU" b="1" dirty="0"/>
              <a:t>Bagging</a:t>
            </a:r>
            <a:endParaRPr lang="en-AU" dirty="0"/>
          </a:p>
        </p:txBody>
      </p:sp>
      <p:sp>
        <p:nvSpPr>
          <p:cNvPr id="3" name="Content Placeholder 2">
            <a:extLst>
              <a:ext uri="{FF2B5EF4-FFF2-40B4-BE49-F238E27FC236}">
                <a16:creationId xmlns:a16="http://schemas.microsoft.com/office/drawing/2014/main" id="{DECF101A-4487-4392-B3FB-3F6F1A014897}"/>
              </a:ext>
            </a:extLst>
          </p:cNvPr>
          <p:cNvSpPr>
            <a:spLocks noGrp="1"/>
          </p:cNvSpPr>
          <p:nvPr>
            <p:ph sz="quarter" idx="13"/>
          </p:nvPr>
        </p:nvSpPr>
        <p:spPr>
          <a:xfrm>
            <a:off x="913774" y="754144"/>
            <a:ext cx="10363826" cy="5037055"/>
          </a:xfrm>
        </p:spPr>
        <p:txBody>
          <a:bodyPr>
            <a:normAutofit/>
          </a:bodyPr>
          <a:lstStyle/>
          <a:p>
            <a:r>
              <a:rPr lang="en-AU" sz="1800" dirty="0"/>
              <a:t>Bagging ( or Bootstrap Aggregation), is a simple and very powerful ensemble method. Bagging is the application of the Bootstrap procedure to a high-variance machine learning algorithm, typically decision trees.</a:t>
            </a:r>
          </a:p>
          <a:p>
            <a:r>
              <a:rPr lang="en-AU" sz="1800" dirty="0"/>
              <a:t>The idea behind bagging is combining the results of multiple models (for instance, all decision trees) to get a generalized result. Now, bootstrapping comes into picture.</a:t>
            </a:r>
          </a:p>
          <a:p>
            <a:r>
              <a:rPr lang="en-AU" sz="1800" dirty="0"/>
              <a:t>Bagging (or Bootstrap Aggregating) technique uses these subsets (bags) to get a fair idea of the distribution (complete set). The size of subsets created for bagging may be less than the original set.</a:t>
            </a:r>
          </a:p>
          <a:p>
            <a:r>
              <a:rPr lang="en-AU" sz="1800" dirty="0"/>
              <a:t>It can be represented as follows:</a:t>
            </a:r>
          </a:p>
          <a:p>
            <a:endParaRPr lang="en-AU" sz="1800" dirty="0"/>
          </a:p>
        </p:txBody>
      </p:sp>
      <p:sp>
        <p:nvSpPr>
          <p:cNvPr id="4" name="Footer Placeholder 3">
            <a:extLst>
              <a:ext uri="{FF2B5EF4-FFF2-40B4-BE49-F238E27FC236}">
                <a16:creationId xmlns:a16="http://schemas.microsoft.com/office/drawing/2014/main" id="{5444C81E-14EB-4439-9121-C419AC232BDF}"/>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E3DB83D8-8E60-4EAB-BAF7-01D629AF5A47}"/>
              </a:ext>
            </a:extLst>
          </p:cNvPr>
          <p:cNvSpPr>
            <a:spLocks noGrp="1"/>
          </p:cNvSpPr>
          <p:nvPr>
            <p:ph type="sldNum" sz="quarter" idx="12"/>
          </p:nvPr>
        </p:nvSpPr>
        <p:spPr/>
        <p:txBody>
          <a:bodyPr/>
          <a:lstStyle/>
          <a:p>
            <a:fld id="{AEB06DDB-F44C-4EF7-9DB3-5C554CDE7A4A}" type="slidenum">
              <a:rPr lang="en-AU" smtClean="0"/>
              <a:t>55</a:t>
            </a:fld>
            <a:endParaRPr lang="en-AU"/>
          </a:p>
        </p:txBody>
      </p:sp>
      <p:pic>
        <p:nvPicPr>
          <p:cNvPr id="2050" name="Picture 2" descr="Sample subsets in bagging">
            <a:extLst>
              <a:ext uri="{FF2B5EF4-FFF2-40B4-BE49-F238E27FC236}">
                <a16:creationId xmlns:a16="http://schemas.microsoft.com/office/drawing/2014/main" id="{6DD2D1A4-4D97-4834-9E34-8CC3067ED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106" y="4325332"/>
            <a:ext cx="5773230" cy="2172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01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3D9EA-DC89-49A0-97E3-523D450F3DC0}"/>
              </a:ext>
            </a:extLst>
          </p:cNvPr>
          <p:cNvSpPr>
            <a:spLocks noGrp="1"/>
          </p:cNvSpPr>
          <p:nvPr>
            <p:ph sz="quarter" idx="13"/>
          </p:nvPr>
        </p:nvSpPr>
        <p:spPr>
          <a:xfrm>
            <a:off x="913774" y="292232"/>
            <a:ext cx="10363826" cy="5498968"/>
          </a:xfrm>
        </p:spPr>
        <p:txBody>
          <a:bodyPr>
            <a:normAutofit/>
          </a:bodyPr>
          <a:lstStyle/>
          <a:p>
            <a:r>
              <a:rPr lang="en-AU" sz="1800" b="1" dirty="0"/>
              <a:t>Bagging</a:t>
            </a:r>
            <a:r>
              <a:rPr lang="en-AU" sz="1800" dirty="0"/>
              <a:t> works as follows:-</a:t>
            </a:r>
          </a:p>
          <a:p>
            <a:r>
              <a:rPr lang="en-AU" sz="1800" dirty="0"/>
              <a:t>Multiple subsets are created from the original dataset, selecting observations with replacement.</a:t>
            </a:r>
          </a:p>
          <a:p>
            <a:r>
              <a:rPr lang="en-AU" sz="1800" dirty="0"/>
              <a:t>A base model (weak model) is created on each of these subsets.</a:t>
            </a:r>
          </a:p>
          <a:p>
            <a:r>
              <a:rPr lang="en-AU" sz="1800" dirty="0"/>
              <a:t>The models run in parallel and are independent of each other.</a:t>
            </a:r>
          </a:p>
          <a:p>
            <a:r>
              <a:rPr lang="en-AU" sz="1800" dirty="0"/>
              <a:t>The final predictions are determined by combining the predictions from all the models.</a:t>
            </a:r>
          </a:p>
          <a:p>
            <a:r>
              <a:rPr lang="en-AU" sz="1800" b="1" dirty="0"/>
              <a:t>Now, bagging can be represented diagrammatically as follows:</a:t>
            </a:r>
          </a:p>
        </p:txBody>
      </p:sp>
      <p:sp>
        <p:nvSpPr>
          <p:cNvPr id="4" name="Footer Placeholder 3">
            <a:extLst>
              <a:ext uri="{FF2B5EF4-FFF2-40B4-BE49-F238E27FC236}">
                <a16:creationId xmlns:a16="http://schemas.microsoft.com/office/drawing/2014/main" id="{02EAB1B6-BC05-4941-98D5-D9DF02CBB51A}"/>
              </a:ext>
            </a:extLst>
          </p:cNvPr>
          <p:cNvSpPr>
            <a:spLocks noGrp="1"/>
          </p:cNvSpPr>
          <p:nvPr>
            <p:ph type="ftr" sz="quarter" idx="11"/>
          </p:nvPr>
        </p:nvSpPr>
        <p:spPr>
          <a:xfrm>
            <a:off x="913774" y="5883275"/>
            <a:ext cx="6672887" cy="365125"/>
          </a:xfrm>
        </p:spPr>
        <p:txBody>
          <a:bodyPr/>
          <a:lstStyle/>
          <a:p>
            <a:r>
              <a:rPr lang="en-AU"/>
              <a:t>PPT: MADHAV MISHRA</a:t>
            </a:r>
          </a:p>
        </p:txBody>
      </p:sp>
      <p:sp>
        <p:nvSpPr>
          <p:cNvPr id="5" name="Slide Number Placeholder 4">
            <a:extLst>
              <a:ext uri="{FF2B5EF4-FFF2-40B4-BE49-F238E27FC236}">
                <a16:creationId xmlns:a16="http://schemas.microsoft.com/office/drawing/2014/main" id="{255695D8-9FEA-4EC7-9B58-5F9AA64F4307}"/>
              </a:ext>
            </a:extLst>
          </p:cNvPr>
          <p:cNvSpPr>
            <a:spLocks noGrp="1"/>
          </p:cNvSpPr>
          <p:nvPr>
            <p:ph type="sldNum" sz="quarter" idx="12"/>
          </p:nvPr>
        </p:nvSpPr>
        <p:spPr>
          <a:xfrm>
            <a:off x="10514011" y="5883275"/>
            <a:ext cx="764215" cy="365125"/>
          </a:xfrm>
        </p:spPr>
        <p:txBody>
          <a:bodyPr/>
          <a:lstStyle/>
          <a:p>
            <a:fld id="{AEB06DDB-F44C-4EF7-9DB3-5C554CDE7A4A}" type="slidenum">
              <a:rPr lang="en-AU" smtClean="0"/>
              <a:t>56</a:t>
            </a:fld>
            <a:endParaRPr lang="en-AU"/>
          </a:p>
        </p:txBody>
      </p:sp>
      <p:pic>
        <p:nvPicPr>
          <p:cNvPr id="3074" name="Picture 2" descr="Bagging">
            <a:extLst>
              <a:ext uri="{FF2B5EF4-FFF2-40B4-BE49-F238E27FC236}">
                <a16:creationId xmlns:a16="http://schemas.microsoft.com/office/drawing/2014/main" id="{3AFE284E-CD32-41E2-9397-E6E58E609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558" y="3412827"/>
            <a:ext cx="5235735" cy="3299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005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4059-B281-4CCB-98EA-B93F9140D775}"/>
              </a:ext>
            </a:extLst>
          </p:cNvPr>
          <p:cNvSpPr>
            <a:spLocks noGrp="1"/>
          </p:cNvSpPr>
          <p:nvPr>
            <p:ph type="title"/>
          </p:nvPr>
        </p:nvSpPr>
        <p:spPr>
          <a:xfrm>
            <a:off x="979762" y="253393"/>
            <a:ext cx="10364451" cy="522126"/>
          </a:xfrm>
        </p:spPr>
        <p:txBody>
          <a:bodyPr>
            <a:normAutofit fontScale="90000"/>
          </a:bodyPr>
          <a:lstStyle/>
          <a:p>
            <a:r>
              <a:rPr lang="en-AU" b="1" dirty="0"/>
              <a:t>Boosting</a:t>
            </a:r>
            <a:endParaRPr lang="en-AU" dirty="0"/>
          </a:p>
        </p:txBody>
      </p:sp>
      <p:sp>
        <p:nvSpPr>
          <p:cNvPr id="3" name="Content Placeholder 2">
            <a:extLst>
              <a:ext uri="{FF2B5EF4-FFF2-40B4-BE49-F238E27FC236}">
                <a16:creationId xmlns:a16="http://schemas.microsoft.com/office/drawing/2014/main" id="{4C550418-F83C-4843-86D0-09F19E91EF60}"/>
              </a:ext>
            </a:extLst>
          </p:cNvPr>
          <p:cNvSpPr>
            <a:spLocks noGrp="1"/>
          </p:cNvSpPr>
          <p:nvPr>
            <p:ph sz="quarter" idx="13"/>
          </p:nvPr>
        </p:nvSpPr>
        <p:spPr>
          <a:xfrm>
            <a:off x="913774" y="904974"/>
            <a:ext cx="10363826" cy="4886226"/>
          </a:xfrm>
        </p:spPr>
        <p:txBody>
          <a:bodyPr>
            <a:normAutofit/>
          </a:bodyPr>
          <a:lstStyle/>
          <a:p>
            <a:r>
              <a:rPr lang="en-AU" dirty="0"/>
              <a:t>Boosting is a sequential process, where each subsequent model attempts to correct the errors of the previous model. The succeeding models are dependent on the previous model.</a:t>
            </a:r>
          </a:p>
          <a:p>
            <a:r>
              <a:rPr lang="en-AU" dirty="0"/>
              <a:t>In this technique, learners are learned sequentially with early learners fitting simple models to the data and then </a:t>
            </a:r>
            <a:r>
              <a:rPr lang="en-AU" dirty="0" err="1"/>
              <a:t>analyzing</a:t>
            </a:r>
            <a:r>
              <a:rPr lang="en-AU" dirty="0"/>
              <a:t> data for errors. In other words, we fit consecutive trees (random sample) and at every step, the goal is to solve for net error from the prior tree.</a:t>
            </a:r>
          </a:p>
          <a:p>
            <a:r>
              <a:rPr lang="en-AU" dirty="0"/>
              <a:t>When an input is misclassified by a hypothesis, its weight is increased so that next hypothesis is more likely to classify it correctly. By combining the whole set at the end converts weak learners into better performing model.</a:t>
            </a:r>
          </a:p>
          <a:p>
            <a:endParaRPr lang="en-AU" dirty="0"/>
          </a:p>
        </p:txBody>
      </p:sp>
      <p:sp>
        <p:nvSpPr>
          <p:cNvPr id="4" name="Footer Placeholder 3">
            <a:extLst>
              <a:ext uri="{FF2B5EF4-FFF2-40B4-BE49-F238E27FC236}">
                <a16:creationId xmlns:a16="http://schemas.microsoft.com/office/drawing/2014/main" id="{FC008F61-D087-43C6-BD2B-52174FC1CF04}"/>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577F9151-7FA3-4E9C-B34D-2B6366F7A1AB}"/>
              </a:ext>
            </a:extLst>
          </p:cNvPr>
          <p:cNvSpPr>
            <a:spLocks noGrp="1"/>
          </p:cNvSpPr>
          <p:nvPr>
            <p:ph type="sldNum" sz="quarter" idx="12"/>
          </p:nvPr>
        </p:nvSpPr>
        <p:spPr/>
        <p:txBody>
          <a:bodyPr/>
          <a:lstStyle/>
          <a:p>
            <a:fld id="{AEB06DDB-F44C-4EF7-9DB3-5C554CDE7A4A}" type="slidenum">
              <a:rPr lang="en-AU" smtClean="0"/>
              <a:t>57</a:t>
            </a:fld>
            <a:endParaRPr lang="en-AU"/>
          </a:p>
        </p:txBody>
      </p:sp>
    </p:spTree>
    <p:extLst>
      <p:ext uri="{BB962C8B-B14F-4D97-AF65-F5344CB8AC3E}">
        <p14:creationId xmlns:p14="http://schemas.microsoft.com/office/powerpoint/2010/main" val="37251202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6C4CF-0BFD-40A3-804F-94027D93E882}"/>
              </a:ext>
            </a:extLst>
          </p:cNvPr>
          <p:cNvSpPr>
            <a:spLocks noGrp="1"/>
          </p:cNvSpPr>
          <p:nvPr>
            <p:ph sz="quarter" idx="13"/>
          </p:nvPr>
        </p:nvSpPr>
        <p:spPr>
          <a:xfrm>
            <a:off x="913774" y="282804"/>
            <a:ext cx="10363826" cy="5508395"/>
          </a:xfrm>
        </p:spPr>
        <p:txBody>
          <a:bodyPr/>
          <a:lstStyle/>
          <a:p>
            <a:r>
              <a:rPr lang="en-AU" dirty="0"/>
              <a:t>Let’s understand the way boosting works in the below steps.</a:t>
            </a:r>
          </a:p>
          <a:p>
            <a:pPr lvl="1"/>
            <a:r>
              <a:rPr lang="en-AU" dirty="0"/>
              <a:t>A subset is created from the original dataset.</a:t>
            </a:r>
          </a:p>
          <a:p>
            <a:pPr lvl="1"/>
            <a:r>
              <a:rPr lang="en-AU" dirty="0"/>
              <a:t>Initially, all data points are given equal weights.</a:t>
            </a:r>
          </a:p>
          <a:p>
            <a:pPr lvl="1"/>
            <a:r>
              <a:rPr lang="en-AU" dirty="0"/>
              <a:t>A base model is created on this subset.</a:t>
            </a:r>
          </a:p>
          <a:p>
            <a:pPr lvl="1"/>
            <a:r>
              <a:rPr lang="en-AU" dirty="0"/>
              <a:t>This model is used to make predictions on the whole dataset.</a:t>
            </a:r>
          </a:p>
          <a:p>
            <a:pPr marL="457200" lvl="1" indent="0">
              <a:buNone/>
            </a:pPr>
            <a:endParaRPr lang="en-AU" dirty="0"/>
          </a:p>
          <a:p>
            <a:r>
              <a:rPr lang="en-AU" dirty="0"/>
              <a:t>Errors are calculated using the actual values and predicted values.</a:t>
            </a:r>
          </a:p>
          <a:p>
            <a:r>
              <a:rPr lang="en-AU" dirty="0"/>
              <a:t>The observations which are incorrectly predicted, are given higher weights. (Here, the three misclassified blue-plus points will be given higher weights)</a:t>
            </a:r>
          </a:p>
          <a:p>
            <a:r>
              <a:rPr lang="en-AU" dirty="0"/>
              <a:t>Another model is created and predictions are made on the dataset. (This model tries to correct the errors from the previous model)</a:t>
            </a:r>
          </a:p>
          <a:p>
            <a:pPr marL="0" indent="0">
              <a:buNone/>
            </a:pPr>
            <a:endParaRPr lang="en-AU" dirty="0"/>
          </a:p>
          <a:p>
            <a:pPr marL="0" indent="0">
              <a:buNone/>
            </a:pPr>
            <a:endParaRPr lang="en-AU" dirty="0"/>
          </a:p>
        </p:txBody>
      </p:sp>
      <p:sp>
        <p:nvSpPr>
          <p:cNvPr id="4" name="Footer Placeholder 3">
            <a:extLst>
              <a:ext uri="{FF2B5EF4-FFF2-40B4-BE49-F238E27FC236}">
                <a16:creationId xmlns:a16="http://schemas.microsoft.com/office/drawing/2014/main" id="{D1ED4329-632F-4EE3-B8EB-0E4AE421471C}"/>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F0AD3EB5-5EBD-4E71-83E8-5FE2DC58D861}"/>
              </a:ext>
            </a:extLst>
          </p:cNvPr>
          <p:cNvSpPr>
            <a:spLocks noGrp="1"/>
          </p:cNvSpPr>
          <p:nvPr>
            <p:ph type="sldNum" sz="quarter" idx="12"/>
          </p:nvPr>
        </p:nvSpPr>
        <p:spPr/>
        <p:txBody>
          <a:bodyPr/>
          <a:lstStyle/>
          <a:p>
            <a:fld id="{AEB06DDB-F44C-4EF7-9DB3-5C554CDE7A4A}" type="slidenum">
              <a:rPr lang="en-AU" smtClean="0"/>
              <a:t>58</a:t>
            </a:fld>
            <a:endParaRPr lang="en-AU"/>
          </a:p>
        </p:txBody>
      </p:sp>
      <p:pic>
        <p:nvPicPr>
          <p:cNvPr id="4098" name="Picture 2" descr="Boosting 1">
            <a:extLst>
              <a:ext uri="{FF2B5EF4-FFF2-40B4-BE49-F238E27FC236}">
                <a16:creationId xmlns:a16="http://schemas.microsoft.com/office/drawing/2014/main" id="{1F641965-65E7-4940-915B-E7095E6D6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4856" y="459429"/>
            <a:ext cx="1628775" cy="15811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oosting 2">
            <a:extLst>
              <a:ext uri="{FF2B5EF4-FFF2-40B4-BE49-F238E27FC236}">
                <a16:creationId xmlns:a16="http://schemas.microsoft.com/office/drawing/2014/main" id="{80BE4D7A-FC73-4854-8E6D-2540E53FD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04" y="5145087"/>
            <a:ext cx="15811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645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61210F8D-F7F2-47FC-91CB-247E361A5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Boosting 3">
            <a:extLst>
              <a:ext uri="{FF2B5EF4-FFF2-40B4-BE49-F238E27FC236}">
                <a16:creationId xmlns:a16="http://schemas.microsoft.com/office/drawing/2014/main" id="{219E91C4-41F6-4817-8FB8-47B5753DCE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2065" y="828038"/>
            <a:ext cx="5452537" cy="3816775"/>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5125" name="Picture 72">
            <a:extLst>
              <a:ext uri="{FF2B5EF4-FFF2-40B4-BE49-F238E27FC236}">
                <a16:creationId xmlns:a16="http://schemas.microsoft.com/office/drawing/2014/main" id="{41509D60-00A2-43CB-85EE-55A4E714BF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0C71344B-7147-4BEB-A21E-A5A0DD43FFFF}"/>
              </a:ext>
            </a:extLst>
          </p:cNvPr>
          <p:cNvSpPr>
            <a:spLocks noGrp="1"/>
          </p:cNvSpPr>
          <p:nvPr>
            <p:ph sz="quarter" idx="13"/>
          </p:nvPr>
        </p:nvSpPr>
        <p:spPr>
          <a:xfrm>
            <a:off x="6417399" y="330740"/>
            <a:ext cx="5382252" cy="5917660"/>
          </a:xfrm>
        </p:spPr>
        <p:txBody>
          <a:bodyPr>
            <a:noAutofit/>
          </a:bodyPr>
          <a:lstStyle/>
          <a:p>
            <a:pPr>
              <a:lnSpc>
                <a:spcPct val="110000"/>
              </a:lnSpc>
            </a:pPr>
            <a:r>
              <a:rPr lang="en-AU" sz="1600" dirty="0"/>
              <a:t>Similarly, multiple models are created, each correcting the errors of the previous model.</a:t>
            </a:r>
          </a:p>
          <a:p>
            <a:pPr>
              <a:lnSpc>
                <a:spcPct val="110000"/>
              </a:lnSpc>
            </a:pPr>
            <a:r>
              <a:rPr lang="en-AU" sz="1600" dirty="0"/>
              <a:t>The final model (strong learner) is the weighted mean of all the models (weak learners).</a:t>
            </a:r>
          </a:p>
          <a:p>
            <a:pPr marL="0" indent="0">
              <a:lnSpc>
                <a:spcPct val="110000"/>
              </a:lnSpc>
              <a:buNone/>
            </a:pPr>
            <a:endParaRPr lang="en-AU" sz="1600" dirty="0"/>
          </a:p>
          <a:p>
            <a:pPr>
              <a:lnSpc>
                <a:spcPct val="110000"/>
              </a:lnSpc>
            </a:pPr>
            <a:endParaRPr lang="en-AU" sz="1600" dirty="0"/>
          </a:p>
          <a:p>
            <a:pPr>
              <a:lnSpc>
                <a:spcPct val="110000"/>
              </a:lnSpc>
            </a:pPr>
            <a:r>
              <a:rPr lang="en-AU" sz="1600" dirty="0"/>
              <a:t>Thus, the boosting algorithm combines a number of weak learners to form a strong learner.</a:t>
            </a:r>
          </a:p>
          <a:p>
            <a:pPr>
              <a:lnSpc>
                <a:spcPct val="110000"/>
              </a:lnSpc>
            </a:pPr>
            <a:r>
              <a:rPr lang="en-AU" sz="1600" dirty="0"/>
              <a:t>The individual models would not perform well on the entire dataset, but they work well for some part of the dataset.</a:t>
            </a:r>
          </a:p>
          <a:p>
            <a:pPr>
              <a:lnSpc>
                <a:spcPct val="110000"/>
              </a:lnSpc>
            </a:pPr>
            <a:r>
              <a:rPr lang="en-AU" sz="1600" dirty="0"/>
              <a:t>Thus, each model actually boosts the performance of the ensemble.</a:t>
            </a:r>
          </a:p>
          <a:p>
            <a:pPr marL="0" indent="0">
              <a:lnSpc>
                <a:spcPct val="110000"/>
              </a:lnSpc>
              <a:buNone/>
            </a:pPr>
            <a:endParaRPr lang="en-AU" sz="1600" dirty="0"/>
          </a:p>
          <a:p>
            <a:pPr marL="0" indent="0">
              <a:lnSpc>
                <a:spcPct val="110000"/>
              </a:lnSpc>
              <a:buNone/>
            </a:pPr>
            <a:endParaRPr lang="en-AU" sz="1600" dirty="0"/>
          </a:p>
        </p:txBody>
      </p:sp>
      <p:sp>
        <p:nvSpPr>
          <p:cNvPr id="4" name="Footer Placeholder 3">
            <a:extLst>
              <a:ext uri="{FF2B5EF4-FFF2-40B4-BE49-F238E27FC236}">
                <a16:creationId xmlns:a16="http://schemas.microsoft.com/office/drawing/2014/main" id="{B94176E4-8A18-4039-B182-50EC72375C6C}"/>
              </a:ext>
            </a:extLst>
          </p:cNvPr>
          <p:cNvSpPr>
            <a:spLocks noGrp="1"/>
          </p:cNvSpPr>
          <p:nvPr>
            <p:ph type="ftr" sz="quarter" idx="11"/>
          </p:nvPr>
        </p:nvSpPr>
        <p:spPr>
          <a:xfrm>
            <a:off x="913774" y="5883275"/>
            <a:ext cx="6672887" cy="365125"/>
          </a:xfrm>
        </p:spPr>
        <p:txBody>
          <a:bodyPr>
            <a:normAutofit/>
          </a:bodyPr>
          <a:lstStyle/>
          <a:p>
            <a:pPr>
              <a:spcAft>
                <a:spcPts val="600"/>
              </a:spcAft>
            </a:pPr>
            <a:r>
              <a:rPr lang="en-AU"/>
              <a:t>PPT: MADHAV MISHRA</a:t>
            </a:r>
          </a:p>
        </p:txBody>
      </p:sp>
      <p:sp>
        <p:nvSpPr>
          <p:cNvPr id="5" name="Slide Number Placeholder 4">
            <a:extLst>
              <a:ext uri="{FF2B5EF4-FFF2-40B4-BE49-F238E27FC236}">
                <a16:creationId xmlns:a16="http://schemas.microsoft.com/office/drawing/2014/main" id="{A1B492A7-83CA-4CE8-935F-EC36109277D3}"/>
              </a:ext>
            </a:extLst>
          </p:cNvPr>
          <p:cNvSpPr>
            <a:spLocks noGrp="1"/>
          </p:cNvSpPr>
          <p:nvPr>
            <p:ph type="sldNum" sz="quarter" idx="12"/>
          </p:nvPr>
        </p:nvSpPr>
        <p:spPr>
          <a:xfrm>
            <a:off x="10514011" y="5883275"/>
            <a:ext cx="764215" cy="365125"/>
          </a:xfrm>
        </p:spPr>
        <p:txBody>
          <a:bodyPr>
            <a:normAutofit/>
          </a:bodyPr>
          <a:lstStyle/>
          <a:p>
            <a:pPr>
              <a:spcAft>
                <a:spcPts val="600"/>
              </a:spcAft>
            </a:pPr>
            <a:fld id="{AEB06DDB-F44C-4EF7-9DB3-5C554CDE7A4A}" type="slidenum">
              <a:rPr lang="en-AU" smtClean="0"/>
              <a:pPr>
                <a:spcAft>
                  <a:spcPts val="600"/>
                </a:spcAft>
              </a:pPr>
              <a:t>59</a:t>
            </a:fld>
            <a:endParaRPr lang="en-AU"/>
          </a:p>
        </p:txBody>
      </p:sp>
      <p:pic>
        <p:nvPicPr>
          <p:cNvPr id="6" name="Picture 4" descr="Boosting">
            <a:extLst>
              <a:ext uri="{FF2B5EF4-FFF2-40B4-BE49-F238E27FC236}">
                <a16:creationId xmlns:a16="http://schemas.microsoft.com/office/drawing/2014/main" id="{F421A4D5-8273-429F-B5A4-7B4A2CFAED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3158" y="4810125"/>
            <a:ext cx="17145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928A-15DF-4536-B0FD-7F7EDE4180F4}"/>
              </a:ext>
            </a:extLst>
          </p:cNvPr>
          <p:cNvSpPr>
            <a:spLocks noGrp="1"/>
          </p:cNvSpPr>
          <p:nvPr>
            <p:ph type="title"/>
          </p:nvPr>
        </p:nvSpPr>
        <p:spPr>
          <a:xfrm>
            <a:off x="981869" y="180773"/>
            <a:ext cx="10364451" cy="519619"/>
          </a:xfrm>
        </p:spPr>
        <p:txBody>
          <a:bodyPr>
            <a:normAutofit fontScale="90000"/>
          </a:bodyPr>
          <a:lstStyle/>
          <a:p>
            <a:r>
              <a:rPr lang="en-US" dirty="0"/>
              <a:t>Nearest </a:t>
            </a:r>
            <a:r>
              <a:rPr lang="en-US" dirty="0" err="1"/>
              <a:t>Neighbours</a:t>
            </a:r>
            <a:r>
              <a:rPr lang="en-US" dirty="0"/>
              <a:t> Classification (KNN)</a:t>
            </a:r>
            <a:endParaRPr lang="en-AU" dirty="0"/>
          </a:p>
        </p:txBody>
      </p:sp>
      <p:sp>
        <p:nvSpPr>
          <p:cNvPr id="3" name="Content Placeholder 2">
            <a:extLst>
              <a:ext uri="{FF2B5EF4-FFF2-40B4-BE49-F238E27FC236}">
                <a16:creationId xmlns:a16="http://schemas.microsoft.com/office/drawing/2014/main" id="{E0C64193-A0A1-43EA-A1D3-EE1BA51CDD12}"/>
              </a:ext>
            </a:extLst>
          </p:cNvPr>
          <p:cNvSpPr>
            <a:spLocks noGrp="1"/>
          </p:cNvSpPr>
          <p:nvPr>
            <p:ph sz="quarter" idx="13"/>
          </p:nvPr>
        </p:nvSpPr>
        <p:spPr>
          <a:xfrm>
            <a:off x="914087" y="1031133"/>
            <a:ext cx="10363826" cy="5090807"/>
          </a:xfrm>
        </p:spPr>
        <p:txBody>
          <a:bodyPr/>
          <a:lstStyle/>
          <a:p>
            <a:r>
              <a:rPr lang="en-AU" dirty="0"/>
              <a:t>K-nearest </a:t>
            </a:r>
            <a:r>
              <a:rPr lang="en-AU" dirty="0" err="1"/>
              <a:t>neighbors</a:t>
            </a:r>
            <a:r>
              <a:rPr lang="en-AU" dirty="0"/>
              <a:t> (KNN) algorithm is a type of supervised ML algorithm which can be used for both classification as well as regression predictive problems. However, it is mainly used for classification predictive problems in industry. The following two properties would define KNN well −</a:t>
            </a:r>
          </a:p>
          <a:p>
            <a:r>
              <a:rPr lang="en-AU" b="1" dirty="0"/>
              <a:t>Lazy learning algorithm</a:t>
            </a:r>
            <a:r>
              <a:rPr lang="en-AU" dirty="0"/>
              <a:t> − KNN is a lazy learning algorithm because it does not have a specialized training phase and uses all the data for training while classification.</a:t>
            </a:r>
          </a:p>
          <a:p>
            <a:r>
              <a:rPr lang="en-AU" b="1" dirty="0"/>
              <a:t>Non-parametric learning algorithm</a:t>
            </a:r>
            <a:r>
              <a:rPr lang="en-AU" dirty="0"/>
              <a:t> − KNN is also a non-parametric learning algorithm because it doesn’t assume anything about the underlying data.</a:t>
            </a:r>
          </a:p>
          <a:p>
            <a:endParaRPr lang="en-AU" dirty="0"/>
          </a:p>
        </p:txBody>
      </p:sp>
      <p:sp>
        <p:nvSpPr>
          <p:cNvPr id="4" name="Footer Placeholder 3">
            <a:extLst>
              <a:ext uri="{FF2B5EF4-FFF2-40B4-BE49-F238E27FC236}">
                <a16:creationId xmlns:a16="http://schemas.microsoft.com/office/drawing/2014/main" id="{8BAC9155-7B2D-4C07-92A9-D1B733BDBEBC}"/>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0C85F817-0A80-4D96-A4EF-34D880796620}"/>
              </a:ext>
            </a:extLst>
          </p:cNvPr>
          <p:cNvSpPr>
            <a:spLocks noGrp="1"/>
          </p:cNvSpPr>
          <p:nvPr>
            <p:ph type="sldNum" sz="quarter" idx="12"/>
          </p:nvPr>
        </p:nvSpPr>
        <p:spPr/>
        <p:txBody>
          <a:bodyPr/>
          <a:lstStyle/>
          <a:p>
            <a:fld id="{AEB06DDB-F44C-4EF7-9DB3-5C554CDE7A4A}" type="slidenum">
              <a:rPr lang="en-AU" smtClean="0"/>
              <a:t>6</a:t>
            </a:fld>
            <a:endParaRPr lang="en-AU"/>
          </a:p>
        </p:txBody>
      </p:sp>
    </p:spTree>
    <p:extLst>
      <p:ext uri="{BB962C8B-B14F-4D97-AF65-F5344CB8AC3E}">
        <p14:creationId xmlns:p14="http://schemas.microsoft.com/office/powerpoint/2010/main" val="40890878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EB48-9070-4D0E-A7CD-D301D38ED198}"/>
              </a:ext>
            </a:extLst>
          </p:cNvPr>
          <p:cNvSpPr>
            <a:spLocks noGrp="1"/>
          </p:cNvSpPr>
          <p:nvPr>
            <p:ph type="title"/>
          </p:nvPr>
        </p:nvSpPr>
        <p:spPr>
          <a:xfrm>
            <a:off x="913774" y="231396"/>
            <a:ext cx="10364451" cy="485041"/>
          </a:xfrm>
        </p:spPr>
        <p:txBody>
          <a:bodyPr>
            <a:normAutofit fontScale="90000"/>
          </a:bodyPr>
          <a:lstStyle/>
          <a:p>
            <a:r>
              <a:rPr lang="en-US" dirty="0"/>
              <a:t>Ensemble Learning</a:t>
            </a:r>
            <a:endParaRPr lang="en-AU" dirty="0"/>
          </a:p>
        </p:txBody>
      </p:sp>
      <p:sp>
        <p:nvSpPr>
          <p:cNvPr id="3" name="Content Placeholder 2">
            <a:extLst>
              <a:ext uri="{FF2B5EF4-FFF2-40B4-BE49-F238E27FC236}">
                <a16:creationId xmlns:a16="http://schemas.microsoft.com/office/drawing/2014/main" id="{4267B974-5E59-4016-8262-8B981DE5A014}"/>
              </a:ext>
            </a:extLst>
          </p:cNvPr>
          <p:cNvSpPr>
            <a:spLocks noGrp="1"/>
          </p:cNvSpPr>
          <p:nvPr>
            <p:ph sz="quarter" idx="13"/>
          </p:nvPr>
        </p:nvSpPr>
        <p:spPr>
          <a:xfrm>
            <a:off x="913774" y="820132"/>
            <a:ext cx="10363826" cy="4971067"/>
          </a:xfrm>
        </p:spPr>
        <p:txBody>
          <a:bodyPr>
            <a:normAutofit fontScale="85000" lnSpcReduction="10000"/>
          </a:bodyPr>
          <a:lstStyle/>
          <a:p>
            <a:r>
              <a:rPr lang="en-AU" dirty="0"/>
              <a:t>Let’s understand </a:t>
            </a:r>
            <a:r>
              <a:rPr lang="en-AU" b="1" dirty="0"/>
              <a:t>the concept of ensemble learning with an example</a:t>
            </a:r>
            <a:r>
              <a:rPr lang="en-AU" dirty="0"/>
              <a:t>. </a:t>
            </a:r>
          </a:p>
          <a:p>
            <a:r>
              <a:rPr lang="en-AU" dirty="0"/>
              <a:t>Suppose you are a movie director and you have created a short movie on a very important and interesting topic. </a:t>
            </a:r>
          </a:p>
          <a:p>
            <a:r>
              <a:rPr lang="en-AU" dirty="0"/>
              <a:t>Now, you want to </a:t>
            </a:r>
            <a:r>
              <a:rPr lang="en-AU" b="1" dirty="0"/>
              <a:t>take preliminary feedback (ratings) on the movie</a:t>
            </a:r>
            <a:r>
              <a:rPr lang="en-AU" dirty="0"/>
              <a:t> before making it public. </a:t>
            </a:r>
          </a:p>
          <a:p>
            <a:r>
              <a:rPr lang="en-AU" dirty="0"/>
              <a:t>What are the </a:t>
            </a:r>
            <a:r>
              <a:rPr lang="en-AU" b="1" dirty="0"/>
              <a:t>possible ways</a:t>
            </a:r>
            <a:r>
              <a:rPr lang="en-AU" dirty="0"/>
              <a:t> by which you can do that?</a:t>
            </a:r>
          </a:p>
          <a:p>
            <a:pPr>
              <a:buFont typeface="Wingdings" panose="05000000000000000000" pitchFamily="2" charset="2"/>
              <a:buChar char="v"/>
            </a:pPr>
            <a:r>
              <a:rPr lang="en-AU" b="1" i="1" dirty="0"/>
              <a:t>A:</a:t>
            </a:r>
            <a:r>
              <a:rPr lang="en-AU" i="1" dirty="0"/>
              <a:t> </a:t>
            </a:r>
            <a:r>
              <a:rPr lang="en-AU" b="1" i="1" dirty="0"/>
              <a:t>You may ask one of your friends to rate the movie for you.</a:t>
            </a:r>
            <a:br>
              <a:rPr lang="en-AU" dirty="0"/>
            </a:br>
            <a:r>
              <a:rPr lang="en-AU" dirty="0"/>
              <a:t>Now it’s entirely possible that the person you have chosen loves you very much and doesn’t want to break your heart by providing a </a:t>
            </a:r>
            <a:r>
              <a:rPr lang="en-AU" b="1" dirty="0"/>
              <a:t>1-star rating</a:t>
            </a:r>
            <a:r>
              <a:rPr lang="en-AU" dirty="0"/>
              <a:t> to the </a:t>
            </a:r>
            <a:r>
              <a:rPr lang="en-AU" b="1" dirty="0"/>
              <a:t>horrible work </a:t>
            </a:r>
            <a:r>
              <a:rPr lang="en-AU" dirty="0"/>
              <a:t>you have created.</a:t>
            </a:r>
          </a:p>
          <a:p>
            <a:pPr>
              <a:buFont typeface="Wingdings" panose="05000000000000000000" pitchFamily="2" charset="2"/>
              <a:buChar char="v"/>
            </a:pPr>
            <a:r>
              <a:rPr lang="en-AU" b="1" i="1" dirty="0"/>
              <a:t>B:</a:t>
            </a:r>
            <a:r>
              <a:rPr lang="en-AU" i="1" dirty="0"/>
              <a:t> </a:t>
            </a:r>
            <a:r>
              <a:rPr lang="en-AU" b="1" i="1" dirty="0"/>
              <a:t>Another way could be by asking 5 colleagues of yours to rate the movie.</a:t>
            </a:r>
            <a:br>
              <a:rPr lang="en-AU" dirty="0"/>
            </a:br>
            <a:r>
              <a:rPr lang="en-AU" dirty="0"/>
              <a:t>This should </a:t>
            </a:r>
            <a:r>
              <a:rPr lang="en-AU" b="1" dirty="0"/>
              <a:t>provide a better idea of the movie</a:t>
            </a:r>
            <a:r>
              <a:rPr lang="en-AU" dirty="0"/>
              <a:t>. This method may </a:t>
            </a:r>
            <a:r>
              <a:rPr lang="en-AU" b="1" dirty="0"/>
              <a:t>provide honest ratings</a:t>
            </a:r>
            <a:r>
              <a:rPr lang="en-AU" dirty="0"/>
              <a:t> for your movie. </a:t>
            </a:r>
            <a:r>
              <a:rPr lang="en-AU" b="1" dirty="0"/>
              <a:t>But a problem still exists</a:t>
            </a:r>
            <a:r>
              <a:rPr lang="en-AU" dirty="0"/>
              <a:t>. These 5 people may not be </a:t>
            </a:r>
            <a:r>
              <a:rPr lang="en-AU" b="1" dirty="0"/>
              <a:t>“Subject Matter Experts”</a:t>
            </a:r>
            <a:r>
              <a:rPr lang="en-AU" dirty="0"/>
              <a:t> on the topic of your movie. Sure, they </a:t>
            </a:r>
            <a:r>
              <a:rPr lang="en-AU" b="1" dirty="0"/>
              <a:t>might understand the cinematography,</a:t>
            </a:r>
            <a:r>
              <a:rPr lang="en-AU" dirty="0"/>
              <a:t> the shots, or the audio, but at the same time </a:t>
            </a:r>
            <a:r>
              <a:rPr lang="en-AU" b="1" dirty="0"/>
              <a:t>may not be the best judges of dark humour.</a:t>
            </a:r>
          </a:p>
          <a:p>
            <a:endParaRPr lang="en-AU" dirty="0"/>
          </a:p>
        </p:txBody>
      </p:sp>
      <p:sp>
        <p:nvSpPr>
          <p:cNvPr id="4" name="Footer Placeholder 3">
            <a:extLst>
              <a:ext uri="{FF2B5EF4-FFF2-40B4-BE49-F238E27FC236}">
                <a16:creationId xmlns:a16="http://schemas.microsoft.com/office/drawing/2014/main" id="{986EBC36-D755-4205-8CEE-F4F390FC153E}"/>
              </a:ext>
            </a:extLst>
          </p:cNvPr>
          <p:cNvSpPr>
            <a:spLocks noGrp="1"/>
          </p:cNvSpPr>
          <p:nvPr>
            <p:ph type="ftr" sz="quarter" idx="11"/>
          </p:nvPr>
        </p:nvSpPr>
        <p:spPr>
          <a:xfrm>
            <a:off x="93642" y="6444041"/>
            <a:ext cx="1461781"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F1EB0A0A-C15C-4C7C-84E0-A4C22D1D2416}"/>
              </a:ext>
            </a:extLst>
          </p:cNvPr>
          <p:cNvSpPr>
            <a:spLocks noGrp="1"/>
          </p:cNvSpPr>
          <p:nvPr>
            <p:ph type="sldNum" sz="quarter" idx="12"/>
          </p:nvPr>
        </p:nvSpPr>
        <p:spPr/>
        <p:txBody>
          <a:bodyPr/>
          <a:lstStyle/>
          <a:p>
            <a:fld id="{AEB06DDB-F44C-4EF7-9DB3-5C554CDE7A4A}" type="slidenum">
              <a:rPr lang="en-AU" smtClean="0"/>
              <a:t>60</a:t>
            </a:fld>
            <a:endParaRPr lang="en-AU"/>
          </a:p>
        </p:txBody>
      </p:sp>
    </p:spTree>
    <p:extLst>
      <p:ext uri="{BB962C8B-B14F-4D97-AF65-F5344CB8AC3E}">
        <p14:creationId xmlns:p14="http://schemas.microsoft.com/office/powerpoint/2010/main" val="4295379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FFEEF-F33E-4DB6-9A70-264036E63218}"/>
              </a:ext>
            </a:extLst>
          </p:cNvPr>
          <p:cNvSpPr>
            <a:spLocks noGrp="1"/>
          </p:cNvSpPr>
          <p:nvPr>
            <p:ph sz="quarter" idx="13"/>
          </p:nvPr>
        </p:nvSpPr>
        <p:spPr>
          <a:xfrm>
            <a:off x="913774" y="358220"/>
            <a:ext cx="10363826" cy="5432980"/>
          </a:xfrm>
        </p:spPr>
        <p:txBody>
          <a:bodyPr/>
          <a:lstStyle/>
          <a:p>
            <a:pPr>
              <a:buFont typeface="Wingdings" panose="05000000000000000000" pitchFamily="2" charset="2"/>
              <a:buChar char="v"/>
            </a:pPr>
            <a:r>
              <a:rPr lang="en-AU" b="1" i="1" dirty="0"/>
              <a:t>C:</a:t>
            </a:r>
            <a:r>
              <a:rPr lang="en-AU" i="1" dirty="0"/>
              <a:t> </a:t>
            </a:r>
            <a:r>
              <a:rPr lang="en-AU" b="1" i="1" dirty="0"/>
              <a:t>How about asking 50 people to rate the movie?</a:t>
            </a:r>
            <a:br>
              <a:rPr lang="en-AU" b="1" dirty="0"/>
            </a:br>
            <a:r>
              <a:rPr lang="en-AU" dirty="0"/>
              <a:t>Some of which can be your friends, some of them can be your colleagues and some may even be total strangers.</a:t>
            </a:r>
          </a:p>
          <a:p>
            <a:r>
              <a:rPr lang="en-AU" dirty="0"/>
              <a:t>The responses, in this case, would be </a:t>
            </a:r>
            <a:r>
              <a:rPr lang="en-AU" b="1" dirty="0"/>
              <a:t>more generalized and diversified</a:t>
            </a:r>
            <a:r>
              <a:rPr lang="en-AU" dirty="0"/>
              <a:t> since now you have people with </a:t>
            </a:r>
            <a:r>
              <a:rPr lang="en-AU" b="1" dirty="0"/>
              <a:t>different sets of skills.</a:t>
            </a:r>
            <a:endParaRPr lang="en-AU" dirty="0"/>
          </a:p>
          <a:p>
            <a:r>
              <a:rPr lang="en-AU" dirty="0"/>
              <a:t>With these examples, you can infer that a diverse group of people are likely to make better decisions as compared to individuals.</a:t>
            </a:r>
          </a:p>
          <a:p>
            <a:r>
              <a:rPr lang="en-AU" dirty="0"/>
              <a:t>Similar is true for a </a:t>
            </a:r>
            <a:r>
              <a:rPr lang="en-AU" b="1" dirty="0"/>
              <a:t>diverse set of models</a:t>
            </a:r>
            <a:r>
              <a:rPr lang="en-AU" dirty="0"/>
              <a:t> in comparison to single models. </a:t>
            </a:r>
          </a:p>
          <a:p>
            <a:r>
              <a:rPr lang="en-AU" dirty="0"/>
              <a:t>This </a:t>
            </a:r>
            <a:r>
              <a:rPr lang="en-AU" b="1" dirty="0"/>
              <a:t>diversification in Machine Learning</a:t>
            </a:r>
            <a:r>
              <a:rPr lang="en-AU" dirty="0"/>
              <a:t> is achieved by a technique called Ensemble Learning.</a:t>
            </a:r>
          </a:p>
          <a:p>
            <a:pPr marL="0" indent="0">
              <a:buNone/>
            </a:pPr>
            <a:endParaRPr lang="en-AU" dirty="0"/>
          </a:p>
        </p:txBody>
      </p:sp>
      <p:sp>
        <p:nvSpPr>
          <p:cNvPr id="4" name="Footer Placeholder 3">
            <a:extLst>
              <a:ext uri="{FF2B5EF4-FFF2-40B4-BE49-F238E27FC236}">
                <a16:creationId xmlns:a16="http://schemas.microsoft.com/office/drawing/2014/main" id="{18D01DB8-0B70-4FC8-91F4-2B5E990D7B55}"/>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0A281AD2-EE6F-4486-9654-2E547017AF56}"/>
              </a:ext>
            </a:extLst>
          </p:cNvPr>
          <p:cNvSpPr>
            <a:spLocks noGrp="1"/>
          </p:cNvSpPr>
          <p:nvPr>
            <p:ph type="sldNum" sz="quarter" idx="12"/>
          </p:nvPr>
        </p:nvSpPr>
        <p:spPr/>
        <p:txBody>
          <a:bodyPr/>
          <a:lstStyle/>
          <a:p>
            <a:fld id="{AEB06DDB-F44C-4EF7-9DB3-5C554CDE7A4A}" type="slidenum">
              <a:rPr lang="en-AU" smtClean="0"/>
              <a:t>61</a:t>
            </a:fld>
            <a:endParaRPr lang="en-AU"/>
          </a:p>
        </p:txBody>
      </p:sp>
    </p:spTree>
    <p:extLst>
      <p:ext uri="{BB962C8B-B14F-4D97-AF65-F5344CB8AC3E}">
        <p14:creationId xmlns:p14="http://schemas.microsoft.com/office/powerpoint/2010/main" val="21000597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FFEEF-F33E-4DB6-9A70-264036E63218}"/>
              </a:ext>
            </a:extLst>
          </p:cNvPr>
          <p:cNvSpPr>
            <a:spLocks noGrp="1"/>
          </p:cNvSpPr>
          <p:nvPr>
            <p:ph sz="quarter" idx="13"/>
          </p:nvPr>
        </p:nvSpPr>
        <p:spPr>
          <a:xfrm>
            <a:off x="913774" y="358220"/>
            <a:ext cx="10363826" cy="5432980"/>
          </a:xfrm>
        </p:spPr>
        <p:txBody>
          <a:bodyPr>
            <a:normAutofit fontScale="92500" lnSpcReduction="10000"/>
          </a:bodyPr>
          <a:lstStyle/>
          <a:p>
            <a:pPr>
              <a:buFont typeface="Wingdings" panose="05000000000000000000" pitchFamily="2" charset="2"/>
              <a:buChar char="v"/>
            </a:pPr>
            <a:r>
              <a:rPr lang="en-AU" b="1" dirty="0"/>
              <a:t>Simple Ensemble Techniques:</a:t>
            </a:r>
          </a:p>
          <a:p>
            <a:r>
              <a:rPr lang="en-AU" dirty="0"/>
              <a:t>In this section, we will look at a few simple but powerful techniques, namely:</a:t>
            </a:r>
          </a:p>
          <a:p>
            <a:pPr>
              <a:buFont typeface="Wingdings" panose="05000000000000000000" pitchFamily="2" charset="2"/>
              <a:buChar char="ü"/>
            </a:pPr>
            <a:r>
              <a:rPr lang="en-AU" b="1" dirty="0"/>
              <a:t>Max Voting.</a:t>
            </a:r>
          </a:p>
          <a:p>
            <a:pPr>
              <a:buFont typeface="Wingdings" panose="05000000000000000000" pitchFamily="2" charset="2"/>
              <a:buChar char="ü"/>
            </a:pPr>
            <a:r>
              <a:rPr lang="en-AU" b="1" dirty="0"/>
              <a:t>Averaging.</a:t>
            </a:r>
          </a:p>
          <a:p>
            <a:pPr>
              <a:buFont typeface="Wingdings" panose="05000000000000000000" pitchFamily="2" charset="2"/>
              <a:buChar char="ü"/>
            </a:pPr>
            <a:r>
              <a:rPr lang="en-AU" b="1" dirty="0"/>
              <a:t>Weighted Averaging.</a:t>
            </a:r>
          </a:p>
          <a:p>
            <a:pPr marL="0" indent="0">
              <a:buNone/>
            </a:pPr>
            <a:endParaRPr lang="en-AU" b="1" dirty="0"/>
          </a:p>
          <a:p>
            <a:r>
              <a:rPr lang="en-AU" b="1" u="sng" dirty="0"/>
              <a:t>Max Voting:</a:t>
            </a:r>
          </a:p>
          <a:p>
            <a:pPr>
              <a:buFont typeface="Wingdings" panose="05000000000000000000" pitchFamily="2" charset="2"/>
              <a:buChar char="§"/>
            </a:pPr>
            <a:r>
              <a:rPr lang="en-AU" dirty="0"/>
              <a:t>The </a:t>
            </a:r>
            <a:r>
              <a:rPr lang="en-AU" b="1" dirty="0"/>
              <a:t>max voting method is generally used for classification</a:t>
            </a:r>
            <a:r>
              <a:rPr lang="en-AU" dirty="0"/>
              <a:t> problems.</a:t>
            </a:r>
          </a:p>
          <a:p>
            <a:pPr>
              <a:buFont typeface="Wingdings" panose="05000000000000000000" pitchFamily="2" charset="2"/>
              <a:buChar char="§"/>
            </a:pPr>
            <a:r>
              <a:rPr lang="en-AU" dirty="0"/>
              <a:t>In this technique, </a:t>
            </a:r>
            <a:r>
              <a:rPr lang="en-AU" b="1" dirty="0"/>
              <a:t>multiple models are used to make predictions</a:t>
            </a:r>
            <a:r>
              <a:rPr lang="en-AU" dirty="0"/>
              <a:t> for each data point. </a:t>
            </a:r>
          </a:p>
          <a:p>
            <a:pPr>
              <a:buFont typeface="Wingdings" panose="05000000000000000000" pitchFamily="2" charset="2"/>
              <a:buChar char="§"/>
            </a:pPr>
            <a:r>
              <a:rPr lang="en-AU" dirty="0"/>
              <a:t>The </a:t>
            </a:r>
            <a:r>
              <a:rPr lang="en-AU" b="1" dirty="0"/>
              <a:t>predictions by each model are considered as a ‘vote’</a:t>
            </a:r>
            <a:r>
              <a:rPr lang="en-AU" dirty="0"/>
              <a:t>.</a:t>
            </a:r>
          </a:p>
          <a:p>
            <a:pPr>
              <a:buFont typeface="Wingdings" panose="05000000000000000000" pitchFamily="2" charset="2"/>
              <a:buChar char="§"/>
            </a:pPr>
            <a:r>
              <a:rPr lang="en-AU" dirty="0"/>
              <a:t>The predictions which we get from </a:t>
            </a:r>
            <a:r>
              <a:rPr lang="en-AU" b="1" dirty="0"/>
              <a:t>the majority of the models are used as the final prediction.</a:t>
            </a:r>
          </a:p>
          <a:p>
            <a:endParaRPr lang="en-AU" b="1" dirty="0"/>
          </a:p>
          <a:p>
            <a:pPr marL="0" indent="0">
              <a:buNone/>
            </a:pPr>
            <a:endParaRPr lang="en-AU" dirty="0"/>
          </a:p>
        </p:txBody>
      </p:sp>
      <p:sp>
        <p:nvSpPr>
          <p:cNvPr id="4" name="Footer Placeholder 3">
            <a:extLst>
              <a:ext uri="{FF2B5EF4-FFF2-40B4-BE49-F238E27FC236}">
                <a16:creationId xmlns:a16="http://schemas.microsoft.com/office/drawing/2014/main" id="{18D01DB8-0B70-4FC8-91F4-2B5E990D7B55}"/>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0A281AD2-EE6F-4486-9654-2E547017AF56}"/>
              </a:ext>
            </a:extLst>
          </p:cNvPr>
          <p:cNvSpPr>
            <a:spLocks noGrp="1"/>
          </p:cNvSpPr>
          <p:nvPr>
            <p:ph type="sldNum" sz="quarter" idx="12"/>
          </p:nvPr>
        </p:nvSpPr>
        <p:spPr/>
        <p:txBody>
          <a:bodyPr/>
          <a:lstStyle/>
          <a:p>
            <a:fld id="{AEB06DDB-F44C-4EF7-9DB3-5C554CDE7A4A}" type="slidenum">
              <a:rPr lang="en-AU" smtClean="0"/>
              <a:t>62</a:t>
            </a:fld>
            <a:endParaRPr lang="en-AU"/>
          </a:p>
        </p:txBody>
      </p:sp>
    </p:spTree>
    <p:extLst>
      <p:ext uri="{BB962C8B-B14F-4D97-AF65-F5344CB8AC3E}">
        <p14:creationId xmlns:p14="http://schemas.microsoft.com/office/powerpoint/2010/main" val="33430781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914C0-68CD-4C43-9820-55431D853957}"/>
              </a:ext>
            </a:extLst>
          </p:cNvPr>
          <p:cNvSpPr>
            <a:spLocks noGrp="1"/>
          </p:cNvSpPr>
          <p:nvPr>
            <p:ph sz="quarter" idx="13"/>
          </p:nvPr>
        </p:nvSpPr>
        <p:spPr>
          <a:xfrm>
            <a:off x="913774" y="226244"/>
            <a:ext cx="10363826" cy="5564956"/>
          </a:xfrm>
        </p:spPr>
        <p:txBody>
          <a:bodyPr>
            <a:normAutofit fontScale="85000" lnSpcReduction="20000"/>
          </a:bodyPr>
          <a:lstStyle/>
          <a:p>
            <a:r>
              <a:rPr lang="en-AU" dirty="0"/>
              <a:t>For example, when you asked 5 of your colleagues to rate your movie (out of 5); we’ll assume three of them rated it as 4 while two of them gave it a 5. Since the majority gave a rating of 4, the final rating will be taken as 4. </a:t>
            </a:r>
            <a:r>
              <a:rPr lang="en-AU" b="1" dirty="0"/>
              <a:t>You can consider this as taking the mode of all the predictions.</a:t>
            </a:r>
            <a:endParaRPr lang="en-AU" dirty="0"/>
          </a:p>
          <a:p>
            <a:r>
              <a:rPr lang="en-AU" dirty="0"/>
              <a:t>The result of max voting would be something like this:</a:t>
            </a:r>
          </a:p>
          <a:p>
            <a:endParaRPr lang="en-AU" dirty="0"/>
          </a:p>
          <a:p>
            <a:endParaRPr lang="en-AU" dirty="0"/>
          </a:p>
          <a:p>
            <a:endParaRPr lang="en-AU" dirty="0"/>
          </a:p>
          <a:p>
            <a:r>
              <a:rPr lang="en-AU" b="1" u="sng" dirty="0"/>
              <a:t>Averaging</a:t>
            </a:r>
          </a:p>
          <a:p>
            <a:r>
              <a:rPr lang="en-AU" dirty="0"/>
              <a:t>Similar to the max voting technique, </a:t>
            </a:r>
            <a:r>
              <a:rPr lang="en-AU" b="1" dirty="0"/>
              <a:t>multiple predictions are made for each data point in averaging. </a:t>
            </a:r>
            <a:r>
              <a:rPr lang="en-AU" dirty="0"/>
              <a:t>In this method, </a:t>
            </a:r>
            <a:r>
              <a:rPr lang="en-AU" b="1" dirty="0"/>
              <a:t>we take an average of predictions from all the models and use it to make the final prediction.</a:t>
            </a:r>
            <a:r>
              <a:rPr lang="en-AU" dirty="0"/>
              <a:t> Averaging can be used for making predictions in regression problems or while calculating probabilities for classification problems.</a:t>
            </a:r>
          </a:p>
          <a:p>
            <a:r>
              <a:rPr lang="en-AU" dirty="0"/>
              <a:t>For example, in the below case, the averaging method would take the average of all the values.</a:t>
            </a:r>
          </a:p>
          <a:p>
            <a:r>
              <a:rPr lang="en-AU" dirty="0"/>
              <a:t>i.e. (5+4+5+4+4)/5 = 4.4</a:t>
            </a:r>
          </a:p>
          <a:p>
            <a:pPr marL="0" indent="0">
              <a:buNone/>
            </a:pPr>
            <a:endParaRPr lang="en-AU" dirty="0"/>
          </a:p>
        </p:txBody>
      </p:sp>
      <p:sp>
        <p:nvSpPr>
          <p:cNvPr id="4" name="Footer Placeholder 3">
            <a:extLst>
              <a:ext uri="{FF2B5EF4-FFF2-40B4-BE49-F238E27FC236}">
                <a16:creationId xmlns:a16="http://schemas.microsoft.com/office/drawing/2014/main" id="{E97BE5CE-EE11-4190-BA82-83840ACE9802}"/>
              </a:ext>
            </a:extLst>
          </p:cNvPr>
          <p:cNvSpPr>
            <a:spLocks noGrp="1"/>
          </p:cNvSpPr>
          <p:nvPr>
            <p:ph type="ftr" sz="quarter" idx="11"/>
          </p:nvPr>
        </p:nvSpPr>
        <p:spPr>
          <a:xfrm>
            <a:off x="235209" y="6369658"/>
            <a:ext cx="1926703" cy="365125"/>
          </a:xfrm>
        </p:spPr>
        <p:txBody>
          <a:bodyPr/>
          <a:lstStyle/>
          <a:p>
            <a:r>
              <a:rPr lang="en-AU"/>
              <a:t>PPT: MADHAV MISHRA</a:t>
            </a:r>
            <a:endParaRPr lang="en-AU" dirty="0"/>
          </a:p>
        </p:txBody>
      </p:sp>
      <p:sp>
        <p:nvSpPr>
          <p:cNvPr id="5" name="Slide Number Placeholder 4">
            <a:extLst>
              <a:ext uri="{FF2B5EF4-FFF2-40B4-BE49-F238E27FC236}">
                <a16:creationId xmlns:a16="http://schemas.microsoft.com/office/drawing/2014/main" id="{D19203A6-9507-4E7A-851E-F118E8143319}"/>
              </a:ext>
            </a:extLst>
          </p:cNvPr>
          <p:cNvSpPr>
            <a:spLocks noGrp="1"/>
          </p:cNvSpPr>
          <p:nvPr>
            <p:ph type="sldNum" sz="quarter" idx="12"/>
          </p:nvPr>
        </p:nvSpPr>
        <p:spPr>
          <a:xfrm>
            <a:off x="11427785" y="6369657"/>
            <a:ext cx="764215" cy="365125"/>
          </a:xfrm>
        </p:spPr>
        <p:txBody>
          <a:bodyPr/>
          <a:lstStyle/>
          <a:p>
            <a:fld id="{AEB06DDB-F44C-4EF7-9DB3-5C554CDE7A4A}" type="slidenum">
              <a:rPr lang="en-AU" smtClean="0"/>
              <a:t>63</a:t>
            </a:fld>
            <a:endParaRPr lang="en-AU" dirty="0"/>
          </a:p>
        </p:txBody>
      </p:sp>
      <p:pic>
        <p:nvPicPr>
          <p:cNvPr id="6" name="Picture 5">
            <a:extLst>
              <a:ext uri="{FF2B5EF4-FFF2-40B4-BE49-F238E27FC236}">
                <a16:creationId xmlns:a16="http://schemas.microsoft.com/office/drawing/2014/main" id="{8FAC7CD3-7E04-4673-85C3-EB0CD46E55BE}"/>
              </a:ext>
            </a:extLst>
          </p:cNvPr>
          <p:cNvPicPr>
            <a:picLocks noChangeAspect="1"/>
          </p:cNvPicPr>
          <p:nvPr/>
        </p:nvPicPr>
        <p:blipFill>
          <a:blip r:embed="rId2"/>
          <a:stretch>
            <a:fillRect/>
          </a:stretch>
        </p:blipFill>
        <p:spPr>
          <a:xfrm>
            <a:off x="2161912" y="1780505"/>
            <a:ext cx="8431822" cy="1025958"/>
          </a:xfrm>
          <a:prstGeom prst="rect">
            <a:avLst/>
          </a:prstGeom>
        </p:spPr>
      </p:pic>
      <p:pic>
        <p:nvPicPr>
          <p:cNvPr id="7" name="Picture 6">
            <a:extLst>
              <a:ext uri="{FF2B5EF4-FFF2-40B4-BE49-F238E27FC236}">
                <a16:creationId xmlns:a16="http://schemas.microsoft.com/office/drawing/2014/main" id="{A3CDD16D-E1DC-4570-8B97-17B72B00634B}"/>
              </a:ext>
            </a:extLst>
          </p:cNvPr>
          <p:cNvPicPr>
            <a:picLocks noChangeAspect="1"/>
          </p:cNvPicPr>
          <p:nvPr/>
        </p:nvPicPr>
        <p:blipFill>
          <a:blip r:embed="rId3"/>
          <a:stretch>
            <a:fillRect/>
          </a:stretch>
        </p:blipFill>
        <p:spPr>
          <a:xfrm>
            <a:off x="1883364" y="5513597"/>
            <a:ext cx="7945844" cy="1221185"/>
          </a:xfrm>
          <a:prstGeom prst="rect">
            <a:avLst/>
          </a:prstGeom>
        </p:spPr>
      </p:pic>
    </p:spTree>
    <p:extLst>
      <p:ext uri="{BB962C8B-B14F-4D97-AF65-F5344CB8AC3E}">
        <p14:creationId xmlns:p14="http://schemas.microsoft.com/office/powerpoint/2010/main" val="601613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1BA65-D01E-4F76-91BB-059699226FBE}"/>
              </a:ext>
            </a:extLst>
          </p:cNvPr>
          <p:cNvSpPr>
            <a:spLocks noGrp="1"/>
          </p:cNvSpPr>
          <p:nvPr>
            <p:ph sz="quarter" idx="13"/>
          </p:nvPr>
        </p:nvSpPr>
        <p:spPr>
          <a:xfrm>
            <a:off x="913774" y="321014"/>
            <a:ext cx="10363826" cy="5470186"/>
          </a:xfrm>
        </p:spPr>
        <p:txBody>
          <a:bodyPr/>
          <a:lstStyle/>
          <a:p>
            <a:r>
              <a:rPr lang="en-AU" b="1" u="sng" dirty="0"/>
              <a:t>Weighted Average:</a:t>
            </a:r>
          </a:p>
          <a:p>
            <a:r>
              <a:rPr lang="en-AU" dirty="0"/>
              <a:t>This is an </a:t>
            </a:r>
            <a:r>
              <a:rPr lang="en-AU" b="1" dirty="0"/>
              <a:t>extension of the averaging method</a:t>
            </a:r>
            <a:r>
              <a:rPr lang="en-AU" dirty="0"/>
              <a:t>. </a:t>
            </a:r>
            <a:r>
              <a:rPr lang="en-AU" b="1" dirty="0"/>
              <a:t>All models are assigned different weights defining </a:t>
            </a:r>
            <a:r>
              <a:rPr lang="en-AU" dirty="0"/>
              <a:t>the importance of each model for prediction. For instance, if two of your colleagues are critics, while others have no prior experience in this field, then the answers by these two friends are given more importance as compared to the other people.</a:t>
            </a:r>
          </a:p>
          <a:p>
            <a:r>
              <a:rPr lang="en-AU" dirty="0"/>
              <a:t>The result is calculated as :</a:t>
            </a:r>
          </a:p>
          <a:p>
            <a:pPr marL="0" indent="0" algn="ctr">
              <a:buNone/>
            </a:pPr>
            <a:r>
              <a:rPr lang="en-AU" b="1" dirty="0"/>
              <a:t>[(5*0.23) + (4*0.23) + (5*0.18) + (4*0.18) + (4*0.18)] = 4.41.</a:t>
            </a:r>
          </a:p>
          <a:p>
            <a:pPr marL="0" indent="0" algn="ctr">
              <a:buNone/>
            </a:pPr>
            <a:endParaRPr lang="en-AU" b="1" dirty="0"/>
          </a:p>
          <a:p>
            <a:endParaRPr lang="en-AU" b="1" u="sng" dirty="0"/>
          </a:p>
          <a:p>
            <a:endParaRPr lang="en-AU" dirty="0"/>
          </a:p>
        </p:txBody>
      </p:sp>
      <p:sp>
        <p:nvSpPr>
          <p:cNvPr id="4" name="Footer Placeholder 3">
            <a:extLst>
              <a:ext uri="{FF2B5EF4-FFF2-40B4-BE49-F238E27FC236}">
                <a16:creationId xmlns:a16="http://schemas.microsoft.com/office/drawing/2014/main" id="{F684E9E8-3B3A-4857-999F-DB3680AFF95A}"/>
              </a:ext>
            </a:extLst>
          </p:cNvPr>
          <p:cNvSpPr>
            <a:spLocks noGrp="1"/>
          </p:cNvSpPr>
          <p:nvPr>
            <p:ph type="ftr" sz="quarter" idx="11"/>
          </p:nvPr>
        </p:nvSpPr>
        <p:spPr>
          <a:xfrm>
            <a:off x="232837" y="6354423"/>
            <a:ext cx="1508413"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0435E275-B008-4A09-8106-2A5F4FBD21F8}"/>
              </a:ext>
            </a:extLst>
          </p:cNvPr>
          <p:cNvSpPr>
            <a:spLocks noGrp="1"/>
          </p:cNvSpPr>
          <p:nvPr>
            <p:ph type="sldNum" sz="quarter" idx="12"/>
          </p:nvPr>
        </p:nvSpPr>
        <p:spPr/>
        <p:txBody>
          <a:bodyPr/>
          <a:lstStyle/>
          <a:p>
            <a:fld id="{AEB06DDB-F44C-4EF7-9DB3-5C554CDE7A4A}" type="slidenum">
              <a:rPr lang="en-AU" smtClean="0"/>
              <a:t>64</a:t>
            </a:fld>
            <a:endParaRPr lang="en-AU"/>
          </a:p>
        </p:txBody>
      </p:sp>
      <p:pic>
        <p:nvPicPr>
          <p:cNvPr id="6" name="Picture 5">
            <a:extLst>
              <a:ext uri="{FF2B5EF4-FFF2-40B4-BE49-F238E27FC236}">
                <a16:creationId xmlns:a16="http://schemas.microsoft.com/office/drawing/2014/main" id="{2DCCB5F5-2FB3-474B-B8C4-5B1420C931CF}"/>
              </a:ext>
            </a:extLst>
          </p:cNvPr>
          <p:cNvPicPr>
            <a:picLocks noChangeAspect="1"/>
          </p:cNvPicPr>
          <p:nvPr/>
        </p:nvPicPr>
        <p:blipFill>
          <a:blip r:embed="rId2"/>
          <a:stretch>
            <a:fillRect/>
          </a:stretch>
        </p:blipFill>
        <p:spPr>
          <a:xfrm>
            <a:off x="1259419" y="3799124"/>
            <a:ext cx="9124950" cy="2171700"/>
          </a:xfrm>
          <a:prstGeom prst="rect">
            <a:avLst/>
          </a:prstGeom>
        </p:spPr>
      </p:pic>
    </p:spTree>
    <p:extLst>
      <p:ext uri="{BB962C8B-B14F-4D97-AF65-F5344CB8AC3E}">
        <p14:creationId xmlns:p14="http://schemas.microsoft.com/office/powerpoint/2010/main" val="1325481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C437A-9419-4212-AD11-59F47C895279}"/>
              </a:ext>
            </a:extLst>
          </p:cNvPr>
          <p:cNvSpPr>
            <a:spLocks noGrp="1"/>
          </p:cNvSpPr>
          <p:nvPr>
            <p:ph sz="quarter" idx="13"/>
          </p:nvPr>
        </p:nvSpPr>
        <p:spPr>
          <a:xfrm>
            <a:off x="913774" y="301558"/>
            <a:ext cx="10363826" cy="5489642"/>
          </a:xfrm>
        </p:spPr>
        <p:txBody>
          <a:bodyPr/>
          <a:lstStyle/>
          <a:p>
            <a:r>
              <a:rPr lang="en-AU" b="1" u="sng" dirty="0"/>
              <a:t>Advanced Ensemble techniques</a:t>
            </a:r>
          </a:p>
          <a:p>
            <a:r>
              <a:rPr lang="en-AU" dirty="0"/>
              <a:t>Now that we have covered the basic ensemble techniques, let’s move on to understanding the advanced techniques.</a:t>
            </a:r>
          </a:p>
          <a:p>
            <a:pPr>
              <a:buFont typeface="Wingdings" panose="05000000000000000000" pitchFamily="2" charset="2"/>
              <a:buChar char="ü"/>
            </a:pPr>
            <a:r>
              <a:rPr lang="en-AU" b="1" dirty="0"/>
              <a:t>Stacking.</a:t>
            </a:r>
          </a:p>
          <a:p>
            <a:pPr>
              <a:buFont typeface="Wingdings" panose="05000000000000000000" pitchFamily="2" charset="2"/>
              <a:buChar char="ü"/>
            </a:pPr>
            <a:r>
              <a:rPr lang="en-AU" b="1" dirty="0"/>
              <a:t>Blending.</a:t>
            </a:r>
          </a:p>
          <a:p>
            <a:pPr>
              <a:buFont typeface="Wingdings" panose="05000000000000000000" pitchFamily="2" charset="2"/>
              <a:buChar char="ü"/>
            </a:pPr>
            <a:r>
              <a:rPr lang="en-AU" b="1" dirty="0"/>
              <a:t>Bagging.</a:t>
            </a:r>
          </a:p>
          <a:p>
            <a:pPr>
              <a:buFont typeface="Wingdings" panose="05000000000000000000" pitchFamily="2" charset="2"/>
              <a:buChar char="ü"/>
            </a:pPr>
            <a:r>
              <a:rPr lang="en-AU" b="1" dirty="0"/>
              <a:t>Boosting.</a:t>
            </a:r>
            <a:endParaRPr lang="en-AU" b="1" u="sng" dirty="0"/>
          </a:p>
          <a:p>
            <a:pPr marL="0" indent="0">
              <a:buNone/>
            </a:pPr>
            <a:endParaRPr lang="en-AU" dirty="0"/>
          </a:p>
        </p:txBody>
      </p:sp>
      <p:sp>
        <p:nvSpPr>
          <p:cNvPr id="4" name="Footer Placeholder 3">
            <a:extLst>
              <a:ext uri="{FF2B5EF4-FFF2-40B4-BE49-F238E27FC236}">
                <a16:creationId xmlns:a16="http://schemas.microsoft.com/office/drawing/2014/main" id="{D55E55C3-7C44-4F64-B40C-45ECAB4E621D}"/>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D0D6FC3A-73DB-4D54-8408-37254C541ECC}"/>
              </a:ext>
            </a:extLst>
          </p:cNvPr>
          <p:cNvSpPr>
            <a:spLocks noGrp="1"/>
          </p:cNvSpPr>
          <p:nvPr>
            <p:ph type="sldNum" sz="quarter" idx="12"/>
          </p:nvPr>
        </p:nvSpPr>
        <p:spPr/>
        <p:txBody>
          <a:bodyPr/>
          <a:lstStyle/>
          <a:p>
            <a:fld id="{AEB06DDB-F44C-4EF7-9DB3-5C554CDE7A4A}" type="slidenum">
              <a:rPr lang="en-AU" smtClean="0"/>
              <a:t>65</a:t>
            </a:fld>
            <a:endParaRPr lang="en-AU"/>
          </a:p>
        </p:txBody>
      </p:sp>
    </p:spTree>
    <p:extLst>
      <p:ext uri="{BB962C8B-B14F-4D97-AF65-F5344CB8AC3E}">
        <p14:creationId xmlns:p14="http://schemas.microsoft.com/office/powerpoint/2010/main" val="1518020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3A63F-39B4-4694-9587-2F8E177402EC}"/>
              </a:ext>
            </a:extLst>
          </p:cNvPr>
          <p:cNvSpPr>
            <a:spLocks noGrp="1"/>
          </p:cNvSpPr>
          <p:nvPr>
            <p:ph sz="quarter" idx="13"/>
          </p:nvPr>
        </p:nvSpPr>
        <p:spPr>
          <a:xfrm>
            <a:off x="913774" y="350196"/>
            <a:ext cx="10363826" cy="5441003"/>
          </a:xfrm>
        </p:spPr>
        <p:txBody>
          <a:bodyPr/>
          <a:lstStyle/>
          <a:p>
            <a:r>
              <a:rPr lang="en-AU" b="1" u="sng" dirty="0"/>
              <a:t>Stacking</a:t>
            </a:r>
          </a:p>
          <a:p>
            <a:r>
              <a:rPr lang="en-AU" dirty="0"/>
              <a:t>Stacking is an </a:t>
            </a:r>
            <a:r>
              <a:rPr lang="en-AU" b="1" u="sng" dirty="0"/>
              <a:t>ensemble learning</a:t>
            </a:r>
            <a:r>
              <a:rPr lang="en-AU" dirty="0"/>
              <a:t> technique that uses predictions from multiple models (for example decision tree, </a:t>
            </a:r>
            <a:r>
              <a:rPr lang="en-AU" dirty="0" err="1"/>
              <a:t>knn</a:t>
            </a:r>
            <a:r>
              <a:rPr lang="en-AU" dirty="0"/>
              <a:t> or </a:t>
            </a:r>
            <a:r>
              <a:rPr lang="en-AU" dirty="0" err="1"/>
              <a:t>svm</a:t>
            </a:r>
            <a:r>
              <a:rPr lang="en-AU" dirty="0"/>
              <a:t>) to build a new model. </a:t>
            </a:r>
          </a:p>
          <a:p>
            <a:r>
              <a:rPr lang="en-AU" dirty="0"/>
              <a:t>This model is used for making predictions on the test set. Below is a step-wise explanation for a simple stacked ensemble:</a:t>
            </a:r>
          </a:p>
          <a:p>
            <a:pPr marL="0" indent="0">
              <a:buNone/>
            </a:pPr>
            <a:r>
              <a:rPr lang="en-AU" b="1" u="sng" dirty="0"/>
              <a:t>1 The train set is split into 10 parts:</a:t>
            </a:r>
          </a:p>
          <a:p>
            <a:pPr marL="0" indent="0">
              <a:buNone/>
            </a:pPr>
            <a:endParaRPr lang="en-AU" b="1" u="sng" dirty="0"/>
          </a:p>
          <a:p>
            <a:pPr marL="0" indent="0">
              <a:buNone/>
            </a:pPr>
            <a:endParaRPr lang="en-AU" b="1" u="sng" dirty="0"/>
          </a:p>
          <a:p>
            <a:pPr marL="0" indent="0">
              <a:buNone/>
            </a:pPr>
            <a:r>
              <a:rPr lang="en-AU" b="1" u="sng" dirty="0"/>
              <a:t>2 A base model (suppose a decision tree) is fitted on 9 parts and predictions are made for the 10th part. This is done for each part of the train set.</a:t>
            </a:r>
          </a:p>
          <a:p>
            <a:pPr marL="0" indent="0">
              <a:buNone/>
            </a:pPr>
            <a:endParaRPr lang="en-AU" b="1" u="sng" dirty="0"/>
          </a:p>
        </p:txBody>
      </p:sp>
      <p:sp>
        <p:nvSpPr>
          <p:cNvPr id="4" name="Footer Placeholder 3">
            <a:extLst>
              <a:ext uri="{FF2B5EF4-FFF2-40B4-BE49-F238E27FC236}">
                <a16:creationId xmlns:a16="http://schemas.microsoft.com/office/drawing/2014/main" id="{A7D401CA-DD00-43BB-A2D4-C9A6F0CE2C69}"/>
              </a:ext>
            </a:extLst>
          </p:cNvPr>
          <p:cNvSpPr>
            <a:spLocks noGrp="1"/>
          </p:cNvSpPr>
          <p:nvPr>
            <p:ph type="ftr" sz="quarter" idx="11"/>
          </p:nvPr>
        </p:nvSpPr>
        <p:spPr>
          <a:xfrm>
            <a:off x="174472" y="6408568"/>
            <a:ext cx="1732149"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36815BE3-EA5F-4757-BA82-B6063B98B767}"/>
              </a:ext>
            </a:extLst>
          </p:cNvPr>
          <p:cNvSpPr>
            <a:spLocks noGrp="1"/>
          </p:cNvSpPr>
          <p:nvPr>
            <p:ph type="sldNum" sz="quarter" idx="12"/>
          </p:nvPr>
        </p:nvSpPr>
        <p:spPr/>
        <p:txBody>
          <a:bodyPr/>
          <a:lstStyle/>
          <a:p>
            <a:fld id="{AEB06DDB-F44C-4EF7-9DB3-5C554CDE7A4A}" type="slidenum">
              <a:rPr lang="en-AU" smtClean="0"/>
              <a:t>66</a:t>
            </a:fld>
            <a:endParaRPr lang="en-AU"/>
          </a:p>
        </p:txBody>
      </p:sp>
      <p:pic>
        <p:nvPicPr>
          <p:cNvPr id="1026" name="Picture 2">
            <a:extLst>
              <a:ext uri="{FF2B5EF4-FFF2-40B4-BE49-F238E27FC236}">
                <a16:creationId xmlns:a16="http://schemas.microsoft.com/office/drawing/2014/main" id="{1F42E100-C5F6-46C4-B21C-408AFE5E5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764" y="2646600"/>
            <a:ext cx="2474553" cy="14584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73633C-CDFD-488B-8613-BED99BAD2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687" y="4856336"/>
            <a:ext cx="2474553" cy="191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511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3A63F-39B4-4694-9587-2F8E177402EC}"/>
              </a:ext>
            </a:extLst>
          </p:cNvPr>
          <p:cNvSpPr>
            <a:spLocks noGrp="1"/>
          </p:cNvSpPr>
          <p:nvPr>
            <p:ph sz="quarter" idx="13"/>
          </p:nvPr>
        </p:nvSpPr>
        <p:spPr>
          <a:xfrm>
            <a:off x="913774" y="350196"/>
            <a:ext cx="10363826" cy="5441003"/>
          </a:xfrm>
        </p:spPr>
        <p:txBody>
          <a:bodyPr/>
          <a:lstStyle/>
          <a:p>
            <a:pPr marL="0" indent="0">
              <a:buNone/>
            </a:pPr>
            <a:r>
              <a:rPr lang="en-AU" b="1" u="sng" dirty="0"/>
              <a:t>3. The base model (in this case, decision tree) is then fitted on the whole train dataset.</a:t>
            </a:r>
          </a:p>
          <a:p>
            <a:pPr marL="0" indent="0">
              <a:buNone/>
            </a:pPr>
            <a:r>
              <a:rPr lang="en-AU" b="1" u="sng" dirty="0"/>
              <a:t>4. Using this model, predictions are made on the test set</a:t>
            </a:r>
          </a:p>
          <a:p>
            <a:pPr marL="0" indent="0">
              <a:buNone/>
            </a:pPr>
            <a:endParaRPr lang="en-AU" b="1" u="sng" dirty="0"/>
          </a:p>
          <a:p>
            <a:pPr marL="0" indent="0">
              <a:buNone/>
            </a:pPr>
            <a:endParaRPr lang="en-AU" b="1" u="sng" dirty="0"/>
          </a:p>
          <a:p>
            <a:pPr marL="0" indent="0">
              <a:buNone/>
            </a:pPr>
            <a:endParaRPr lang="en-AU" b="1" u="sng" dirty="0"/>
          </a:p>
          <a:p>
            <a:pPr marL="0" indent="0">
              <a:buNone/>
            </a:pPr>
            <a:endParaRPr lang="en-AU" b="1" u="sng" dirty="0"/>
          </a:p>
          <a:p>
            <a:pPr marL="0" indent="0">
              <a:buNone/>
            </a:pPr>
            <a:r>
              <a:rPr lang="en-AU" b="1" u="sng" dirty="0"/>
              <a:t>5. Steps 2 to 4 are repeated for another base model (say </a:t>
            </a:r>
            <a:r>
              <a:rPr lang="en-AU" b="1" u="sng" dirty="0" err="1"/>
              <a:t>knn</a:t>
            </a:r>
            <a:r>
              <a:rPr lang="en-AU" b="1" u="sng" dirty="0"/>
              <a:t>) resulting in another set of predictions for the train set and test set.</a:t>
            </a:r>
          </a:p>
          <a:p>
            <a:pPr marL="0" indent="0">
              <a:buNone/>
            </a:pPr>
            <a:endParaRPr lang="en-AU" b="1" dirty="0"/>
          </a:p>
          <a:p>
            <a:pPr marL="0" indent="0">
              <a:buNone/>
            </a:pPr>
            <a:endParaRPr lang="en-AU" b="1" u="sng" dirty="0"/>
          </a:p>
        </p:txBody>
      </p:sp>
      <p:sp>
        <p:nvSpPr>
          <p:cNvPr id="4" name="Footer Placeholder 3">
            <a:extLst>
              <a:ext uri="{FF2B5EF4-FFF2-40B4-BE49-F238E27FC236}">
                <a16:creationId xmlns:a16="http://schemas.microsoft.com/office/drawing/2014/main" id="{A7D401CA-DD00-43BB-A2D4-C9A6F0CE2C69}"/>
              </a:ext>
            </a:extLst>
          </p:cNvPr>
          <p:cNvSpPr>
            <a:spLocks noGrp="1"/>
          </p:cNvSpPr>
          <p:nvPr>
            <p:ph type="ftr" sz="quarter" idx="11"/>
          </p:nvPr>
        </p:nvSpPr>
        <p:spPr>
          <a:xfrm>
            <a:off x="174472" y="6408568"/>
            <a:ext cx="1732149"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36815BE3-EA5F-4757-BA82-B6063B98B767}"/>
              </a:ext>
            </a:extLst>
          </p:cNvPr>
          <p:cNvSpPr>
            <a:spLocks noGrp="1"/>
          </p:cNvSpPr>
          <p:nvPr>
            <p:ph type="sldNum" sz="quarter" idx="12"/>
          </p:nvPr>
        </p:nvSpPr>
        <p:spPr/>
        <p:txBody>
          <a:bodyPr/>
          <a:lstStyle/>
          <a:p>
            <a:fld id="{AEB06DDB-F44C-4EF7-9DB3-5C554CDE7A4A}" type="slidenum">
              <a:rPr lang="en-AU" smtClean="0"/>
              <a:t>67</a:t>
            </a:fld>
            <a:endParaRPr lang="en-AU"/>
          </a:p>
        </p:txBody>
      </p:sp>
      <p:pic>
        <p:nvPicPr>
          <p:cNvPr id="2050" name="Picture 2">
            <a:extLst>
              <a:ext uri="{FF2B5EF4-FFF2-40B4-BE49-F238E27FC236}">
                <a16:creationId xmlns:a16="http://schemas.microsoft.com/office/drawing/2014/main" id="{D471A09A-5B27-43A6-93AB-4587802A4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751" y="1822416"/>
            <a:ext cx="2044835" cy="16065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A0124C-FDD2-46E3-A37C-6B74692D5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088" y="4531468"/>
            <a:ext cx="28575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830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0F914-A3B9-49C6-8FEB-EA7830912A4D}"/>
              </a:ext>
            </a:extLst>
          </p:cNvPr>
          <p:cNvSpPr>
            <a:spLocks noGrp="1"/>
          </p:cNvSpPr>
          <p:nvPr>
            <p:ph sz="quarter" idx="13"/>
          </p:nvPr>
        </p:nvSpPr>
        <p:spPr>
          <a:xfrm>
            <a:off x="913774" y="350195"/>
            <a:ext cx="10363826" cy="5402093"/>
          </a:xfrm>
        </p:spPr>
        <p:txBody>
          <a:bodyPr/>
          <a:lstStyle/>
          <a:p>
            <a:pPr marL="0" indent="0">
              <a:buNone/>
            </a:pPr>
            <a:r>
              <a:rPr lang="en-AU" b="1" u="sng" dirty="0"/>
              <a:t>6. The predictions from the train set are used as features to build a new model.</a:t>
            </a:r>
          </a:p>
          <a:p>
            <a:pPr marL="0" indent="0">
              <a:buNone/>
            </a:pPr>
            <a:endParaRPr lang="en-AU" b="1" u="sng" dirty="0"/>
          </a:p>
          <a:p>
            <a:pPr marL="0" indent="0">
              <a:buNone/>
            </a:pPr>
            <a:endParaRPr lang="en-AU" b="1" u="sng" dirty="0"/>
          </a:p>
          <a:p>
            <a:pPr marL="0" indent="0">
              <a:buNone/>
            </a:pPr>
            <a:endParaRPr lang="en-AU" b="1" u="sng" dirty="0"/>
          </a:p>
          <a:p>
            <a:pPr marL="0" indent="0">
              <a:buNone/>
            </a:pPr>
            <a:endParaRPr lang="en-AU" b="1" u="sng" dirty="0"/>
          </a:p>
          <a:p>
            <a:pPr marL="0" indent="0">
              <a:buNone/>
            </a:pPr>
            <a:endParaRPr lang="en-AU" b="1" u="sng" dirty="0"/>
          </a:p>
          <a:p>
            <a:pPr marL="0" indent="0">
              <a:buNone/>
            </a:pPr>
            <a:endParaRPr lang="en-AU" b="1" u="sng" dirty="0"/>
          </a:p>
          <a:p>
            <a:pPr marL="0" indent="0">
              <a:buNone/>
            </a:pPr>
            <a:r>
              <a:rPr lang="en-AU" b="1" u="sng" dirty="0"/>
              <a:t>7. This model is used to make final predictions on the test prediction set.</a:t>
            </a:r>
          </a:p>
          <a:p>
            <a:pPr marL="0" indent="0">
              <a:buNone/>
            </a:pPr>
            <a:endParaRPr lang="en-AU" b="1" u="sng" dirty="0"/>
          </a:p>
          <a:p>
            <a:pPr marL="0" indent="0">
              <a:buNone/>
            </a:pPr>
            <a:endParaRPr lang="en-AU" b="1" u="sng" dirty="0"/>
          </a:p>
        </p:txBody>
      </p:sp>
      <p:sp>
        <p:nvSpPr>
          <p:cNvPr id="4" name="Footer Placeholder 3">
            <a:extLst>
              <a:ext uri="{FF2B5EF4-FFF2-40B4-BE49-F238E27FC236}">
                <a16:creationId xmlns:a16="http://schemas.microsoft.com/office/drawing/2014/main" id="{260CB6A0-AB61-4BFB-99FA-8DDCB40EA8C1}"/>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74CE1A8F-1194-4909-B799-7078B8D887E4}"/>
              </a:ext>
            </a:extLst>
          </p:cNvPr>
          <p:cNvSpPr>
            <a:spLocks noGrp="1"/>
          </p:cNvSpPr>
          <p:nvPr>
            <p:ph type="sldNum" sz="quarter" idx="12"/>
          </p:nvPr>
        </p:nvSpPr>
        <p:spPr>
          <a:xfrm>
            <a:off x="11750387" y="6371617"/>
            <a:ext cx="441613" cy="275617"/>
          </a:xfrm>
        </p:spPr>
        <p:txBody>
          <a:bodyPr/>
          <a:lstStyle/>
          <a:p>
            <a:fld id="{AEB06DDB-F44C-4EF7-9DB3-5C554CDE7A4A}" type="slidenum">
              <a:rPr lang="en-AU" smtClean="0"/>
              <a:t>68</a:t>
            </a:fld>
            <a:endParaRPr lang="en-AU" dirty="0"/>
          </a:p>
        </p:txBody>
      </p:sp>
      <p:pic>
        <p:nvPicPr>
          <p:cNvPr id="3074" name="Picture 2">
            <a:extLst>
              <a:ext uri="{FF2B5EF4-FFF2-40B4-BE49-F238E27FC236}">
                <a16:creationId xmlns:a16="http://schemas.microsoft.com/office/drawing/2014/main" id="{D57D9ED9-AA30-4FD6-ABD8-2B7704481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996" y="949663"/>
            <a:ext cx="2473664" cy="254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480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592D6-1027-4B0E-BC53-F0723D2A1F82}"/>
              </a:ext>
            </a:extLst>
          </p:cNvPr>
          <p:cNvSpPr>
            <a:spLocks noGrp="1"/>
          </p:cNvSpPr>
          <p:nvPr>
            <p:ph sz="quarter" idx="13"/>
          </p:nvPr>
        </p:nvSpPr>
        <p:spPr>
          <a:xfrm>
            <a:off x="913774" y="359924"/>
            <a:ext cx="10363826" cy="5431276"/>
          </a:xfrm>
        </p:spPr>
        <p:txBody>
          <a:bodyPr/>
          <a:lstStyle/>
          <a:p>
            <a:r>
              <a:rPr lang="en-AU" b="1" u="sng" dirty="0"/>
              <a:t>Blending:</a:t>
            </a:r>
          </a:p>
          <a:p>
            <a:r>
              <a:rPr lang="en-AU" dirty="0"/>
              <a:t>Blending follows the same approach </a:t>
            </a:r>
            <a:r>
              <a:rPr lang="en-AU" b="1" dirty="0"/>
              <a:t>as stacking</a:t>
            </a:r>
            <a:r>
              <a:rPr lang="en-AU" dirty="0"/>
              <a:t> but </a:t>
            </a:r>
            <a:r>
              <a:rPr lang="en-AU" b="1" dirty="0"/>
              <a:t>uses only a holdout (validation) set from the train set to make predictions</a:t>
            </a:r>
            <a:r>
              <a:rPr lang="en-AU" dirty="0"/>
              <a:t>. </a:t>
            </a:r>
          </a:p>
          <a:p>
            <a:r>
              <a:rPr lang="en-AU" dirty="0"/>
              <a:t>In other words, unlike stacking, the predictions are made on the holdout set only. The holdout set and the predictions are used to build a model which is run on the test set. Here is a detailed explanation of the blending process:</a:t>
            </a:r>
          </a:p>
          <a:p>
            <a:pPr marL="0" indent="0">
              <a:buNone/>
            </a:pPr>
            <a:r>
              <a:rPr lang="en-AU" b="1" u="sng" dirty="0"/>
              <a:t>1. The train set is split into training and validation sets.</a:t>
            </a:r>
          </a:p>
          <a:p>
            <a:pPr marL="0" indent="0">
              <a:buNone/>
            </a:pPr>
            <a:endParaRPr lang="en-AU" b="1" u="sng" dirty="0"/>
          </a:p>
        </p:txBody>
      </p:sp>
      <p:sp>
        <p:nvSpPr>
          <p:cNvPr id="4" name="Footer Placeholder 3">
            <a:extLst>
              <a:ext uri="{FF2B5EF4-FFF2-40B4-BE49-F238E27FC236}">
                <a16:creationId xmlns:a16="http://schemas.microsoft.com/office/drawing/2014/main" id="{9170A56A-2758-449E-BF21-67133899ECF2}"/>
              </a:ext>
            </a:extLst>
          </p:cNvPr>
          <p:cNvSpPr>
            <a:spLocks noGrp="1"/>
          </p:cNvSpPr>
          <p:nvPr>
            <p:ph type="ftr" sz="quarter" idx="11"/>
          </p:nvPr>
        </p:nvSpPr>
        <p:spPr>
          <a:xfrm>
            <a:off x="106378" y="6315513"/>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5E48892F-4013-4F9D-A37E-BB17868C653C}"/>
              </a:ext>
            </a:extLst>
          </p:cNvPr>
          <p:cNvSpPr>
            <a:spLocks noGrp="1"/>
          </p:cNvSpPr>
          <p:nvPr>
            <p:ph type="sldNum" sz="quarter" idx="12"/>
          </p:nvPr>
        </p:nvSpPr>
        <p:spPr>
          <a:xfrm>
            <a:off x="11321407" y="6408569"/>
            <a:ext cx="764215" cy="365125"/>
          </a:xfrm>
        </p:spPr>
        <p:txBody>
          <a:bodyPr/>
          <a:lstStyle/>
          <a:p>
            <a:fld id="{AEB06DDB-F44C-4EF7-9DB3-5C554CDE7A4A}" type="slidenum">
              <a:rPr lang="en-AU" smtClean="0"/>
              <a:t>69</a:t>
            </a:fld>
            <a:endParaRPr lang="en-AU" dirty="0"/>
          </a:p>
        </p:txBody>
      </p:sp>
      <p:pic>
        <p:nvPicPr>
          <p:cNvPr id="4098" name="Picture 2">
            <a:extLst>
              <a:ext uri="{FF2B5EF4-FFF2-40B4-BE49-F238E27FC236}">
                <a16:creationId xmlns:a16="http://schemas.microsoft.com/office/drawing/2014/main" id="{CCB307A5-5A13-42E5-886F-E036A3D86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191" y="3759740"/>
            <a:ext cx="28575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7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23C10-D82B-4BA2-95A0-BFA0B154E41D}"/>
              </a:ext>
            </a:extLst>
          </p:cNvPr>
          <p:cNvSpPr>
            <a:spLocks noGrp="1"/>
          </p:cNvSpPr>
          <p:nvPr>
            <p:ph sz="quarter" idx="13"/>
          </p:nvPr>
        </p:nvSpPr>
        <p:spPr>
          <a:xfrm>
            <a:off x="408495" y="243853"/>
            <a:ext cx="11525839" cy="6174557"/>
          </a:xfrm>
        </p:spPr>
        <p:txBody>
          <a:bodyPr>
            <a:normAutofit fontScale="85000" lnSpcReduction="10000"/>
          </a:bodyPr>
          <a:lstStyle/>
          <a:p>
            <a:r>
              <a:rPr lang="en-AU" b="1" dirty="0"/>
              <a:t>Working of KNN Algorithm:</a:t>
            </a:r>
          </a:p>
          <a:p>
            <a:r>
              <a:rPr lang="en-AU" b="1" dirty="0"/>
              <a:t>K-nearest neighbours (KNN) algorithm</a:t>
            </a:r>
            <a:r>
              <a:rPr lang="en-AU" dirty="0"/>
              <a:t> uses </a:t>
            </a:r>
            <a:r>
              <a:rPr lang="en-AU" b="1" dirty="0"/>
              <a:t>‘feature similarity’</a:t>
            </a:r>
            <a:r>
              <a:rPr lang="en-AU" dirty="0"/>
              <a:t> to </a:t>
            </a:r>
            <a:r>
              <a:rPr lang="en-AU" b="1" dirty="0"/>
              <a:t>predict the values</a:t>
            </a:r>
            <a:r>
              <a:rPr lang="en-AU" dirty="0"/>
              <a:t> of new datapoints which further means that </a:t>
            </a:r>
            <a:r>
              <a:rPr lang="en-AU" b="1" dirty="0"/>
              <a:t>the new data point will be assigned a value based on how closely it matches the points in the training set.</a:t>
            </a:r>
            <a:r>
              <a:rPr lang="en-AU" dirty="0"/>
              <a:t> We can understand its working with the help of </a:t>
            </a:r>
            <a:r>
              <a:rPr lang="en-AU" b="1" dirty="0"/>
              <a:t>following steps-</a:t>
            </a:r>
          </a:p>
          <a:p>
            <a:r>
              <a:rPr lang="en-AU" b="1" dirty="0"/>
              <a:t>Step 1</a:t>
            </a:r>
            <a:r>
              <a:rPr lang="en-AU" dirty="0"/>
              <a:t> − For implementing any algorithm, we need dataset. So during the first step of KNN, we must </a:t>
            </a:r>
            <a:r>
              <a:rPr lang="en-AU" b="1" dirty="0"/>
              <a:t>load the training as well as test data.</a:t>
            </a:r>
          </a:p>
          <a:p>
            <a:r>
              <a:rPr lang="en-AU" b="1" dirty="0"/>
              <a:t>Step 2</a:t>
            </a:r>
            <a:r>
              <a:rPr lang="en-AU" dirty="0"/>
              <a:t> − Next, </a:t>
            </a:r>
            <a:r>
              <a:rPr lang="en-AU" b="1" dirty="0"/>
              <a:t>we need to choose the value of K (</a:t>
            </a:r>
            <a:r>
              <a:rPr lang="en-AU" dirty="0"/>
              <a:t>i.e. the nearest data points). </a:t>
            </a:r>
            <a:r>
              <a:rPr lang="en-AU" b="1" dirty="0"/>
              <a:t>K can be any integer.</a:t>
            </a:r>
          </a:p>
          <a:p>
            <a:r>
              <a:rPr lang="en-AU" b="1" dirty="0"/>
              <a:t>Step 3</a:t>
            </a:r>
            <a:r>
              <a:rPr lang="en-AU" dirty="0"/>
              <a:t> − For </a:t>
            </a:r>
            <a:r>
              <a:rPr lang="en-AU" b="1" dirty="0"/>
              <a:t>each point in the test data</a:t>
            </a:r>
            <a:r>
              <a:rPr lang="en-AU" dirty="0"/>
              <a:t> do the following −</a:t>
            </a:r>
          </a:p>
          <a:p>
            <a:pPr marL="0" indent="0">
              <a:buNone/>
            </a:pPr>
            <a:r>
              <a:rPr lang="en-AU" b="1" dirty="0"/>
              <a:t>	3.1</a:t>
            </a:r>
            <a:r>
              <a:rPr lang="en-AU" dirty="0"/>
              <a:t> − </a:t>
            </a:r>
            <a:r>
              <a:rPr lang="en-AU" b="1" dirty="0"/>
              <a:t>Calculate the distance between test data </a:t>
            </a:r>
            <a:r>
              <a:rPr lang="en-AU" dirty="0"/>
              <a:t>and </a:t>
            </a:r>
            <a:r>
              <a:rPr lang="en-AU" b="1" dirty="0"/>
              <a:t>each row of training data</a:t>
            </a:r>
            <a:r>
              <a:rPr lang="en-AU" dirty="0"/>
              <a:t> with the 	help of any of the method namely: </a:t>
            </a:r>
            <a:r>
              <a:rPr lang="en-AU" b="1" dirty="0"/>
              <a:t>Euclidean, Manhattan or Hamming distance.</a:t>
            </a:r>
            <a:r>
              <a:rPr lang="en-AU" dirty="0"/>
              <a:t> The most 	commonly used method to </a:t>
            </a:r>
            <a:r>
              <a:rPr lang="en-AU" b="1" dirty="0"/>
              <a:t>calculate distance is Euclidean</a:t>
            </a:r>
            <a:r>
              <a:rPr lang="en-AU" dirty="0"/>
              <a:t>.</a:t>
            </a:r>
          </a:p>
          <a:p>
            <a:pPr marL="0" indent="0">
              <a:buNone/>
            </a:pPr>
            <a:r>
              <a:rPr lang="en-AU" b="1" dirty="0"/>
              <a:t>	3.2</a:t>
            </a:r>
            <a:r>
              <a:rPr lang="en-AU" dirty="0"/>
              <a:t> − Now, based on </a:t>
            </a:r>
            <a:r>
              <a:rPr lang="en-AU" b="1" dirty="0"/>
              <a:t>the distance value, sort them in ascending order.</a:t>
            </a:r>
          </a:p>
          <a:p>
            <a:pPr marL="0" indent="0">
              <a:buNone/>
            </a:pPr>
            <a:r>
              <a:rPr lang="en-AU" b="1" dirty="0"/>
              <a:t>	3.3</a:t>
            </a:r>
            <a:r>
              <a:rPr lang="en-AU" dirty="0"/>
              <a:t> − Next, it will </a:t>
            </a:r>
            <a:r>
              <a:rPr lang="en-AU" b="1" dirty="0"/>
              <a:t>choose the top K rows</a:t>
            </a:r>
            <a:r>
              <a:rPr lang="en-AU" dirty="0"/>
              <a:t> from the sorted array.</a:t>
            </a:r>
          </a:p>
          <a:p>
            <a:pPr marL="0" indent="0">
              <a:buNone/>
            </a:pPr>
            <a:r>
              <a:rPr lang="en-AU" b="1" dirty="0"/>
              <a:t>	3.4</a:t>
            </a:r>
            <a:r>
              <a:rPr lang="en-AU" dirty="0"/>
              <a:t> − Now, it will </a:t>
            </a:r>
            <a:r>
              <a:rPr lang="en-AU" b="1" dirty="0"/>
              <a:t>assign a class</a:t>
            </a:r>
            <a:r>
              <a:rPr lang="en-AU" dirty="0"/>
              <a:t> to the </a:t>
            </a:r>
            <a:r>
              <a:rPr lang="en-AU" b="1" dirty="0"/>
              <a:t>test point based on most frequent class</a:t>
            </a:r>
            <a:r>
              <a:rPr lang="en-AU" dirty="0"/>
              <a:t> of these 	rows.</a:t>
            </a:r>
          </a:p>
          <a:p>
            <a:r>
              <a:rPr lang="en-AU" b="1" dirty="0"/>
              <a:t>Step 4</a:t>
            </a:r>
            <a:r>
              <a:rPr lang="en-AU" dirty="0"/>
              <a:t> − End</a:t>
            </a:r>
          </a:p>
          <a:p>
            <a:endParaRPr lang="en-AU" dirty="0"/>
          </a:p>
          <a:p>
            <a:endParaRPr lang="en-AU" dirty="0"/>
          </a:p>
        </p:txBody>
      </p:sp>
      <p:sp>
        <p:nvSpPr>
          <p:cNvPr id="4" name="Footer Placeholder 3">
            <a:extLst>
              <a:ext uri="{FF2B5EF4-FFF2-40B4-BE49-F238E27FC236}">
                <a16:creationId xmlns:a16="http://schemas.microsoft.com/office/drawing/2014/main" id="{0A8FB257-FA79-430A-82CF-FBFB4D2AEDBE}"/>
              </a:ext>
            </a:extLst>
          </p:cNvPr>
          <p:cNvSpPr>
            <a:spLocks noGrp="1"/>
          </p:cNvSpPr>
          <p:nvPr>
            <p:ph type="ftr" sz="quarter" idx="11"/>
          </p:nvPr>
        </p:nvSpPr>
        <p:spPr>
          <a:xfrm>
            <a:off x="367019" y="6248400"/>
            <a:ext cx="1508915"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2A2B32AD-42B9-40BB-9140-07757AD70964}"/>
              </a:ext>
            </a:extLst>
          </p:cNvPr>
          <p:cNvSpPr>
            <a:spLocks noGrp="1"/>
          </p:cNvSpPr>
          <p:nvPr>
            <p:ph type="sldNum" sz="quarter" idx="12"/>
          </p:nvPr>
        </p:nvSpPr>
        <p:spPr>
          <a:xfrm>
            <a:off x="10869105" y="5883275"/>
            <a:ext cx="409121" cy="365125"/>
          </a:xfrm>
        </p:spPr>
        <p:txBody>
          <a:bodyPr/>
          <a:lstStyle/>
          <a:p>
            <a:fld id="{AEB06DDB-F44C-4EF7-9DB3-5C554CDE7A4A}" type="slidenum">
              <a:rPr lang="en-AU" b="1" smtClean="0"/>
              <a:t>7</a:t>
            </a:fld>
            <a:endParaRPr lang="en-AU" b="1" dirty="0"/>
          </a:p>
        </p:txBody>
      </p:sp>
    </p:spTree>
    <p:extLst>
      <p:ext uri="{BB962C8B-B14F-4D97-AF65-F5344CB8AC3E}">
        <p14:creationId xmlns:p14="http://schemas.microsoft.com/office/powerpoint/2010/main" val="21182725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592D6-1027-4B0E-BC53-F0723D2A1F82}"/>
              </a:ext>
            </a:extLst>
          </p:cNvPr>
          <p:cNvSpPr>
            <a:spLocks noGrp="1"/>
          </p:cNvSpPr>
          <p:nvPr>
            <p:ph sz="quarter" idx="13"/>
          </p:nvPr>
        </p:nvSpPr>
        <p:spPr>
          <a:xfrm>
            <a:off x="913774" y="359924"/>
            <a:ext cx="10363826" cy="5431276"/>
          </a:xfrm>
        </p:spPr>
        <p:txBody>
          <a:bodyPr/>
          <a:lstStyle/>
          <a:p>
            <a:pPr marL="0" indent="0">
              <a:buNone/>
            </a:pPr>
            <a:r>
              <a:rPr lang="en-AU" b="1" u="sng" dirty="0"/>
              <a:t>2. Model(s) are fitted on the training set.</a:t>
            </a:r>
          </a:p>
          <a:p>
            <a:pPr marL="0" indent="0">
              <a:buNone/>
            </a:pPr>
            <a:r>
              <a:rPr lang="en-AU" b="1" u="sng" dirty="0"/>
              <a:t>3. The predictions are made on the validation set and the test set.</a:t>
            </a:r>
          </a:p>
          <a:p>
            <a:pPr marL="0" indent="0">
              <a:buNone/>
            </a:pPr>
            <a:endParaRPr lang="en-AU" b="1" u="sng" dirty="0"/>
          </a:p>
          <a:p>
            <a:pPr marL="0" indent="0">
              <a:buNone/>
            </a:pPr>
            <a:endParaRPr lang="en-AU" b="1" u="sng" dirty="0"/>
          </a:p>
          <a:p>
            <a:pPr marL="0" indent="0">
              <a:buNone/>
            </a:pPr>
            <a:endParaRPr lang="en-AU" b="1" u="sng" dirty="0"/>
          </a:p>
          <a:p>
            <a:pPr marL="0" indent="0">
              <a:buNone/>
            </a:pPr>
            <a:endParaRPr lang="en-AU" b="1" u="sng" dirty="0"/>
          </a:p>
          <a:p>
            <a:pPr marL="0" indent="0">
              <a:buNone/>
            </a:pPr>
            <a:endParaRPr lang="en-AU" b="1" u="sng" dirty="0"/>
          </a:p>
          <a:p>
            <a:pPr marL="0" indent="0">
              <a:buNone/>
            </a:pPr>
            <a:r>
              <a:rPr lang="en-AU" b="1" u="sng" dirty="0"/>
              <a:t>4. The validation set and its predictions are used as features to build a new model.</a:t>
            </a:r>
          </a:p>
          <a:p>
            <a:pPr marL="0" indent="0">
              <a:buNone/>
            </a:pPr>
            <a:r>
              <a:rPr lang="en-AU" b="1" u="sng" dirty="0"/>
              <a:t>5. This model is used to make final predictions on the test and meta-features.</a:t>
            </a:r>
          </a:p>
          <a:p>
            <a:pPr marL="0" indent="0">
              <a:buNone/>
            </a:pPr>
            <a:endParaRPr lang="en-AU" b="1" u="sng" dirty="0"/>
          </a:p>
          <a:p>
            <a:pPr marL="0" indent="0">
              <a:buNone/>
            </a:pPr>
            <a:endParaRPr lang="en-AU" b="1" u="sng" dirty="0"/>
          </a:p>
        </p:txBody>
      </p:sp>
      <p:sp>
        <p:nvSpPr>
          <p:cNvPr id="4" name="Footer Placeholder 3">
            <a:extLst>
              <a:ext uri="{FF2B5EF4-FFF2-40B4-BE49-F238E27FC236}">
                <a16:creationId xmlns:a16="http://schemas.microsoft.com/office/drawing/2014/main" id="{9170A56A-2758-449E-BF21-67133899ECF2}"/>
              </a:ext>
            </a:extLst>
          </p:cNvPr>
          <p:cNvSpPr>
            <a:spLocks noGrp="1"/>
          </p:cNvSpPr>
          <p:nvPr>
            <p:ph type="ftr" sz="quarter" idx="11"/>
          </p:nvPr>
        </p:nvSpPr>
        <p:spPr>
          <a:xfrm>
            <a:off x="106378" y="6315513"/>
            <a:ext cx="6672887"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5E48892F-4013-4F9D-A37E-BB17868C653C}"/>
              </a:ext>
            </a:extLst>
          </p:cNvPr>
          <p:cNvSpPr>
            <a:spLocks noGrp="1"/>
          </p:cNvSpPr>
          <p:nvPr>
            <p:ph type="sldNum" sz="quarter" idx="12"/>
          </p:nvPr>
        </p:nvSpPr>
        <p:spPr>
          <a:xfrm>
            <a:off x="11321407" y="6408569"/>
            <a:ext cx="764215" cy="365125"/>
          </a:xfrm>
        </p:spPr>
        <p:txBody>
          <a:bodyPr/>
          <a:lstStyle/>
          <a:p>
            <a:fld id="{AEB06DDB-F44C-4EF7-9DB3-5C554CDE7A4A}" type="slidenum">
              <a:rPr lang="en-AU" smtClean="0"/>
              <a:t>70</a:t>
            </a:fld>
            <a:endParaRPr lang="en-AU" dirty="0"/>
          </a:p>
        </p:txBody>
      </p:sp>
      <p:pic>
        <p:nvPicPr>
          <p:cNvPr id="5122" name="Picture 2">
            <a:extLst>
              <a:ext uri="{FF2B5EF4-FFF2-40B4-BE49-F238E27FC236}">
                <a16:creationId xmlns:a16="http://schemas.microsoft.com/office/drawing/2014/main" id="{DDBCFF1B-E13F-497F-BD35-8846F64FD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284" y="1419023"/>
            <a:ext cx="2511763" cy="1908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688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B748D-B1ED-4A7F-9AF3-446B6D41B254}"/>
              </a:ext>
            </a:extLst>
          </p:cNvPr>
          <p:cNvSpPr>
            <a:spLocks noGrp="1"/>
          </p:cNvSpPr>
          <p:nvPr>
            <p:ph sz="quarter" idx="13"/>
          </p:nvPr>
        </p:nvSpPr>
        <p:spPr>
          <a:xfrm>
            <a:off x="913774" y="301557"/>
            <a:ext cx="10363826" cy="5836595"/>
          </a:xfrm>
        </p:spPr>
        <p:txBody>
          <a:bodyPr>
            <a:normAutofit fontScale="92500" lnSpcReduction="20000"/>
          </a:bodyPr>
          <a:lstStyle/>
          <a:p>
            <a:r>
              <a:rPr lang="en-AU" b="1" u="sng" dirty="0"/>
              <a:t>Bagging &amp; Boosting: Covered Ahead in the slides </a:t>
            </a:r>
          </a:p>
          <a:p>
            <a:r>
              <a:rPr lang="en-AU" b="1" dirty="0"/>
              <a:t>Algorithms based on Bagging and Boosting</a:t>
            </a:r>
          </a:p>
          <a:p>
            <a:r>
              <a:rPr lang="en-AU" dirty="0"/>
              <a:t>Bagging and Boosting are two of the most commonly used techniques in machine learning. In this section, we will look at them in detail. Following are the algorithms we will be focusing on:</a:t>
            </a:r>
          </a:p>
          <a:p>
            <a:pPr>
              <a:buFont typeface="Wingdings" panose="05000000000000000000" pitchFamily="2" charset="2"/>
              <a:buChar char="v"/>
            </a:pPr>
            <a:r>
              <a:rPr lang="en-AU" b="1" u="sng" dirty="0"/>
              <a:t>Bagging algorithms:</a:t>
            </a:r>
          </a:p>
          <a:p>
            <a:r>
              <a:rPr lang="en-AU" i="1" dirty="0"/>
              <a:t>Bagging meta-estimator</a:t>
            </a:r>
          </a:p>
          <a:p>
            <a:r>
              <a:rPr lang="en-AU" i="1" dirty="0"/>
              <a:t>Random forest</a:t>
            </a:r>
          </a:p>
          <a:p>
            <a:pPr>
              <a:buFont typeface="Wingdings" panose="05000000000000000000" pitchFamily="2" charset="2"/>
              <a:buChar char="v"/>
            </a:pPr>
            <a:r>
              <a:rPr lang="en-AU" b="1" u="sng" dirty="0"/>
              <a:t>Boosting algorithms:</a:t>
            </a:r>
          </a:p>
          <a:p>
            <a:r>
              <a:rPr lang="en-AU" i="1" dirty="0"/>
              <a:t>AdaBoost</a:t>
            </a:r>
          </a:p>
          <a:p>
            <a:r>
              <a:rPr lang="en-AU" i="1" dirty="0"/>
              <a:t>GBM</a:t>
            </a:r>
          </a:p>
          <a:p>
            <a:r>
              <a:rPr lang="en-AU" i="1" dirty="0"/>
              <a:t>XGBM</a:t>
            </a:r>
          </a:p>
          <a:p>
            <a:r>
              <a:rPr lang="en-AU" i="1" dirty="0"/>
              <a:t>Light GBM</a:t>
            </a:r>
          </a:p>
          <a:p>
            <a:r>
              <a:rPr lang="en-AU" i="1" dirty="0" err="1"/>
              <a:t>CatBoost</a:t>
            </a:r>
            <a:endParaRPr lang="en-AU" i="1" dirty="0"/>
          </a:p>
        </p:txBody>
      </p:sp>
      <p:sp>
        <p:nvSpPr>
          <p:cNvPr id="4" name="Footer Placeholder 3">
            <a:extLst>
              <a:ext uri="{FF2B5EF4-FFF2-40B4-BE49-F238E27FC236}">
                <a16:creationId xmlns:a16="http://schemas.microsoft.com/office/drawing/2014/main" id="{D89647A6-8CAA-4BBD-B426-8B1A68F531C3}"/>
              </a:ext>
            </a:extLst>
          </p:cNvPr>
          <p:cNvSpPr>
            <a:spLocks noGrp="1"/>
          </p:cNvSpPr>
          <p:nvPr>
            <p:ph type="ftr" sz="quarter" idx="11"/>
          </p:nvPr>
        </p:nvSpPr>
        <p:spPr>
          <a:xfrm>
            <a:off x="174472" y="6373879"/>
            <a:ext cx="1800243"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55C2CE33-8C30-47D4-8B05-9F56909B477B}"/>
              </a:ext>
            </a:extLst>
          </p:cNvPr>
          <p:cNvSpPr>
            <a:spLocks noGrp="1"/>
          </p:cNvSpPr>
          <p:nvPr>
            <p:ph type="sldNum" sz="quarter" idx="12"/>
          </p:nvPr>
        </p:nvSpPr>
        <p:spPr/>
        <p:txBody>
          <a:bodyPr/>
          <a:lstStyle/>
          <a:p>
            <a:fld id="{AEB06DDB-F44C-4EF7-9DB3-5C554CDE7A4A}" type="slidenum">
              <a:rPr lang="en-AU" smtClean="0"/>
              <a:t>71</a:t>
            </a:fld>
            <a:endParaRPr lang="en-AU"/>
          </a:p>
        </p:txBody>
      </p:sp>
    </p:spTree>
    <p:extLst>
      <p:ext uri="{BB962C8B-B14F-4D97-AF65-F5344CB8AC3E}">
        <p14:creationId xmlns:p14="http://schemas.microsoft.com/office/powerpoint/2010/main" val="2772851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C41D-CAD4-4F52-8CDC-A8A1F7B293A2}"/>
              </a:ext>
            </a:extLst>
          </p:cNvPr>
          <p:cNvSpPr>
            <a:spLocks noGrp="1"/>
          </p:cNvSpPr>
          <p:nvPr>
            <p:ph type="title"/>
          </p:nvPr>
        </p:nvSpPr>
        <p:spPr>
          <a:xfrm>
            <a:off x="913774" y="269606"/>
            <a:ext cx="10364451" cy="597440"/>
          </a:xfrm>
        </p:spPr>
        <p:txBody>
          <a:bodyPr/>
          <a:lstStyle/>
          <a:p>
            <a:r>
              <a:rPr lang="en-US" dirty="0"/>
              <a:t>Online learning and Sequence Prediction</a:t>
            </a:r>
            <a:endParaRPr lang="en-AU" dirty="0"/>
          </a:p>
        </p:txBody>
      </p:sp>
      <p:sp>
        <p:nvSpPr>
          <p:cNvPr id="3" name="Content Placeholder 2">
            <a:extLst>
              <a:ext uri="{FF2B5EF4-FFF2-40B4-BE49-F238E27FC236}">
                <a16:creationId xmlns:a16="http://schemas.microsoft.com/office/drawing/2014/main" id="{DCB31DA5-855C-4525-94EB-7AE4B9C82C4C}"/>
              </a:ext>
            </a:extLst>
          </p:cNvPr>
          <p:cNvSpPr>
            <a:spLocks noGrp="1"/>
          </p:cNvSpPr>
          <p:nvPr>
            <p:ph sz="quarter" idx="13"/>
          </p:nvPr>
        </p:nvSpPr>
        <p:spPr>
          <a:xfrm>
            <a:off x="913774" y="992222"/>
            <a:ext cx="10363826" cy="4798978"/>
          </a:xfrm>
        </p:spPr>
        <p:txBody>
          <a:bodyPr/>
          <a:lstStyle/>
          <a:p>
            <a:r>
              <a:rPr lang="en-AU" b="1" dirty="0"/>
              <a:t>online machine learning</a:t>
            </a:r>
            <a:r>
              <a:rPr lang="en-AU" dirty="0"/>
              <a:t> is a method of machine learning in which data becomes available in a sequential order and is used to update the best predictor for future data at each step, as opposed to batch learning techniques which generate the best predictor by learning on the entire training data set at once.</a:t>
            </a:r>
          </a:p>
          <a:p>
            <a:r>
              <a:rPr lang="en-AU" dirty="0"/>
              <a:t>Online learning is a common technique used in areas of machine learning where it is computationally infeasible to train over the entire dataset, requiring the need of out-of-core algorithms. </a:t>
            </a:r>
          </a:p>
          <a:p>
            <a:r>
              <a:rPr lang="en-AU" dirty="0"/>
              <a:t>It is also used in situations where it is necessary for the algorithm to dynamically adapt to new patterns in the data, or when the data itself is generated as a function of time, e.g., stock price prediction</a:t>
            </a:r>
          </a:p>
        </p:txBody>
      </p:sp>
      <p:sp>
        <p:nvSpPr>
          <p:cNvPr id="4" name="Footer Placeholder 3">
            <a:extLst>
              <a:ext uri="{FF2B5EF4-FFF2-40B4-BE49-F238E27FC236}">
                <a16:creationId xmlns:a16="http://schemas.microsoft.com/office/drawing/2014/main" id="{79C2EC2F-E5FA-45B4-91B2-FEC86A2A615C}"/>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273F83F8-602D-4104-9367-DC8B6F0F25C8}"/>
              </a:ext>
            </a:extLst>
          </p:cNvPr>
          <p:cNvSpPr>
            <a:spLocks noGrp="1"/>
          </p:cNvSpPr>
          <p:nvPr>
            <p:ph type="sldNum" sz="quarter" idx="12"/>
          </p:nvPr>
        </p:nvSpPr>
        <p:spPr/>
        <p:txBody>
          <a:bodyPr/>
          <a:lstStyle/>
          <a:p>
            <a:fld id="{AEB06DDB-F44C-4EF7-9DB3-5C554CDE7A4A}" type="slidenum">
              <a:rPr lang="en-AU" smtClean="0"/>
              <a:t>72</a:t>
            </a:fld>
            <a:endParaRPr lang="en-AU"/>
          </a:p>
        </p:txBody>
      </p:sp>
    </p:spTree>
    <p:extLst>
      <p:ext uri="{BB962C8B-B14F-4D97-AF65-F5344CB8AC3E}">
        <p14:creationId xmlns:p14="http://schemas.microsoft.com/office/powerpoint/2010/main" val="2785942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B31DA5-855C-4525-94EB-7AE4B9C82C4C}"/>
              </a:ext>
            </a:extLst>
          </p:cNvPr>
          <p:cNvSpPr>
            <a:spLocks noGrp="1"/>
          </p:cNvSpPr>
          <p:nvPr>
            <p:ph sz="quarter" idx="13"/>
          </p:nvPr>
        </p:nvSpPr>
        <p:spPr>
          <a:xfrm>
            <a:off x="612843" y="389105"/>
            <a:ext cx="10664757" cy="5859295"/>
          </a:xfrm>
        </p:spPr>
        <p:txBody>
          <a:bodyPr>
            <a:normAutofit fontScale="92500" lnSpcReduction="20000"/>
          </a:bodyPr>
          <a:lstStyle/>
          <a:p>
            <a:r>
              <a:rPr lang="en-AU" b="1" dirty="0"/>
              <a:t>Sequence prediction </a:t>
            </a:r>
            <a:r>
              <a:rPr lang="en-AU" dirty="0"/>
              <a:t>is a popular machine learning task, which consists of predicting the next symbol(s) based on the previously observed sequence of symbols. </a:t>
            </a:r>
            <a:r>
              <a:rPr lang="en-AU" b="1" dirty="0"/>
              <a:t>These symbols could be a number, an alphabet, a word, an event, or an object like a webpage or product.</a:t>
            </a:r>
            <a:r>
              <a:rPr lang="en-AU" dirty="0"/>
              <a:t> For example:</a:t>
            </a:r>
          </a:p>
          <a:p>
            <a:pPr>
              <a:buFont typeface="Wingdings" panose="05000000000000000000" pitchFamily="2" charset="2"/>
              <a:buChar char="Ø"/>
            </a:pPr>
            <a:r>
              <a:rPr lang="en-AU" dirty="0"/>
              <a:t>A sequence of words or characters in a text.</a:t>
            </a:r>
          </a:p>
          <a:p>
            <a:pPr>
              <a:buFont typeface="Wingdings" panose="05000000000000000000" pitchFamily="2" charset="2"/>
              <a:buChar char="Ø"/>
            </a:pPr>
            <a:r>
              <a:rPr lang="en-AU" dirty="0"/>
              <a:t>A sequence of products bought by a customer.</a:t>
            </a:r>
          </a:p>
          <a:p>
            <a:pPr>
              <a:buFont typeface="Wingdings" panose="05000000000000000000" pitchFamily="2" charset="2"/>
              <a:buChar char="Ø"/>
            </a:pPr>
            <a:r>
              <a:rPr lang="en-AU" dirty="0"/>
              <a:t>A sequence of events observed on logs.</a:t>
            </a:r>
          </a:p>
          <a:p>
            <a:r>
              <a:rPr lang="en-AU" dirty="0"/>
              <a:t>Sequence prediction is different from other types of supervised learning problems, as it </a:t>
            </a:r>
            <a:r>
              <a:rPr lang="en-AU" b="1" dirty="0"/>
              <a:t>imposes that the order in the data must be preserved when training models and making predictions.</a:t>
            </a:r>
          </a:p>
          <a:p>
            <a:r>
              <a:rPr lang="en-AU" dirty="0"/>
              <a:t>Sequence prediction is a common problem which finds real-life applications in various industries. We will introduce you </a:t>
            </a:r>
            <a:r>
              <a:rPr lang="en-AU" b="1" dirty="0"/>
              <a:t>three types of sequence prediction problems:</a:t>
            </a:r>
          </a:p>
          <a:p>
            <a:pPr>
              <a:buFont typeface="Wingdings" panose="05000000000000000000" pitchFamily="2" charset="2"/>
              <a:buChar char="Ø"/>
            </a:pPr>
            <a:r>
              <a:rPr lang="en-AU" dirty="0"/>
              <a:t>Predicting the next value.</a:t>
            </a:r>
          </a:p>
          <a:p>
            <a:pPr>
              <a:buFont typeface="Wingdings" panose="05000000000000000000" pitchFamily="2" charset="2"/>
              <a:buChar char="Ø"/>
            </a:pPr>
            <a:r>
              <a:rPr lang="en-AU" dirty="0"/>
              <a:t>Predicting a class label.</a:t>
            </a:r>
          </a:p>
          <a:p>
            <a:pPr>
              <a:buFont typeface="Wingdings" panose="05000000000000000000" pitchFamily="2" charset="2"/>
              <a:buChar char="Ø"/>
            </a:pPr>
            <a:r>
              <a:rPr lang="en-AU" dirty="0"/>
              <a:t>Predicting a sequence.</a:t>
            </a:r>
          </a:p>
          <a:p>
            <a:endParaRPr lang="en-AU" dirty="0"/>
          </a:p>
        </p:txBody>
      </p:sp>
      <p:sp>
        <p:nvSpPr>
          <p:cNvPr id="4" name="Footer Placeholder 3">
            <a:extLst>
              <a:ext uri="{FF2B5EF4-FFF2-40B4-BE49-F238E27FC236}">
                <a16:creationId xmlns:a16="http://schemas.microsoft.com/office/drawing/2014/main" id="{79C2EC2F-E5FA-45B4-91B2-FEC86A2A615C}"/>
              </a:ext>
            </a:extLst>
          </p:cNvPr>
          <p:cNvSpPr>
            <a:spLocks noGrp="1"/>
          </p:cNvSpPr>
          <p:nvPr>
            <p:ph type="ftr" sz="quarter" idx="11"/>
          </p:nvPr>
        </p:nvSpPr>
        <p:spPr>
          <a:xfrm>
            <a:off x="262021" y="6286332"/>
            <a:ext cx="1518141"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273F83F8-602D-4104-9367-DC8B6F0F25C8}"/>
              </a:ext>
            </a:extLst>
          </p:cNvPr>
          <p:cNvSpPr>
            <a:spLocks noGrp="1"/>
          </p:cNvSpPr>
          <p:nvPr>
            <p:ph type="sldNum" sz="quarter" idx="12"/>
          </p:nvPr>
        </p:nvSpPr>
        <p:spPr/>
        <p:txBody>
          <a:bodyPr/>
          <a:lstStyle/>
          <a:p>
            <a:fld id="{AEB06DDB-F44C-4EF7-9DB3-5C554CDE7A4A}" type="slidenum">
              <a:rPr lang="en-AU" smtClean="0"/>
              <a:t>73</a:t>
            </a:fld>
            <a:endParaRPr lang="en-AU"/>
          </a:p>
        </p:txBody>
      </p:sp>
    </p:spTree>
    <p:extLst>
      <p:ext uri="{BB962C8B-B14F-4D97-AF65-F5344CB8AC3E}">
        <p14:creationId xmlns:p14="http://schemas.microsoft.com/office/powerpoint/2010/main" val="3477745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88D70-63A6-4DB3-B35B-E174106D126A}"/>
              </a:ext>
            </a:extLst>
          </p:cNvPr>
          <p:cNvSpPr>
            <a:spLocks noGrp="1"/>
          </p:cNvSpPr>
          <p:nvPr>
            <p:ph sz="quarter" idx="13"/>
          </p:nvPr>
        </p:nvSpPr>
        <p:spPr>
          <a:xfrm>
            <a:off x="913774" y="486384"/>
            <a:ext cx="10363826" cy="5304816"/>
          </a:xfrm>
        </p:spPr>
        <p:txBody>
          <a:bodyPr/>
          <a:lstStyle/>
          <a:p>
            <a:r>
              <a:rPr lang="en-AU" b="1" u="sng" dirty="0"/>
              <a:t>Predicting the next value</a:t>
            </a:r>
          </a:p>
          <a:p>
            <a:r>
              <a:rPr lang="en-AU" dirty="0"/>
              <a:t>Being able to guess the next element of a sequence is an important question in many applications. </a:t>
            </a:r>
          </a:p>
          <a:p>
            <a:r>
              <a:rPr lang="en-AU" dirty="0"/>
              <a:t>A sequence prediction model learns to identify the pattern in the sequential input data and predict the next value.</a:t>
            </a:r>
          </a:p>
          <a:p>
            <a:endParaRPr lang="en-AU" dirty="0"/>
          </a:p>
          <a:p>
            <a:endParaRPr lang="en-AU" dirty="0"/>
          </a:p>
        </p:txBody>
      </p:sp>
      <p:sp>
        <p:nvSpPr>
          <p:cNvPr id="4" name="Footer Placeholder 3">
            <a:extLst>
              <a:ext uri="{FF2B5EF4-FFF2-40B4-BE49-F238E27FC236}">
                <a16:creationId xmlns:a16="http://schemas.microsoft.com/office/drawing/2014/main" id="{9727FA3D-63E7-4C18-BC3F-E1DA684576F6}"/>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9406A185-BB29-4E93-83C9-15C05AC6E3F0}"/>
              </a:ext>
            </a:extLst>
          </p:cNvPr>
          <p:cNvSpPr>
            <a:spLocks noGrp="1"/>
          </p:cNvSpPr>
          <p:nvPr>
            <p:ph type="sldNum" sz="quarter" idx="12"/>
          </p:nvPr>
        </p:nvSpPr>
        <p:spPr/>
        <p:txBody>
          <a:bodyPr/>
          <a:lstStyle/>
          <a:p>
            <a:fld id="{AEB06DDB-F44C-4EF7-9DB3-5C554CDE7A4A}" type="slidenum">
              <a:rPr lang="en-AU" smtClean="0"/>
              <a:t>74</a:t>
            </a:fld>
            <a:endParaRPr lang="en-AU"/>
          </a:p>
        </p:txBody>
      </p:sp>
      <p:pic>
        <p:nvPicPr>
          <p:cNvPr id="6146" name="Picture 2">
            <a:extLst>
              <a:ext uri="{FF2B5EF4-FFF2-40B4-BE49-F238E27FC236}">
                <a16:creationId xmlns:a16="http://schemas.microsoft.com/office/drawing/2014/main" id="{26A7B310-FBD0-4F12-8E38-33AE8C0C3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414" y="2947786"/>
            <a:ext cx="9069781" cy="2061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1745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A4F3-8A2C-49CC-A11B-611C6D33AEBD}"/>
              </a:ext>
            </a:extLst>
          </p:cNvPr>
          <p:cNvSpPr>
            <a:spLocks noGrp="1"/>
          </p:cNvSpPr>
          <p:nvPr>
            <p:ph type="title"/>
          </p:nvPr>
        </p:nvSpPr>
        <p:spPr>
          <a:xfrm>
            <a:off x="913149" y="188406"/>
            <a:ext cx="10364451" cy="733628"/>
          </a:xfrm>
        </p:spPr>
        <p:txBody>
          <a:bodyPr/>
          <a:lstStyle/>
          <a:p>
            <a:r>
              <a:rPr lang="en-AU" dirty="0"/>
              <a:t>Deep learning</a:t>
            </a:r>
          </a:p>
        </p:txBody>
      </p:sp>
      <p:sp>
        <p:nvSpPr>
          <p:cNvPr id="3" name="Content Placeholder 2">
            <a:extLst>
              <a:ext uri="{FF2B5EF4-FFF2-40B4-BE49-F238E27FC236}">
                <a16:creationId xmlns:a16="http://schemas.microsoft.com/office/drawing/2014/main" id="{B6CD8C9E-8D8D-4F1D-9844-B3B7053377EE}"/>
              </a:ext>
            </a:extLst>
          </p:cNvPr>
          <p:cNvSpPr>
            <a:spLocks noGrp="1"/>
          </p:cNvSpPr>
          <p:nvPr>
            <p:ph sz="quarter" idx="13"/>
          </p:nvPr>
        </p:nvSpPr>
        <p:spPr>
          <a:xfrm>
            <a:off x="913774" y="1031132"/>
            <a:ext cx="10363826" cy="4760067"/>
          </a:xfrm>
        </p:spPr>
        <p:txBody>
          <a:bodyPr>
            <a:normAutofit fontScale="92500" lnSpcReduction="20000"/>
          </a:bodyPr>
          <a:lstStyle/>
          <a:p>
            <a:r>
              <a:rPr lang="en-AU" dirty="0"/>
              <a:t>Deep learning is a machine learning technique that teaches computers to do what comes naturally to humans: learn by example. Deep learning is a key technology behind driverless cars, enabling them to recognize a stop sign. </a:t>
            </a:r>
          </a:p>
          <a:p>
            <a:r>
              <a:rPr lang="en-AU" dirty="0"/>
              <a:t>It is the key to voice control in consumer devices like phones, tablets, TVs, and hands-free speakers. </a:t>
            </a:r>
          </a:p>
          <a:p>
            <a:r>
              <a:rPr lang="en-AU" dirty="0"/>
              <a:t>Deep learning is getting lots of attention lately and for good reason. </a:t>
            </a:r>
          </a:p>
          <a:p>
            <a:r>
              <a:rPr lang="en-AU" dirty="0"/>
              <a:t>It’s achieving results that were not possible before.</a:t>
            </a:r>
          </a:p>
          <a:p>
            <a:r>
              <a:rPr lang="en-AU" dirty="0"/>
              <a:t>In deep learning, a computer model learns to perform classification tasks directly from images, text, or sound. </a:t>
            </a:r>
          </a:p>
          <a:p>
            <a:r>
              <a:rPr lang="en-AU" dirty="0"/>
              <a:t>Deep learning models can achieve state-of-the-art accuracy, sometimes exceeding human-level performance. </a:t>
            </a:r>
          </a:p>
          <a:p>
            <a:r>
              <a:rPr lang="en-AU" dirty="0"/>
              <a:t>Models are trained by using a large set of </a:t>
            </a:r>
            <a:r>
              <a:rPr lang="en-AU" dirty="0" err="1"/>
              <a:t>labeled</a:t>
            </a:r>
            <a:r>
              <a:rPr lang="en-AU" dirty="0"/>
              <a:t> data and neural network architectures that contain many layers.</a:t>
            </a:r>
          </a:p>
          <a:p>
            <a:endParaRPr lang="en-AU" dirty="0"/>
          </a:p>
        </p:txBody>
      </p:sp>
      <p:sp>
        <p:nvSpPr>
          <p:cNvPr id="4" name="Footer Placeholder 3">
            <a:extLst>
              <a:ext uri="{FF2B5EF4-FFF2-40B4-BE49-F238E27FC236}">
                <a16:creationId xmlns:a16="http://schemas.microsoft.com/office/drawing/2014/main" id="{B3D6E46D-F213-4F2C-89C5-163CCC37DC04}"/>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31A0DAF7-558D-48D1-B5E0-6627937B35E5}"/>
              </a:ext>
            </a:extLst>
          </p:cNvPr>
          <p:cNvSpPr>
            <a:spLocks noGrp="1"/>
          </p:cNvSpPr>
          <p:nvPr>
            <p:ph type="sldNum" sz="quarter" idx="12"/>
          </p:nvPr>
        </p:nvSpPr>
        <p:spPr/>
        <p:txBody>
          <a:bodyPr/>
          <a:lstStyle/>
          <a:p>
            <a:fld id="{AEB06DDB-F44C-4EF7-9DB3-5C554CDE7A4A}" type="slidenum">
              <a:rPr lang="en-AU" smtClean="0"/>
              <a:t>75</a:t>
            </a:fld>
            <a:endParaRPr lang="en-AU"/>
          </a:p>
        </p:txBody>
      </p:sp>
    </p:spTree>
    <p:extLst>
      <p:ext uri="{BB962C8B-B14F-4D97-AF65-F5344CB8AC3E}">
        <p14:creationId xmlns:p14="http://schemas.microsoft.com/office/powerpoint/2010/main" val="3308433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813436-7BFD-4531-A6B1-6EE947BE88B8}"/>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8DE7508D-9455-4BDB-868D-1A8ED42BF920}"/>
              </a:ext>
            </a:extLst>
          </p:cNvPr>
          <p:cNvSpPr>
            <a:spLocks noGrp="1"/>
          </p:cNvSpPr>
          <p:nvPr>
            <p:ph type="sldNum" sz="quarter" idx="12"/>
          </p:nvPr>
        </p:nvSpPr>
        <p:spPr/>
        <p:txBody>
          <a:bodyPr/>
          <a:lstStyle/>
          <a:p>
            <a:fld id="{AEB06DDB-F44C-4EF7-9DB3-5C554CDE7A4A}" type="slidenum">
              <a:rPr lang="en-AU" smtClean="0"/>
              <a:t>76</a:t>
            </a:fld>
            <a:endParaRPr lang="en-AU"/>
          </a:p>
        </p:txBody>
      </p:sp>
      <p:pic>
        <p:nvPicPr>
          <p:cNvPr id="7170" name="Picture 2" descr="Deep Learning = Learning Hierarchical Representations">
            <a:extLst>
              <a:ext uri="{FF2B5EF4-FFF2-40B4-BE49-F238E27FC236}">
                <a16:creationId xmlns:a16="http://schemas.microsoft.com/office/drawing/2014/main" id="{7D1F2D28-BE6B-4B0E-A105-22F82D93164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60560" y="339725"/>
            <a:ext cx="8470880" cy="545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007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299A8-0388-4268-A60E-FD0D0FDF0C09}"/>
              </a:ext>
            </a:extLst>
          </p:cNvPr>
          <p:cNvSpPr>
            <a:spLocks noGrp="1"/>
          </p:cNvSpPr>
          <p:nvPr>
            <p:ph sz="quarter" idx="13"/>
          </p:nvPr>
        </p:nvSpPr>
        <p:spPr>
          <a:xfrm>
            <a:off x="913773" y="379380"/>
            <a:ext cx="10915101" cy="5037591"/>
          </a:xfrm>
        </p:spPr>
        <p:txBody>
          <a:bodyPr/>
          <a:lstStyle/>
          <a:p>
            <a:r>
              <a:rPr lang="en-AU" dirty="0"/>
              <a:t>Most deep learning methods use </a:t>
            </a:r>
            <a:r>
              <a:rPr lang="en-AU" b="1" dirty="0"/>
              <a:t>neural network</a:t>
            </a:r>
            <a:r>
              <a:rPr lang="en-AU" dirty="0"/>
              <a:t> architectures, which is why deep learning models are often referred to as </a:t>
            </a:r>
            <a:r>
              <a:rPr lang="en-AU" b="1" dirty="0"/>
              <a:t>deep neural networks</a:t>
            </a:r>
            <a:r>
              <a:rPr lang="en-AU" dirty="0"/>
              <a:t>.</a:t>
            </a:r>
          </a:p>
          <a:p>
            <a:r>
              <a:rPr lang="en-AU" dirty="0"/>
              <a:t>The term “deep” usually refers to the number of hidden layers in the neural network. Traditional neural networks only contain 2-3 hidden layers, while deep networks can have as many as 150.</a:t>
            </a:r>
          </a:p>
          <a:p>
            <a:r>
              <a:rPr lang="en-AU" dirty="0"/>
              <a:t>Deep learning models are trained by using large sets of </a:t>
            </a:r>
            <a:r>
              <a:rPr lang="en-AU" dirty="0" err="1"/>
              <a:t>labeled</a:t>
            </a:r>
            <a:r>
              <a:rPr lang="en-AU" dirty="0"/>
              <a:t> data and neural network architectures that learn features directly from the data without the need for manual feature extraction.</a:t>
            </a:r>
          </a:p>
          <a:p>
            <a:endParaRPr lang="en-AU" dirty="0"/>
          </a:p>
          <a:p>
            <a:endParaRPr lang="en-AU" dirty="0"/>
          </a:p>
        </p:txBody>
      </p:sp>
      <p:sp>
        <p:nvSpPr>
          <p:cNvPr id="4" name="Footer Placeholder 3">
            <a:extLst>
              <a:ext uri="{FF2B5EF4-FFF2-40B4-BE49-F238E27FC236}">
                <a16:creationId xmlns:a16="http://schemas.microsoft.com/office/drawing/2014/main" id="{CD604EFF-E440-476F-9A44-31BFFE61B090}"/>
              </a:ext>
            </a:extLst>
          </p:cNvPr>
          <p:cNvSpPr>
            <a:spLocks noGrp="1"/>
          </p:cNvSpPr>
          <p:nvPr>
            <p:ph type="ftr" sz="quarter" idx="11"/>
          </p:nvPr>
        </p:nvSpPr>
        <p:spPr>
          <a:xfrm>
            <a:off x="913774" y="5883275"/>
            <a:ext cx="6672887" cy="365125"/>
          </a:xfrm>
        </p:spPr>
        <p:txBody>
          <a:bodyPr/>
          <a:lstStyle/>
          <a:p>
            <a:r>
              <a:rPr lang="en-AU"/>
              <a:t>PPT: MADHAV MISHRA</a:t>
            </a:r>
          </a:p>
        </p:txBody>
      </p:sp>
      <p:sp>
        <p:nvSpPr>
          <p:cNvPr id="5" name="Slide Number Placeholder 4">
            <a:extLst>
              <a:ext uri="{FF2B5EF4-FFF2-40B4-BE49-F238E27FC236}">
                <a16:creationId xmlns:a16="http://schemas.microsoft.com/office/drawing/2014/main" id="{196BCBA9-2423-410E-887E-DDF256ED3B5B}"/>
              </a:ext>
            </a:extLst>
          </p:cNvPr>
          <p:cNvSpPr>
            <a:spLocks noGrp="1"/>
          </p:cNvSpPr>
          <p:nvPr>
            <p:ph type="sldNum" sz="quarter" idx="12"/>
          </p:nvPr>
        </p:nvSpPr>
        <p:spPr>
          <a:xfrm>
            <a:off x="10514011" y="5883275"/>
            <a:ext cx="764215" cy="365125"/>
          </a:xfrm>
        </p:spPr>
        <p:txBody>
          <a:bodyPr/>
          <a:lstStyle/>
          <a:p>
            <a:fld id="{AEB06DDB-F44C-4EF7-9DB3-5C554CDE7A4A}" type="slidenum">
              <a:rPr lang="en-AU" smtClean="0"/>
              <a:t>77</a:t>
            </a:fld>
            <a:endParaRPr lang="en-AU"/>
          </a:p>
        </p:txBody>
      </p:sp>
      <p:sp>
        <p:nvSpPr>
          <p:cNvPr id="6" name="AutoShape 2" descr="Figure 1. Neural networks, which are organized in layers consisting of a set of interconnected nodes. Networks can have tens or hundreds of hidden layers.">
            <a:extLst>
              <a:ext uri="{FF2B5EF4-FFF2-40B4-BE49-F238E27FC236}">
                <a16:creationId xmlns:a16="http://schemas.microsoft.com/office/drawing/2014/main" id="{084C3E9A-A8B9-4EF8-AD60-DAD8C0648638}"/>
              </a:ext>
            </a:extLst>
          </p:cNvPr>
          <p:cNvSpPr>
            <a:spLocks noChangeAspect="1" noChangeArrowheads="1"/>
          </p:cNvSpPr>
          <p:nvPr/>
        </p:nvSpPr>
        <p:spPr bwMode="auto">
          <a:xfrm>
            <a:off x="5943599" y="3276599"/>
            <a:ext cx="321013" cy="321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6166745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a:extLst>
              <a:ext uri="{FF2B5EF4-FFF2-40B4-BE49-F238E27FC236}">
                <a16:creationId xmlns:a16="http://schemas.microsoft.com/office/drawing/2014/main" id="{F4748333-11A5-41EB-B4BC-DAD8AA612D1A}"/>
              </a:ext>
            </a:extLst>
          </p:cNvPr>
          <p:cNvPicPr>
            <a:picLocks noGrp="1" noChangeAspect="1"/>
          </p:cNvPicPr>
          <p:nvPr>
            <p:ph sz="quarter" idx="13"/>
          </p:nvPr>
        </p:nvPicPr>
        <p:blipFill>
          <a:blip r:embed="rId4"/>
          <a:stretch>
            <a:fillRect/>
          </a:stretch>
        </p:blipFill>
        <p:spPr>
          <a:xfrm>
            <a:off x="643467" y="1425194"/>
            <a:ext cx="10905066" cy="4007610"/>
          </a:xfrm>
          <a:prstGeom prst="rect">
            <a:avLst/>
          </a:prstGeom>
        </p:spPr>
      </p:pic>
      <p:sp>
        <p:nvSpPr>
          <p:cNvPr id="4" name="Footer Placeholder 3">
            <a:extLst>
              <a:ext uri="{FF2B5EF4-FFF2-40B4-BE49-F238E27FC236}">
                <a16:creationId xmlns:a16="http://schemas.microsoft.com/office/drawing/2014/main" id="{195AC71E-8AA9-4970-B34F-6FB187CFCD77}"/>
              </a:ext>
            </a:extLst>
          </p:cNvPr>
          <p:cNvSpPr>
            <a:spLocks noGrp="1"/>
          </p:cNvSpPr>
          <p:nvPr>
            <p:ph type="ftr" sz="quarter" idx="11"/>
          </p:nvPr>
        </p:nvSpPr>
        <p:spPr>
          <a:xfrm>
            <a:off x="724598" y="6431916"/>
            <a:ext cx="6620644" cy="365125"/>
          </a:xfrm>
        </p:spPr>
        <p:txBody>
          <a:bodyPr vert="horz" lIns="91440" tIns="45720" rIns="91440" bIns="45720" rtlCol="0" anchor="ctr">
            <a:normAutofit/>
          </a:bodyPr>
          <a:lstStyle/>
          <a:p>
            <a:pPr>
              <a:spcAft>
                <a:spcPts val="600"/>
              </a:spcAft>
            </a:pPr>
            <a:r>
              <a:rPr lang="en-US" kern="1200">
                <a:solidFill>
                  <a:srgbClr val="000000"/>
                </a:solidFill>
                <a:latin typeface="+mn-lt"/>
                <a:ea typeface="+mn-ea"/>
                <a:cs typeface="+mn-cs"/>
              </a:rPr>
              <a:t>PPT: MADHAV MISHRA</a:t>
            </a:r>
          </a:p>
        </p:txBody>
      </p:sp>
      <p:sp>
        <p:nvSpPr>
          <p:cNvPr id="5" name="Slide Number Placeholder 4">
            <a:extLst>
              <a:ext uri="{FF2B5EF4-FFF2-40B4-BE49-F238E27FC236}">
                <a16:creationId xmlns:a16="http://schemas.microsoft.com/office/drawing/2014/main" id="{D7A94DEE-ADF4-41FF-BE02-0BCB735908E4}"/>
              </a:ext>
            </a:extLst>
          </p:cNvPr>
          <p:cNvSpPr>
            <a:spLocks noGrp="1"/>
          </p:cNvSpPr>
          <p:nvPr>
            <p:ph type="sldNum" sz="quarter" idx="12"/>
          </p:nvPr>
        </p:nvSpPr>
        <p:spPr>
          <a:xfrm>
            <a:off x="10514011" y="6431916"/>
            <a:ext cx="953392" cy="365125"/>
          </a:xfrm>
        </p:spPr>
        <p:txBody>
          <a:bodyPr vert="horz" lIns="91440" tIns="45720" rIns="91440" bIns="45720" rtlCol="0" anchor="ctr">
            <a:normAutofit/>
          </a:bodyPr>
          <a:lstStyle/>
          <a:p>
            <a:pPr>
              <a:spcAft>
                <a:spcPts val="600"/>
              </a:spcAft>
            </a:pPr>
            <a:fld id="{AEB06DDB-F44C-4EF7-9DB3-5C554CDE7A4A}" type="slidenum">
              <a:rPr lang="en-US">
                <a:solidFill>
                  <a:srgbClr val="000000"/>
                </a:solidFill>
              </a:rPr>
              <a:pPr>
                <a:spcAft>
                  <a:spcPts val="600"/>
                </a:spcAft>
              </a:pPr>
              <a:t>78</a:t>
            </a:fld>
            <a:endParaRPr lang="en-US">
              <a:solidFill>
                <a:srgbClr val="000000"/>
              </a:solidFill>
            </a:endParaRPr>
          </a:p>
        </p:txBody>
      </p:sp>
    </p:spTree>
    <p:extLst>
      <p:ext uri="{BB962C8B-B14F-4D97-AF65-F5344CB8AC3E}">
        <p14:creationId xmlns:p14="http://schemas.microsoft.com/office/powerpoint/2010/main" val="15972817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7D56E-7987-48A4-BDDC-98661D9A92AC}"/>
              </a:ext>
            </a:extLst>
          </p:cNvPr>
          <p:cNvSpPr>
            <a:spLocks noGrp="1"/>
          </p:cNvSpPr>
          <p:nvPr>
            <p:ph sz="quarter" idx="13"/>
          </p:nvPr>
        </p:nvSpPr>
        <p:spPr>
          <a:xfrm>
            <a:off x="546755" y="358220"/>
            <a:ext cx="10730845" cy="5776434"/>
          </a:xfrm>
        </p:spPr>
        <p:txBody>
          <a:bodyPr>
            <a:normAutofit lnSpcReduction="10000"/>
          </a:bodyPr>
          <a:lstStyle/>
          <a:p>
            <a:pPr>
              <a:buFont typeface="Wingdings" panose="05000000000000000000" pitchFamily="2" charset="2"/>
              <a:buChar char="v"/>
            </a:pPr>
            <a:r>
              <a:rPr lang="en-AU" b="1" u="sng" dirty="0"/>
              <a:t>Examples of Deep learning</a:t>
            </a:r>
          </a:p>
          <a:p>
            <a:r>
              <a:rPr lang="en-AU" dirty="0"/>
              <a:t>As we know </a:t>
            </a:r>
            <a:r>
              <a:rPr lang="en-AU" b="1" dirty="0"/>
              <a:t>deep learning and machine learning are subsets of artificial intelligence </a:t>
            </a:r>
            <a:r>
              <a:rPr lang="en-AU" dirty="0"/>
              <a:t>but deep learning technology </a:t>
            </a:r>
            <a:r>
              <a:rPr lang="en-AU" b="1" dirty="0"/>
              <a:t>represents the next evolution of machine learning.</a:t>
            </a:r>
            <a:r>
              <a:rPr lang="en-AU" dirty="0"/>
              <a:t> </a:t>
            </a:r>
          </a:p>
          <a:p>
            <a:r>
              <a:rPr lang="en-AU" dirty="0"/>
              <a:t>As machine learning </a:t>
            </a:r>
            <a:r>
              <a:rPr lang="en-AU" b="1" dirty="0"/>
              <a:t>will work based on algorithms and programs developed by humans</a:t>
            </a:r>
            <a:r>
              <a:rPr lang="en-AU" dirty="0"/>
              <a:t> whereas </a:t>
            </a:r>
            <a:r>
              <a:rPr lang="en-AU" b="1" dirty="0"/>
              <a:t>deep learning learns through a neural network model which acts like similar to humans and allows machine or computer to </a:t>
            </a:r>
            <a:r>
              <a:rPr lang="en-AU" b="1" dirty="0" err="1"/>
              <a:t>analyze</a:t>
            </a:r>
            <a:r>
              <a:rPr lang="en-AU" b="1" dirty="0"/>
              <a:t> the data</a:t>
            </a:r>
            <a:r>
              <a:rPr lang="en-AU" dirty="0"/>
              <a:t> in a similar way as humans do. This becomes possible as we train the neural network models with a huge amount of data as data is the fuel or food for neural network models.</a:t>
            </a:r>
          </a:p>
          <a:p>
            <a:r>
              <a:rPr lang="en-AU" dirty="0"/>
              <a:t>Below are some of the examples in the real world:</a:t>
            </a:r>
          </a:p>
          <a:p>
            <a:pPr marL="0" indent="0">
              <a:buNone/>
            </a:pPr>
            <a:r>
              <a:rPr lang="en-AU" b="1" dirty="0"/>
              <a:t>Computer Vision: </a:t>
            </a:r>
            <a:r>
              <a:rPr lang="en-AU" dirty="0"/>
              <a:t>Computer vision deals with algorithms for computers to understand the world using an image and video data and tasks such as image recognition, image classification, object detection, image segmentation, image restoration etc.</a:t>
            </a:r>
          </a:p>
          <a:p>
            <a:pPr marL="0" indent="0">
              <a:buNone/>
            </a:pPr>
            <a:endParaRPr lang="en-AU" dirty="0"/>
          </a:p>
          <a:p>
            <a:pPr marL="0" indent="0">
              <a:buNone/>
            </a:pPr>
            <a:endParaRPr lang="en-AU" b="1" u="sng" dirty="0"/>
          </a:p>
          <a:p>
            <a:endParaRPr lang="en-AU" dirty="0"/>
          </a:p>
        </p:txBody>
      </p:sp>
      <p:sp>
        <p:nvSpPr>
          <p:cNvPr id="4" name="Footer Placeholder 3">
            <a:extLst>
              <a:ext uri="{FF2B5EF4-FFF2-40B4-BE49-F238E27FC236}">
                <a16:creationId xmlns:a16="http://schemas.microsoft.com/office/drawing/2014/main" id="{AD2ED2D1-8674-405D-8969-BF015C50132E}"/>
              </a:ext>
            </a:extLst>
          </p:cNvPr>
          <p:cNvSpPr>
            <a:spLocks noGrp="1"/>
          </p:cNvSpPr>
          <p:nvPr>
            <p:ph type="ftr" sz="quarter" idx="11"/>
          </p:nvPr>
        </p:nvSpPr>
        <p:spPr>
          <a:xfrm>
            <a:off x="145176" y="6317217"/>
            <a:ext cx="1537195"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C2602C2E-2C92-40E8-8BF6-30A803B52521}"/>
              </a:ext>
            </a:extLst>
          </p:cNvPr>
          <p:cNvSpPr>
            <a:spLocks noGrp="1"/>
          </p:cNvSpPr>
          <p:nvPr>
            <p:ph type="sldNum" sz="quarter" idx="12"/>
          </p:nvPr>
        </p:nvSpPr>
        <p:spPr>
          <a:xfrm>
            <a:off x="11628276" y="6134654"/>
            <a:ext cx="418548" cy="365125"/>
          </a:xfrm>
        </p:spPr>
        <p:txBody>
          <a:bodyPr/>
          <a:lstStyle/>
          <a:p>
            <a:fld id="{AEB06DDB-F44C-4EF7-9DB3-5C554CDE7A4A}" type="slidenum">
              <a:rPr lang="en-AU" smtClean="0"/>
              <a:t>79</a:t>
            </a:fld>
            <a:endParaRPr lang="en-AU" dirty="0"/>
          </a:p>
        </p:txBody>
      </p:sp>
    </p:spTree>
    <p:extLst>
      <p:ext uri="{BB962C8B-B14F-4D97-AF65-F5344CB8AC3E}">
        <p14:creationId xmlns:p14="http://schemas.microsoft.com/office/powerpoint/2010/main" val="336747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38BE5-D29E-4C47-BE89-4B30F6C97145}"/>
              </a:ext>
            </a:extLst>
          </p:cNvPr>
          <p:cNvSpPr>
            <a:spLocks noGrp="1"/>
          </p:cNvSpPr>
          <p:nvPr>
            <p:ph sz="quarter" idx="13"/>
          </p:nvPr>
        </p:nvSpPr>
        <p:spPr>
          <a:xfrm>
            <a:off x="913774" y="244475"/>
            <a:ext cx="10915060" cy="6324931"/>
          </a:xfrm>
        </p:spPr>
        <p:txBody>
          <a:bodyPr>
            <a:normAutofit/>
          </a:bodyPr>
          <a:lstStyle/>
          <a:p>
            <a:r>
              <a:rPr lang="en-AU" b="1" dirty="0"/>
              <a:t>Example</a:t>
            </a:r>
          </a:p>
          <a:p>
            <a:r>
              <a:rPr lang="en-AU" dirty="0"/>
              <a:t>The following is an </a:t>
            </a:r>
            <a:r>
              <a:rPr lang="en-AU" b="1" dirty="0"/>
              <a:t>example to understand the concept of K</a:t>
            </a:r>
            <a:r>
              <a:rPr lang="en-AU" dirty="0"/>
              <a:t> and working of KNN algorithm −</a:t>
            </a:r>
          </a:p>
          <a:p>
            <a:r>
              <a:rPr lang="en-AU" dirty="0"/>
              <a:t>Suppose we have a dataset which can be plotted as follows −</a:t>
            </a:r>
          </a:p>
          <a:p>
            <a:endParaRPr lang="en-AU" dirty="0"/>
          </a:p>
          <a:p>
            <a:endParaRPr lang="en-AU" dirty="0"/>
          </a:p>
          <a:p>
            <a:endParaRPr lang="en-AU" dirty="0"/>
          </a:p>
          <a:p>
            <a:endParaRPr lang="en-AU" dirty="0"/>
          </a:p>
          <a:p>
            <a:r>
              <a:rPr lang="en-AU" dirty="0"/>
              <a:t>Now, we need to classify new data point with black dot (at point 60,60) into blue or red class. We are assuming K = 3 i.e. it would find three nearest data points. It is shown in the next diagrams</a:t>
            </a:r>
          </a:p>
          <a:p>
            <a:r>
              <a:rPr lang="en-AU" dirty="0"/>
              <a:t>We can see in the above diagram the three nearest neighbours of the data point with black dot. Among those three, two of them lies in Red class hence the black dot will also be assigned in red class.</a:t>
            </a:r>
          </a:p>
          <a:p>
            <a:endParaRPr lang="en-AU" dirty="0"/>
          </a:p>
          <a:p>
            <a:endParaRPr lang="en-AU" dirty="0"/>
          </a:p>
        </p:txBody>
      </p:sp>
      <p:sp>
        <p:nvSpPr>
          <p:cNvPr id="4" name="Footer Placeholder 3">
            <a:extLst>
              <a:ext uri="{FF2B5EF4-FFF2-40B4-BE49-F238E27FC236}">
                <a16:creationId xmlns:a16="http://schemas.microsoft.com/office/drawing/2014/main" id="{05E8089D-DA96-4827-ABFD-7206D896A9D1}"/>
              </a:ext>
            </a:extLst>
          </p:cNvPr>
          <p:cNvSpPr>
            <a:spLocks noGrp="1"/>
          </p:cNvSpPr>
          <p:nvPr>
            <p:ph type="ftr" sz="quarter" idx="11"/>
          </p:nvPr>
        </p:nvSpPr>
        <p:spPr>
          <a:xfrm>
            <a:off x="193928" y="6248400"/>
            <a:ext cx="1702966"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202B0B28-A129-4FA4-85AD-0FD646ED6061}"/>
              </a:ext>
            </a:extLst>
          </p:cNvPr>
          <p:cNvSpPr>
            <a:spLocks noGrp="1"/>
          </p:cNvSpPr>
          <p:nvPr>
            <p:ph type="sldNum" sz="quarter" idx="12"/>
          </p:nvPr>
        </p:nvSpPr>
        <p:spPr>
          <a:xfrm>
            <a:off x="11254902" y="6204282"/>
            <a:ext cx="422158" cy="365125"/>
          </a:xfrm>
        </p:spPr>
        <p:txBody>
          <a:bodyPr/>
          <a:lstStyle/>
          <a:p>
            <a:fld id="{AEB06DDB-F44C-4EF7-9DB3-5C554CDE7A4A}" type="slidenum">
              <a:rPr lang="en-AU" smtClean="0"/>
              <a:t>8</a:t>
            </a:fld>
            <a:endParaRPr lang="en-AU"/>
          </a:p>
        </p:txBody>
      </p:sp>
      <p:pic>
        <p:nvPicPr>
          <p:cNvPr id="3074" name="Picture 2" descr="Concept of K">
            <a:extLst>
              <a:ext uri="{FF2B5EF4-FFF2-40B4-BE49-F238E27FC236}">
                <a16:creationId xmlns:a16="http://schemas.microsoft.com/office/drawing/2014/main" id="{0AD06612-C424-47F2-BA37-A9FAF6A1D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203" y="2097628"/>
            <a:ext cx="3950453" cy="19685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NN Algorithm">
            <a:extLst>
              <a:ext uri="{FF2B5EF4-FFF2-40B4-BE49-F238E27FC236}">
                <a16:creationId xmlns:a16="http://schemas.microsoft.com/office/drawing/2014/main" id="{C162822A-1D7E-4B45-9717-744B8F09E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345" y="2097628"/>
            <a:ext cx="4293543" cy="1968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011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7D56E-7987-48A4-BDDC-98661D9A92AC}"/>
              </a:ext>
            </a:extLst>
          </p:cNvPr>
          <p:cNvSpPr>
            <a:spLocks noGrp="1"/>
          </p:cNvSpPr>
          <p:nvPr>
            <p:ph sz="quarter" idx="13"/>
          </p:nvPr>
        </p:nvSpPr>
        <p:spPr>
          <a:xfrm>
            <a:off x="546755" y="358220"/>
            <a:ext cx="10730845" cy="5776434"/>
          </a:xfrm>
        </p:spPr>
        <p:txBody>
          <a:bodyPr>
            <a:normAutofit/>
          </a:bodyPr>
          <a:lstStyle/>
          <a:p>
            <a:pPr marL="0" indent="0">
              <a:buNone/>
            </a:pPr>
            <a:r>
              <a:rPr lang="en-AU" b="1" dirty="0"/>
              <a:t>Speech and Natural Language Processing: </a:t>
            </a:r>
            <a:r>
              <a:rPr lang="en-AU" dirty="0"/>
              <a:t>Natural language processing deals with algorithms for computers to understand, interpret, and manipulate in human language. NLP algorithms work with text and audio data and transform them into audio or text output. Using NLP we can do tasks such as sentiment analysis, speech recognition, language transition, and natural language generation etc.</a:t>
            </a:r>
          </a:p>
          <a:p>
            <a:pPr marL="0" indent="0">
              <a:buNone/>
            </a:pPr>
            <a:endParaRPr lang="en-AU" dirty="0"/>
          </a:p>
          <a:p>
            <a:pPr marL="0" indent="0">
              <a:buNone/>
            </a:pPr>
            <a:r>
              <a:rPr lang="en-AU" b="1" dirty="0"/>
              <a:t>Autonomous vehicles: </a:t>
            </a:r>
            <a:r>
              <a:rPr lang="en-AU" dirty="0"/>
              <a:t>Deep learning models are trained with a huge amount of data for identifying street signs; some models specialize in identifying pedestrians, identifying humans etc. for driverless cars while driving.</a:t>
            </a:r>
          </a:p>
          <a:p>
            <a:pPr marL="0" indent="0">
              <a:buNone/>
            </a:pPr>
            <a:endParaRPr lang="en-AU" dirty="0"/>
          </a:p>
          <a:p>
            <a:pPr marL="0" indent="0">
              <a:buNone/>
            </a:pPr>
            <a:r>
              <a:rPr lang="en-AU" b="1" dirty="0"/>
              <a:t>Image filtering:</a:t>
            </a:r>
            <a:r>
              <a:rPr lang="en-AU" dirty="0"/>
              <a:t> By using deep learning models such as adding </a:t>
            </a:r>
            <a:r>
              <a:rPr lang="en-AU" dirty="0" err="1"/>
              <a:t>color</a:t>
            </a:r>
            <a:r>
              <a:rPr lang="en-AU" dirty="0"/>
              <a:t> to black-and-white images can be done by deep learning models which will take more time if we do manually.</a:t>
            </a:r>
          </a:p>
          <a:p>
            <a:pPr marL="0" indent="0">
              <a:buNone/>
            </a:pPr>
            <a:endParaRPr lang="en-AU" dirty="0"/>
          </a:p>
          <a:p>
            <a:endParaRPr lang="en-AU" dirty="0"/>
          </a:p>
        </p:txBody>
      </p:sp>
      <p:sp>
        <p:nvSpPr>
          <p:cNvPr id="4" name="Footer Placeholder 3">
            <a:extLst>
              <a:ext uri="{FF2B5EF4-FFF2-40B4-BE49-F238E27FC236}">
                <a16:creationId xmlns:a16="http://schemas.microsoft.com/office/drawing/2014/main" id="{AD2ED2D1-8674-405D-8969-BF015C50132E}"/>
              </a:ext>
            </a:extLst>
          </p:cNvPr>
          <p:cNvSpPr>
            <a:spLocks noGrp="1"/>
          </p:cNvSpPr>
          <p:nvPr>
            <p:ph type="ftr" sz="quarter" idx="11"/>
          </p:nvPr>
        </p:nvSpPr>
        <p:spPr>
          <a:xfrm>
            <a:off x="145176" y="6317217"/>
            <a:ext cx="1537195"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C2602C2E-2C92-40E8-8BF6-30A803B52521}"/>
              </a:ext>
            </a:extLst>
          </p:cNvPr>
          <p:cNvSpPr>
            <a:spLocks noGrp="1"/>
          </p:cNvSpPr>
          <p:nvPr>
            <p:ph type="sldNum" sz="quarter" idx="12"/>
          </p:nvPr>
        </p:nvSpPr>
        <p:spPr>
          <a:xfrm>
            <a:off x="11628276" y="6134654"/>
            <a:ext cx="418548" cy="365125"/>
          </a:xfrm>
        </p:spPr>
        <p:txBody>
          <a:bodyPr/>
          <a:lstStyle/>
          <a:p>
            <a:fld id="{AEB06DDB-F44C-4EF7-9DB3-5C554CDE7A4A}" type="slidenum">
              <a:rPr lang="en-AU" smtClean="0"/>
              <a:t>80</a:t>
            </a:fld>
            <a:endParaRPr lang="en-AU" dirty="0"/>
          </a:p>
        </p:txBody>
      </p:sp>
    </p:spTree>
    <p:extLst>
      <p:ext uri="{BB962C8B-B14F-4D97-AF65-F5344CB8AC3E}">
        <p14:creationId xmlns:p14="http://schemas.microsoft.com/office/powerpoint/2010/main" val="37481450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7D56E-7987-48A4-BDDC-98661D9A92AC}"/>
              </a:ext>
            </a:extLst>
          </p:cNvPr>
          <p:cNvSpPr>
            <a:spLocks noGrp="1"/>
          </p:cNvSpPr>
          <p:nvPr>
            <p:ph sz="quarter" idx="13"/>
          </p:nvPr>
        </p:nvSpPr>
        <p:spPr>
          <a:xfrm>
            <a:off x="546755" y="358220"/>
            <a:ext cx="10730845" cy="5776434"/>
          </a:xfrm>
        </p:spPr>
        <p:txBody>
          <a:bodyPr>
            <a:normAutofit fontScale="92500" lnSpcReduction="10000"/>
          </a:bodyPr>
          <a:lstStyle/>
          <a:p>
            <a:pPr>
              <a:buFont typeface="Wingdings" panose="05000000000000000000" pitchFamily="2" charset="2"/>
              <a:buChar char="v"/>
            </a:pPr>
            <a:r>
              <a:rPr lang="en-AU" b="1" u="sng" dirty="0"/>
              <a:t>Application of Deep Learning</a:t>
            </a:r>
          </a:p>
          <a:p>
            <a:r>
              <a:rPr lang="en-AU" dirty="0"/>
              <a:t>Applications of deep learning are vast, but we would try to cover the most used application of deep learning techniques. Here are some of the deep learning applications, which are now changing the world around us very rapidly.</a:t>
            </a:r>
          </a:p>
          <a:p>
            <a:pPr marL="0" indent="0">
              <a:buNone/>
            </a:pPr>
            <a:r>
              <a:rPr lang="en-AU" b="1" u="sng" dirty="0"/>
              <a:t>Toxicity detection for different chemical structures</a:t>
            </a:r>
          </a:p>
          <a:p>
            <a:pPr marL="0" indent="0">
              <a:buNone/>
            </a:pPr>
            <a:r>
              <a:rPr lang="en-AU" dirty="0"/>
              <a:t>Here deep learning method is very efficient, where experts used to take decades of time to determine the toxicity of a specific structure, but with deep learning model it is possible to determine toxicity in very less amount of time (depends on complexity could be hours or days).</a:t>
            </a:r>
          </a:p>
          <a:p>
            <a:pPr marL="0" indent="0">
              <a:buNone/>
            </a:pPr>
            <a:r>
              <a:rPr lang="en-AU" b="1" u="sng" dirty="0"/>
              <a:t>Mitosis detection/ Radiology</a:t>
            </a:r>
          </a:p>
          <a:p>
            <a:pPr marL="0" indent="0">
              <a:buNone/>
            </a:pPr>
            <a:r>
              <a:rPr lang="en-AU" dirty="0"/>
              <a:t>Determining cancer detection deep learning model has 6000 factors which could help in predicting the survival of a patient. For Breast cancer diagnosis deep learning model has been proven efficient and effective. CNN model of deep learning is now able to detect as well as classify mitosis inpatient. Deep neural networks help in the investigation of the cell life cycle </a:t>
            </a:r>
            <a:endParaRPr lang="en-AU" b="1" u="sng" dirty="0"/>
          </a:p>
          <a:p>
            <a:pPr marL="0" indent="0">
              <a:buNone/>
            </a:pPr>
            <a:endParaRPr lang="en-AU" b="1" u="sng" dirty="0"/>
          </a:p>
          <a:p>
            <a:pPr marL="0" indent="0">
              <a:buNone/>
            </a:pPr>
            <a:endParaRPr lang="en-AU" b="1" u="sng" dirty="0"/>
          </a:p>
          <a:p>
            <a:endParaRPr lang="en-AU" dirty="0"/>
          </a:p>
        </p:txBody>
      </p:sp>
      <p:sp>
        <p:nvSpPr>
          <p:cNvPr id="4" name="Footer Placeholder 3">
            <a:extLst>
              <a:ext uri="{FF2B5EF4-FFF2-40B4-BE49-F238E27FC236}">
                <a16:creationId xmlns:a16="http://schemas.microsoft.com/office/drawing/2014/main" id="{AD2ED2D1-8674-405D-8969-BF015C50132E}"/>
              </a:ext>
            </a:extLst>
          </p:cNvPr>
          <p:cNvSpPr>
            <a:spLocks noGrp="1"/>
          </p:cNvSpPr>
          <p:nvPr>
            <p:ph type="ftr" sz="quarter" idx="11"/>
          </p:nvPr>
        </p:nvSpPr>
        <p:spPr>
          <a:xfrm>
            <a:off x="145176" y="6317217"/>
            <a:ext cx="1537195"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C2602C2E-2C92-40E8-8BF6-30A803B52521}"/>
              </a:ext>
            </a:extLst>
          </p:cNvPr>
          <p:cNvSpPr>
            <a:spLocks noGrp="1"/>
          </p:cNvSpPr>
          <p:nvPr>
            <p:ph type="sldNum" sz="quarter" idx="12"/>
          </p:nvPr>
        </p:nvSpPr>
        <p:spPr>
          <a:xfrm>
            <a:off x="11628276" y="6134654"/>
            <a:ext cx="418548" cy="365125"/>
          </a:xfrm>
        </p:spPr>
        <p:txBody>
          <a:bodyPr/>
          <a:lstStyle/>
          <a:p>
            <a:fld id="{AEB06DDB-F44C-4EF7-9DB3-5C554CDE7A4A}" type="slidenum">
              <a:rPr lang="en-AU" smtClean="0"/>
              <a:t>81</a:t>
            </a:fld>
            <a:endParaRPr lang="en-AU" dirty="0"/>
          </a:p>
        </p:txBody>
      </p:sp>
    </p:spTree>
    <p:extLst>
      <p:ext uri="{BB962C8B-B14F-4D97-AF65-F5344CB8AC3E}">
        <p14:creationId xmlns:p14="http://schemas.microsoft.com/office/powerpoint/2010/main" val="17905794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7D56E-7987-48A4-BDDC-98661D9A92AC}"/>
              </a:ext>
            </a:extLst>
          </p:cNvPr>
          <p:cNvSpPr>
            <a:spLocks noGrp="1"/>
          </p:cNvSpPr>
          <p:nvPr>
            <p:ph sz="quarter" idx="13"/>
          </p:nvPr>
        </p:nvSpPr>
        <p:spPr>
          <a:xfrm>
            <a:off x="546755" y="358220"/>
            <a:ext cx="10730845" cy="5776434"/>
          </a:xfrm>
        </p:spPr>
        <p:txBody>
          <a:bodyPr>
            <a:normAutofit lnSpcReduction="10000"/>
          </a:bodyPr>
          <a:lstStyle/>
          <a:p>
            <a:pPr marL="0" indent="0">
              <a:buNone/>
            </a:pPr>
            <a:r>
              <a:rPr lang="en-AU" b="1" u="sng" dirty="0"/>
              <a:t>Text Extraction and Text recognition</a:t>
            </a:r>
          </a:p>
          <a:p>
            <a:pPr marL="0" indent="0">
              <a:buNone/>
            </a:pPr>
            <a:r>
              <a:rPr lang="en-AU" dirty="0"/>
              <a:t>Text extraction itself has a lot of applications in the real world. For example, automatic translation from one language to other, sentimental analysis of different reviews. This widely is known as natural language processing. When writing an email we see auto-suggestion to complete the sentence is also the application of deep learning.</a:t>
            </a:r>
          </a:p>
          <a:p>
            <a:pPr marL="0" indent="0">
              <a:buNone/>
            </a:pPr>
            <a:r>
              <a:rPr lang="en-AU" b="1" u="sng" dirty="0"/>
              <a:t>Market Prediction</a:t>
            </a:r>
          </a:p>
          <a:p>
            <a:pPr marL="0" indent="0">
              <a:buNone/>
            </a:pPr>
            <a:r>
              <a:rPr lang="en-AU" dirty="0"/>
              <a:t>Deep learning models can predict buy and sell calls for traders, depending on the dataset how the model has been trained, it is useful for both short term trading game as well as long term investment based on the available features.</a:t>
            </a:r>
          </a:p>
          <a:p>
            <a:pPr marL="0" indent="0">
              <a:buNone/>
            </a:pPr>
            <a:r>
              <a:rPr lang="en-AU" b="1" u="sng" dirty="0"/>
              <a:t>Fraud Detection</a:t>
            </a:r>
          </a:p>
          <a:p>
            <a:pPr marL="0" indent="0">
              <a:buNone/>
            </a:pPr>
            <a:r>
              <a:rPr lang="en-AU" dirty="0"/>
              <a:t>A deep learning model uses multiple data sources to flag a decision as a fraud in real-time. With deep learning models, it is also possible to find out which product and which markets are most susceptible to fraud and provide or extra care in such cases.</a:t>
            </a:r>
          </a:p>
          <a:p>
            <a:pPr marL="0" indent="0">
              <a:buNone/>
            </a:pPr>
            <a:endParaRPr lang="en-AU" dirty="0"/>
          </a:p>
          <a:p>
            <a:pPr marL="0" indent="0">
              <a:buNone/>
            </a:pPr>
            <a:endParaRPr lang="en-AU" dirty="0"/>
          </a:p>
        </p:txBody>
      </p:sp>
      <p:sp>
        <p:nvSpPr>
          <p:cNvPr id="4" name="Footer Placeholder 3">
            <a:extLst>
              <a:ext uri="{FF2B5EF4-FFF2-40B4-BE49-F238E27FC236}">
                <a16:creationId xmlns:a16="http://schemas.microsoft.com/office/drawing/2014/main" id="{AD2ED2D1-8674-405D-8969-BF015C50132E}"/>
              </a:ext>
            </a:extLst>
          </p:cNvPr>
          <p:cNvSpPr>
            <a:spLocks noGrp="1"/>
          </p:cNvSpPr>
          <p:nvPr>
            <p:ph type="ftr" sz="quarter" idx="11"/>
          </p:nvPr>
        </p:nvSpPr>
        <p:spPr>
          <a:xfrm>
            <a:off x="145176" y="6317217"/>
            <a:ext cx="1537195"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C2602C2E-2C92-40E8-8BF6-30A803B52521}"/>
              </a:ext>
            </a:extLst>
          </p:cNvPr>
          <p:cNvSpPr>
            <a:spLocks noGrp="1"/>
          </p:cNvSpPr>
          <p:nvPr>
            <p:ph type="sldNum" sz="quarter" idx="12"/>
          </p:nvPr>
        </p:nvSpPr>
        <p:spPr>
          <a:xfrm>
            <a:off x="11628276" y="6134654"/>
            <a:ext cx="418548" cy="365125"/>
          </a:xfrm>
        </p:spPr>
        <p:txBody>
          <a:bodyPr/>
          <a:lstStyle/>
          <a:p>
            <a:fld id="{AEB06DDB-F44C-4EF7-9DB3-5C554CDE7A4A}" type="slidenum">
              <a:rPr lang="en-AU" smtClean="0"/>
              <a:t>82</a:t>
            </a:fld>
            <a:endParaRPr lang="en-AU" dirty="0"/>
          </a:p>
        </p:txBody>
      </p:sp>
    </p:spTree>
    <p:extLst>
      <p:ext uri="{BB962C8B-B14F-4D97-AF65-F5344CB8AC3E}">
        <p14:creationId xmlns:p14="http://schemas.microsoft.com/office/powerpoint/2010/main" val="14520991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A585-84EF-45A7-BB45-BA0E8047CCC9}"/>
              </a:ext>
            </a:extLst>
          </p:cNvPr>
          <p:cNvSpPr>
            <a:spLocks noGrp="1"/>
          </p:cNvSpPr>
          <p:nvPr>
            <p:ph type="title"/>
          </p:nvPr>
        </p:nvSpPr>
        <p:spPr>
          <a:xfrm>
            <a:off x="913774" y="253393"/>
            <a:ext cx="10364451" cy="448284"/>
          </a:xfrm>
        </p:spPr>
        <p:txBody>
          <a:bodyPr>
            <a:normAutofit fontScale="90000"/>
          </a:bodyPr>
          <a:lstStyle/>
          <a:p>
            <a:r>
              <a:rPr lang="en-US" dirty="0"/>
              <a:t>Reinforcement Learning</a:t>
            </a:r>
            <a:endParaRPr lang="en-AU" dirty="0"/>
          </a:p>
        </p:txBody>
      </p:sp>
      <p:sp>
        <p:nvSpPr>
          <p:cNvPr id="3" name="Content Placeholder 2">
            <a:extLst>
              <a:ext uri="{FF2B5EF4-FFF2-40B4-BE49-F238E27FC236}">
                <a16:creationId xmlns:a16="http://schemas.microsoft.com/office/drawing/2014/main" id="{4799CF02-69A5-40CC-B363-4D6F32071793}"/>
              </a:ext>
            </a:extLst>
          </p:cNvPr>
          <p:cNvSpPr>
            <a:spLocks noGrp="1"/>
          </p:cNvSpPr>
          <p:nvPr>
            <p:ph sz="quarter" idx="13"/>
          </p:nvPr>
        </p:nvSpPr>
        <p:spPr>
          <a:xfrm>
            <a:off x="913774" y="701678"/>
            <a:ext cx="10363826" cy="5089522"/>
          </a:xfrm>
        </p:spPr>
        <p:txBody>
          <a:bodyPr/>
          <a:lstStyle/>
          <a:p>
            <a:r>
              <a:rPr lang="en-AU" dirty="0"/>
              <a:t>Reinforcement is the field of machine learning that involves learning without the involvement of any human interaction as it has an agent that learns how to behave in an environment by performing actions and then learn based upon the outcome of these actions to obtain the required goal that is set by the system two accomplish</a:t>
            </a:r>
            <a:r>
              <a:rPr lang="en-AU"/>
              <a:t>. </a:t>
            </a:r>
          </a:p>
          <a:p>
            <a:r>
              <a:rPr lang="en-AU"/>
              <a:t>Based upon the type of goals it is classified as Positive and Negative learning methods with there application in the field of Healthcare, Education, Computer Vision, Games, NLP, Transportation, etc.</a:t>
            </a:r>
            <a:endParaRPr lang="en-AU" dirty="0"/>
          </a:p>
        </p:txBody>
      </p:sp>
      <p:sp>
        <p:nvSpPr>
          <p:cNvPr id="4" name="Footer Placeholder 3">
            <a:extLst>
              <a:ext uri="{FF2B5EF4-FFF2-40B4-BE49-F238E27FC236}">
                <a16:creationId xmlns:a16="http://schemas.microsoft.com/office/drawing/2014/main" id="{F1C7ED43-CDEB-4EC1-934F-7F0D4D297269}"/>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AEFD773D-71EB-40CD-BCA5-8D0250312565}"/>
              </a:ext>
            </a:extLst>
          </p:cNvPr>
          <p:cNvSpPr>
            <a:spLocks noGrp="1"/>
          </p:cNvSpPr>
          <p:nvPr>
            <p:ph type="sldNum" sz="quarter" idx="12"/>
          </p:nvPr>
        </p:nvSpPr>
        <p:spPr/>
        <p:txBody>
          <a:bodyPr/>
          <a:lstStyle/>
          <a:p>
            <a:fld id="{AEB06DDB-F44C-4EF7-9DB3-5C554CDE7A4A}" type="slidenum">
              <a:rPr lang="en-AU" smtClean="0"/>
              <a:t>83</a:t>
            </a:fld>
            <a:endParaRPr lang="en-AU"/>
          </a:p>
        </p:txBody>
      </p:sp>
    </p:spTree>
    <p:extLst>
      <p:ext uri="{BB962C8B-B14F-4D97-AF65-F5344CB8AC3E}">
        <p14:creationId xmlns:p14="http://schemas.microsoft.com/office/powerpoint/2010/main" val="28649587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reinforcement">
            <a:extLst>
              <a:ext uri="{FF2B5EF4-FFF2-40B4-BE49-F238E27FC236}">
                <a16:creationId xmlns:a16="http://schemas.microsoft.com/office/drawing/2014/main" id="{898F3A14-CD67-4118-B819-58FA28761B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7612" y="1340021"/>
            <a:ext cx="5989863" cy="35850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235D5B3-C8A4-45C2-A0E2-AC8F0B762394}"/>
              </a:ext>
            </a:extLst>
          </p:cNvPr>
          <p:cNvSpPr>
            <a:spLocks noGrp="1"/>
          </p:cNvSpPr>
          <p:nvPr>
            <p:ph sz="quarter" idx="13"/>
          </p:nvPr>
        </p:nvSpPr>
        <p:spPr>
          <a:xfrm>
            <a:off x="6772275" y="566867"/>
            <a:ext cx="5190103" cy="5698263"/>
          </a:xfrm>
        </p:spPr>
        <p:txBody>
          <a:bodyPr>
            <a:normAutofit/>
          </a:bodyPr>
          <a:lstStyle/>
          <a:p>
            <a:pPr>
              <a:lnSpc>
                <a:spcPct val="110000"/>
              </a:lnSpc>
              <a:buFont typeface="Wingdings" panose="05000000000000000000" pitchFamily="2" charset="2"/>
              <a:buChar char="v"/>
            </a:pPr>
            <a:r>
              <a:rPr lang="en-AU" sz="1800" b="1" u="sng" dirty="0"/>
              <a:t>Understand Reinforcement Learning</a:t>
            </a:r>
          </a:p>
          <a:p>
            <a:pPr>
              <a:lnSpc>
                <a:spcPct val="110000"/>
              </a:lnSpc>
            </a:pPr>
            <a:r>
              <a:rPr lang="en-AU" sz="1800" dirty="0"/>
              <a:t>Let us try to under the working of reinforcement learning with the help of 2 simple use cases:</a:t>
            </a:r>
          </a:p>
          <a:p>
            <a:pPr>
              <a:lnSpc>
                <a:spcPct val="110000"/>
              </a:lnSpc>
            </a:pPr>
            <a:r>
              <a:rPr lang="en-AU" sz="1800" b="1" dirty="0"/>
              <a:t>Case #1</a:t>
            </a:r>
          </a:p>
          <a:p>
            <a:pPr>
              <a:lnSpc>
                <a:spcPct val="110000"/>
              </a:lnSpc>
            </a:pPr>
            <a:r>
              <a:rPr lang="en-AU" sz="1800" dirty="0"/>
              <a:t>There is a baby in the family and she has just started walking and everyone is quite happy about it. One day, the parents try to set a goal, let us baby reach the couch, and see if the baby is able to do so.</a:t>
            </a:r>
          </a:p>
          <a:p>
            <a:pPr>
              <a:lnSpc>
                <a:spcPct val="110000"/>
              </a:lnSpc>
            </a:pPr>
            <a:r>
              <a:rPr lang="en-AU" sz="1800" b="1" dirty="0"/>
              <a:t>Result of Case 1: </a:t>
            </a:r>
            <a:r>
              <a:rPr lang="en-AU" sz="1800" dirty="0"/>
              <a:t>The baby successfully reaches the settee and thus everyone in the family is very happy to see this. The chosen path now comes with a positive reward.</a:t>
            </a:r>
          </a:p>
          <a:p>
            <a:pPr>
              <a:lnSpc>
                <a:spcPct val="110000"/>
              </a:lnSpc>
            </a:pPr>
            <a:r>
              <a:rPr lang="en-AU" sz="1800" b="1" dirty="0"/>
              <a:t>Points:</a:t>
            </a:r>
            <a:r>
              <a:rPr lang="en-AU" sz="1800" dirty="0"/>
              <a:t> Reward + (+n) → Positive reward.</a:t>
            </a:r>
          </a:p>
          <a:p>
            <a:pPr marL="0" indent="0">
              <a:lnSpc>
                <a:spcPct val="110000"/>
              </a:lnSpc>
              <a:buNone/>
            </a:pPr>
            <a:endParaRPr lang="en-AU" sz="1800" dirty="0"/>
          </a:p>
        </p:txBody>
      </p:sp>
      <p:sp>
        <p:nvSpPr>
          <p:cNvPr id="4" name="Footer Placeholder 3">
            <a:extLst>
              <a:ext uri="{FF2B5EF4-FFF2-40B4-BE49-F238E27FC236}">
                <a16:creationId xmlns:a16="http://schemas.microsoft.com/office/drawing/2014/main" id="{7CE7C048-1322-4846-B979-0E9F528A1E88}"/>
              </a:ext>
            </a:extLst>
          </p:cNvPr>
          <p:cNvSpPr>
            <a:spLocks noGrp="1"/>
          </p:cNvSpPr>
          <p:nvPr>
            <p:ph type="ftr" sz="quarter" idx="11"/>
          </p:nvPr>
        </p:nvSpPr>
        <p:spPr>
          <a:xfrm>
            <a:off x="913775" y="6265130"/>
            <a:ext cx="4418389" cy="365125"/>
          </a:xfrm>
        </p:spPr>
        <p:txBody>
          <a:bodyPr>
            <a:normAutofit/>
          </a:bodyPr>
          <a:lstStyle/>
          <a:p>
            <a:pPr>
              <a:spcAft>
                <a:spcPts val="600"/>
              </a:spcAft>
            </a:pPr>
            <a:r>
              <a:rPr lang="en-AU"/>
              <a:t>PPT: MADHAV MISHRA</a:t>
            </a:r>
          </a:p>
        </p:txBody>
      </p:sp>
      <p:sp>
        <p:nvSpPr>
          <p:cNvPr id="5" name="Slide Number Placeholder 4">
            <a:extLst>
              <a:ext uri="{FF2B5EF4-FFF2-40B4-BE49-F238E27FC236}">
                <a16:creationId xmlns:a16="http://schemas.microsoft.com/office/drawing/2014/main" id="{56E3AAD6-4BE7-4FA0-AC1D-C01D8F4FBBCC}"/>
              </a:ext>
            </a:extLst>
          </p:cNvPr>
          <p:cNvSpPr>
            <a:spLocks noGrp="1"/>
          </p:cNvSpPr>
          <p:nvPr>
            <p:ph type="sldNum" sz="quarter" idx="12"/>
          </p:nvPr>
        </p:nvSpPr>
        <p:spPr>
          <a:xfrm>
            <a:off x="10514011" y="6265130"/>
            <a:ext cx="764215" cy="365125"/>
          </a:xfrm>
        </p:spPr>
        <p:txBody>
          <a:bodyPr>
            <a:normAutofit/>
          </a:bodyPr>
          <a:lstStyle/>
          <a:p>
            <a:pPr>
              <a:spcAft>
                <a:spcPts val="600"/>
              </a:spcAft>
            </a:pPr>
            <a:fld id="{AEB06DDB-F44C-4EF7-9DB3-5C554CDE7A4A}" type="slidenum">
              <a:rPr lang="en-AU" smtClean="0"/>
              <a:pPr>
                <a:spcAft>
                  <a:spcPts val="600"/>
                </a:spcAft>
              </a:pPr>
              <a:t>84</a:t>
            </a:fld>
            <a:endParaRPr lang="en-AU"/>
          </a:p>
        </p:txBody>
      </p:sp>
    </p:spTree>
    <p:extLst>
      <p:ext uri="{BB962C8B-B14F-4D97-AF65-F5344CB8AC3E}">
        <p14:creationId xmlns:p14="http://schemas.microsoft.com/office/powerpoint/2010/main" val="19654202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F235D5B3-C8A4-45C2-A0E2-AC8F0B762394}"/>
              </a:ext>
            </a:extLst>
          </p:cNvPr>
          <p:cNvSpPr>
            <a:spLocks noGrp="1"/>
          </p:cNvSpPr>
          <p:nvPr>
            <p:ph sz="quarter" idx="13"/>
          </p:nvPr>
        </p:nvSpPr>
        <p:spPr>
          <a:xfrm>
            <a:off x="6772275" y="566867"/>
            <a:ext cx="5190103" cy="5698263"/>
          </a:xfrm>
        </p:spPr>
        <p:txBody>
          <a:bodyPr>
            <a:normAutofit lnSpcReduction="10000"/>
          </a:bodyPr>
          <a:lstStyle/>
          <a:p>
            <a:r>
              <a:rPr lang="en-AU" sz="1800" b="1" dirty="0"/>
              <a:t>Case #2</a:t>
            </a:r>
          </a:p>
          <a:p>
            <a:r>
              <a:rPr lang="en-AU" sz="1800" dirty="0"/>
              <a:t>The baby was not able to reach the couch and the baby has fallen.</a:t>
            </a:r>
          </a:p>
          <a:p>
            <a:r>
              <a:rPr lang="en-AU" sz="1800" dirty="0"/>
              <a:t> It hurts! What possibly could be the reason?</a:t>
            </a:r>
          </a:p>
          <a:p>
            <a:r>
              <a:rPr lang="en-AU" sz="1800" dirty="0"/>
              <a:t> There might be some obstacles in the path to the couch and the baby had fallen to obstacles.</a:t>
            </a:r>
          </a:p>
          <a:p>
            <a:r>
              <a:rPr lang="en-AU" sz="1800" b="1" dirty="0"/>
              <a:t>Result of Case 2:</a:t>
            </a:r>
            <a:r>
              <a:rPr lang="en-AU" sz="1800" dirty="0"/>
              <a:t> The baby falls to some obstacles and she cries! Oh, that was bad, she learned, not to fall in the trap of obstacle the next time. The chosen path now comes with a negative reward.</a:t>
            </a:r>
          </a:p>
          <a:p>
            <a:r>
              <a:rPr lang="en-AU" b="1" dirty="0"/>
              <a:t>Points:</a:t>
            </a:r>
            <a:r>
              <a:rPr lang="en-AU" dirty="0"/>
              <a:t> Rewards + (-n) →Negative reward.</a:t>
            </a:r>
            <a:endParaRPr lang="en-AU" sz="1800" dirty="0"/>
          </a:p>
        </p:txBody>
      </p:sp>
      <p:sp>
        <p:nvSpPr>
          <p:cNvPr id="4" name="Footer Placeholder 3">
            <a:extLst>
              <a:ext uri="{FF2B5EF4-FFF2-40B4-BE49-F238E27FC236}">
                <a16:creationId xmlns:a16="http://schemas.microsoft.com/office/drawing/2014/main" id="{7CE7C048-1322-4846-B979-0E9F528A1E88}"/>
              </a:ext>
            </a:extLst>
          </p:cNvPr>
          <p:cNvSpPr>
            <a:spLocks noGrp="1"/>
          </p:cNvSpPr>
          <p:nvPr>
            <p:ph type="ftr" sz="quarter" idx="11"/>
          </p:nvPr>
        </p:nvSpPr>
        <p:spPr>
          <a:xfrm>
            <a:off x="913775" y="6265130"/>
            <a:ext cx="4418389" cy="365125"/>
          </a:xfrm>
        </p:spPr>
        <p:txBody>
          <a:bodyPr>
            <a:normAutofit/>
          </a:bodyPr>
          <a:lstStyle/>
          <a:p>
            <a:pPr>
              <a:spcAft>
                <a:spcPts val="600"/>
              </a:spcAft>
            </a:pPr>
            <a:r>
              <a:rPr lang="en-AU"/>
              <a:t>PPT: MADHAV MISHRA</a:t>
            </a:r>
          </a:p>
        </p:txBody>
      </p:sp>
      <p:sp>
        <p:nvSpPr>
          <p:cNvPr id="5" name="Slide Number Placeholder 4">
            <a:extLst>
              <a:ext uri="{FF2B5EF4-FFF2-40B4-BE49-F238E27FC236}">
                <a16:creationId xmlns:a16="http://schemas.microsoft.com/office/drawing/2014/main" id="{56E3AAD6-4BE7-4FA0-AC1D-C01D8F4FBBCC}"/>
              </a:ext>
            </a:extLst>
          </p:cNvPr>
          <p:cNvSpPr>
            <a:spLocks noGrp="1"/>
          </p:cNvSpPr>
          <p:nvPr>
            <p:ph type="sldNum" sz="quarter" idx="12"/>
          </p:nvPr>
        </p:nvSpPr>
        <p:spPr>
          <a:xfrm>
            <a:off x="10514011" y="6265130"/>
            <a:ext cx="764215" cy="365125"/>
          </a:xfrm>
        </p:spPr>
        <p:txBody>
          <a:bodyPr>
            <a:normAutofit/>
          </a:bodyPr>
          <a:lstStyle/>
          <a:p>
            <a:pPr>
              <a:spcAft>
                <a:spcPts val="600"/>
              </a:spcAft>
            </a:pPr>
            <a:fld id="{AEB06DDB-F44C-4EF7-9DB3-5C554CDE7A4A}" type="slidenum">
              <a:rPr lang="en-AU" smtClean="0"/>
              <a:pPr>
                <a:spcAft>
                  <a:spcPts val="600"/>
                </a:spcAft>
              </a:pPr>
              <a:t>85</a:t>
            </a:fld>
            <a:endParaRPr lang="en-AU"/>
          </a:p>
        </p:txBody>
      </p:sp>
      <p:pic>
        <p:nvPicPr>
          <p:cNvPr id="2050" name="Picture 2" descr="reinforcrment2">
            <a:extLst>
              <a:ext uri="{FF2B5EF4-FFF2-40B4-BE49-F238E27FC236}">
                <a16:creationId xmlns:a16="http://schemas.microsoft.com/office/drawing/2014/main" id="{EAF5E3E8-CE11-442C-9D86-86AEA3F3F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99" y="1290956"/>
            <a:ext cx="6514078" cy="366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049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84220-23C8-4262-B06D-CAE95A224CF9}"/>
              </a:ext>
            </a:extLst>
          </p:cNvPr>
          <p:cNvSpPr>
            <a:spLocks noGrp="1"/>
          </p:cNvSpPr>
          <p:nvPr>
            <p:ph sz="quarter" idx="13"/>
          </p:nvPr>
        </p:nvSpPr>
        <p:spPr>
          <a:xfrm>
            <a:off x="913774" y="363984"/>
            <a:ext cx="10363826" cy="5427215"/>
          </a:xfrm>
        </p:spPr>
        <p:txBody>
          <a:bodyPr>
            <a:normAutofit fontScale="92500" lnSpcReduction="20000"/>
          </a:bodyPr>
          <a:lstStyle/>
          <a:p>
            <a:pPr>
              <a:buFont typeface="Wingdings" panose="05000000000000000000" pitchFamily="2" charset="2"/>
              <a:buChar char="v"/>
            </a:pPr>
            <a:r>
              <a:rPr lang="en-AU" b="1" u="sng" dirty="0"/>
              <a:t>Types of Reinforcement Learning</a:t>
            </a:r>
          </a:p>
          <a:p>
            <a:r>
              <a:rPr lang="en-AU" dirty="0"/>
              <a:t>Below are the two types of reinforcement learning with their advantages and disadvantages:</a:t>
            </a:r>
          </a:p>
          <a:p>
            <a:pPr marL="0" indent="0">
              <a:buNone/>
            </a:pPr>
            <a:r>
              <a:rPr lang="en-AU" b="1" dirty="0"/>
              <a:t>1. Positive</a:t>
            </a:r>
          </a:p>
          <a:p>
            <a:r>
              <a:rPr lang="en-AU" dirty="0"/>
              <a:t>When the strength and frequency of the </a:t>
            </a:r>
            <a:r>
              <a:rPr lang="en-AU" dirty="0" err="1"/>
              <a:t>behavior</a:t>
            </a:r>
            <a:r>
              <a:rPr lang="en-AU" dirty="0"/>
              <a:t> are increased due to the occurrence of some particular </a:t>
            </a:r>
            <a:r>
              <a:rPr lang="en-AU" dirty="0" err="1"/>
              <a:t>behavior</a:t>
            </a:r>
            <a:r>
              <a:rPr lang="en-AU" dirty="0"/>
              <a:t>, it is known as Positive Reinforcement Learning.</a:t>
            </a:r>
          </a:p>
          <a:p>
            <a:pPr marL="0" indent="0">
              <a:buNone/>
            </a:pPr>
            <a:r>
              <a:rPr lang="en-AU" b="1" dirty="0"/>
              <a:t>Advantages: </a:t>
            </a:r>
            <a:r>
              <a:rPr lang="en-AU" dirty="0"/>
              <a:t>The performance is maximized and the change remains for a longer time.</a:t>
            </a:r>
          </a:p>
          <a:p>
            <a:pPr marL="0" indent="0">
              <a:buNone/>
            </a:pPr>
            <a:r>
              <a:rPr lang="en-AU" b="1" dirty="0"/>
              <a:t>Disadvantages: </a:t>
            </a:r>
            <a:r>
              <a:rPr lang="en-AU" dirty="0"/>
              <a:t>Results can be diminished if we have too much reinforcement.</a:t>
            </a:r>
          </a:p>
          <a:p>
            <a:pPr marL="0" indent="0">
              <a:buNone/>
            </a:pPr>
            <a:r>
              <a:rPr lang="en-AU" b="1" dirty="0"/>
              <a:t>2. Negative</a:t>
            </a:r>
          </a:p>
          <a:p>
            <a:r>
              <a:rPr lang="en-AU" dirty="0"/>
              <a:t>It is the strengthening of </a:t>
            </a:r>
            <a:r>
              <a:rPr lang="en-AU" dirty="0" err="1"/>
              <a:t>behavior</a:t>
            </a:r>
            <a:r>
              <a:rPr lang="en-AU" dirty="0"/>
              <a:t>, mostly because of the negative term vanishes.</a:t>
            </a:r>
          </a:p>
          <a:p>
            <a:pPr marL="0" indent="0">
              <a:buNone/>
            </a:pPr>
            <a:r>
              <a:rPr lang="en-AU" b="1" dirty="0"/>
              <a:t>Advantages: </a:t>
            </a:r>
            <a:r>
              <a:rPr lang="en-AU" dirty="0" err="1"/>
              <a:t>Behavior</a:t>
            </a:r>
            <a:r>
              <a:rPr lang="en-AU" dirty="0"/>
              <a:t> is increased.</a:t>
            </a:r>
          </a:p>
          <a:p>
            <a:pPr marL="0" indent="0">
              <a:buNone/>
            </a:pPr>
            <a:r>
              <a:rPr lang="en-AU" b="1" dirty="0"/>
              <a:t>Disadvantages: </a:t>
            </a:r>
            <a:r>
              <a:rPr lang="en-AU" dirty="0"/>
              <a:t>Only the minimum </a:t>
            </a:r>
            <a:r>
              <a:rPr lang="en-AU" dirty="0" err="1"/>
              <a:t>behavior</a:t>
            </a:r>
            <a:r>
              <a:rPr lang="en-AU" dirty="0"/>
              <a:t> of the model can be reached with the help of negative reinforcement learning.</a:t>
            </a:r>
          </a:p>
        </p:txBody>
      </p:sp>
      <p:sp>
        <p:nvSpPr>
          <p:cNvPr id="4" name="Footer Placeholder 3">
            <a:extLst>
              <a:ext uri="{FF2B5EF4-FFF2-40B4-BE49-F238E27FC236}">
                <a16:creationId xmlns:a16="http://schemas.microsoft.com/office/drawing/2014/main" id="{1E48A72A-1241-42A7-B850-5CE522D6848B}"/>
              </a:ext>
            </a:extLst>
          </p:cNvPr>
          <p:cNvSpPr>
            <a:spLocks noGrp="1"/>
          </p:cNvSpPr>
          <p:nvPr>
            <p:ph type="ftr" sz="quarter" idx="11"/>
          </p:nvPr>
        </p:nvSpPr>
        <p:spPr>
          <a:xfrm>
            <a:off x="185492" y="6436989"/>
            <a:ext cx="1456564"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B3BA08B7-CC3E-49B0-8ECE-E0D58178D16D}"/>
              </a:ext>
            </a:extLst>
          </p:cNvPr>
          <p:cNvSpPr>
            <a:spLocks noGrp="1"/>
          </p:cNvSpPr>
          <p:nvPr>
            <p:ph type="sldNum" sz="quarter" idx="12"/>
          </p:nvPr>
        </p:nvSpPr>
        <p:spPr/>
        <p:txBody>
          <a:bodyPr/>
          <a:lstStyle/>
          <a:p>
            <a:fld id="{AEB06DDB-F44C-4EF7-9DB3-5C554CDE7A4A}" type="slidenum">
              <a:rPr lang="en-AU" smtClean="0"/>
              <a:t>86</a:t>
            </a:fld>
            <a:endParaRPr lang="en-AU"/>
          </a:p>
        </p:txBody>
      </p:sp>
    </p:spTree>
    <p:extLst>
      <p:ext uri="{BB962C8B-B14F-4D97-AF65-F5344CB8AC3E}">
        <p14:creationId xmlns:p14="http://schemas.microsoft.com/office/powerpoint/2010/main" val="41270669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07F31-D682-48F7-8B7C-F29E5B0A0D6A}"/>
              </a:ext>
            </a:extLst>
          </p:cNvPr>
          <p:cNvSpPr>
            <a:spLocks noGrp="1"/>
          </p:cNvSpPr>
          <p:nvPr>
            <p:ph sz="quarter" idx="13"/>
          </p:nvPr>
        </p:nvSpPr>
        <p:spPr>
          <a:xfrm>
            <a:off x="913774" y="2367093"/>
            <a:ext cx="10363826" cy="695704"/>
          </a:xfrm>
        </p:spPr>
        <p:txBody>
          <a:bodyPr>
            <a:normAutofit/>
          </a:bodyPr>
          <a:lstStyle/>
          <a:p>
            <a:pPr marL="0" indent="0" algn="ctr">
              <a:buNone/>
            </a:pPr>
            <a:r>
              <a:rPr lang="en-AU" sz="2400" b="1" dirty="0"/>
              <a:t>Thank You…!!</a:t>
            </a:r>
          </a:p>
        </p:txBody>
      </p:sp>
      <p:sp>
        <p:nvSpPr>
          <p:cNvPr id="4" name="Footer Placeholder 3">
            <a:extLst>
              <a:ext uri="{FF2B5EF4-FFF2-40B4-BE49-F238E27FC236}">
                <a16:creationId xmlns:a16="http://schemas.microsoft.com/office/drawing/2014/main" id="{E1775F65-AE58-4CB4-B50B-EF39019F1512}"/>
              </a:ext>
            </a:extLst>
          </p:cNvPr>
          <p:cNvSpPr>
            <a:spLocks noGrp="1"/>
          </p:cNvSpPr>
          <p:nvPr>
            <p:ph type="ftr" sz="quarter" idx="11"/>
          </p:nvPr>
        </p:nvSpPr>
        <p:spPr/>
        <p:txBody>
          <a:bodyPr/>
          <a:lstStyle/>
          <a:p>
            <a:r>
              <a:rPr lang="en-AU"/>
              <a:t>PPT: MADHAV MISHRA</a:t>
            </a:r>
          </a:p>
        </p:txBody>
      </p:sp>
      <p:sp>
        <p:nvSpPr>
          <p:cNvPr id="5" name="Slide Number Placeholder 4">
            <a:extLst>
              <a:ext uri="{FF2B5EF4-FFF2-40B4-BE49-F238E27FC236}">
                <a16:creationId xmlns:a16="http://schemas.microsoft.com/office/drawing/2014/main" id="{91AA8AB4-C8AB-48F2-A613-508D3B6B64B5}"/>
              </a:ext>
            </a:extLst>
          </p:cNvPr>
          <p:cNvSpPr>
            <a:spLocks noGrp="1"/>
          </p:cNvSpPr>
          <p:nvPr>
            <p:ph type="sldNum" sz="quarter" idx="12"/>
          </p:nvPr>
        </p:nvSpPr>
        <p:spPr/>
        <p:txBody>
          <a:bodyPr/>
          <a:lstStyle/>
          <a:p>
            <a:fld id="{AEB06DDB-F44C-4EF7-9DB3-5C554CDE7A4A}" type="slidenum">
              <a:rPr lang="en-AU" smtClean="0"/>
              <a:t>87</a:t>
            </a:fld>
            <a:endParaRPr lang="en-AU"/>
          </a:p>
        </p:txBody>
      </p:sp>
    </p:spTree>
    <p:extLst>
      <p:ext uri="{BB962C8B-B14F-4D97-AF65-F5344CB8AC3E}">
        <p14:creationId xmlns:p14="http://schemas.microsoft.com/office/powerpoint/2010/main" val="325059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E319A-A578-4444-8924-2B7DE3602ECA}"/>
              </a:ext>
            </a:extLst>
          </p:cNvPr>
          <p:cNvSpPr>
            <a:spLocks noGrp="1"/>
          </p:cNvSpPr>
          <p:nvPr>
            <p:ph sz="quarter" idx="13"/>
          </p:nvPr>
        </p:nvSpPr>
        <p:spPr>
          <a:xfrm>
            <a:off x="913774" y="263951"/>
            <a:ext cx="10363826" cy="6315957"/>
          </a:xfrm>
        </p:spPr>
        <p:txBody>
          <a:bodyPr>
            <a:normAutofit/>
          </a:bodyPr>
          <a:lstStyle/>
          <a:p>
            <a:r>
              <a:rPr lang="en-AU" b="1" dirty="0"/>
              <a:t>Pros and Cons of KNN</a:t>
            </a:r>
          </a:p>
          <a:p>
            <a:r>
              <a:rPr lang="en-AU" b="1" dirty="0"/>
              <a:t>Pros</a:t>
            </a:r>
          </a:p>
          <a:p>
            <a:pPr lvl="1"/>
            <a:r>
              <a:rPr lang="en-AU" dirty="0"/>
              <a:t>It is very simple algorithm to understand and interpret.</a:t>
            </a:r>
          </a:p>
          <a:p>
            <a:pPr lvl="1"/>
            <a:r>
              <a:rPr lang="en-AU" dirty="0"/>
              <a:t>It is very useful for nonlinear data because there is no assumption about data in this algorithm.</a:t>
            </a:r>
          </a:p>
          <a:p>
            <a:pPr lvl="1"/>
            <a:r>
              <a:rPr lang="en-AU" dirty="0"/>
              <a:t>It is a versatile algorithm as we can use it for classification as well as regression.</a:t>
            </a:r>
          </a:p>
          <a:p>
            <a:pPr lvl="1"/>
            <a:r>
              <a:rPr lang="en-AU" dirty="0"/>
              <a:t>It has relatively high accuracy but there are much better supervised learning models than KNN.</a:t>
            </a:r>
          </a:p>
          <a:p>
            <a:r>
              <a:rPr lang="en-AU" b="1" dirty="0"/>
              <a:t>Cons</a:t>
            </a:r>
          </a:p>
          <a:p>
            <a:pPr lvl="1"/>
            <a:r>
              <a:rPr lang="en-AU" dirty="0"/>
              <a:t>It is computationally a bit expensive algorithm because it stores all the training data.</a:t>
            </a:r>
          </a:p>
          <a:p>
            <a:pPr lvl="1"/>
            <a:r>
              <a:rPr lang="en-AU" dirty="0"/>
              <a:t>High memory storage required as compared to other supervised learning algorithms.</a:t>
            </a:r>
          </a:p>
          <a:p>
            <a:pPr lvl="1"/>
            <a:r>
              <a:rPr lang="en-AU" dirty="0"/>
              <a:t>Prediction is slow in case of big N.</a:t>
            </a:r>
          </a:p>
          <a:p>
            <a:pPr lvl="1"/>
            <a:r>
              <a:rPr lang="en-AU" dirty="0"/>
              <a:t>It is very sensitive to the scale of data as well as irrelevant features.</a:t>
            </a:r>
          </a:p>
          <a:p>
            <a:endParaRPr lang="en-AU" dirty="0"/>
          </a:p>
        </p:txBody>
      </p:sp>
      <p:sp>
        <p:nvSpPr>
          <p:cNvPr id="4" name="Footer Placeholder 3">
            <a:extLst>
              <a:ext uri="{FF2B5EF4-FFF2-40B4-BE49-F238E27FC236}">
                <a16:creationId xmlns:a16="http://schemas.microsoft.com/office/drawing/2014/main" id="{B42E1174-3E94-464C-8364-A9BC2C44D282}"/>
              </a:ext>
            </a:extLst>
          </p:cNvPr>
          <p:cNvSpPr>
            <a:spLocks noGrp="1"/>
          </p:cNvSpPr>
          <p:nvPr>
            <p:ph type="ftr" sz="quarter" idx="11"/>
          </p:nvPr>
        </p:nvSpPr>
        <p:spPr>
          <a:xfrm>
            <a:off x="158690" y="6411486"/>
            <a:ext cx="1508915" cy="365125"/>
          </a:xfrm>
        </p:spPr>
        <p:txBody>
          <a:bodyPr/>
          <a:lstStyle/>
          <a:p>
            <a:r>
              <a:rPr lang="en-AU" dirty="0"/>
              <a:t>PPT: MADHAV MISHRA</a:t>
            </a:r>
          </a:p>
        </p:txBody>
      </p:sp>
      <p:sp>
        <p:nvSpPr>
          <p:cNvPr id="5" name="Slide Number Placeholder 4">
            <a:extLst>
              <a:ext uri="{FF2B5EF4-FFF2-40B4-BE49-F238E27FC236}">
                <a16:creationId xmlns:a16="http://schemas.microsoft.com/office/drawing/2014/main" id="{3E731179-CE51-4BE6-A9D7-31BD0405F7F8}"/>
              </a:ext>
            </a:extLst>
          </p:cNvPr>
          <p:cNvSpPr>
            <a:spLocks noGrp="1"/>
          </p:cNvSpPr>
          <p:nvPr>
            <p:ph type="sldNum" sz="quarter" idx="12"/>
          </p:nvPr>
        </p:nvSpPr>
        <p:spPr>
          <a:xfrm>
            <a:off x="11277600" y="6313134"/>
            <a:ext cx="764215" cy="365125"/>
          </a:xfrm>
        </p:spPr>
        <p:txBody>
          <a:bodyPr/>
          <a:lstStyle/>
          <a:p>
            <a:fld id="{AEB06DDB-F44C-4EF7-9DB3-5C554CDE7A4A}" type="slidenum">
              <a:rPr lang="en-AU" smtClean="0"/>
              <a:t>9</a:t>
            </a:fld>
            <a:endParaRPr lang="en-AU" dirty="0"/>
          </a:p>
        </p:txBody>
      </p:sp>
    </p:spTree>
    <p:extLst>
      <p:ext uri="{BB962C8B-B14F-4D97-AF65-F5344CB8AC3E}">
        <p14:creationId xmlns:p14="http://schemas.microsoft.com/office/powerpoint/2010/main" val="419960675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4960</Words>
  <Application>Microsoft Office PowerPoint</Application>
  <PresentationFormat>Widescreen</PresentationFormat>
  <Paragraphs>745</Paragraphs>
  <Slides>87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Calibri</vt:lpstr>
      <vt:lpstr>Tw Cen MT</vt:lpstr>
      <vt:lpstr>Wingdings</vt:lpstr>
      <vt:lpstr>Droplet</vt:lpstr>
      <vt:lpstr>Machine Learning </vt:lpstr>
      <vt:lpstr>Topics to be Covered…</vt:lpstr>
      <vt:lpstr>Neighbours and Examples</vt:lpstr>
      <vt:lpstr>PowerPoint Presentation</vt:lpstr>
      <vt:lpstr>PowerPoint Presentation</vt:lpstr>
      <vt:lpstr>Nearest Neighbours Classification (KNN)</vt:lpstr>
      <vt:lpstr>PowerPoint Presentation</vt:lpstr>
      <vt:lpstr>PowerPoint Presentation</vt:lpstr>
      <vt:lpstr>PowerPoint Presentation</vt:lpstr>
      <vt:lpstr>PowerPoint Presentation</vt:lpstr>
      <vt:lpstr>Distance based clustering K-means Algorithm</vt:lpstr>
      <vt:lpstr>PowerPoint Presentation</vt:lpstr>
      <vt:lpstr>PowerPoint Presentation</vt:lpstr>
      <vt:lpstr>Working of K-Means Algorithm</vt:lpstr>
      <vt:lpstr>Advantages of K- Means Clustering Algorithm</vt:lpstr>
      <vt:lpstr>Applications of K- Means Clustering Algorithm</vt:lpstr>
      <vt:lpstr>Hierarchical clustering</vt:lpstr>
      <vt:lpstr>PowerPoint Presentation</vt:lpstr>
      <vt:lpstr>PowerPoint Presentation</vt:lpstr>
      <vt:lpstr>PowerPoint Presentation</vt:lpstr>
      <vt:lpstr>PowerPoint Presentation</vt:lpstr>
      <vt:lpstr>Parts of a Dendrogram</vt:lpstr>
      <vt:lpstr>Divisive Hierarchical Clustering</vt:lpstr>
      <vt:lpstr>Rule Based Models: Association rule mining</vt:lpstr>
      <vt:lpstr>PowerPoint Presentation</vt:lpstr>
      <vt:lpstr>PowerPoint Presentation</vt:lpstr>
      <vt:lpstr>PowerPoint Presentation</vt:lpstr>
      <vt:lpstr>PowerPoint Presentation</vt:lpstr>
      <vt:lpstr>PowerPoint Presentation</vt:lpstr>
      <vt:lpstr>PowerPoint Presentation</vt:lpstr>
      <vt:lpstr>Tree Based Models: Decision Trees, Regression trees, Clustering Trees</vt:lpstr>
      <vt:lpstr>PowerPoint Presentation</vt:lpstr>
      <vt:lpstr>PowerPoint Presentation</vt:lpstr>
      <vt:lpstr>PowerPoint Presentation</vt:lpstr>
      <vt:lpstr>How do Decision Trees work?</vt:lpstr>
      <vt:lpstr>PowerPoint Presentation</vt:lpstr>
      <vt:lpstr>PowerPoint Presentation</vt:lpstr>
      <vt:lpstr>PowerPoint Presentation</vt:lpstr>
      <vt:lpstr>PowerPoint Presentation</vt:lpstr>
      <vt:lpstr>Information Gain</vt:lpstr>
      <vt:lpstr>PowerPoint Presentation</vt:lpstr>
      <vt:lpstr>Gini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and symbols</vt:lpstr>
      <vt:lpstr>Bagging and Boosting</vt:lpstr>
      <vt:lpstr>PowerPoint Presentation</vt:lpstr>
      <vt:lpstr>Bagging</vt:lpstr>
      <vt:lpstr>PowerPoint Presentation</vt:lpstr>
      <vt:lpstr>Boosting</vt:lpstr>
      <vt:lpstr>PowerPoint Presentation</vt:lpstr>
      <vt:lpstr>PowerPoint Presentation</vt:lpstr>
      <vt:lpstr>Ensemble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Online learning and Sequence Prediction</vt:lpstr>
      <vt:lpstr>PowerPoint Presentation</vt:lpstr>
      <vt:lpstr>PowerPoint Presentation</vt:lpstr>
      <vt:lpstr>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Reinforcement Learning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Mishra, Madhav</dc:creator>
  <cp:lastModifiedBy>Mishra, Madhav</cp:lastModifiedBy>
  <cp:revision>7</cp:revision>
  <dcterms:created xsi:type="dcterms:W3CDTF">2020-11-19T07:21:55Z</dcterms:created>
  <dcterms:modified xsi:type="dcterms:W3CDTF">2020-11-19T08:24:36Z</dcterms:modified>
</cp:coreProperties>
</file>