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77" r:id="rId6"/>
    <p:sldId id="278" r:id="rId7"/>
    <p:sldId id="279" r:id="rId8"/>
    <p:sldId id="287" r:id="rId9"/>
    <p:sldId id="290" r:id="rId10"/>
    <p:sldId id="288" r:id="rId11"/>
    <p:sldId id="289" r:id="rId12"/>
    <p:sldId id="291" r:id="rId13"/>
    <p:sldId id="280" r:id="rId14"/>
    <p:sldId id="305" r:id="rId15"/>
    <p:sldId id="293" r:id="rId16"/>
    <p:sldId id="294" r:id="rId17"/>
    <p:sldId id="295" r:id="rId18"/>
    <p:sldId id="296" r:id="rId19"/>
    <p:sldId id="298" r:id="rId20"/>
    <p:sldId id="299" r:id="rId21"/>
    <p:sldId id="300" r:id="rId22"/>
    <p:sldId id="301" r:id="rId23"/>
    <p:sldId id="306" r:id="rId24"/>
    <p:sldId id="302" r:id="rId25"/>
    <p:sldId id="303" r:id="rId26"/>
    <p:sldId id="304" r:id="rId27"/>
    <p:sldId id="307" r:id="rId28"/>
    <p:sldId id="309" r:id="rId29"/>
    <p:sldId id="308" r:id="rId30"/>
    <p:sldId id="310" r:id="rId31"/>
    <p:sldId id="311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281" r:id="rId40"/>
    <p:sldId id="282" r:id="rId41"/>
    <p:sldId id="283" r:id="rId42"/>
    <p:sldId id="284" r:id="rId43"/>
    <p:sldId id="285" r:id="rId44"/>
    <p:sldId id="286" r:id="rId45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51079-2733-4853-894D-9DB75EC77263}" v="1995" dt="2020-07-12T09:51:48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5236" autoAdjust="0"/>
  </p:normalViewPr>
  <p:slideViewPr>
    <p:cSldViewPr snapToGrid="0">
      <p:cViewPr>
        <p:scale>
          <a:sx n="100" d="100"/>
          <a:sy n="100" d="100"/>
        </p:scale>
        <p:origin x="24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7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altLang="zh-CN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altLang="zh-CN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viverra imperdiet enim.Fusce est.Vivamus a tellus.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en-US" altLang="zh-CN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E773E3A-642E-4BB8-9EEE-DD4EB5CFB1FA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8BCA9569-58C3-44FB-85BC-76B702FED596}" type="pres">
      <dgm:prSet presAssocID="{40FC4FFE-8987-4A26-B7F4-8A516F18ADAE}" presName="compNode" presStyleCnt="0"/>
      <dgm:spPr/>
    </dgm:pt>
    <dgm:pt modelId="{E1BCF071-51B4-4A33-BCAD-9D586137DF37}" type="pres">
      <dgm:prSet presAssocID="{40FC4FFE-8987-4A26-B7F4-8A516F18ADAE}" presName="bgRect" presStyleLbl="bgShp" presStyleIdx="0" presStyleCnt="3"/>
      <dgm:spPr/>
    </dgm:pt>
    <dgm:pt modelId="{F3D2B831-FCF2-449F-ACA5-8EDB34BFCCF1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扩音器"/>
        </a:ext>
      </dgm:extLst>
    </dgm:pt>
    <dgm:pt modelId="{6EC87571-C57D-4078-81C7-8DD731768DD4}" type="pres">
      <dgm:prSet presAssocID="{40FC4FFE-8987-4A26-B7F4-8A516F18ADAE}" presName="spaceRect" presStyleCnt="0"/>
      <dgm:spPr/>
    </dgm:pt>
    <dgm:pt modelId="{D6579987-D501-4F10-A95F-CDEDA69DA718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E1668252-87E2-489F-8F65-639AB0B76FB7}" type="pres">
      <dgm:prSet presAssocID="{5B62599A-5C9B-48E7-896E-EA782AC60C8B}" presName="sibTrans" presStyleCnt="0"/>
      <dgm:spPr/>
    </dgm:pt>
    <dgm:pt modelId="{46CD8208-6A75-4FBE-9373-7A590410C048}" type="pres">
      <dgm:prSet presAssocID="{49225C73-1633-42F1-AB3B-7CB183E5F8B8}" presName="compNode" presStyleCnt="0"/>
      <dgm:spPr/>
    </dgm:pt>
    <dgm:pt modelId="{AAF8BA30-1888-482F-8743-94B36C679190}" type="pres">
      <dgm:prSet presAssocID="{49225C73-1633-42F1-AB3B-7CB183E5F8B8}" presName="bgRect" presStyleLbl="bgShp" presStyleIdx="1" presStyleCnt="3"/>
      <dgm:spPr/>
    </dgm:pt>
    <dgm:pt modelId="{503E6D37-E310-4162-ABF9-6519373C49E8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厨师"/>
        </a:ext>
      </dgm:extLst>
    </dgm:pt>
    <dgm:pt modelId="{3FEE8A43-9A0A-4799-AEEE-4988A93D496A}" type="pres">
      <dgm:prSet presAssocID="{49225C73-1633-42F1-AB3B-7CB183E5F8B8}" presName="spaceRect" presStyleCnt="0"/>
      <dgm:spPr/>
    </dgm:pt>
    <dgm:pt modelId="{BE1C670B-C8A1-453C-99C5-0519D6C11137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E65FCC06-3B59-47FD-9802-7CBAF1C8DFCB}" type="pres">
      <dgm:prSet presAssocID="{9646853A-8964-4519-A5B1-0B7D18B2983D}" presName="sibTrans" presStyleCnt="0"/>
      <dgm:spPr/>
    </dgm:pt>
    <dgm:pt modelId="{A1AC1E29-7D2D-4CF4-B95A-4A54D810644D}" type="pres">
      <dgm:prSet presAssocID="{1C383F32-22E8-4F62-A3E0-BDC3D5F48992}" presName="compNode" presStyleCnt="0"/>
      <dgm:spPr/>
    </dgm:pt>
    <dgm:pt modelId="{FADAF790-52C9-4A8D-BCD3-CE289650DD46}" type="pres">
      <dgm:prSet presAssocID="{1C383F32-22E8-4F62-A3E0-BDC3D5F48992}" presName="bgRect" presStyleLbl="bgShp" presStyleIdx="2" presStyleCnt="3"/>
      <dgm:spPr/>
    </dgm:pt>
    <dgm:pt modelId="{15AAEE46-9FEA-4E1E-9E07-71FF021DFF3A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冰棒"/>
        </a:ext>
      </dgm:extLst>
    </dgm:pt>
    <dgm:pt modelId="{9B70BD58-3429-44B2-90D4-880CD81A3257}" type="pres">
      <dgm:prSet presAssocID="{1C383F32-22E8-4F62-A3E0-BDC3D5F48992}" presName="spaceRect" presStyleCnt="0"/>
      <dgm:spPr/>
    </dgm:pt>
    <dgm:pt modelId="{D5754F26-BD58-4371-9527-06DB19D8AD75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6FB26D0C-82CD-4FA6-9142-19C26D2C5036}" type="presOf" srcId="{40FC4FFE-8987-4A26-B7F4-8A516F18ADAE}" destId="{D6579987-D501-4F10-A95F-CDEDA69DA718}" srcOrd="0" destOrd="0" presId="urn:microsoft.com/office/officeart/2018/2/layout/IconVerticalSolidList"/>
    <dgm:cxn modelId="{FDD0DD20-621F-48C5-86FB-F222975BD058}" type="presOf" srcId="{01A66772-F185-4D58-B8BB-E9370D7A7A2B}" destId="{AE773E3A-642E-4BB8-9EEE-DD4EB5CFB1FA}" srcOrd="0" destOrd="0" presId="urn:microsoft.com/office/officeart/2018/2/layout/IconVerticalSolidList"/>
    <dgm:cxn modelId="{E261EB2C-EDCD-4C58-AEFB-E463C65E27C1}" type="presOf" srcId="{49225C73-1633-42F1-AB3B-7CB183E5F8B8}" destId="{BE1C670B-C8A1-453C-99C5-0519D6C11137}" srcOrd="0" destOrd="0" presId="urn:microsoft.com/office/officeart/2018/2/layout/IconVerticalSoli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62C74FC-6D7C-4C7E-AC52-68DFBCD69973}" type="presOf" srcId="{1C383F32-22E8-4F62-A3E0-BDC3D5F48992}" destId="{D5754F26-BD58-4371-9527-06DB19D8AD75}" srcOrd="0" destOrd="0" presId="urn:microsoft.com/office/officeart/2018/2/layout/IconVerticalSolidList"/>
    <dgm:cxn modelId="{247D6197-5FF7-4D6A-A906-38268BEC2EA8}" type="presParOf" srcId="{AE773E3A-642E-4BB8-9EEE-DD4EB5CFB1FA}" destId="{8BCA9569-58C3-44FB-85BC-76B702FED596}" srcOrd="0" destOrd="0" presId="urn:microsoft.com/office/officeart/2018/2/layout/IconVerticalSolidList"/>
    <dgm:cxn modelId="{3FC9A2D8-AE6D-4E90-A251-D14E8D6EAF44}" type="presParOf" srcId="{8BCA9569-58C3-44FB-85BC-76B702FED596}" destId="{E1BCF071-51B4-4A33-BCAD-9D586137DF37}" srcOrd="0" destOrd="0" presId="urn:microsoft.com/office/officeart/2018/2/layout/IconVerticalSolidList"/>
    <dgm:cxn modelId="{1ED52337-7AF0-4CB5-ACDF-3D11976BF8B4}" type="presParOf" srcId="{8BCA9569-58C3-44FB-85BC-76B702FED596}" destId="{F3D2B831-FCF2-449F-ACA5-8EDB34BFCCF1}" srcOrd="1" destOrd="0" presId="urn:microsoft.com/office/officeart/2018/2/layout/IconVerticalSolidList"/>
    <dgm:cxn modelId="{AF5CC46A-9914-4E66-89FB-996BF3A0E140}" type="presParOf" srcId="{8BCA9569-58C3-44FB-85BC-76B702FED596}" destId="{6EC87571-C57D-4078-81C7-8DD731768DD4}" srcOrd="2" destOrd="0" presId="urn:microsoft.com/office/officeart/2018/2/layout/IconVerticalSolidList"/>
    <dgm:cxn modelId="{DC363C33-45DC-4C6D-8CF0-24601FEBFB0F}" type="presParOf" srcId="{8BCA9569-58C3-44FB-85BC-76B702FED596}" destId="{D6579987-D501-4F10-A95F-CDEDA69DA718}" srcOrd="3" destOrd="0" presId="urn:microsoft.com/office/officeart/2018/2/layout/IconVerticalSolidList"/>
    <dgm:cxn modelId="{A14D9B9E-2383-4B66-98EB-DC6D9EF69086}" type="presParOf" srcId="{AE773E3A-642E-4BB8-9EEE-DD4EB5CFB1FA}" destId="{E1668252-87E2-489F-8F65-639AB0B76FB7}" srcOrd="1" destOrd="0" presId="urn:microsoft.com/office/officeart/2018/2/layout/IconVerticalSolidList"/>
    <dgm:cxn modelId="{495E5680-8194-4985-B1E9-D0363C7D4F4F}" type="presParOf" srcId="{AE773E3A-642E-4BB8-9EEE-DD4EB5CFB1FA}" destId="{46CD8208-6A75-4FBE-9373-7A590410C048}" srcOrd="2" destOrd="0" presId="urn:microsoft.com/office/officeart/2018/2/layout/IconVerticalSolidList"/>
    <dgm:cxn modelId="{EEDF5DC0-D113-4726-BE28-2E6E7901C3D7}" type="presParOf" srcId="{46CD8208-6A75-4FBE-9373-7A590410C048}" destId="{AAF8BA30-1888-482F-8743-94B36C679190}" srcOrd="0" destOrd="0" presId="urn:microsoft.com/office/officeart/2018/2/layout/IconVerticalSolidList"/>
    <dgm:cxn modelId="{F1FB75A5-CF05-474E-91DA-6CD5B7A29AF2}" type="presParOf" srcId="{46CD8208-6A75-4FBE-9373-7A590410C048}" destId="{503E6D37-E310-4162-ABF9-6519373C49E8}" srcOrd="1" destOrd="0" presId="urn:microsoft.com/office/officeart/2018/2/layout/IconVerticalSolidList"/>
    <dgm:cxn modelId="{283A8704-FE35-41C3-B25C-4523F5897E35}" type="presParOf" srcId="{46CD8208-6A75-4FBE-9373-7A590410C048}" destId="{3FEE8A43-9A0A-4799-AEEE-4988A93D496A}" srcOrd="2" destOrd="0" presId="urn:microsoft.com/office/officeart/2018/2/layout/IconVerticalSolidList"/>
    <dgm:cxn modelId="{A6AD68F1-63FE-481B-849C-29B323E9744E}" type="presParOf" srcId="{46CD8208-6A75-4FBE-9373-7A590410C048}" destId="{BE1C670B-C8A1-453C-99C5-0519D6C11137}" srcOrd="3" destOrd="0" presId="urn:microsoft.com/office/officeart/2018/2/layout/IconVerticalSolidList"/>
    <dgm:cxn modelId="{D2BB9538-1080-4D78-8A89-2EFAAE5864CC}" type="presParOf" srcId="{AE773E3A-642E-4BB8-9EEE-DD4EB5CFB1FA}" destId="{E65FCC06-3B59-47FD-9802-7CBAF1C8DFCB}" srcOrd="3" destOrd="0" presId="urn:microsoft.com/office/officeart/2018/2/layout/IconVerticalSolidList"/>
    <dgm:cxn modelId="{D7483766-50F7-4CF9-918B-BF1753E8A7F4}" type="presParOf" srcId="{AE773E3A-642E-4BB8-9EEE-DD4EB5CFB1FA}" destId="{A1AC1E29-7D2D-4CF4-B95A-4A54D810644D}" srcOrd="4" destOrd="0" presId="urn:microsoft.com/office/officeart/2018/2/layout/IconVerticalSolidList"/>
    <dgm:cxn modelId="{6BFEBD17-F045-499B-AA4D-602DAD3BB4D2}" type="presParOf" srcId="{A1AC1E29-7D2D-4CF4-B95A-4A54D810644D}" destId="{FADAF790-52C9-4A8D-BCD3-CE289650DD46}" srcOrd="0" destOrd="0" presId="urn:microsoft.com/office/officeart/2018/2/layout/IconVerticalSolidList"/>
    <dgm:cxn modelId="{E6929362-4DF4-4419-A481-7DC677625876}" type="presParOf" srcId="{A1AC1E29-7D2D-4CF4-B95A-4A54D810644D}" destId="{15AAEE46-9FEA-4E1E-9E07-71FF021DFF3A}" srcOrd="1" destOrd="0" presId="urn:microsoft.com/office/officeart/2018/2/layout/IconVerticalSolidList"/>
    <dgm:cxn modelId="{FC1A5619-DF85-4F36-B2C2-E0CAE793E7BD}" type="presParOf" srcId="{A1AC1E29-7D2D-4CF4-B95A-4A54D810644D}" destId="{9B70BD58-3429-44B2-90D4-880CD81A3257}" srcOrd="2" destOrd="0" presId="urn:microsoft.com/office/officeart/2018/2/layout/IconVerticalSolidList"/>
    <dgm:cxn modelId="{D2F6EF5D-2FAA-4023-87A1-9EF252FBA787}" type="presParOf" srcId="{A1AC1E29-7D2D-4CF4-B95A-4A54D810644D}" destId="{D5754F26-BD58-4371-9527-06DB19D8AD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8331B6-C595-4824-B98A-F142B7D351A5}" type="doc">
      <dgm:prSet loTypeId="urn:microsoft.com/office/officeart/2005/8/layout/vList2" loCatId="list" qsTypeId="urn:microsoft.com/office/officeart/2005/8/quickstyle/simple2" qsCatId="simple" csTypeId="urn:microsoft.com/office/officeart/2005/8/colors/accent0_2" csCatId="mainScheme"/>
      <dgm:spPr/>
      <dgm:t>
        <a:bodyPr/>
        <a:lstStyle/>
        <a:p>
          <a:endParaRPr lang="zh-CN" altLang="en-US"/>
        </a:p>
      </dgm:t>
    </dgm:pt>
    <dgm:pt modelId="{B40EFB67-ABD1-486F-A9F6-DF1797A34235}">
      <dgm:prSet/>
      <dgm:spPr/>
      <dgm:t>
        <a:bodyPr/>
        <a:lstStyle/>
        <a:p>
          <a:r>
            <a:rPr lang="zh-CN" dirty="0"/>
            <a:t>由于</a:t>
          </a:r>
          <a:r>
            <a:rPr lang="en-US" dirty="0"/>
            <a:t>Linux</a:t>
          </a:r>
          <a:r>
            <a:rPr lang="zh-CN" dirty="0"/>
            <a:t>是个多用户的操作系统，因此可能有多人同时使用这台主机。为了让各个用户具有较保密的文件数据，因此需要对文件进行权限管理。</a:t>
          </a:r>
        </a:p>
      </dgm:t>
    </dgm:pt>
    <dgm:pt modelId="{EDC85CDF-EBFD-4FCE-9F32-A64F87E88078}" type="parTrans" cxnId="{E0483EB4-4B13-4885-8FE0-CC3CAF9F2CDE}">
      <dgm:prSet/>
      <dgm:spPr/>
      <dgm:t>
        <a:bodyPr/>
        <a:lstStyle/>
        <a:p>
          <a:endParaRPr lang="zh-CN" altLang="en-US"/>
        </a:p>
      </dgm:t>
    </dgm:pt>
    <dgm:pt modelId="{CE306B5B-D827-4812-8BB2-8B2D7D5A2C65}" type="sibTrans" cxnId="{E0483EB4-4B13-4885-8FE0-CC3CAF9F2CDE}">
      <dgm:prSet/>
      <dgm:spPr/>
      <dgm:t>
        <a:bodyPr/>
        <a:lstStyle/>
        <a:p>
          <a:endParaRPr lang="zh-CN" altLang="en-US"/>
        </a:p>
      </dgm:t>
    </dgm:pt>
    <dgm:pt modelId="{AC9FEF2D-4769-4B1F-B063-0A140A42077B}">
      <dgm:prSet/>
      <dgm:spPr/>
      <dgm:t>
        <a:bodyPr/>
        <a:lstStyle/>
        <a:p>
          <a:r>
            <a:rPr lang="en-US"/>
            <a:t>Linux</a:t>
          </a:r>
          <a:r>
            <a:rPr lang="zh-CN"/>
            <a:t>一般将文件可存取访问的身份分为</a:t>
          </a:r>
          <a:r>
            <a:rPr lang="en-US"/>
            <a:t>3</a:t>
          </a:r>
          <a:r>
            <a:rPr lang="zh-CN"/>
            <a:t>类，分别是</a:t>
          </a:r>
          <a:r>
            <a:rPr lang="en-US"/>
            <a:t>owner</a:t>
          </a:r>
          <a:r>
            <a:rPr lang="zh-CN"/>
            <a:t>、</a:t>
          </a:r>
          <a:r>
            <a:rPr lang="en-US"/>
            <a:t>group</a:t>
          </a:r>
          <a:r>
            <a:rPr lang="zh-CN"/>
            <a:t>、</a:t>
          </a:r>
          <a:r>
            <a:rPr lang="en-US"/>
            <a:t>others</a:t>
          </a:r>
          <a:r>
            <a:rPr lang="zh-CN"/>
            <a:t>，且则</a:t>
          </a:r>
          <a:r>
            <a:rPr lang="en-US"/>
            <a:t>3</a:t>
          </a:r>
          <a:r>
            <a:rPr lang="zh-CN"/>
            <a:t>中身份各有</a:t>
          </a:r>
          <a:r>
            <a:rPr lang="en-US"/>
            <a:t>read</a:t>
          </a:r>
          <a:r>
            <a:rPr lang="zh-CN"/>
            <a:t>、</a:t>
          </a:r>
          <a:r>
            <a:rPr lang="en-US"/>
            <a:t>write</a:t>
          </a:r>
          <a:r>
            <a:rPr lang="zh-CN"/>
            <a:t>、</a:t>
          </a:r>
          <a:r>
            <a:rPr lang="en-US"/>
            <a:t>execute</a:t>
          </a:r>
          <a:r>
            <a:rPr lang="zh-CN"/>
            <a:t>等权限。</a:t>
          </a:r>
        </a:p>
      </dgm:t>
    </dgm:pt>
    <dgm:pt modelId="{7BADB04D-F6E7-4B16-ABBC-1BF479A96E7E}" type="parTrans" cxnId="{3B203BB4-C8AB-4D40-90DD-A03547253E98}">
      <dgm:prSet/>
      <dgm:spPr/>
      <dgm:t>
        <a:bodyPr/>
        <a:lstStyle/>
        <a:p>
          <a:endParaRPr lang="zh-CN" altLang="en-US"/>
        </a:p>
      </dgm:t>
    </dgm:pt>
    <dgm:pt modelId="{793B6798-6EF0-4133-950D-702409186CC7}" type="sibTrans" cxnId="{3B203BB4-C8AB-4D40-90DD-A03547253E98}">
      <dgm:prSet/>
      <dgm:spPr/>
      <dgm:t>
        <a:bodyPr/>
        <a:lstStyle/>
        <a:p>
          <a:endParaRPr lang="zh-CN" altLang="en-US"/>
        </a:p>
      </dgm:t>
    </dgm:pt>
    <dgm:pt modelId="{6886EE36-7CC3-4424-AB06-B22CFBA69D71}">
      <dgm:prSet/>
      <dgm:spPr/>
      <dgm:t>
        <a:bodyPr/>
        <a:lstStyle/>
        <a:p>
          <a:r>
            <a:rPr lang="zh-CN"/>
            <a:t>默认情况下，所有系统上的一般身份用户、</a:t>
          </a:r>
          <a:r>
            <a:rPr lang="en-US"/>
            <a:t>root</a:t>
          </a:r>
          <a:r>
            <a:rPr lang="zh-CN"/>
            <a:t>的相关信息都记录在</a:t>
          </a:r>
          <a:r>
            <a:rPr lang="en-US"/>
            <a:t>/etc/passwd</a:t>
          </a:r>
          <a:r>
            <a:rPr lang="zh-CN"/>
            <a:t>文件中。用户密码则记录在</a:t>
          </a:r>
          <a:r>
            <a:rPr lang="en-US"/>
            <a:t>/etc/shadow</a:t>
          </a:r>
          <a:r>
            <a:rPr lang="zh-CN"/>
            <a:t>中。</a:t>
          </a:r>
          <a:r>
            <a:rPr lang="en-US"/>
            <a:t>Linux</a:t>
          </a:r>
          <a:r>
            <a:rPr lang="zh-CN"/>
            <a:t>的所有用户组名都记录在</a:t>
          </a:r>
          <a:r>
            <a:rPr lang="en-US"/>
            <a:t>/etc/group</a:t>
          </a:r>
          <a:r>
            <a:rPr lang="zh-CN"/>
            <a:t>文件中</a:t>
          </a:r>
        </a:p>
      </dgm:t>
    </dgm:pt>
    <dgm:pt modelId="{83D07DCC-F619-47AF-A31F-71FA969EDC9F}" type="parTrans" cxnId="{D7A03030-E36C-4BC7-A473-C674CD02FF56}">
      <dgm:prSet/>
      <dgm:spPr/>
      <dgm:t>
        <a:bodyPr/>
        <a:lstStyle/>
        <a:p>
          <a:endParaRPr lang="zh-CN" altLang="en-US"/>
        </a:p>
      </dgm:t>
    </dgm:pt>
    <dgm:pt modelId="{E5C00075-4547-4F34-8477-65D21DEF454E}" type="sibTrans" cxnId="{D7A03030-E36C-4BC7-A473-C674CD02FF56}">
      <dgm:prSet/>
      <dgm:spPr/>
      <dgm:t>
        <a:bodyPr/>
        <a:lstStyle/>
        <a:p>
          <a:endParaRPr lang="zh-CN" altLang="en-US"/>
        </a:p>
      </dgm:t>
    </dgm:pt>
    <dgm:pt modelId="{7A64F432-491E-4BA2-938E-C597FD2163E5}" type="pres">
      <dgm:prSet presAssocID="{C98331B6-C595-4824-B98A-F142B7D351A5}" presName="linear" presStyleCnt="0">
        <dgm:presLayoutVars>
          <dgm:animLvl val="lvl"/>
          <dgm:resizeHandles val="exact"/>
        </dgm:presLayoutVars>
      </dgm:prSet>
      <dgm:spPr/>
    </dgm:pt>
    <dgm:pt modelId="{714D3D6B-BCA2-4E06-BDDC-66F10FD4CBAC}" type="pres">
      <dgm:prSet presAssocID="{B40EFB67-ABD1-486F-A9F6-DF1797A342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CA1440-FDD1-4410-933F-947BFE456501}" type="pres">
      <dgm:prSet presAssocID="{CE306B5B-D827-4812-8BB2-8B2D7D5A2C65}" presName="spacer" presStyleCnt="0"/>
      <dgm:spPr/>
    </dgm:pt>
    <dgm:pt modelId="{BCA37CD4-67F4-4579-A818-5F5ACEA254AD}" type="pres">
      <dgm:prSet presAssocID="{AC9FEF2D-4769-4B1F-B063-0A140A4207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3F29A1-B540-42D0-8A97-3D630B656B8A}" type="pres">
      <dgm:prSet presAssocID="{793B6798-6EF0-4133-950D-702409186CC7}" presName="spacer" presStyleCnt="0"/>
      <dgm:spPr/>
    </dgm:pt>
    <dgm:pt modelId="{D648F320-AC16-4CD1-804B-8802C234D21D}" type="pres">
      <dgm:prSet presAssocID="{6886EE36-7CC3-4424-AB06-B22CFBA69D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A03030-E36C-4BC7-A473-C674CD02FF56}" srcId="{C98331B6-C595-4824-B98A-F142B7D351A5}" destId="{6886EE36-7CC3-4424-AB06-B22CFBA69D71}" srcOrd="2" destOrd="0" parTransId="{83D07DCC-F619-47AF-A31F-71FA969EDC9F}" sibTransId="{E5C00075-4547-4F34-8477-65D21DEF454E}"/>
    <dgm:cxn modelId="{F193F075-2F9F-4D65-AB8D-CB91244DEDCF}" type="presOf" srcId="{6886EE36-7CC3-4424-AB06-B22CFBA69D71}" destId="{D648F320-AC16-4CD1-804B-8802C234D21D}" srcOrd="0" destOrd="0" presId="urn:microsoft.com/office/officeart/2005/8/layout/vList2"/>
    <dgm:cxn modelId="{52896B7C-58F7-46CA-9978-4138FC6CF590}" type="presOf" srcId="{AC9FEF2D-4769-4B1F-B063-0A140A42077B}" destId="{BCA37CD4-67F4-4579-A818-5F5ACEA254AD}" srcOrd="0" destOrd="0" presId="urn:microsoft.com/office/officeart/2005/8/layout/vList2"/>
    <dgm:cxn modelId="{4D878089-D590-4368-A13F-BADE39552E33}" type="presOf" srcId="{C98331B6-C595-4824-B98A-F142B7D351A5}" destId="{7A64F432-491E-4BA2-938E-C597FD2163E5}" srcOrd="0" destOrd="0" presId="urn:microsoft.com/office/officeart/2005/8/layout/vList2"/>
    <dgm:cxn modelId="{9C5DA6A0-EC1F-455C-BFE9-C24CE05E00FB}" type="presOf" srcId="{B40EFB67-ABD1-486F-A9F6-DF1797A34235}" destId="{714D3D6B-BCA2-4E06-BDDC-66F10FD4CBAC}" srcOrd="0" destOrd="0" presId="urn:microsoft.com/office/officeart/2005/8/layout/vList2"/>
    <dgm:cxn modelId="{3B203BB4-C8AB-4D40-90DD-A03547253E98}" srcId="{C98331B6-C595-4824-B98A-F142B7D351A5}" destId="{AC9FEF2D-4769-4B1F-B063-0A140A42077B}" srcOrd="1" destOrd="0" parTransId="{7BADB04D-F6E7-4B16-ABBC-1BF479A96E7E}" sibTransId="{793B6798-6EF0-4133-950D-702409186CC7}"/>
    <dgm:cxn modelId="{E0483EB4-4B13-4885-8FE0-CC3CAF9F2CDE}" srcId="{C98331B6-C595-4824-B98A-F142B7D351A5}" destId="{B40EFB67-ABD1-486F-A9F6-DF1797A34235}" srcOrd="0" destOrd="0" parTransId="{EDC85CDF-EBFD-4FCE-9F32-A64F87E88078}" sibTransId="{CE306B5B-D827-4812-8BB2-8B2D7D5A2C65}"/>
    <dgm:cxn modelId="{A0C973DB-EFA3-4022-96C4-6F35E40421A7}" type="presParOf" srcId="{7A64F432-491E-4BA2-938E-C597FD2163E5}" destId="{714D3D6B-BCA2-4E06-BDDC-66F10FD4CBAC}" srcOrd="0" destOrd="0" presId="urn:microsoft.com/office/officeart/2005/8/layout/vList2"/>
    <dgm:cxn modelId="{1FABC011-023C-443D-8873-4C4FEFF2B6A2}" type="presParOf" srcId="{7A64F432-491E-4BA2-938E-C597FD2163E5}" destId="{85CA1440-FDD1-4410-933F-947BFE456501}" srcOrd="1" destOrd="0" presId="urn:microsoft.com/office/officeart/2005/8/layout/vList2"/>
    <dgm:cxn modelId="{0BCC844A-6D1D-41D6-8698-E5B711876854}" type="presParOf" srcId="{7A64F432-491E-4BA2-938E-C597FD2163E5}" destId="{BCA37CD4-67F4-4579-A818-5F5ACEA254AD}" srcOrd="2" destOrd="0" presId="urn:microsoft.com/office/officeart/2005/8/layout/vList2"/>
    <dgm:cxn modelId="{E62A4722-79D1-4C75-A62F-206585BC4F5E}" type="presParOf" srcId="{7A64F432-491E-4BA2-938E-C597FD2163E5}" destId="{2B3F29A1-B540-42D0-8A97-3D630B656B8A}" srcOrd="3" destOrd="0" presId="urn:microsoft.com/office/officeart/2005/8/layout/vList2"/>
    <dgm:cxn modelId="{99B4F94A-E881-45B3-BA24-FF239E10CCD1}" type="presParOf" srcId="{7A64F432-491E-4BA2-938E-C597FD2163E5}" destId="{D648F320-AC16-4CD1-804B-8802C234D2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49225C73-1633-42F1-AB3B-7CB183E5F8B8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C383F32-22E8-4F62-A3E0-BDC3D5F48992}">
      <dgm:prSet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zh-CN" altLang="en-US" noProof="0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CF071-51B4-4A33-BCAD-9D586137DF37}">
      <dsp:nvSpPr>
        <dsp:cNvPr id="0" name=""/>
        <dsp:cNvSpPr/>
      </dsp:nvSpPr>
      <dsp:spPr>
        <a:xfrm>
          <a:off x="0" y="632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2B831-FCF2-449F-ACA5-8EDB34BFCCF1}">
      <dsp:nvSpPr>
        <dsp:cNvPr id="0" name=""/>
        <dsp:cNvSpPr/>
      </dsp:nvSpPr>
      <dsp:spPr>
        <a:xfrm>
          <a:off x="447992" y="333850"/>
          <a:ext cx="814531" cy="814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79987-D501-4F10-A95F-CDEDA69DA718}">
      <dsp:nvSpPr>
        <dsp:cNvPr id="0" name=""/>
        <dsp:cNvSpPr/>
      </dsp:nvSpPr>
      <dsp:spPr>
        <a:xfrm>
          <a:off x="1710516" y="632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amet, consectetuer adipiscing elit. </a:t>
          </a:r>
        </a:p>
      </dsp:txBody>
      <dsp:txXfrm>
        <a:off x="1710516" y="632"/>
        <a:ext cx="3967907" cy="1480966"/>
      </dsp:txXfrm>
    </dsp:sp>
    <dsp:sp modelId="{AAF8BA30-1888-482F-8743-94B36C679190}">
      <dsp:nvSpPr>
        <dsp:cNvPr id="0" name=""/>
        <dsp:cNvSpPr/>
      </dsp:nvSpPr>
      <dsp:spPr>
        <a:xfrm>
          <a:off x="0" y="1851840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E6D37-E310-4162-ABF9-6519373C49E8}">
      <dsp:nvSpPr>
        <dsp:cNvPr id="0" name=""/>
        <dsp:cNvSpPr/>
      </dsp:nvSpPr>
      <dsp:spPr>
        <a:xfrm>
          <a:off x="447992" y="2185058"/>
          <a:ext cx="814531" cy="814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C670B-C8A1-453C-99C5-0519D6C11137}">
      <dsp:nvSpPr>
        <dsp:cNvPr id="0" name=""/>
        <dsp:cNvSpPr/>
      </dsp:nvSpPr>
      <dsp:spPr>
        <a:xfrm>
          <a:off x="1710516" y="1851840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viverra imperdiet enim.Fusce est.Vivamus a tellus.</a:t>
          </a:r>
        </a:p>
      </dsp:txBody>
      <dsp:txXfrm>
        <a:off x="1710516" y="1851840"/>
        <a:ext cx="3967907" cy="1480966"/>
      </dsp:txXfrm>
    </dsp:sp>
    <dsp:sp modelId="{FADAF790-52C9-4A8D-BCD3-CE289650DD46}">
      <dsp:nvSpPr>
        <dsp:cNvPr id="0" name=""/>
        <dsp:cNvSpPr/>
      </dsp:nvSpPr>
      <dsp:spPr>
        <a:xfrm>
          <a:off x="0" y="3703048"/>
          <a:ext cx="5678424" cy="14809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AEE46-9FEA-4E1E-9E07-71FF021DFF3A}">
      <dsp:nvSpPr>
        <dsp:cNvPr id="0" name=""/>
        <dsp:cNvSpPr/>
      </dsp:nvSpPr>
      <dsp:spPr>
        <a:xfrm>
          <a:off x="447992" y="4036266"/>
          <a:ext cx="814531" cy="8145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54F26-BD58-4371-9527-06DB19D8AD75}">
      <dsp:nvSpPr>
        <dsp:cNvPr id="0" name=""/>
        <dsp:cNvSpPr/>
      </dsp:nvSpPr>
      <dsp:spPr>
        <a:xfrm>
          <a:off x="1710516" y="3703048"/>
          <a:ext cx="3967907" cy="1480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36" tIns="156736" rIns="156736" bIns="156736" numCol="1" spcCol="1270" rtlCol="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noProof="0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 habitant morbi tristique senectus et netus.</a:t>
          </a:r>
        </a:p>
      </dsp:txBody>
      <dsp:txXfrm>
        <a:off x="1710516" y="3703048"/>
        <a:ext cx="3967907" cy="1480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D3D6B-BCA2-4E06-BDDC-66F10FD4CBAC}">
      <dsp:nvSpPr>
        <dsp:cNvPr id="0" name=""/>
        <dsp:cNvSpPr/>
      </dsp:nvSpPr>
      <dsp:spPr>
        <a:xfrm>
          <a:off x="0" y="23579"/>
          <a:ext cx="9720072" cy="1287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由于</a:t>
          </a:r>
          <a:r>
            <a:rPr lang="en-US" sz="2000" kern="1200" dirty="0"/>
            <a:t>Linux</a:t>
          </a:r>
          <a:r>
            <a:rPr lang="zh-CN" sz="2000" kern="1200" dirty="0"/>
            <a:t>是个多用户的操作系统，因此可能有多人同时使用这台主机。为了让各个用户具有较保密的文件数据，因此需要对文件进行权限管理。</a:t>
          </a:r>
        </a:p>
      </dsp:txBody>
      <dsp:txXfrm>
        <a:off x="62826" y="86405"/>
        <a:ext cx="9594420" cy="1161348"/>
      </dsp:txXfrm>
    </dsp:sp>
    <dsp:sp modelId="{BCA37CD4-67F4-4579-A818-5F5ACEA254AD}">
      <dsp:nvSpPr>
        <dsp:cNvPr id="0" name=""/>
        <dsp:cNvSpPr/>
      </dsp:nvSpPr>
      <dsp:spPr>
        <a:xfrm>
          <a:off x="0" y="1368180"/>
          <a:ext cx="9720072" cy="1287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Linux</a:t>
          </a:r>
          <a:r>
            <a:rPr lang="zh-CN" sz="2000" kern="1200"/>
            <a:t>一般将文件可存取访问的身份分为</a:t>
          </a:r>
          <a:r>
            <a:rPr lang="en-US" sz="2000" kern="1200"/>
            <a:t>3</a:t>
          </a:r>
          <a:r>
            <a:rPr lang="zh-CN" sz="2000" kern="1200"/>
            <a:t>类，分别是</a:t>
          </a:r>
          <a:r>
            <a:rPr lang="en-US" sz="2000" kern="1200"/>
            <a:t>owner</a:t>
          </a:r>
          <a:r>
            <a:rPr lang="zh-CN" sz="2000" kern="1200"/>
            <a:t>、</a:t>
          </a:r>
          <a:r>
            <a:rPr lang="en-US" sz="2000" kern="1200"/>
            <a:t>group</a:t>
          </a:r>
          <a:r>
            <a:rPr lang="zh-CN" sz="2000" kern="1200"/>
            <a:t>、</a:t>
          </a:r>
          <a:r>
            <a:rPr lang="en-US" sz="2000" kern="1200"/>
            <a:t>others</a:t>
          </a:r>
          <a:r>
            <a:rPr lang="zh-CN" sz="2000" kern="1200"/>
            <a:t>，且则</a:t>
          </a:r>
          <a:r>
            <a:rPr lang="en-US" sz="2000" kern="1200"/>
            <a:t>3</a:t>
          </a:r>
          <a:r>
            <a:rPr lang="zh-CN" sz="2000" kern="1200"/>
            <a:t>中身份各有</a:t>
          </a:r>
          <a:r>
            <a:rPr lang="en-US" sz="2000" kern="1200"/>
            <a:t>read</a:t>
          </a:r>
          <a:r>
            <a:rPr lang="zh-CN" sz="2000" kern="1200"/>
            <a:t>、</a:t>
          </a:r>
          <a:r>
            <a:rPr lang="en-US" sz="2000" kern="1200"/>
            <a:t>write</a:t>
          </a:r>
          <a:r>
            <a:rPr lang="zh-CN" sz="2000" kern="1200"/>
            <a:t>、</a:t>
          </a:r>
          <a:r>
            <a:rPr lang="en-US" sz="2000" kern="1200"/>
            <a:t>execute</a:t>
          </a:r>
          <a:r>
            <a:rPr lang="zh-CN" sz="2000" kern="1200"/>
            <a:t>等权限。</a:t>
          </a:r>
        </a:p>
      </dsp:txBody>
      <dsp:txXfrm>
        <a:off x="62826" y="1431006"/>
        <a:ext cx="9594420" cy="1161348"/>
      </dsp:txXfrm>
    </dsp:sp>
    <dsp:sp modelId="{D648F320-AC16-4CD1-804B-8802C234D21D}">
      <dsp:nvSpPr>
        <dsp:cNvPr id="0" name=""/>
        <dsp:cNvSpPr/>
      </dsp:nvSpPr>
      <dsp:spPr>
        <a:xfrm>
          <a:off x="0" y="2712780"/>
          <a:ext cx="9720072" cy="1287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/>
            <a:t>默认情况下，所有系统上的一般身份用户、</a:t>
          </a:r>
          <a:r>
            <a:rPr lang="en-US" sz="2000" kern="1200"/>
            <a:t>root</a:t>
          </a:r>
          <a:r>
            <a:rPr lang="zh-CN" sz="2000" kern="1200"/>
            <a:t>的相关信息都记录在</a:t>
          </a:r>
          <a:r>
            <a:rPr lang="en-US" sz="2000" kern="1200"/>
            <a:t>/etc/passwd</a:t>
          </a:r>
          <a:r>
            <a:rPr lang="zh-CN" sz="2000" kern="1200"/>
            <a:t>文件中。用户密码则记录在</a:t>
          </a:r>
          <a:r>
            <a:rPr lang="en-US" sz="2000" kern="1200"/>
            <a:t>/etc/shadow</a:t>
          </a:r>
          <a:r>
            <a:rPr lang="zh-CN" sz="2000" kern="1200"/>
            <a:t>中。</a:t>
          </a:r>
          <a:r>
            <a:rPr lang="en-US" sz="2000" kern="1200"/>
            <a:t>Linux</a:t>
          </a:r>
          <a:r>
            <a:rPr lang="zh-CN" sz="2000" kern="1200"/>
            <a:t>的所有用户组名都记录在</a:t>
          </a:r>
          <a:r>
            <a:rPr lang="en-US" sz="2000" kern="1200"/>
            <a:t>/etc/group</a:t>
          </a:r>
          <a:r>
            <a:rPr lang="zh-CN" sz="2000" kern="1200"/>
            <a:t>文件中</a:t>
          </a:r>
        </a:p>
      </dsp:txBody>
      <dsp:txXfrm>
        <a:off x="62826" y="2775606"/>
        <a:ext cx="9594420" cy="1161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6796537" y="2798862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6796537" y="2798862"/>
        <a:ext cx="28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6796537" y="2798862"/>
        <a:ext cx="286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6796537" y="2798862"/>
        <a:ext cx="286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6796537" y="2798862"/>
        <a:ext cx="286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Lorem ipsum dolor sit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amet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,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consectetuer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adipiscing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elit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 </a:t>
          </a:r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Nunc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viverra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imperdiet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enim.Fusce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est.Vivamus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a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tellus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Pellentesque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habitant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morbi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tristique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senectus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 et </a:t>
          </a:r>
          <a:r>
            <a:rPr lang="en-US" altLang="zh-CN" sz="1200" kern="1200" noProof="0" dirty="0" err="1">
              <a:latin typeface="Microsoft YaHei UI" panose="020B0503020204020204" pitchFamily="34" charset="-122"/>
              <a:ea typeface="Microsoft YaHei UI" panose="020B0503020204020204" pitchFamily="34" charset="-122"/>
            </a:rPr>
            <a:t>netus</a:t>
          </a:r>
          <a:r>
            <a:rPr lang="en-US" altLang="zh-CN" sz="1200" kern="1200" noProof="0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.</a:t>
          </a:r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标题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标题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标题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标题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标题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图标圆形标签列表"/>
  <dgm:desc val="用于显示伴随相关视觉对象的不连续的或分组的信息块。最适用于带有简短文本标题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422830-C8D1-4D1C-AE5C-AA2D2E64D1C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2020/7/11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CCEA71-DC42-43D1-8340-DB07629004C9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B725628-3A68-42F4-BA86-981817953149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50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2114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81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06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Shell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 终端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524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566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第一列表示文件的类型和权限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第二列表示多少文件名连接到此节点（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inode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第五列表示这个文件的大小，单位为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byte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第六列表示文件的创建日期或最后一次修改日期，若时间比较久，那么时间部分将会显示年份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531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628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224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216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974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4438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243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008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689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23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205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447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809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2742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685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475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556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79844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5042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44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35721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8398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057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55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Kernel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管理硬件驱动、管理内存、管理文件系统、管理进程、等等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使用场景： 服务器、嵌入式设备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0179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6909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22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9382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服务器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嵌入式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个人桌面系统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704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只是一个操作系统的底层的内核。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37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Debian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Debian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完全靠社区维护，其特点是：非常强调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自由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的开源理念。它有很多衍生的发行版（比如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Ubuntu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），形成一个大家族。在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Linux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的众多家族中，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Debian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家族是软件包最多的。</a:t>
            </a:r>
          </a:p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00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07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CFDCE838-61FF-4427-8D5E-B539F46A3E2E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ECC429-F404-46B9-831C-5739463A7C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A46D3E3-3D6A-4243-B027-BC771AD4E1BC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7" name="直接连接符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DF37EDC-76D2-4347-9B2E-FDFCA3EE6FFD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椭圆形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98D43E-598C-470D-A0B0-0CC259052850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3AB81A-738D-4D93-B356-2E61115064D5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B9EECF-3901-48EF-97E4-996676A9B35D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BE058F-D340-43DA-A96B-105C64DCFDB9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CBA0CD-516B-402D-98B7-7C2E92C48ECD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C24FBB4-ED5D-45D4-B793-03DC4D31C84D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CFE0BF-9F8B-43D7-ABDE-1F2A229BF7D3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cxnSp>
        <p:nvCxnSpPr>
          <p:cNvPr id="8" name="直接连接符​​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9E7AE09-8028-4979-91B9-67A4CC4592AA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5%BA%9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长方形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ja-JP" dirty="0">
                <a:solidFill>
                  <a:srgbClr val="FFFFFF"/>
                </a:solidFill>
              </a:rPr>
              <a:t>Linux </a:t>
            </a:r>
            <a:r>
              <a:rPr lang="ja-JP" altLang="en-US" dirty="0">
                <a:solidFill>
                  <a:srgbClr val="FFFFFF"/>
                </a:solidFill>
              </a:rPr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From Getting Started To Deleting Library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 anchor="ctr">
            <a:normAutofit/>
          </a:bodyPr>
          <a:lstStyle/>
          <a:p>
            <a:r>
              <a:rPr lang="en-US" altLang="zh-CN" dirty="0" err="1"/>
              <a:t>Ssh</a:t>
            </a:r>
            <a:r>
              <a:rPr lang="zh-CN" altLang="en-US" dirty="0"/>
              <a:t>工具</a:t>
            </a:r>
            <a:endParaRPr lang="en-US" altLang="zh-C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5A260AA-4605-4806-94B9-D3B01AB95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内容占位符 2" descr="SmartArt 图形占位符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96623"/>
              </p:ext>
            </p:extLst>
          </p:nvPr>
        </p:nvGraphicFramePr>
        <p:xfrm>
          <a:off x="5715000" y="822960"/>
          <a:ext cx="5678424" cy="5184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237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270CE32F-8F6E-4739-8FB4-6EA7C8556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693" y="3152655"/>
            <a:ext cx="71978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8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Linux</a:t>
            </a:r>
            <a:r>
              <a:rPr lang="zh-CN" altLang="en-US" sz="48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文件权限与目录配置</a:t>
            </a: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9111C791-1258-47D1-A5C2-452DEFBC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997" y="2397080"/>
            <a:ext cx="4273927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Introduction and installation of Linux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" name="直接连接符 11">
            <a:extLst>
              <a:ext uri="{FF2B5EF4-FFF2-40B4-BE49-F238E27FC236}">
                <a16:creationId xmlns:a16="http://schemas.microsoft.com/office/drawing/2014/main" id="{B2B1FCDE-F41E-45C5-AF6A-7E539F834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997" y="2797511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935737C-2D70-4C95-AA54-E6E50B74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621" y="1799996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02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7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zh-CN" altLang="en-US" sz="3200" dirty="0"/>
              <a:t>命令行结构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597B6D-E489-4462-A75B-A5205166A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5666" y="1551486"/>
            <a:ext cx="6700668" cy="47994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command [-options] [parameter…]</a:t>
            </a:r>
            <a:endParaRPr lang="zh-CN" altLang="en-US" sz="3200" dirty="0">
              <a:latin typeface="Consolas" panose="020B0609020204030204" pitchFamily="49" charset="0"/>
            </a:endParaRP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2522B785-D40A-41A8-93A5-009CFE0A4CB5}"/>
              </a:ext>
            </a:extLst>
          </p:cNvPr>
          <p:cNvSpPr txBox="1">
            <a:spLocks/>
          </p:cNvSpPr>
          <p:nvPr/>
        </p:nvSpPr>
        <p:spPr>
          <a:xfrm>
            <a:off x="1437946" y="2759286"/>
            <a:ext cx="9720073" cy="479946"/>
          </a:xfrm>
          <a:prstGeom prst="rect">
            <a:avLst/>
          </a:prstGeom>
        </p:spPr>
        <p:txBody>
          <a:bodyPr vert="horz" lIns="45720" tIns="45720" rIns="4572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Consolas" panose="020B0609020204030204" pitchFamily="49" charset="0"/>
              </a:rPr>
              <a:t>Command</a:t>
            </a:r>
            <a:r>
              <a:rPr lang="zh-CN" altLang="en-US" sz="3200" dirty="0">
                <a:latin typeface="Consolas" panose="020B0609020204030204" pitchFamily="49" charset="0"/>
              </a:rPr>
              <a:t>：命令或可执行文件，一行命令中第一个输入的部分绝对是命名或可执行文件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3B615F6F-6999-4BF0-A05D-258C7C1DDE47}"/>
              </a:ext>
            </a:extLst>
          </p:cNvPr>
          <p:cNvSpPr txBox="1">
            <a:spLocks/>
          </p:cNvSpPr>
          <p:nvPr/>
        </p:nvSpPr>
        <p:spPr>
          <a:xfrm>
            <a:off x="1437946" y="3143862"/>
            <a:ext cx="8706890" cy="3166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800" dirty="0">
                <a:latin typeface="Consolas" panose="020B0609020204030204" pitchFamily="49" charset="0"/>
              </a:rPr>
              <a:t>[ ]</a:t>
            </a:r>
            <a:r>
              <a:rPr lang="zh-CN" altLang="en-US" sz="1800" dirty="0">
                <a:latin typeface="Consolas" panose="020B0609020204030204" pitchFamily="49" charset="0"/>
              </a:rPr>
              <a:t>：可选部分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FC3EF9F2-917F-4D8B-8716-F6E40022BF14}"/>
              </a:ext>
            </a:extLst>
          </p:cNvPr>
          <p:cNvSpPr txBox="1">
            <a:spLocks/>
          </p:cNvSpPr>
          <p:nvPr/>
        </p:nvSpPr>
        <p:spPr>
          <a:xfrm>
            <a:off x="1499361" y="3578465"/>
            <a:ext cx="6122913" cy="229437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latin typeface="Consolas" panose="020B0609020204030204" pitchFamily="49" charset="0"/>
              </a:rPr>
              <a:t>-options</a:t>
            </a:r>
            <a:r>
              <a:rPr lang="zh-CN" altLang="en-US" sz="1800" dirty="0">
                <a:latin typeface="Consolas" panose="020B0609020204030204" pitchFamily="49" charset="0"/>
              </a:rPr>
              <a:t>：选项，短选项 </a:t>
            </a:r>
            <a:r>
              <a:rPr lang="en-US" altLang="zh-CN" sz="1800" dirty="0">
                <a:latin typeface="Consolas" panose="020B0609020204030204" pitchFamily="49" charset="0"/>
              </a:rPr>
              <a:t>–h</a:t>
            </a:r>
            <a:r>
              <a:rPr lang="zh-CN" altLang="en-US" sz="1800" dirty="0">
                <a:latin typeface="Consolas" panose="020B0609020204030204" pitchFamily="49" charset="0"/>
              </a:rPr>
              <a:t>，长选项 </a:t>
            </a:r>
            <a:r>
              <a:rPr lang="en-US" altLang="zh-CN" sz="1800" dirty="0">
                <a:latin typeface="Consolas" panose="020B0609020204030204" pitchFamily="49" charset="0"/>
              </a:rPr>
              <a:t>--help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DC58D711-539B-4F58-9914-2665D46C1CC8}"/>
              </a:ext>
            </a:extLst>
          </p:cNvPr>
          <p:cNvSpPr txBox="1">
            <a:spLocks/>
          </p:cNvSpPr>
          <p:nvPr/>
        </p:nvSpPr>
        <p:spPr>
          <a:xfrm>
            <a:off x="1437946" y="3965635"/>
            <a:ext cx="8556765" cy="325913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Consolas" panose="020B0609020204030204" pitchFamily="49" charset="0"/>
              </a:rPr>
              <a:t>Parameter</a:t>
            </a:r>
            <a:r>
              <a:rPr lang="zh-CN" altLang="en-US" sz="3200" dirty="0">
                <a:latin typeface="Consolas" panose="020B0609020204030204" pitchFamily="49" charset="0"/>
              </a:rPr>
              <a:t>：参数，依附在选项或命令参数之后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FB1D45FB-8C32-4640-A2F3-C650AF780EF6}"/>
              </a:ext>
            </a:extLst>
          </p:cNvPr>
          <p:cNvSpPr txBox="1">
            <a:spLocks/>
          </p:cNvSpPr>
          <p:nvPr/>
        </p:nvSpPr>
        <p:spPr>
          <a:xfrm>
            <a:off x="1437946" y="4449281"/>
            <a:ext cx="8706890" cy="479946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Consolas" panose="020B0609020204030204" pitchFamily="49" charset="0"/>
              </a:rPr>
              <a:t>命令、选项、参数之间使用空格来区分，超过一个空格的都是视为一个</a:t>
            </a:r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C57AD042-87A4-4E7F-99F5-D90003D6B204}"/>
              </a:ext>
            </a:extLst>
          </p:cNvPr>
          <p:cNvSpPr txBox="1">
            <a:spLocks/>
          </p:cNvSpPr>
          <p:nvPr/>
        </p:nvSpPr>
        <p:spPr>
          <a:xfrm>
            <a:off x="1437946" y="5006264"/>
            <a:ext cx="8706890" cy="479946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latin typeface="Consolas" panose="020B0609020204030204" pitchFamily="49" charset="0"/>
              </a:rPr>
              <a:t>Enter</a:t>
            </a:r>
            <a:r>
              <a:rPr lang="zh-CN" altLang="en-US" sz="3200" dirty="0">
                <a:latin typeface="Consolas" panose="020B0609020204030204" pitchFamily="49" charset="0"/>
              </a:rPr>
              <a:t>按键代表着一行命令的执行</a:t>
            </a:r>
          </a:p>
        </p:txBody>
      </p:sp>
      <p:sp>
        <p:nvSpPr>
          <p:cNvPr id="20" name="内容占位符 5">
            <a:extLst>
              <a:ext uri="{FF2B5EF4-FFF2-40B4-BE49-F238E27FC236}">
                <a16:creationId xmlns:a16="http://schemas.microsoft.com/office/drawing/2014/main" id="{D8DBA5EA-41C5-4134-AA58-BADA84BB356E}"/>
              </a:ext>
            </a:extLst>
          </p:cNvPr>
          <p:cNvSpPr txBox="1">
            <a:spLocks/>
          </p:cNvSpPr>
          <p:nvPr/>
        </p:nvSpPr>
        <p:spPr>
          <a:xfrm>
            <a:off x="1499361" y="5595392"/>
            <a:ext cx="8706890" cy="479946"/>
          </a:xfrm>
          <a:prstGeom prst="rect">
            <a:avLst/>
          </a:prstGeom>
        </p:spPr>
        <p:txBody>
          <a:bodyPr vert="horz" lIns="45720" tIns="45720" rIns="4572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Consolas" panose="020B0609020204030204" pitchFamily="49" charset="0"/>
              </a:rPr>
              <a:t>命令太长时，可是使用“</a:t>
            </a:r>
            <a:r>
              <a:rPr lang="en-US" altLang="zh-CN" sz="3200" dirty="0">
                <a:latin typeface="Consolas" panose="020B0609020204030204" pitchFamily="49" charset="0"/>
              </a:rPr>
              <a:t>\</a:t>
            </a:r>
            <a:r>
              <a:rPr lang="zh-CN" altLang="en-US" sz="3200" dirty="0">
                <a:latin typeface="Consolas" panose="020B0609020204030204" pitchFamily="49" charset="0"/>
              </a:rPr>
              <a:t>”反斜杠来转义“</a:t>
            </a:r>
            <a:r>
              <a:rPr lang="en-US" altLang="zh-CN" sz="3200" dirty="0">
                <a:latin typeface="Consolas" panose="020B0609020204030204" pitchFamily="49" charset="0"/>
              </a:rPr>
              <a:t>enter</a:t>
            </a:r>
            <a:r>
              <a:rPr lang="zh-CN" altLang="en-US" sz="3200" dirty="0">
                <a:latin typeface="Consolas" panose="020B0609020204030204" pitchFamily="49" charset="0"/>
              </a:rPr>
              <a:t>”键，使命令延续到下一行</a:t>
            </a:r>
          </a:p>
        </p:txBody>
      </p:sp>
      <p:sp>
        <p:nvSpPr>
          <p:cNvPr id="21" name="内容占位符 5">
            <a:extLst>
              <a:ext uri="{FF2B5EF4-FFF2-40B4-BE49-F238E27FC236}">
                <a16:creationId xmlns:a16="http://schemas.microsoft.com/office/drawing/2014/main" id="{A52BBC20-871C-4905-B120-BE109BE461B4}"/>
              </a:ext>
            </a:extLst>
          </p:cNvPr>
          <p:cNvSpPr txBox="1">
            <a:spLocks/>
          </p:cNvSpPr>
          <p:nvPr/>
        </p:nvSpPr>
        <p:spPr>
          <a:xfrm>
            <a:off x="1615367" y="6075338"/>
            <a:ext cx="8706890" cy="479946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Consolas" panose="020B0609020204030204" pitchFamily="49" charset="0"/>
              </a:rPr>
              <a:t>命令行大小写敏感</a:t>
            </a:r>
          </a:p>
        </p:txBody>
      </p:sp>
    </p:spTree>
    <p:extLst>
      <p:ext uri="{BB962C8B-B14F-4D97-AF65-F5344CB8AC3E}">
        <p14:creationId xmlns:p14="http://schemas.microsoft.com/office/powerpoint/2010/main" val="3801728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ls    </a:t>
            </a:r>
            <a:r>
              <a:rPr lang="zh-CN" altLang="en-US" sz="3200" cap="none" dirty="0"/>
              <a:t>（</a:t>
            </a:r>
            <a:r>
              <a:rPr lang="en-US" altLang="zh-CN" sz="3200" cap="none" dirty="0">
                <a:solidFill>
                  <a:srgbClr val="FFC000"/>
                </a:solidFill>
              </a:rPr>
              <a:t>l</a:t>
            </a:r>
            <a:r>
              <a:rPr lang="en-US" altLang="zh-CN" sz="3200" cap="none" dirty="0"/>
              <a:t>i</a:t>
            </a:r>
            <a:r>
              <a:rPr lang="en-US" altLang="zh-CN" sz="3200" cap="none" dirty="0">
                <a:solidFill>
                  <a:srgbClr val="FFC000"/>
                </a:solidFill>
              </a:rPr>
              <a:t>s</a:t>
            </a:r>
            <a:r>
              <a:rPr lang="en-US" altLang="zh-CN" sz="3200" cap="none" dirty="0"/>
              <a:t>t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">
            <a:extLst>
              <a:ext uri="{FF2B5EF4-FFF2-40B4-BE49-F238E27FC236}">
                <a16:creationId xmlns:a16="http://schemas.microsoft.com/office/drawing/2014/main" id="{06AACB15-F135-4D6F-B619-0ED090416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32" y="1952712"/>
            <a:ext cx="184731" cy="373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761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531DA8C7-A9B6-43CF-872D-6124AA32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77" y="1608161"/>
            <a:ext cx="9720073" cy="402336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ls  [-</a:t>
            </a:r>
            <a:r>
              <a:rPr lang="en-US" altLang="zh-CN" sz="2400" dirty="0" err="1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alrtAFR</a:t>
            </a:r>
            <a:r>
              <a:rPr lang="en-US" altLang="zh-CN" sz="2400" dirty="0">
                <a:solidFill>
                  <a:srgbClr val="000000"/>
                </a:solidFill>
                <a:latin typeface="Arial Unicode MS" panose="020B0604020202020204" pitchFamily="34" charset="-122"/>
                <a:ea typeface="Menlo"/>
              </a:rPr>
              <a:t>]  [parameter…]</a:t>
            </a:r>
          </a:p>
          <a:p>
            <a:r>
              <a:rPr lang="en-US" altLang="zh-CN" dirty="0"/>
              <a:t>-a </a:t>
            </a:r>
            <a:r>
              <a:rPr lang="zh-CN" altLang="en-US" dirty="0"/>
              <a:t>显示所有文件及目录 </a:t>
            </a:r>
            <a:r>
              <a:rPr lang="en-US" altLang="zh-CN" dirty="0"/>
              <a:t>(ls</a:t>
            </a:r>
            <a:r>
              <a:rPr lang="zh-CN" altLang="en-US" dirty="0"/>
              <a:t>内定将文件名或目录名称开头为</a:t>
            </a:r>
            <a:r>
              <a:rPr lang="en-US" altLang="zh-CN" dirty="0"/>
              <a:t>"."</a:t>
            </a:r>
            <a:r>
              <a:rPr lang="zh-CN" altLang="en-US" dirty="0"/>
              <a:t>的视为隐藏档，不会列出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-l </a:t>
            </a:r>
            <a:r>
              <a:rPr lang="zh-CN" altLang="en-US" dirty="0"/>
              <a:t>除文件名称外，亦将文件型态、权限、拥有者、文件大小等资讯详细列出</a:t>
            </a:r>
          </a:p>
          <a:p>
            <a:r>
              <a:rPr lang="en-US" altLang="zh-CN" dirty="0"/>
              <a:t>-r  (reverse)</a:t>
            </a:r>
            <a:r>
              <a:rPr lang="zh-CN" altLang="en-US" dirty="0"/>
              <a:t>将文件以相反次序显示</a:t>
            </a:r>
            <a:r>
              <a:rPr lang="en-US" altLang="zh-CN" dirty="0"/>
              <a:t>(</a:t>
            </a:r>
            <a:r>
              <a:rPr lang="zh-CN" altLang="en-US" dirty="0"/>
              <a:t>原定依英文字母次序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-t  (time)</a:t>
            </a:r>
            <a:r>
              <a:rPr lang="zh-CN" altLang="en-US" dirty="0"/>
              <a:t>将文件依建立时间之先后次序列出</a:t>
            </a:r>
          </a:p>
          <a:p>
            <a:r>
              <a:rPr lang="en-US" altLang="zh-CN" dirty="0"/>
              <a:t>-A </a:t>
            </a:r>
            <a:r>
              <a:rPr lang="zh-CN" altLang="en-US" dirty="0"/>
              <a:t>同 </a:t>
            </a:r>
            <a:r>
              <a:rPr lang="en-US" altLang="zh-CN" dirty="0"/>
              <a:t>-a </a:t>
            </a:r>
            <a:r>
              <a:rPr lang="zh-CN" altLang="en-US" dirty="0"/>
              <a:t>，但不列出 </a:t>
            </a:r>
            <a:r>
              <a:rPr lang="en-US" altLang="zh-CN" dirty="0"/>
              <a:t>"." (</a:t>
            </a:r>
            <a:r>
              <a:rPr lang="zh-CN" altLang="en-US" dirty="0"/>
              <a:t>目前目录</a:t>
            </a:r>
            <a:r>
              <a:rPr lang="en-US" altLang="zh-CN" dirty="0"/>
              <a:t>) </a:t>
            </a:r>
            <a:r>
              <a:rPr lang="zh-CN" altLang="en-US" dirty="0"/>
              <a:t>及 </a:t>
            </a:r>
            <a:r>
              <a:rPr lang="en-US" altLang="zh-CN" dirty="0"/>
              <a:t>".." (</a:t>
            </a:r>
            <a:r>
              <a:rPr lang="zh-CN" altLang="en-US" dirty="0"/>
              <a:t>父目录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-F </a:t>
            </a:r>
            <a:r>
              <a:rPr lang="zh-CN" altLang="en-US" dirty="0"/>
              <a:t>在列出的文件名称后加一符号；例如可执行档则加 </a:t>
            </a:r>
            <a:r>
              <a:rPr lang="en-US" altLang="zh-CN" dirty="0"/>
              <a:t>"*", </a:t>
            </a:r>
            <a:r>
              <a:rPr lang="zh-CN" altLang="en-US" dirty="0"/>
              <a:t>目录则加 </a:t>
            </a:r>
            <a:r>
              <a:rPr lang="en-US" altLang="zh-CN" dirty="0"/>
              <a:t>"/"</a:t>
            </a:r>
          </a:p>
          <a:p>
            <a:r>
              <a:rPr lang="en-US" altLang="zh-CN" dirty="0"/>
              <a:t>-R (Recursive) </a:t>
            </a:r>
            <a:r>
              <a:rPr lang="zh-CN" altLang="en-US" dirty="0"/>
              <a:t>若目录下有文件，则以下之文件亦皆依序列出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9E8DB85-B3A3-443F-AE01-6AD16B0E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006" y="2019385"/>
            <a:ext cx="14428" cy="487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6348" rIns="0" bIns="-634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9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dirty="0"/>
              <a:t>Bash Shell</a:t>
            </a:r>
            <a:r>
              <a:rPr lang="zh-CN" altLang="en-US" sz="3200" dirty="0"/>
              <a:t>常用快捷键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3B0B9A4-AADB-4767-96A4-70DF14BE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921" y="1656079"/>
            <a:ext cx="8988942" cy="5283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Tab </a:t>
            </a:r>
            <a:r>
              <a:rPr lang="zh-CN" altLang="en-US" dirty="0"/>
              <a:t>：命令补全、文件补全 </a:t>
            </a:r>
            <a:r>
              <a:rPr lang="en-US" altLang="zh-CN" dirty="0"/>
              <a:t>tab</a:t>
            </a:r>
            <a:r>
              <a:rPr lang="zh-CN" altLang="en-US" dirty="0"/>
              <a:t>在第一个字符串后面执行则为命令补全，第二个字符串后为文件补齐 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BB63A379-C138-46A5-A485-8FF43FEC9699}"/>
              </a:ext>
            </a:extLst>
          </p:cNvPr>
          <p:cNvSpPr txBox="1">
            <a:spLocks/>
          </p:cNvSpPr>
          <p:nvPr/>
        </p:nvSpPr>
        <p:spPr>
          <a:xfrm>
            <a:off x="1351511" y="2474372"/>
            <a:ext cx="7797038" cy="342495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ctrl-c (^c) : </a:t>
            </a:r>
            <a:r>
              <a:rPr lang="zh-CN" altLang="en-US" dirty="0"/>
              <a:t>向当前在前台的进程发送中断</a:t>
            </a:r>
            <a:r>
              <a:rPr lang="en-US" altLang="zh-CN" dirty="0"/>
              <a:t>(SIGINT)</a:t>
            </a:r>
            <a:r>
              <a:rPr lang="zh-CN" altLang="en-US" dirty="0"/>
              <a:t>信号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E9344E22-A8C6-4CDB-A50A-A32048A334DA}"/>
              </a:ext>
            </a:extLst>
          </p:cNvPr>
          <p:cNvSpPr txBox="1">
            <a:spLocks/>
          </p:cNvSpPr>
          <p:nvPr/>
        </p:nvSpPr>
        <p:spPr>
          <a:xfrm>
            <a:off x="1296919" y="3101086"/>
            <a:ext cx="8201921" cy="40132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Ctrl-d </a:t>
            </a:r>
            <a:r>
              <a:rPr lang="zh-CN" altLang="en-US" dirty="0"/>
              <a:t>：退出当前</a:t>
            </a:r>
            <a:r>
              <a:rPr lang="en-US" altLang="zh-CN" dirty="0"/>
              <a:t>shell</a:t>
            </a:r>
            <a:r>
              <a:rPr lang="zh-CN" altLang="en-US" dirty="0"/>
              <a:t>，</a:t>
            </a:r>
            <a:r>
              <a:rPr lang="en-US" altLang="zh-CN" dirty="0"/>
              <a:t>EOF(End Of File)</a:t>
            </a:r>
          </a:p>
          <a:p>
            <a:endParaRPr lang="zh-CN" altLang="en-US" dirty="0"/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15681073-88FC-40FC-8818-21444942EB51}"/>
              </a:ext>
            </a:extLst>
          </p:cNvPr>
          <p:cNvSpPr txBox="1">
            <a:spLocks/>
          </p:cNvSpPr>
          <p:nvPr/>
        </p:nvSpPr>
        <p:spPr>
          <a:xfrm>
            <a:off x="1296920" y="3908806"/>
            <a:ext cx="4357120" cy="4013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Ctrl-u </a:t>
            </a:r>
            <a:r>
              <a:rPr lang="zh-CN" altLang="en-US" dirty="0"/>
              <a:t>：删除当前命令</a:t>
            </a: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FE5AE42C-49D6-46FA-9862-E5B2640F124D}"/>
              </a:ext>
            </a:extLst>
          </p:cNvPr>
          <p:cNvSpPr txBox="1">
            <a:spLocks/>
          </p:cNvSpPr>
          <p:nvPr/>
        </p:nvSpPr>
        <p:spPr>
          <a:xfrm>
            <a:off x="1296919" y="4673600"/>
            <a:ext cx="5549707" cy="40132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Ctrl-w </a:t>
            </a:r>
            <a:r>
              <a:rPr lang="zh-CN" altLang="en-US" dirty="0"/>
              <a:t>：删除光标前的字符串（以空格为分割）</a:t>
            </a: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B9F2D78-A480-49A8-A79A-E8BBEB2A2BDC}"/>
              </a:ext>
            </a:extLst>
          </p:cNvPr>
          <p:cNvSpPr txBox="1">
            <a:spLocks/>
          </p:cNvSpPr>
          <p:nvPr/>
        </p:nvSpPr>
        <p:spPr>
          <a:xfrm>
            <a:off x="1296918" y="5401325"/>
            <a:ext cx="6873542" cy="401320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Ctrl-p </a:t>
            </a:r>
            <a:r>
              <a:rPr lang="zh-CN" altLang="en-US" dirty="0"/>
              <a:t>：</a:t>
            </a:r>
            <a:r>
              <a:rPr lang="en-US" altLang="zh-CN" dirty="0"/>
              <a:t>previous </a:t>
            </a:r>
            <a:r>
              <a:rPr lang="zh-CN" altLang="en-US" dirty="0"/>
              <a:t>，将当前命令切换为前一个已执行的命令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F057D5F8-9742-47AA-B03E-E169D7268DA5}"/>
              </a:ext>
            </a:extLst>
          </p:cNvPr>
          <p:cNvSpPr txBox="1">
            <a:spLocks/>
          </p:cNvSpPr>
          <p:nvPr/>
        </p:nvSpPr>
        <p:spPr>
          <a:xfrm>
            <a:off x="1296918" y="5986780"/>
            <a:ext cx="6873542" cy="76962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Ctrl-n </a:t>
            </a:r>
            <a:r>
              <a:rPr lang="zh-CN" altLang="en-US" dirty="0"/>
              <a:t>：</a:t>
            </a:r>
            <a:r>
              <a:rPr lang="en-US" altLang="zh-CN" dirty="0"/>
              <a:t>next </a:t>
            </a:r>
            <a:r>
              <a:rPr lang="zh-CN" altLang="en-US" dirty="0"/>
              <a:t>，将当前命令切换为前下个已执行的命令</a:t>
            </a:r>
            <a:endParaRPr lang="en-US" altLang="zh-CN" dirty="0"/>
          </a:p>
          <a:p>
            <a:r>
              <a:rPr lang="en-US" altLang="zh-CN" dirty="0"/>
              <a:t>ctrl-h</a:t>
            </a:r>
            <a:r>
              <a:rPr lang="zh-CN" altLang="en-US" dirty="0"/>
              <a:t>：删除光标前字符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35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zh-CN" altLang="en-US" sz="3200" dirty="0"/>
              <a:t>用户与用户组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3C032A0-26A5-4AFE-92BD-B44D95DFC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705158"/>
              </p:ext>
            </p:extLst>
          </p:nvPr>
        </p:nvGraphicFramePr>
        <p:xfrm>
          <a:off x="1235963" y="1894764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552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Linux</a:t>
            </a:r>
            <a:r>
              <a:rPr lang="zh-CN" altLang="en-US" sz="3200" dirty="0"/>
              <a:t>文件属性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866B27-2125-4748-9920-E38C31AB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97" y="3268687"/>
            <a:ext cx="11381057" cy="622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400" dirty="0">
                <a:latin typeface="Consolas" panose="020B0609020204030204" pitchFamily="49" charset="0"/>
              </a:rPr>
              <a:t>-rw-r--r-- 1 root root 1667 Feb 23 16:57 passwd</a:t>
            </a:r>
            <a:endParaRPr lang="zh-CN" altLang="en-US" sz="3400" dirty="0">
              <a:latin typeface="Consolas" panose="020B0609020204030204" pitchFamily="49" charset="0"/>
            </a:endParaRP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9A798F96-CE9A-4B0D-B29B-4498A128AB0C}"/>
              </a:ext>
            </a:extLst>
          </p:cNvPr>
          <p:cNvSpPr txBox="1">
            <a:spLocks/>
          </p:cNvSpPr>
          <p:nvPr/>
        </p:nvSpPr>
        <p:spPr>
          <a:xfrm>
            <a:off x="1061960" y="4761400"/>
            <a:ext cx="1325563" cy="4708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文件权限</a:t>
            </a:r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id="{6D3A33DA-244F-47BD-B03C-F5DB5C4008E3}"/>
              </a:ext>
            </a:extLst>
          </p:cNvPr>
          <p:cNvSpPr txBox="1">
            <a:spLocks/>
          </p:cNvSpPr>
          <p:nvPr/>
        </p:nvSpPr>
        <p:spPr>
          <a:xfrm>
            <a:off x="2610951" y="1939099"/>
            <a:ext cx="1325563" cy="4708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硬链接数</a:t>
            </a: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id="{95B9F28B-65D8-4F3F-AFDC-BACF8B9CE2EC}"/>
              </a:ext>
            </a:extLst>
          </p:cNvPr>
          <p:cNvSpPr txBox="1">
            <a:spLocks/>
          </p:cNvSpPr>
          <p:nvPr/>
        </p:nvSpPr>
        <p:spPr>
          <a:xfrm>
            <a:off x="3281525" y="4782586"/>
            <a:ext cx="1512947" cy="4173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文件所有者</a:t>
            </a:r>
          </a:p>
        </p:txBody>
      </p:sp>
      <p:sp>
        <p:nvSpPr>
          <p:cNvPr id="17" name="内容占位符 5">
            <a:extLst>
              <a:ext uri="{FF2B5EF4-FFF2-40B4-BE49-F238E27FC236}">
                <a16:creationId xmlns:a16="http://schemas.microsoft.com/office/drawing/2014/main" id="{0E6BD619-4C35-49E4-A3F9-96D1376821B6}"/>
              </a:ext>
            </a:extLst>
          </p:cNvPr>
          <p:cNvSpPr txBox="1">
            <a:spLocks/>
          </p:cNvSpPr>
          <p:nvPr/>
        </p:nvSpPr>
        <p:spPr>
          <a:xfrm>
            <a:off x="4315502" y="1940295"/>
            <a:ext cx="2129473" cy="51517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/>
              <a:t>文件所属用户组</a:t>
            </a:r>
          </a:p>
        </p:txBody>
      </p:sp>
      <p:sp>
        <p:nvSpPr>
          <p:cNvPr id="18" name="内容占位符 5">
            <a:extLst>
              <a:ext uri="{FF2B5EF4-FFF2-40B4-BE49-F238E27FC236}">
                <a16:creationId xmlns:a16="http://schemas.microsoft.com/office/drawing/2014/main" id="{92BBC385-3400-4C1C-B060-4EFED785BA19}"/>
              </a:ext>
            </a:extLst>
          </p:cNvPr>
          <p:cNvSpPr txBox="1">
            <a:spLocks/>
          </p:cNvSpPr>
          <p:nvPr/>
        </p:nvSpPr>
        <p:spPr>
          <a:xfrm>
            <a:off x="5823307" y="4753442"/>
            <a:ext cx="1325563" cy="4173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文件大小</a:t>
            </a:r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4AA329B8-8FEF-4944-B526-624393525229}"/>
              </a:ext>
            </a:extLst>
          </p:cNvPr>
          <p:cNvSpPr txBox="1">
            <a:spLocks/>
          </p:cNvSpPr>
          <p:nvPr/>
        </p:nvSpPr>
        <p:spPr>
          <a:xfrm>
            <a:off x="7118642" y="1941350"/>
            <a:ext cx="2970222" cy="376451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文件最后被修改的时间</a:t>
            </a:r>
          </a:p>
        </p:txBody>
      </p:sp>
      <p:sp>
        <p:nvSpPr>
          <p:cNvPr id="20" name="内容占位符 5">
            <a:extLst>
              <a:ext uri="{FF2B5EF4-FFF2-40B4-BE49-F238E27FC236}">
                <a16:creationId xmlns:a16="http://schemas.microsoft.com/office/drawing/2014/main" id="{7E1C0C5D-102E-465B-AEEA-81A6310205A7}"/>
              </a:ext>
            </a:extLst>
          </p:cNvPr>
          <p:cNvSpPr txBox="1">
            <a:spLocks/>
          </p:cNvSpPr>
          <p:nvPr/>
        </p:nvSpPr>
        <p:spPr>
          <a:xfrm>
            <a:off x="10467640" y="4753442"/>
            <a:ext cx="955343" cy="41731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文件名</a:t>
            </a: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5033ECE2-12FF-45BF-843D-D94CEFE255B0}"/>
              </a:ext>
            </a:extLst>
          </p:cNvPr>
          <p:cNvSpPr/>
          <p:nvPr/>
        </p:nvSpPr>
        <p:spPr>
          <a:xfrm>
            <a:off x="1447236" y="3921457"/>
            <a:ext cx="555009" cy="68693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id="{29893C1E-8AD7-4A64-8EDD-0A0700D1EA5D}"/>
              </a:ext>
            </a:extLst>
          </p:cNvPr>
          <p:cNvSpPr/>
          <p:nvPr/>
        </p:nvSpPr>
        <p:spPr>
          <a:xfrm rot="10800000">
            <a:off x="2939804" y="2483386"/>
            <a:ext cx="555009" cy="68693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上 21">
            <a:extLst>
              <a:ext uri="{FF2B5EF4-FFF2-40B4-BE49-F238E27FC236}">
                <a16:creationId xmlns:a16="http://schemas.microsoft.com/office/drawing/2014/main" id="{BB6902D6-F2DF-4E23-A093-33BCDA53D458}"/>
              </a:ext>
            </a:extLst>
          </p:cNvPr>
          <p:cNvSpPr/>
          <p:nvPr/>
        </p:nvSpPr>
        <p:spPr>
          <a:xfrm>
            <a:off x="3760493" y="3916953"/>
            <a:ext cx="555009" cy="68693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上 22">
            <a:extLst>
              <a:ext uri="{FF2B5EF4-FFF2-40B4-BE49-F238E27FC236}">
                <a16:creationId xmlns:a16="http://schemas.microsoft.com/office/drawing/2014/main" id="{130AFF81-64AA-41E8-8B01-BE77CF3FF6C2}"/>
              </a:ext>
            </a:extLst>
          </p:cNvPr>
          <p:cNvSpPr/>
          <p:nvPr/>
        </p:nvSpPr>
        <p:spPr>
          <a:xfrm rot="10800000">
            <a:off x="4956963" y="2484582"/>
            <a:ext cx="555009" cy="68693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上 23">
            <a:extLst>
              <a:ext uri="{FF2B5EF4-FFF2-40B4-BE49-F238E27FC236}">
                <a16:creationId xmlns:a16="http://schemas.microsoft.com/office/drawing/2014/main" id="{85268327-370C-46D7-9117-6A8A10528B9E}"/>
              </a:ext>
            </a:extLst>
          </p:cNvPr>
          <p:cNvSpPr/>
          <p:nvPr/>
        </p:nvSpPr>
        <p:spPr>
          <a:xfrm>
            <a:off x="6147626" y="3913499"/>
            <a:ext cx="555009" cy="68693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上 24">
            <a:extLst>
              <a:ext uri="{FF2B5EF4-FFF2-40B4-BE49-F238E27FC236}">
                <a16:creationId xmlns:a16="http://schemas.microsoft.com/office/drawing/2014/main" id="{F6B55C48-BB3F-4265-AC1C-1EA2293242EF}"/>
              </a:ext>
            </a:extLst>
          </p:cNvPr>
          <p:cNvSpPr/>
          <p:nvPr/>
        </p:nvSpPr>
        <p:spPr>
          <a:xfrm rot="10800000">
            <a:off x="8326248" y="2482724"/>
            <a:ext cx="555009" cy="68693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上 25">
            <a:extLst>
              <a:ext uri="{FF2B5EF4-FFF2-40B4-BE49-F238E27FC236}">
                <a16:creationId xmlns:a16="http://schemas.microsoft.com/office/drawing/2014/main" id="{4A2B826D-F397-47FF-9174-4655DBF1206E}"/>
              </a:ext>
            </a:extLst>
          </p:cNvPr>
          <p:cNvSpPr/>
          <p:nvPr/>
        </p:nvSpPr>
        <p:spPr>
          <a:xfrm>
            <a:off x="10667806" y="3913499"/>
            <a:ext cx="555009" cy="686937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5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Linux</a:t>
            </a:r>
            <a:r>
              <a:rPr lang="zh-CN" altLang="en-US" sz="3200" dirty="0"/>
              <a:t>文件权限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61D68-5015-4EC3-B47D-483F96809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389" y="2239370"/>
            <a:ext cx="6213735" cy="1075899"/>
          </a:xfrm>
        </p:spPr>
        <p:txBody>
          <a:bodyPr>
            <a:normAutofit fontScale="70000" lnSpcReduction="20000"/>
          </a:bodyPr>
          <a:lstStyle/>
          <a:p>
            <a:pPr marL="310896" lvl="2" indent="0">
              <a:buNone/>
            </a:pPr>
            <a:r>
              <a:rPr lang="en-US" altLang="zh-CN" sz="11900" dirty="0">
                <a:latin typeface="Consolas" panose="020B0609020204030204" pitchFamily="49" charset="0"/>
              </a:rPr>
              <a:t>-</a:t>
            </a:r>
            <a:r>
              <a:rPr lang="en-US" altLang="zh-CN" sz="11900" dirty="0" err="1">
                <a:latin typeface="Consolas" panose="020B0609020204030204" pitchFamily="49" charset="0"/>
              </a:rPr>
              <a:t>rwxrw</a:t>
            </a:r>
            <a:r>
              <a:rPr lang="en-US" altLang="zh-CN" sz="11900" dirty="0">
                <a:latin typeface="Consolas" panose="020B0609020204030204" pitchFamily="49" charset="0"/>
              </a:rPr>
              <a:t>-r--</a:t>
            </a:r>
            <a:endParaRPr lang="zh-CN" altLang="en-US" sz="88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6CD339-912A-4D3D-9A74-0718CAC0C026}"/>
              </a:ext>
            </a:extLst>
          </p:cNvPr>
          <p:cNvSpPr txBox="1"/>
          <p:nvPr/>
        </p:nvSpPr>
        <p:spPr>
          <a:xfrm>
            <a:off x="3270729" y="1406511"/>
            <a:ext cx="77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EB5739-54A8-4BD5-B8AE-1D40D0B56AE8}"/>
              </a:ext>
            </a:extLst>
          </p:cNvPr>
          <p:cNvSpPr txBox="1"/>
          <p:nvPr/>
        </p:nvSpPr>
        <p:spPr>
          <a:xfrm>
            <a:off x="4135086" y="1406511"/>
            <a:ext cx="77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可写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592F75-0E08-4E39-A793-32B826C3BCF3}"/>
              </a:ext>
            </a:extLst>
          </p:cNvPr>
          <p:cNvSpPr txBox="1"/>
          <p:nvPr/>
        </p:nvSpPr>
        <p:spPr>
          <a:xfrm>
            <a:off x="4999444" y="1406511"/>
            <a:ext cx="1039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70BE7F-E276-4889-B9E8-358EEF51ABF4}"/>
              </a:ext>
            </a:extLst>
          </p:cNvPr>
          <p:cNvCxnSpPr>
            <a:stCxn id="7" idx="2"/>
          </p:cNvCxnSpPr>
          <p:nvPr/>
        </p:nvCxnSpPr>
        <p:spPr>
          <a:xfrm>
            <a:off x="3659783" y="1806621"/>
            <a:ext cx="184337" cy="4862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3FB85B4-5435-4285-A534-7EE9CCFC970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524140" y="1806621"/>
            <a:ext cx="0" cy="4862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1655368-024F-4F22-A750-AE51A2FCDE80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230186" y="1806621"/>
            <a:ext cx="288875" cy="4862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31C00D0-FEF2-4883-9E5E-955F06E95421}"/>
              </a:ext>
            </a:extLst>
          </p:cNvPr>
          <p:cNvSpPr txBox="1"/>
          <p:nvPr/>
        </p:nvSpPr>
        <p:spPr>
          <a:xfrm>
            <a:off x="7667581" y="1406511"/>
            <a:ext cx="1039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无权限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208B214-A98A-4EEB-8950-C5A84EFAAB9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87198" y="1806621"/>
            <a:ext cx="394900" cy="6181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4FB8BAB-7687-414C-A4E6-DD29B1D7D2FF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023778" y="1806621"/>
            <a:ext cx="163420" cy="6181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24FBA71-A22F-485F-91F3-AF381E7BD104}"/>
              </a:ext>
            </a:extLst>
          </p:cNvPr>
          <p:cNvSpPr txBox="1"/>
          <p:nvPr/>
        </p:nvSpPr>
        <p:spPr>
          <a:xfrm>
            <a:off x="1754686" y="1546058"/>
            <a:ext cx="1241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文件类型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8F3280-D08C-4EFE-BB3A-6666432DADFB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375620" y="1946168"/>
            <a:ext cx="959707" cy="5622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左中括号 34">
            <a:extLst>
              <a:ext uri="{FF2B5EF4-FFF2-40B4-BE49-F238E27FC236}">
                <a16:creationId xmlns:a16="http://schemas.microsoft.com/office/drawing/2014/main" id="{024CF7AB-980F-44F3-82CB-0655095FE846}"/>
              </a:ext>
            </a:extLst>
          </p:cNvPr>
          <p:cNvSpPr/>
          <p:nvPr/>
        </p:nvSpPr>
        <p:spPr>
          <a:xfrm rot="16200000">
            <a:off x="4438576" y="2482400"/>
            <a:ext cx="315759" cy="157744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5F6D468-DBD2-4985-834C-80BB2960AF6A}"/>
              </a:ext>
            </a:extLst>
          </p:cNvPr>
          <p:cNvSpPr txBox="1"/>
          <p:nvPr/>
        </p:nvSpPr>
        <p:spPr>
          <a:xfrm>
            <a:off x="2557186" y="4127721"/>
            <a:ext cx="203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文件所有者权限</a:t>
            </a:r>
          </a:p>
        </p:txBody>
      </p:sp>
      <p:sp>
        <p:nvSpPr>
          <p:cNvPr id="43" name="左中括号 42">
            <a:extLst>
              <a:ext uri="{FF2B5EF4-FFF2-40B4-BE49-F238E27FC236}">
                <a16:creationId xmlns:a16="http://schemas.microsoft.com/office/drawing/2014/main" id="{0091CBE5-81B5-4346-B0DA-27C69F5DCE82}"/>
              </a:ext>
            </a:extLst>
          </p:cNvPr>
          <p:cNvSpPr/>
          <p:nvPr/>
        </p:nvSpPr>
        <p:spPr>
          <a:xfrm rot="16200000">
            <a:off x="6145682" y="2512936"/>
            <a:ext cx="315759" cy="150044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中括号 43">
            <a:extLst>
              <a:ext uri="{FF2B5EF4-FFF2-40B4-BE49-F238E27FC236}">
                <a16:creationId xmlns:a16="http://schemas.microsoft.com/office/drawing/2014/main" id="{DA99CA43-84BB-4D50-93A4-3DEEBFCB9A3B}"/>
              </a:ext>
            </a:extLst>
          </p:cNvPr>
          <p:cNvSpPr/>
          <p:nvPr/>
        </p:nvSpPr>
        <p:spPr>
          <a:xfrm rot="16200000">
            <a:off x="7872927" y="2507425"/>
            <a:ext cx="315759" cy="1511458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3C51F27-2EEF-4F3D-9BC7-0D3A9C33BF41}"/>
              </a:ext>
            </a:extLst>
          </p:cNvPr>
          <p:cNvSpPr txBox="1"/>
          <p:nvPr/>
        </p:nvSpPr>
        <p:spPr>
          <a:xfrm>
            <a:off x="4988366" y="4131406"/>
            <a:ext cx="2630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文件所属用户组权限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1EDAD86-C59A-41FB-8EDC-8F42D15B48C0}"/>
              </a:ext>
            </a:extLst>
          </p:cNvPr>
          <p:cNvSpPr txBox="1"/>
          <p:nvPr/>
        </p:nvSpPr>
        <p:spPr>
          <a:xfrm>
            <a:off x="8023778" y="4127721"/>
            <a:ext cx="1511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其他人权限</a:t>
            </a: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780B096-BE6A-4B25-AC1D-88D08575CF25}"/>
              </a:ext>
            </a:extLst>
          </p:cNvPr>
          <p:cNvCxnSpPr>
            <a:cxnSpLocks/>
            <a:stCxn id="36" idx="0"/>
            <a:endCxn id="35" idx="1"/>
          </p:cNvCxnSpPr>
          <p:nvPr/>
        </p:nvCxnSpPr>
        <p:spPr>
          <a:xfrm flipV="1">
            <a:off x="3576821" y="3429000"/>
            <a:ext cx="1019635" cy="6987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987D709-B6C2-47D1-8D89-8873FBFE0375}"/>
              </a:ext>
            </a:extLst>
          </p:cNvPr>
          <p:cNvCxnSpPr>
            <a:cxnSpLocks/>
            <a:stCxn id="45" idx="0"/>
            <a:endCxn id="43" idx="1"/>
          </p:cNvCxnSpPr>
          <p:nvPr/>
        </p:nvCxnSpPr>
        <p:spPr>
          <a:xfrm flipV="1">
            <a:off x="6303561" y="3421036"/>
            <a:ext cx="1" cy="710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E58D87E-3196-43E9-A352-2498B9E36AFC}"/>
              </a:ext>
            </a:extLst>
          </p:cNvPr>
          <p:cNvCxnSpPr>
            <a:cxnSpLocks/>
            <a:stCxn id="46" idx="0"/>
            <a:endCxn id="44" idx="1"/>
          </p:cNvCxnSpPr>
          <p:nvPr/>
        </p:nvCxnSpPr>
        <p:spPr>
          <a:xfrm flipH="1" flipV="1">
            <a:off x="8030807" y="3421034"/>
            <a:ext cx="748701" cy="7066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2C9097F-726E-48E8-AE31-A5C2457831F1}"/>
              </a:ext>
            </a:extLst>
          </p:cNvPr>
          <p:cNvSpPr txBox="1"/>
          <p:nvPr/>
        </p:nvSpPr>
        <p:spPr>
          <a:xfrm>
            <a:off x="3609902" y="5121086"/>
            <a:ext cx="4972196" cy="144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文件类型：</a:t>
            </a:r>
            <a:r>
              <a:rPr lang="en-US" altLang="zh-CN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 	</a:t>
            </a: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12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- 	</a:t>
            </a: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普通文件</a:t>
            </a:r>
            <a:endParaRPr lang="en-US" altLang="zh-CN" sz="12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l 	</a:t>
            </a: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连接文件</a:t>
            </a:r>
            <a:endParaRPr lang="en-US" altLang="zh-CN" sz="12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b</a:t>
            </a: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设备文件中可供存储的接口设备</a:t>
            </a:r>
            <a:endParaRPr lang="en-US" altLang="zh-CN" sz="12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c	</a:t>
            </a:r>
            <a:r>
              <a:rPr lang="zh-CN" altLang="en-US" sz="12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设备文件中的串行端口设备</a:t>
            </a:r>
            <a:endParaRPr lang="en-US" altLang="zh-CN" sz="12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03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zh-CN" altLang="en-US" sz="3200" dirty="0"/>
              <a:t>修改文件的属性和权限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3B0B9A4-AADB-4767-96A4-70DF14BE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921" y="1651000"/>
            <a:ext cx="8675119" cy="3987800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chgrp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（</a:t>
            </a:r>
            <a:r>
              <a:rPr lang="en-US" altLang="zh-CN" b="1" dirty="0">
                <a:latin typeface="Consolas" panose="020B0609020204030204" pitchFamily="49" charset="0"/>
              </a:rPr>
              <a:t>change group</a:t>
            </a:r>
            <a:r>
              <a:rPr lang="zh-CN" altLang="en-US" b="1" dirty="0">
                <a:latin typeface="Consolas" panose="020B0609020204030204" pitchFamily="49" charset="0"/>
              </a:rPr>
              <a:t>）</a:t>
            </a:r>
            <a:r>
              <a:rPr lang="zh-CN" altLang="en-US" dirty="0"/>
              <a:t>：改变文件所属用户组</a:t>
            </a:r>
            <a:endParaRPr lang="en-US" altLang="zh-CN" dirty="0"/>
          </a:p>
          <a:p>
            <a:r>
              <a:rPr lang="en-US" altLang="zh-CN" b="1" dirty="0" err="1">
                <a:latin typeface="Consolas" panose="020B0609020204030204" pitchFamily="49" charset="0"/>
              </a:rPr>
              <a:t>chgrp</a:t>
            </a:r>
            <a:r>
              <a:rPr lang="en-US" altLang="zh-CN" b="1" dirty="0">
                <a:latin typeface="Consolas" panose="020B0609020204030204" pitchFamily="49" charset="0"/>
              </a:rPr>
              <a:t> [-R] </a:t>
            </a:r>
            <a:r>
              <a:rPr lang="zh-CN" altLang="en-US" b="1" dirty="0">
                <a:latin typeface="Consolas" panose="020B0609020204030204" pitchFamily="49" charset="0"/>
              </a:rPr>
              <a:t>文件或目录名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-R</a:t>
            </a:r>
            <a:r>
              <a:rPr lang="zh-CN" altLang="en-US" dirty="0"/>
              <a:t>：递归修改文件所属用户组</a:t>
            </a:r>
            <a:endParaRPr lang="en-US" altLang="zh-CN" dirty="0"/>
          </a:p>
          <a:p>
            <a:r>
              <a:rPr lang="en-US" altLang="zh-CN" b="1" dirty="0" err="1">
                <a:latin typeface="Consolas" panose="020B0609020204030204" pitchFamily="49" charset="0"/>
              </a:rPr>
              <a:t>chown</a:t>
            </a:r>
            <a:r>
              <a:rPr lang="zh-CN" altLang="en-US" b="1" dirty="0">
                <a:latin typeface="Consolas" panose="020B0609020204030204" pitchFamily="49" charset="0"/>
              </a:rPr>
              <a:t>（</a:t>
            </a:r>
            <a:r>
              <a:rPr lang="en-US" altLang="zh-CN" b="1" dirty="0">
                <a:latin typeface="Consolas" panose="020B0609020204030204" pitchFamily="49" charset="0"/>
              </a:rPr>
              <a:t>change owner</a:t>
            </a:r>
            <a:r>
              <a:rPr lang="zh-CN" altLang="en-US" b="1" dirty="0">
                <a:latin typeface="Consolas" panose="020B0609020204030204" pitchFamily="49" charset="0"/>
              </a:rPr>
              <a:t>）</a:t>
            </a:r>
            <a:r>
              <a:rPr lang="zh-CN" altLang="en-US" dirty="0"/>
              <a:t>：改变文件所有者和用户组</a:t>
            </a:r>
            <a:endParaRPr lang="en-US" altLang="zh-CN" dirty="0"/>
          </a:p>
          <a:p>
            <a:r>
              <a:rPr lang="en-US" altLang="zh-CN" b="1" dirty="0" err="1">
                <a:latin typeface="Consolas" panose="020B0609020204030204" pitchFamily="49" charset="0"/>
              </a:rPr>
              <a:t>chown</a:t>
            </a:r>
            <a:r>
              <a:rPr lang="en-US" altLang="zh-CN" b="1" dirty="0">
                <a:latin typeface="Consolas" panose="020B0609020204030204" pitchFamily="49" charset="0"/>
              </a:rPr>
              <a:t> [-R] </a:t>
            </a:r>
            <a:r>
              <a:rPr lang="zh-CN" altLang="en-US" b="1" dirty="0">
                <a:latin typeface="Consolas" panose="020B0609020204030204" pitchFamily="49" charset="0"/>
              </a:rPr>
              <a:t>账号名称 文件或目录名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latin typeface="Consolas" panose="020B0609020204030204" pitchFamily="49" charset="0"/>
              </a:rPr>
              <a:t>chown</a:t>
            </a:r>
            <a:r>
              <a:rPr lang="en-US" altLang="zh-CN" b="1" dirty="0">
                <a:latin typeface="Consolas" panose="020B0609020204030204" pitchFamily="49" charset="0"/>
              </a:rPr>
              <a:t> [-R] </a:t>
            </a:r>
            <a:r>
              <a:rPr lang="zh-CN" altLang="en-US" b="1" dirty="0">
                <a:latin typeface="Consolas" panose="020B0609020204030204" pitchFamily="49" charset="0"/>
              </a:rPr>
              <a:t>账号名称</a:t>
            </a:r>
            <a:r>
              <a:rPr lang="en-US" altLang="zh-CN" b="1" dirty="0">
                <a:latin typeface="Consolas" panose="020B0609020204030204" pitchFamily="49" charset="0"/>
              </a:rPr>
              <a:t>:</a:t>
            </a:r>
            <a:r>
              <a:rPr lang="zh-CN" altLang="en-US" b="1" dirty="0">
                <a:latin typeface="Consolas" panose="020B0609020204030204" pitchFamily="49" charset="0"/>
              </a:rPr>
              <a:t>用户组名 文件或目录名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chmod</a:t>
            </a:r>
            <a:r>
              <a:rPr lang="zh-CN" altLang="en-US" dirty="0"/>
              <a:t>：改变文件权限</a:t>
            </a:r>
            <a:endParaRPr lang="en-US" altLang="zh-CN" dirty="0"/>
          </a:p>
          <a:p>
            <a:r>
              <a:rPr lang="en-US" altLang="zh-CN" b="1" dirty="0">
                <a:latin typeface="Consolas" panose="020B0609020204030204" pitchFamily="49" charset="0"/>
              </a:rPr>
              <a:t>chmod [-R] </a:t>
            </a:r>
            <a:r>
              <a:rPr lang="en-US" altLang="zh-CN" b="1" dirty="0" err="1">
                <a:latin typeface="Consolas" panose="020B0609020204030204" pitchFamily="49" charset="0"/>
              </a:rPr>
              <a:t>xyz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文件或目录</a:t>
            </a:r>
          </a:p>
        </p:txBody>
      </p:sp>
    </p:spTree>
    <p:extLst>
      <p:ext uri="{BB962C8B-B14F-4D97-AF65-F5344CB8AC3E}">
        <p14:creationId xmlns:p14="http://schemas.microsoft.com/office/powerpoint/2010/main" val="118635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chmod </a:t>
            </a:r>
            <a:r>
              <a:rPr lang="zh-CN" altLang="en-US" sz="3200" cap="none" dirty="0"/>
              <a:t>（</a:t>
            </a:r>
            <a:r>
              <a:rPr lang="en-US" altLang="zh-CN" sz="3200" cap="none" dirty="0"/>
              <a:t>change mod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3B0B9A4-AADB-4767-96A4-70DF14BE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860" y="4148510"/>
            <a:ext cx="7191759" cy="138762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chmod a+x filename/dirname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chmod +w filename/dirname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chmod u=rwx,go=rx filename/dirname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chmod 755 filename/dirname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9" name="表格 79">
            <a:extLst>
              <a:ext uri="{FF2B5EF4-FFF2-40B4-BE49-F238E27FC236}">
                <a16:creationId xmlns:a16="http://schemas.microsoft.com/office/drawing/2014/main" id="{86415904-6DD7-4E45-9167-768E8AFBF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48012"/>
              </p:ext>
            </p:extLst>
          </p:nvPr>
        </p:nvGraphicFramePr>
        <p:xfrm>
          <a:off x="2065020" y="1321861"/>
          <a:ext cx="806196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392">
                  <a:extLst>
                    <a:ext uri="{9D8B030D-6E8A-4147-A177-3AD203B41FA5}">
                      <a16:colId xmlns:a16="http://schemas.microsoft.com/office/drawing/2014/main" val="2355158083"/>
                    </a:ext>
                  </a:extLst>
                </a:gridCol>
                <a:gridCol w="1612392">
                  <a:extLst>
                    <a:ext uri="{9D8B030D-6E8A-4147-A177-3AD203B41FA5}">
                      <a16:colId xmlns:a16="http://schemas.microsoft.com/office/drawing/2014/main" val="214291866"/>
                    </a:ext>
                  </a:extLst>
                </a:gridCol>
                <a:gridCol w="1612392">
                  <a:extLst>
                    <a:ext uri="{9D8B030D-6E8A-4147-A177-3AD203B41FA5}">
                      <a16:colId xmlns:a16="http://schemas.microsoft.com/office/drawing/2014/main" val="2854805804"/>
                    </a:ext>
                  </a:extLst>
                </a:gridCol>
                <a:gridCol w="1612392">
                  <a:extLst>
                    <a:ext uri="{9D8B030D-6E8A-4147-A177-3AD203B41FA5}">
                      <a16:colId xmlns:a16="http://schemas.microsoft.com/office/drawing/2014/main" val="687441520"/>
                    </a:ext>
                  </a:extLst>
                </a:gridCol>
                <a:gridCol w="1612392">
                  <a:extLst>
                    <a:ext uri="{9D8B030D-6E8A-4147-A177-3AD203B41FA5}">
                      <a16:colId xmlns:a16="http://schemas.microsoft.com/office/drawing/2014/main" val="2623379846"/>
                    </a:ext>
                  </a:extLst>
                </a:gridCol>
              </a:tblGrid>
              <a:tr h="504998">
                <a:tc rowSpan="6"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Consolas" panose="020B0609020204030204" pitchFamily="49" charset="0"/>
                        </a:rPr>
                        <a:t>chmod</a:t>
                      </a:r>
                      <a:endParaRPr lang="zh-CN" altLang="en-US" sz="28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文件或目录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397505"/>
                  </a:ext>
                </a:extLst>
              </a:tr>
              <a:tr h="16833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77780"/>
                  </a:ext>
                </a:extLst>
              </a:tr>
              <a:tr h="3366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87958"/>
                  </a:ext>
                </a:extLst>
              </a:tr>
              <a:tr h="33666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2409"/>
                  </a:ext>
                </a:extLst>
              </a:tr>
              <a:tr h="16833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420970"/>
                  </a:ext>
                </a:extLst>
              </a:tr>
              <a:tr h="50499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2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50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5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阿里工程师告诉你：什么是好的代码？-InfoQ">
            <a:extLst>
              <a:ext uri="{FF2B5EF4-FFF2-40B4-BE49-F238E27FC236}">
                <a16:creationId xmlns:a16="http://schemas.microsoft.com/office/drawing/2014/main" id="{4D7B21BC-12FF-4439-9AA3-B231661E5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505267" cy="687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720" y="585215"/>
            <a:ext cx="1737826" cy="642451"/>
          </a:xfrm>
        </p:spPr>
        <p:txBody>
          <a:bodyPr rtlCol="0">
            <a:normAutofit/>
          </a:bodyPr>
          <a:lstStyle/>
          <a:p>
            <a:r>
              <a:rPr lang="zh-CN" altLang="en-US" sz="40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  <a:endParaRPr lang="en-US" altLang="zh-CN" sz="40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9CA5A5-B614-4625-9ABA-8DEAB0A261DB}"/>
              </a:ext>
            </a:extLst>
          </p:cNvPr>
          <p:cNvSpPr txBox="1"/>
          <p:nvPr/>
        </p:nvSpPr>
        <p:spPr>
          <a:xfrm>
            <a:off x="257175" y="1960004"/>
            <a:ext cx="1915583" cy="2818507"/>
          </a:xfrm>
          <a:prstGeom prst="round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01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7B7E9C-E191-44F5-B426-6B4BE324CD57}"/>
              </a:ext>
            </a:extLst>
          </p:cNvPr>
          <p:cNvSpPr txBox="1"/>
          <p:nvPr/>
        </p:nvSpPr>
        <p:spPr>
          <a:xfrm>
            <a:off x="5510248" y="7110120"/>
            <a:ext cx="2577041" cy="190690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05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文件与目录管理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771E92-ABCA-4465-AC0B-41637BBB5B5C}"/>
              </a:ext>
            </a:extLst>
          </p:cNvPr>
          <p:cNvSpPr txBox="1"/>
          <p:nvPr/>
        </p:nvSpPr>
        <p:spPr>
          <a:xfrm>
            <a:off x="2679224" y="7110121"/>
            <a:ext cx="2577041" cy="190690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04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文件权限与目录配置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74E5EA-90DE-408C-9FBE-59BC9CF8F9FE}"/>
              </a:ext>
            </a:extLst>
          </p:cNvPr>
          <p:cNvSpPr txBox="1"/>
          <p:nvPr/>
        </p:nvSpPr>
        <p:spPr>
          <a:xfrm>
            <a:off x="11216746" y="7110120"/>
            <a:ext cx="2577041" cy="190690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07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文件的压缩与打包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3797A1-2EDC-4796-8CED-79A89C1E1F53}"/>
              </a:ext>
            </a:extLst>
          </p:cNvPr>
          <p:cNvSpPr txBox="1"/>
          <p:nvPr/>
        </p:nvSpPr>
        <p:spPr>
          <a:xfrm>
            <a:off x="-92857" y="5056926"/>
            <a:ext cx="2577041" cy="190690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02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命令行基础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FC986D-5424-4914-BF45-50BB59D2E22B}"/>
              </a:ext>
            </a:extLst>
          </p:cNvPr>
          <p:cNvSpPr txBox="1"/>
          <p:nvPr/>
        </p:nvSpPr>
        <p:spPr>
          <a:xfrm>
            <a:off x="8384645" y="7110120"/>
            <a:ext cx="2577041" cy="190690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06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磁盘与文件系统管理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96838A-6E47-46CE-B9DE-9F2C1AAD1231}"/>
              </a:ext>
            </a:extLst>
          </p:cNvPr>
          <p:cNvSpPr txBox="1"/>
          <p:nvPr/>
        </p:nvSpPr>
        <p:spPr>
          <a:xfrm>
            <a:off x="-92856" y="7110121"/>
            <a:ext cx="2577041" cy="190690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03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命令行文本编辑器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0A2A2A-3F88-47A3-8CF6-602D1535DD32}"/>
              </a:ext>
            </a:extLst>
          </p:cNvPr>
          <p:cNvSpPr txBox="1"/>
          <p:nvPr/>
        </p:nvSpPr>
        <p:spPr>
          <a:xfrm>
            <a:off x="2371725" y="1960004"/>
            <a:ext cx="1915583" cy="281850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01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162F08-0D08-4ECC-AE02-8BA25BBA2CA1}"/>
              </a:ext>
            </a:extLst>
          </p:cNvPr>
          <p:cNvSpPr txBox="1"/>
          <p:nvPr/>
        </p:nvSpPr>
        <p:spPr>
          <a:xfrm>
            <a:off x="4486275" y="1960004"/>
            <a:ext cx="1915583" cy="281850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01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9D4872A-FA37-475D-9293-BA33AAC6C5D9}"/>
              </a:ext>
            </a:extLst>
          </p:cNvPr>
          <p:cNvSpPr txBox="1"/>
          <p:nvPr/>
        </p:nvSpPr>
        <p:spPr>
          <a:xfrm>
            <a:off x="8715375" y="1960004"/>
            <a:ext cx="1915583" cy="281850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01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EDDC21-C3F5-4292-9EA9-824165C04236}"/>
              </a:ext>
            </a:extLst>
          </p:cNvPr>
          <p:cNvSpPr txBox="1"/>
          <p:nvPr/>
        </p:nvSpPr>
        <p:spPr>
          <a:xfrm>
            <a:off x="6600825" y="1960004"/>
            <a:ext cx="1915583" cy="281850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01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D828FC4-2125-4B4E-8CCA-DA483C3AC485}"/>
              </a:ext>
            </a:extLst>
          </p:cNvPr>
          <p:cNvSpPr txBox="1"/>
          <p:nvPr/>
        </p:nvSpPr>
        <p:spPr>
          <a:xfrm>
            <a:off x="10829925" y="1916266"/>
            <a:ext cx="1915583" cy="281850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4000" dirty="0">
                <a:solidFill>
                  <a:schemeClr val="accent2">
                    <a:lumMod val="75000"/>
                  </a:schemeClr>
                </a:solidFill>
              </a:rPr>
              <a:t>01</a:t>
            </a:r>
          </a:p>
          <a:p>
            <a:pPr algn="ctr"/>
            <a:endParaRPr lang="en-US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介绍及安装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chmod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90154F70-EBED-47C5-BF96-883FAF60FDF5}"/>
              </a:ext>
            </a:extLst>
          </p:cNvPr>
          <p:cNvSpPr txBox="1">
            <a:spLocks/>
          </p:cNvSpPr>
          <p:nvPr/>
        </p:nvSpPr>
        <p:spPr>
          <a:xfrm>
            <a:off x="2671289" y="1970130"/>
            <a:ext cx="5697395" cy="1075899"/>
          </a:xfrm>
          <a:prstGeom prst="rect">
            <a:avLst/>
          </a:prstGeom>
        </p:spPr>
        <p:txBody>
          <a:bodyPr vert="horz" lIns="45720" tIns="45720" rIns="4572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96" lvl="2" indent="0">
              <a:buFont typeface="Wingdings 3" pitchFamily="18" charset="2"/>
              <a:buNone/>
            </a:pPr>
            <a:r>
              <a:rPr lang="en-US" altLang="zh-CN" sz="11900" dirty="0">
                <a:latin typeface="Consolas" panose="020B0609020204030204" pitchFamily="49" charset="0"/>
              </a:rPr>
              <a:t>rwxrw-r--</a:t>
            </a:r>
            <a:endParaRPr lang="zh-CN" altLang="en-US" sz="8800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CC400A-F465-4D82-A3B4-B7045F207043}"/>
              </a:ext>
            </a:extLst>
          </p:cNvPr>
          <p:cNvSpPr txBox="1"/>
          <p:nvPr/>
        </p:nvSpPr>
        <p:spPr>
          <a:xfrm>
            <a:off x="3099579" y="1622772"/>
            <a:ext cx="44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40DCA2A-4FC7-45D1-9F27-2EA78F3A777F}"/>
              </a:ext>
            </a:extLst>
          </p:cNvPr>
          <p:cNvSpPr txBox="1"/>
          <p:nvPr/>
        </p:nvSpPr>
        <p:spPr>
          <a:xfrm>
            <a:off x="3674352" y="1617249"/>
            <a:ext cx="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0265DC-B5DA-49F9-9B87-B4F04ABBBE07}"/>
              </a:ext>
            </a:extLst>
          </p:cNvPr>
          <p:cNvSpPr txBox="1"/>
          <p:nvPr/>
        </p:nvSpPr>
        <p:spPr>
          <a:xfrm>
            <a:off x="4249127" y="1617249"/>
            <a:ext cx="44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左中括号 24">
            <a:extLst>
              <a:ext uri="{FF2B5EF4-FFF2-40B4-BE49-F238E27FC236}">
                <a16:creationId xmlns:a16="http://schemas.microsoft.com/office/drawing/2014/main" id="{D2F6D042-EA99-4BC4-8AB7-3049188C36EE}"/>
              </a:ext>
            </a:extLst>
          </p:cNvPr>
          <p:cNvSpPr/>
          <p:nvPr/>
        </p:nvSpPr>
        <p:spPr>
          <a:xfrm rot="16200000">
            <a:off x="3839136" y="2213160"/>
            <a:ext cx="315759" cy="1577440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AEDE1B-00F6-4964-A645-66CA8A6D9483}"/>
              </a:ext>
            </a:extLst>
          </p:cNvPr>
          <p:cNvSpPr txBox="1"/>
          <p:nvPr/>
        </p:nvSpPr>
        <p:spPr>
          <a:xfrm>
            <a:off x="2087906" y="3867147"/>
            <a:ext cx="216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1*4+2*2+2*1=7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左中括号 26">
            <a:extLst>
              <a:ext uri="{FF2B5EF4-FFF2-40B4-BE49-F238E27FC236}">
                <a16:creationId xmlns:a16="http://schemas.microsoft.com/office/drawing/2014/main" id="{2FE9074A-6E1A-4D94-BFD0-46C3A55AD13E}"/>
              </a:ext>
            </a:extLst>
          </p:cNvPr>
          <p:cNvSpPr/>
          <p:nvPr/>
        </p:nvSpPr>
        <p:spPr>
          <a:xfrm rot="16200000">
            <a:off x="5546242" y="2243696"/>
            <a:ext cx="315759" cy="1500441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中括号 27">
            <a:extLst>
              <a:ext uri="{FF2B5EF4-FFF2-40B4-BE49-F238E27FC236}">
                <a16:creationId xmlns:a16="http://schemas.microsoft.com/office/drawing/2014/main" id="{953CA1B0-3758-4F78-B4D4-41C35F5D4A7F}"/>
              </a:ext>
            </a:extLst>
          </p:cNvPr>
          <p:cNvSpPr/>
          <p:nvPr/>
        </p:nvSpPr>
        <p:spPr>
          <a:xfrm rot="16200000">
            <a:off x="7273487" y="2238185"/>
            <a:ext cx="315759" cy="1511458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254DC08-C4D6-4B42-822D-02B9EFEDF921}"/>
              </a:ext>
            </a:extLst>
          </p:cNvPr>
          <p:cNvSpPr txBox="1"/>
          <p:nvPr/>
        </p:nvSpPr>
        <p:spPr>
          <a:xfrm>
            <a:off x="4630308" y="3867147"/>
            <a:ext cx="2160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1*4+1*2+0*1=6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025A41D-ABE7-4AA9-AFA6-DB8F3ABD6F57}"/>
              </a:ext>
            </a:extLst>
          </p:cNvPr>
          <p:cNvSpPr txBox="1"/>
          <p:nvPr/>
        </p:nvSpPr>
        <p:spPr>
          <a:xfrm>
            <a:off x="7082926" y="3867147"/>
            <a:ext cx="2208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1*4+0*2+0*1=4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B844E13-5938-407B-8458-69C7DDDF36DF}"/>
              </a:ext>
            </a:extLst>
          </p:cNvPr>
          <p:cNvCxnSpPr>
            <a:cxnSpLocks/>
            <a:stCxn id="26" idx="0"/>
            <a:endCxn id="25" idx="1"/>
          </p:cNvCxnSpPr>
          <p:nvPr/>
        </p:nvCxnSpPr>
        <p:spPr>
          <a:xfrm flipV="1">
            <a:off x="3168275" y="3159760"/>
            <a:ext cx="828741" cy="7073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05B72AF-D49D-45C2-BC3F-6DD00687CE82}"/>
              </a:ext>
            </a:extLst>
          </p:cNvPr>
          <p:cNvCxnSpPr>
            <a:cxnSpLocks/>
            <a:stCxn id="29" idx="0"/>
            <a:endCxn id="27" idx="1"/>
          </p:cNvCxnSpPr>
          <p:nvPr/>
        </p:nvCxnSpPr>
        <p:spPr>
          <a:xfrm flipH="1" flipV="1">
            <a:off x="5704122" y="3151796"/>
            <a:ext cx="6555" cy="7153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8D51EE0-695E-4C28-8518-056975F01433}"/>
              </a:ext>
            </a:extLst>
          </p:cNvPr>
          <p:cNvCxnSpPr>
            <a:cxnSpLocks/>
            <a:stCxn id="30" idx="0"/>
            <a:endCxn id="28" idx="1"/>
          </p:cNvCxnSpPr>
          <p:nvPr/>
        </p:nvCxnSpPr>
        <p:spPr>
          <a:xfrm flipH="1" flipV="1">
            <a:off x="7431367" y="3151794"/>
            <a:ext cx="755729" cy="7153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397CDAA-4C1F-44DA-AB8B-7A8F51F7F797}"/>
              </a:ext>
            </a:extLst>
          </p:cNvPr>
          <p:cNvSpPr txBox="1"/>
          <p:nvPr/>
        </p:nvSpPr>
        <p:spPr>
          <a:xfrm>
            <a:off x="4806432" y="1622772"/>
            <a:ext cx="44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ECBB36B-B7DF-47B4-9086-047EC4F561B2}"/>
              </a:ext>
            </a:extLst>
          </p:cNvPr>
          <p:cNvSpPr txBox="1"/>
          <p:nvPr/>
        </p:nvSpPr>
        <p:spPr>
          <a:xfrm>
            <a:off x="5381205" y="1617249"/>
            <a:ext cx="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6427B4-C04E-4FF3-BBD8-765749BD9FF1}"/>
              </a:ext>
            </a:extLst>
          </p:cNvPr>
          <p:cNvSpPr txBox="1"/>
          <p:nvPr/>
        </p:nvSpPr>
        <p:spPr>
          <a:xfrm>
            <a:off x="5955980" y="1617249"/>
            <a:ext cx="44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4657C55-DB3D-4D33-BED2-0C62780976CD}"/>
              </a:ext>
            </a:extLst>
          </p:cNvPr>
          <p:cNvSpPr txBox="1"/>
          <p:nvPr/>
        </p:nvSpPr>
        <p:spPr>
          <a:xfrm>
            <a:off x="6549663" y="1631314"/>
            <a:ext cx="446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0AE511-3BD1-4B63-99F6-54759A5F3D55}"/>
              </a:ext>
            </a:extLst>
          </p:cNvPr>
          <p:cNvSpPr txBox="1"/>
          <p:nvPr/>
        </p:nvSpPr>
        <p:spPr>
          <a:xfrm>
            <a:off x="7124436" y="1625791"/>
            <a:ext cx="446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7F7C723-3E27-40A7-985A-88CE2EE7C637}"/>
              </a:ext>
            </a:extLst>
          </p:cNvPr>
          <p:cNvSpPr txBox="1"/>
          <p:nvPr/>
        </p:nvSpPr>
        <p:spPr>
          <a:xfrm>
            <a:off x="7699211" y="1625791"/>
            <a:ext cx="44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531B804-7EC4-4F32-B8E1-D5D2A122E25D}"/>
              </a:ext>
            </a:extLst>
          </p:cNvPr>
          <p:cNvSpPr txBox="1"/>
          <p:nvPr/>
        </p:nvSpPr>
        <p:spPr>
          <a:xfrm>
            <a:off x="3825000" y="5346243"/>
            <a:ext cx="432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chmod 764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4DFF56F-95D6-4F12-B26C-CD86D4C9639B}"/>
              </a:ext>
            </a:extLst>
          </p:cNvPr>
          <p:cNvCxnSpPr>
            <a:cxnSpLocks/>
          </p:cNvCxnSpPr>
          <p:nvPr/>
        </p:nvCxnSpPr>
        <p:spPr>
          <a:xfrm flipH="1" flipV="1">
            <a:off x="4120669" y="4222290"/>
            <a:ext cx="1302048" cy="11239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E14D0631-42A8-4A72-9ECF-B85B0FD82CCD}"/>
              </a:ext>
            </a:extLst>
          </p:cNvPr>
          <p:cNvCxnSpPr>
            <a:cxnSpLocks/>
          </p:cNvCxnSpPr>
          <p:nvPr/>
        </p:nvCxnSpPr>
        <p:spPr>
          <a:xfrm flipV="1">
            <a:off x="5718386" y="4233491"/>
            <a:ext cx="831277" cy="11127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8843AB6-7B32-4C6F-9D73-F3FD402CBB66}"/>
              </a:ext>
            </a:extLst>
          </p:cNvPr>
          <p:cNvCxnSpPr>
            <a:cxnSpLocks/>
          </p:cNvCxnSpPr>
          <p:nvPr/>
        </p:nvCxnSpPr>
        <p:spPr>
          <a:xfrm flipV="1">
            <a:off x="6096000" y="4250376"/>
            <a:ext cx="2926080" cy="114083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16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zh-CN" altLang="en-US" sz="3200" dirty="0"/>
              <a:t>目录与文件权限的区别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3B0B9A4-AADB-4767-96A4-70DF14BE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81" y="1442720"/>
            <a:ext cx="11297160" cy="512064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文件（针对文件的内容）</a:t>
            </a:r>
            <a:endParaRPr lang="en-US" altLang="zh-CN" dirty="0"/>
          </a:p>
          <a:p>
            <a:r>
              <a:rPr lang="en-US" altLang="zh-CN" dirty="0"/>
              <a:t>read</a:t>
            </a:r>
            <a:r>
              <a:rPr lang="zh-CN" altLang="en-US" dirty="0"/>
              <a:t>：可读此文件的实际内容</a:t>
            </a:r>
            <a:endParaRPr lang="en-US" altLang="zh-CN" dirty="0"/>
          </a:p>
          <a:p>
            <a:r>
              <a:rPr lang="en-US" altLang="zh-CN" dirty="0"/>
              <a:t>write</a:t>
            </a:r>
            <a:r>
              <a:rPr lang="zh-CN" altLang="en-US" dirty="0"/>
              <a:t>：可以编辑、新增或是修改文件的内容（不包含删除改文件）</a:t>
            </a:r>
            <a:endParaRPr lang="en-US" altLang="zh-CN" dirty="0"/>
          </a:p>
          <a:p>
            <a:r>
              <a:rPr lang="en-US" altLang="zh-CN" dirty="0"/>
              <a:t>execute</a:t>
            </a:r>
            <a:r>
              <a:rPr lang="zh-CN" altLang="en-US" dirty="0"/>
              <a:t>：该文件具有被系统执行的权限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Linux</a:t>
            </a:r>
            <a:r>
              <a:rPr lang="zh-CN" altLang="en-US" dirty="0"/>
              <a:t>中一个文件是否有权限被执行与文件的扩展名无关）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read</a:t>
            </a:r>
            <a:r>
              <a:rPr lang="zh-CN" altLang="en-US" dirty="0"/>
              <a:t>：具有读取目录结构列表的权限</a:t>
            </a:r>
            <a:endParaRPr lang="en-US" altLang="zh-CN" dirty="0"/>
          </a:p>
          <a:p>
            <a:r>
              <a:rPr lang="en-US" altLang="zh-CN" dirty="0"/>
              <a:t>write</a:t>
            </a:r>
            <a:r>
              <a:rPr lang="zh-CN" altLang="en-US" dirty="0"/>
              <a:t>：可以修改目录结构</a:t>
            </a:r>
            <a:endParaRPr lang="en-US" altLang="zh-CN" dirty="0"/>
          </a:p>
          <a:p>
            <a:r>
              <a:rPr lang="zh-CN" altLang="en-US" dirty="0"/>
              <a:t>新建文件或目录</a:t>
            </a:r>
            <a:endParaRPr lang="en-US" altLang="zh-CN" dirty="0"/>
          </a:p>
          <a:p>
            <a:r>
              <a:rPr lang="zh-CN" altLang="en-US" dirty="0"/>
              <a:t>删除已存在的文件或目录</a:t>
            </a:r>
            <a:endParaRPr lang="en-US" altLang="zh-CN" dirty="0"/>
          </a:p>
          <a:p>
            <a:r>
              <a:rPr lang="zh-CN" altLang="en-US" dirty="0"/>
              <a:t>将已存在文件或目录进行重命名</a:t>
            </a:r>
            <a:endParaRPr lang="en-US" altLang="zh-CN" dirty="0"/>
          </a:p>
          <a:p>
            <a:r>
              <a:rPr lang="zh-CN" altLang="en-US" dirty="0"/>
              <a:t>转移该目录内的文件、目录位置</a:t>
            </a:r>
            <a:endParaRPr lang="en-US" altLang="zh-CN" dirty="0"/>
          </a:p>
          <a:p>
            <a:r>
              <a:rPr lang="en-US" altLang="zh-CN" dirty="0"/>
              <a:t>execute</a:t>
            </a:r>
            <a:r>
              <a:rPr lang="zh-CN" altLang="en-US" dirty="0"/>
              <a:t>：用户是否能够进入该目录，成为工作目录</a:t>
            </a:r>
          </a:p>
        </p:txBody>
      </p:sp>
    </p:spTree>
    <p:extLst>
      <p:ext uri="{BB962C8B-B14F-4D97-AF65-F5344CB8AC3E}">
        <p14:creationId xmlns:p14="http://schemas.microsoft.com/office/powerpoint/2010/main" val="2159195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Linux</a:t>
            </a:r>
            <a:r>
              <a:rPr lang="zh-CN" altLang="en-US" sz="3200" dirty="0"/>
              <a:t>文件种类与扩展名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3B0B9A4-AADB-4767-96A4-70DF14BE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920" y="1305560"/>
            <a:ext cx="9503159" cy="2392680"/>
          </a:xfrm>
        </p:spPr>
        <p:txBody>
          <a:bodyPr>
            <a:normAutofit/>
          </a:bodyPr>
          <a:lstStyle/>
          <a:p>
            <a:r>
              <a:rPr lang="zh-CN" altLang="en-US" dirty="0"/>
              <a:t>文件种类</a:t>
            </a:r>
            <a:endParaRPr lang="en-US" altLang="zh-CN" dirty="0"/>
          </a:p>
          <a:p>
            <a:r>
              <a:rPr lang="zh-CN" altLang="en-US" dirty="0"/>
              <a:t>普通文件： 纯文本文件、二进制文件、数据格式文件</a:t>
            </a:r>
            <a:endParaRPr lang="en-US" altLang="zh-CN" dirty="0"/>
          </a:p>
          <a:p>
            <a:r>
              <a:rPr lang="zh-CN" altLang="en-US" dirty="0"/>
              <a:t>目录文件</a:t>
            </a:r>
            <a:endParaRPr lang="en-US" altLang="zh-CN" dirty="0"/>
          </a:p>
          <a:p>
            <a:r>
              <a:rPr lang="zh-CN" altLang="en-US" dirty="0"/>
              <a:t>连接文件</a:t>
            </a:r>
            <a:endParaRPr lang="en-US" altLang="zh-CN" dirty="0"/>
          </a:p>
          <a:p>
            <a:r>
              <a:rPr lang="zh-CN" altLang="en-US" dirty="0"/>
              <a:t>设备与设备文件</a:t>
            </a: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4EC71A89-ED26-44E9-B878-162EC630C5D2}"/>
              </a:ext>
            </a:extLst>
          </p:cNvPr>
          <p:cNvSpPr txBox="1">
            <a:spLocks/>
          </p:cNvSpPr>
          <p:nvPr/>
        </p:nvSpPr>
        <p:spPr>
          <a:xfrm>
            <a:off x="1296920" y="3825240"/>
            <a:ext cx="9503159" cy="18948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为了增强文件作用的可读性，为指定功能的文件加入扩展名。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.</a:t>
            </a:r>
            <a:r>
              <a:rPr lang="en-US" altLang="zh-CN" dirty="0" err="1"/>
              <a:t>sh</a:t>
            </a:r>
            <a:r>
              <a:rPr lang="zh-CN" altLang="en-US" dirty="0"/>
              <a:t>：</a:t>
            </a:r>
            <a:r>
              <a:rPr lang="en-US" altLang="zh-CN" dirty="0"/>
              <a:t>shell </a:t>
            </a:r>
            <a:r>
              <a:rPr lang="zh-CN" altLang="en-US" dirty="0"/>
              <a:t>脚本文件</a:t>
            </a:r>
            <a:endParaRPr lang="en-US" altLang="zh-CN" dirty="0"/>
          </a:p>
          <a:p>
            <a:r>
              <a:rPr lang="en-US" altLang="zh-CN" dirty="0"/>
              <a:t>*.tar *.tar.gz *.</a:t>
            </a:r>
            <a:r>
              <a:rPr lang="en-US" altLang="zh-CN" dirty="0" err="1"/>
              <a:t>tgz</a:t>
            </a:r>
            <a:r>
              <a:rPr lang="en-US" altLang="zh-CN" dirty="0"/>
              <a:t> *.zip</a:t>
            </a:r>
            <a:r>
              <a:rPr lang="zh-CN" altLang="en-US" dirty="0"/>
              <a:t>：经过打包或打包压缩的文件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.conf *.</a:t>
            </a:r>
            <a:r>
              <a:rPr lang="en-US" altLang="zh-CN" dirty="0" err="1"/>
              <a:t>cnf</a:t>
            </a:r>
            <a:r>
              <a:rPr lang="en-US" altLang="zh-CN" dirty="0"/>
              <a:t> *</a:t>
            </a:r>
            <a:r>
              <a:rPr lang="en-US" altLang="zh-CN" dirty="0" err="1"/>
              <a:t>rc</a:t>
            </a:r>
            <a:r>
              <a:rPr lang="zh-CN" altLang="en-US" dirty="0"/>
              <a:t>：配置文件</a:t>
            </a:r>
          </a:p>
        </p:txBody>
      </p:sp>
      <p:sp>
        <p:nvSpPr>
          <p:cNvPr id="14" name="内容占位符 4">
            <a:extLst>
              <a:ext uri="{FF2B5EF4-FFF2-40B4-BE49-F238E27FC236}">
                <a16:creationId xmlns:a16="http://schemas.microsoft.com/office/drawing/2014/main" id="{7A7376C9-8AFD-449C-9A71-E8527F73EA89}"/>
              </a:ext>
            </a:extLst>
          </p:cNvPr>
          <p:cNvSpPr txBox="1">
            <a:spLocks/>
          </p:cNvSpPr>
          <p:nvPr/>
        </p:nvSpPr>
        <p:spPr>
          <a:xfrm>
            <a:off x="1296919" y="5847080"/>
            <a:ext cx="9503159" cy="8432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A23CA599-D336-44AB-BBE0-372FF3F1A4FD}"/>
              </a:ext>
            </a:extLst>
          </p:cNvPr>
          <p:cNvSpPr txBox="1">
            <a:spLocks/>
          </p:cNvSpPr>
          <p:nvPr/>
        </p:nvSpPr>
        <p:spPr>
          <a:xfrm>
            <a:off x="1296918" y="5742940"/>
            <a:ext cx="9503159" cy="9118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文件名避免如下字符</a:t>
            </a:r>
            <a:endParaRPr lang="en-US" altLang="zh-CN" dirty="0"/>
          </a:p>
          <a:p>
            <a:r>
              <a:rPr lang="zh-CN" altLang="en-US" dirty="0"/>
              <a:t>*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&lt; &gt; ; &amp; ! [ ] | \ ‘ “ ` ( ) {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40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Linux</a:t>
            </a:r>
            <a:r>
              <a:rPr lang="zh-CN" altLang="en-US" sz="3200" dirty="0"/>
              <a:t>目录配置标准</a:t>
            </a:r>
            <a:r>
              <a:rPr lang="en-US" altLang="zh-CN" sz="3200" dirty="0"/>
              <a:t>FHS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696F8B-1034-44EB-B334-5741F9B19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17" y="1097534"/>
            <a:ext cx="9720073" cy="416560"/>
          </a:xfrm>
        </p:spPr>
        <p:txBody>
          <a:bodyPr/>
          <a:lstStyle/>
          <a:p>
            <a:r>
              <a:rPr lang="zh-CN" altLang="en-US" dirty="0"/>
              <a:t>定义了</a:t>
            </a:r>
            <a:r>
              <a:rPr lang="en-US" altLang="zh-CN" dirty="0"/>
              <a:t>Linux</a:t>
            </a:r>
            <a:r>
              <a:rPr lang="zh-CN" altLang="en-US" dirty="0"/>
              <a:t>操作系统中的主要目录及目录内容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72B5AF-BCB7-4DBF-B504-7669082D6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772888"/>
              </p:ext>
            </p:extLst>
          </p:nvPr>
        </p:nvGraphicFramePr>
        <p:xfrm>
          <a:off x="467363" y="1626701"/>
          <a:ext cx="11379190" cy="4870678"/>
        </p:xfrm>
        <a:graphic>
          <a:graphicData uri="http://schemas.openxmlformats.org/drawingml/2006/table">
            <a:tbl>
              <a:tblPr/>
              <a:tblGrid>
                <a:gridCol w="5689595">
                  <a:extLst>
                    <a:ext uri="{9D8B030D-6E8A-4147-A177-3AD203B41FA5}">
                      <a16:colId xmlns:a16="http://schemas.microsoft.com/office/drawing/2014/main" val="3516960414"/>
                    </a:ext>
                  </a:extLst>
                </a:gridCol>
                <a:gridCol w="5689595">
                  <a:extLst>
                    <a:ext uri="{9D8B030D-6E8A-4147-A177-3AD203B41FA5}">
                      <a16:colId xmlns:a16="http://schemas.microsoft.com/office/drawing/2014/main" val="230926091"/>
                    </a:ext>
                  </a:extLst>
                </a:gridCol>
              </a:tblGrid>
              <a:tr h="73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effectLst/>
                        </a:rPr>
                        <a:t>目录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effectLst/>
                        </a:rPr>
                        <a:t>描述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64455"/>
                  </a:ext>
                </a:extLst>
              </a:tr>
              <a:tr h="731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第一层次结构的根、整个文件系统层次结构的</a:t>
                      </a:r>
                      <a:r>
                        <a:rPr lang="zh-CN" altLang="en-US" sz="1600" i="0" u="none" strike="noStrike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根目录</a:t>
                      </a:r>
                      <a:r>
                        <a:rPr lang="zh-CN" altLang="en-US" sz="160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34338"/>
                  </a:ext>
                </a:extLst>
              </a:tr>
              <a:tr h="1279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/bin/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需要在单用户模式可用的必要命令（可执行文件）；面向所有用户，例如： 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cat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 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ls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 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361"/>
                  </a:ext>
                </a:extLst>
              </a:tr>
              <a:tr h="73140"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/boot/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引导程序文件，例如： 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kernel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initrd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；时常是一个单独的分区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7111401"/>
                  </a:ext>
                </a:extLst>
              </a:tr>
              <a:tr h="7314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/dev/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必要设备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 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例如：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dev/null.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062086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etc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特定主机，系统范围内的配置文件。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可编辑的文本配置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 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Editable Text Configuration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）或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扩展工具箱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Extended Tool Chest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054412"/>
                  </a:ext>
                </a:extLst>
              </a:tr>
              <a:tr h="12799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/home/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用户的家目录，包含保存的文件、个人设置等，一般为单独的分区。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634790"/>
                  </a:ext>
                </a:extLst>
              </a:tr>
              <a:tr h="731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/lib/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/bin/ 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 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sbin/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中二进制文件必要的库文件。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700608"/>
                  </a:ext>
                </a:extLst>
              </a:tr>
              <a:tr h="731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/mnt/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临时挂载的文件系统。</a:t>
                      </a:r>
                      <a:endParaRPr lang="en-US" altLang="zh-CN" sz="160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26785"/>
                  </a:ext>
                </a:extLst>
              </a:tr>
              <a:tr h="731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/opt/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可选应用软件包。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646393"/>
                  </a:ext>
                </a:extLst>
              </a:tr>
              <a:tr h="731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/proc/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虚拟文件系统，将内核与进程状态归档为文本文件。例如：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uptime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 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network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。在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Linux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中，对应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Procfs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格式挂载。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25428"/>
                  </a:ext>
                </a:extLst>
              </a:tr>
              <a:tr h="731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/root/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超级用户的家目录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20292"/>
                  </a:ext>
                </a:extLst>
              </a:tr>
              <a:tr h="731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/sbin/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必要的系统二进制文件，例如： </a:t>
                      </a:r>
                      <a:r>
                        <a:rPr lang="en-US" sz="1600" i="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init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 </a:t>
                      </a:r>
                      <a:r>
                        <a:rPr lang="en-US" sz="1600" i="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ip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 mount。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85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12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Linux</a:t>
            </a:r>
            <a:r>
              <a:rPr lang="zh-CN" altLang="en-US" sz="3200" dirty="0"/>
              <a:t>目录配置标准</a:t>
            </a:r>
            <a:r>
              <a:rPr lang="en-US" altLang="zh-CN" sz="3200" dirty="0"/>
              <a:t>FHS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7A15F6E-02EB-45E6-AEF1-DE988734B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54934"/>
              </p:ext>
            </p:extLst>
          </p:nvPr>
        </p:nvGraphicFramePr>
        <p:xfrm>
          <a:off x="571897" y="1643152"/>
          <a:ext cx="11048206" cy="4559786"/>
        </p:xfrm>
        <a:graphic>
          <a:graphicData uri="http://schemas.openxmlformats.org/drawingml/2006/table">
            <a:tbl>
              <a:tblPr/>
              <a:tblGrid>
                <a:gridCol w="5524103">
                  <a:extLst>
                    <a:ext uri="{9D8B030D-6E8A-4147-A177-3AD203B41FA5}">
                      <a16:colId xmlns:a16="http://schemas.microsoft.com/office/drawing/2014/main" val="3802718190"/>
                    </a:ext>
                  </a:extLst>
                </a:gridCol>
                <a:gridCol w="5524103">
                  <a:extLst>
                    <a:ext uri="{9D8B030D-6E8A-4147-A177-3AD203B41FA5}">
                      <a16:colId xmlns:a16="http://schemas.microsoft.com/office/drawing/2014/main" val="3503848062"/>
                    </a:ext>
                  </a:extLst>
                </a:gridCol>
              </a:tblGrid>
              <a:tr h="2904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tmp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临时文件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参见 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/var/</a:t>
                      </a:r>
                      <a:r>
                        <a:rPr lang="en-US" altLang="zh-CN" sz="1600" i="0" kern="12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tmp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，在系统重启时目录中文件不会被保留。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93389"/>
                  </a:ext>
                </a:extLst>
              </a:tr>
              <a:tr h="5703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/usr/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用于存储只读用户数据的第二层次； 包含绝大多数的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多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用户工具和应用程序，注意不是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user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的缩写，而是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"Unix Software Resource"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的缩写。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4160"/>
                  </a:ext>
                </a:extLst>
              </a:tr>
              <a:tr h="2904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/usr/bin/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非必要可执行文件 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在单用户模式中不需要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；面向所有用户。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864403"/>
                  </a:ext>
                </a:extLst>
              </a:tr>
              <a:tr h="150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/usr/include/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标准包含文件。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43279"/>
                  </a:ext>
                </a:extLst>
              </a:tr>
              <a:tr h="150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/usr/lib/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/usr/bin/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usr/sbin/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中二进制文件的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hlinkClick r:id="rId3" tooltip="库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库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29082"/>
                  </a:ext>
                </a:extLst>
              </a:tr>
              <a:tr h="29044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/usr/sbin/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非必要的系统二进制文件，例如：大量网络服务的守护进程。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39593"/>
                  </a:ext>
                </a:extLst>
              </a:tr>
              <a:tr h="150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/usr/share/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体系结构无关（共享）数据。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798376"/>
                  </a:ext>
                </a:extLst>
              </a:tr>
              <a:tr h="150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/usr/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源代码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例如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内核源代码及其头文件。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04944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/usr/local/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本地数据的第三层次， 具体到本台主机。通常而言有进一步的子目录， 例如：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bin/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lib/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share/.</a:t>
                      </a:r>
                      <a:endParaRPr lang="zh-CN" altLang="en-US" sz="1600" i="0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614351"/>
                  </a:ext>
                </a:extLst>
              </a:tr>
              <a:tr h="4304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/var/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变量文件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——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在正常运行的系统中其内容不断变化的文件，如日志，脱机文件和临时电子邮件文件。有时是一个单独的分区。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86524"/>
                  </a:ext>
                </a:extLst>
              </a:tr>
              <a:tr h="15047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/run/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代替</a:t>
                      </a:r>
                      <a:r>
                        <a:rPr lang="en-US" altLang="zh-CN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var/run</a:t>
                      </a:r>
                      <a:r>
                        <a:rPr lang="zh-CN" altLang="en-US" sz="160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目录。</a:t>
                      </a:r>
                    </a:p>
                  </a:txBody>
                  <a:tcPr marL="18285" marR="18285" marT="9143" marB="9143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5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13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270CE32F-8F6E-4739-8FB4-6EA7C8556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43" y="3209805"/>
            <a:ext cx="59666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8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Linux</a:t>
            </a:r>
            <a:r>
              <a:rPr lang="zh-CN" altLang="en-US" sz="48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文件与目录管理</a:t>
            </a: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9111C791-1258-47D1-A5C2-452DEFBC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547" y="2454230"/>
            <a:ext cx="4273927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Introduction and installation of Linux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" name="直接连接符 11">
            <a:extLst>
              <a:ext uri="{FF2B5EF4-FFF2-40B4-BE49-F238E27FC236}">
                <a16:creationId xmlns:a16="http://schemas.microsoft.com/office/drawing/2014/main" id="{B2B1FCDE-F41E-45C5-AF6A-7E539F834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6547" y="2854661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935737C-2D70-4C95-AA54-E6E50B74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71" y="1857146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03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cd </a:t>
            </a:r>
            <a:r>
              <a:rPr lang="zh-CN" altLang="en-US" sz="3200" cap="none" dirty="0"/>
              <a:t>（</a:t>
            </a:r>
            <a:r>
              <a:rPr lang="en-US" altLang="zh-CN" sz="3200" cap="none" dirty="0">
                <a:solidFill>
                  <a:srgbClr val="FFC000"/>
                </a:solidFill>
              </a:rPr>
              <a:t>c</a:t>
            </a:r>
            <a:r>
              <a:rPr lang="en-US" altLang="zh-CN" sz="3200" cap="none" dirty="0"/>
              <a:t>hange </a:t>
            </a:r>
            <a:r>
              <a:rPr lang="en-US" altLang="zh-CN" sz="3200" cap="none" dirty="0">
                <a:solidFill>
                  <a:srgbClr val="FFC000"/>
                </a:solidFill>
              </a:rPr>
              <a:t>d</a:t>
            </a:r>
            <a:r>
              <a:rPr lang="en-US" altLang="zh-CN" sz="3200" cap="none" dirty="0"/>
              <a:t>irectory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09C7A0-5C50-485F-9004-8FCD49DCE7A4}"/>
              </a:ext>
            </a:extLst>
          </p:cNvPr>
          <p:cNvSpPr txBox="1"/>
          <p:nvPr/>
        </p:nvSpPr>
        <p:spPr>
          <a:xfrm>
            <a:off x="2920363" y="1658762"/>
            <a:ext cx="635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cd [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相对路径或绝对路径</a:t>
            </a:r>
            <a:r>
              <a:rPr lang="en-US" altLang="zh-CN" sz="4000" dirty="0">
                <a:latin typeface="Consolas" panose="020B0609020204030204" pitchFamily="49" charset="0"/>
              </a:rPr>
              <a:t>]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4B21E-0611-4244-A5FF-2D734B7DE752}"/>
              </a:ext>
            </a:extLst>
          </p:cNvPr>
          <p:cNvSpPr txBox="1"/>
          <p:nvPr/>
        </p:nvSpPr>
        <p:spPr>
          <a:xfrm>
            <a:off x="3756157" y="4329109"/>
            <a:ext cx="4801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特殊目录：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				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代表此层目录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代表上层目录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				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代表前一个工作目录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 				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代表当前用户的家目录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~account		account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用户的家目录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025441-C738-4239-9B6B-A58174AACBF3}"/>
              </a:ext>
            </a:extLst>
          </p:cNvPr>
          <p:cNvSpPr txBox="1"/>
          <p:nvPr/>
        </p:nvSpPr>
        <p:spPr>
          <a:xfrm>
            <a:off x="4820283" y="3059995"/>
            <a:ext cx="26733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12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切换工作路径</a:t>
            </a:r>
            <a:endParaRPr lang="en-US" altLang="zh-CN" sz="2800" spc="12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39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3" y="469900"/>
            <a:ext cx="6720583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pwd </a:t>
            </a:r>
            <a:r>
              <a:rPr lang="zh-CN" altLang="en-US" sz="3200" cap="none" dirty="0"/>
              <a:t>（</a:t>
            </a:r>
            <a:r>
              <a:rPr lang="en-US" altLang="zh-CN" sz="3200" cap="none" dirty="0">
                <a:solidFill>
                  <a:srgbClr val="FFC000"/>
                </a:solidFill>
              </a:rPr>
              <a:t>p</a:t>
            </a:r>
            <a:r>
              <a:rPr lang="en-US" altLang="zh-CN" sz="3200" cap="none" dirty="0"/>
              <a:t>rint </a:t>
            </a:r>
            <a:r>
              <a:rPr lang="en-US" altLang="zh-CN" sz="3200" cap="none" dirty="0">
                <a:solidFill>
                  <a:srgbClr val="FFC000"/>
                </a:solidFill>
              </a:rPr>
              <a:t>w</a:t>
            </a:r>
            <a:r>
              <a:rPr lang="en-US" altLang="zh-CN" sz="3200" cap="none" dirty="0"/>
              <a:t>orking </a:t>
            </a:r>
            <a:r>
              <a:rPr lang="en-US" altLang="zh-CN" sz="3200" cap="none" dirty="0">
                <a:solidFill>
                  <a:srgbClr val="FFC000"/>
                </a:solidFill>
              </a:rPr>
              <a:t>d</a:t>
            </a:r>
            <a:r>
              <a:rPr lang="en-US" altLang="zh-CN" sz="3200" cap="none" dirty="0"/>
              <a:t>irectory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09C7A0-5C50-485F-9004-8FCD49DCE7A4}"/>
              </a:ext>
            </a:extLst>
          </p:cNvPr>
          <p:cNvSpPr txBox="1"/>
          <p:nvPr/>
        </p:nvSpPr>
        <p:spPr>
          <a:xfrm>
            <a:off x="5524180" y="2338212"/>
            <a:ext cx="1143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000" dirty="0">
                <a:latin typeface="Consolas" panose="020B0609020204030204" pitchFamily="49" charset="0"/>
              </a:rPr>
              <a:t>pwd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DB9855-FCF9-4C80-B078-48893C85AE0F}"/>
              </a:ext>
            </a:extLst>
          </p:cNvPr>
          <p:cNvSpPr txBox="1"/>
          <p:nvPr/>
        </p:nvSpPr>
        <p:spPr>
          <a:xfrm>
            <a:off x="4567315" y="3917831"/>
            <a:ext cx="3057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打印当前工作路径</a:t>
            </a:r>
          </a:p>
        </p:txBody>
      </p:sp>
    </p:spTree>
    <p:extLst>
      <p:ext uri="{BB962C8B-B14F-4D97-AF65-F5344CB8AC3E}">
        <p14:creationId xmlns:p14="http://schemas.microsoft.com/office/powerpoint/2010/main" val="2563163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mkdir </a:t>
            </a:r>
            <a:r>
              <a:rPr lang="zh-CN" altLang="en-US" sz="3200" cap="none" dirty="0"/>
              <a:t>（</a:t>
            </a:r>
            <a:r>
              <a:rPr lang="en-US" altLang="zh-CN" sz="3200" cap="none" dirty="0">
                <a:solidFill>
                  <a:srgbClr val="FFC000"/>
                </a:solidFill>
              </a:rPr>
              <a:t>m</a:t>
            </a:r>
            <a:r>
              <a:rPr lang="en-US" altLang="zh-CN" sz="3200" cap="none" dirty="0"/>
              <a:t>a</a:t>
            </a:r>
            <a:r>
              <a:rPr lang="en-US" altLang="zh-CN" sz="3200" cap="none" dirty="0">
                <a:solidFill>
                  <a:srgbClr val="FFC000"/>
                </a:solidFill>
              </a:rPr>
              <a:t>k</a:t>
            </a:r>
            <a:r>
              <a:rPr lang="en-US" altLang="zh-CN" sz="3200" cap="none" dirty="0"/>
              <a:t>e </a:t>
            </a:r>
            <a:r>
              <a:rPr lang="en-US" altLang="zh-CN" sz="3200" cap="none" dirty="0">
                <a:solidFill>
                  <a:srgbClr val="FFC000"/>
                </a:solidFill>
              </a:rPr>
              <a:t>dir</a:t>
            </a:r>
            <a:r>
              <a:rPr lang="en-US" altLang="zh-CN" sz="3200" cap="none" dirty="0"/>
              <a:t>ectory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09C7A0-5C50-485F-9004-8FCD49DCE7A4}"/>
              </a:ext>
            </a:extLst>
          </p:cNvPr>
          <p:cNvSpPr txBox="1"/>
          <p:nvPr/>
        </p:nvSpPr>
        <p:spPr>
          <a:xfrm>
            <a:off x="4461189" y="1675384"/>
            <a:ext cx="3391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mkdir [-mp]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4B21E-0611-4244-A5FF-2D734B7DE752}"/>
              </a:ext>
            </a:extLst>
          </p:cNvPr>
          <p:cNvSpPr txBox="1"/>
          <p:nvPr/>
        </p:nvSpPr>
        <p:spPr>
          <a:xfrm>
            <a:off x="3699637" y="4120788"/>
            <a:ext cx="5298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：直接配置目录的权限，不遵守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umask</a:t>
            </a: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：递归创建目录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4ADB5-6454-49C2-9C1F-0892F9A6A282}"/>
              </a:ext>
            </a:extLst>
          </p:cNvPr>
          <p:cNvSpPr txBox="1"/>
          <p:nvPr/>
        </p:nvSpPr>
        <p:spPr>
          <a:xfrm>
            <a:off x="5252914" y="2783539"/>
            <a:ext cx="180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新建目录</a:t>
            </a:r>
          </a:p>
        </p:txBody>
      </p:sp>
    </p:spTree>
    <p:extLst>
      <p:ext uri="{BB962C8B-B14F-4D97-AF65-F5344CB8AC3E}">
        <p14:creationId xmlns:p14="http://schemas.microsoft.com/office/powerpoint/2010/main" val="8160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rmdir </a:t>
            </a:r>
            <a:r>
              <a:rPr lang="zh-CN" altLang="en-US" sz="3200" cap="none" dirty="0"/>
              <a:t>（</a:t>
            </a:r>
            <a:r>
              <a:rPr lang="en-US" altLang="zh-CN" sz="3200" cap="none" dirty="0">
                <a:solidFill>
                  <a:srgbClr val="FFC000"/>
                </a:solidFill>
              </a:rPr>
              <a:t>r</a:t>
            </a:r>
            <a:r>
              <a:rPr lang="en-US" altLang="zh-CN" sz="3200" cap="none" dirty="0"/>
              <a:t>e</a:t>
            </a:r>
            <a:r>
              <a:rPr lang="en-US" altLang="zh-CN" sz="3200" cap="none" dirty="0">
                <a:solidFill>
                  <a:srgbClr val="FFC000"/>
                </a:solidFill>
              </a:rPr>
              <a:t>m</a:t>
            </a:r>
            <a:r>
              <a:rPr lang="en-US" altLang="zh-CN" sz="3200" cap="none" dirty="0"/>
              <a:t>ove </a:t>
            </a:r>
            <a:r>
              <a:rPr lang="en-US" altLang="zh-CN" sz="3200" cap="none" dirty="0">
                <a:solidFill>
                  <a:srgbClr val="FFC000"/>
                </a:solidFill>
              </a:rPr>
              <a:t>dir</a:t>
            </a:r>
            <a:r>
              <a:rPr lang="en-US" altLang="zh-CN" sz="3200" cap="none" dirty="0"/>
              <a:t>ectory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09C7A0-5C50-485F-9004-8FCD49DCE7A4}"/>
              </a:ext>
            </a:extLst>
          </p:cNvPr>
          <p:cNvSpPr txBox="1"/>
          <p:nvPr/>
        </p:nvSpPr>
        <p:spPr>
          <a:xfrm>
            <a:off x="4461189" y="1675384"/>
            <a:ext cx="3391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rmdir [-p]</a:t>
            </a:r>
            <a:endParaRPr lang="zh-CN" altLang="en-US" sz="4000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4B21E-0611-4244-A5FF-2D734B7DE752}"/>
              </a:ext>
            </a:extLst>
          </p:cNvPr>
          <p:cNvSpPr txBox="1"/>
          <p:nvPr/>
        </p:nvSpPr>
        <p:spPr>
          <a:xfrm>
            <a:off x="4815900" y="4019188"/>
            <a:ext cx="268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：递归删除空目录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4ADB5-6454-49C2-9C1F-0892F9A6A282}"/>
              </a:ext>
            </a:extLst>
          </p:cNvPr>
          <p:cNvSpPr txBox="1"/>
          <p:nvPr/>
        </p:nvSpPr>
        <p:spPr>
          <a:xfrm>
            <a:off x="5252914" y="2783539"/>
            <a:ext cx="2157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删除空目录</a:t>
            </a:r>
          </a:p>
        </p:txBody>
      </p:sp>
    </p:spTree>
    <p:extLst>
      <p:ext uri="{BB962C8B-B14F-4D97-AF65-F5344CB8AC3E}">
        <p14:creationId xmlns:p14="http://schemas.microsoft.com/office/powerpoint/2010/main" val="238081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270CE32F-8F6E-4739-8FB4-6EA7C8556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123" y="3118743"/>
            <a:ext cx="58721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6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Linux</a:t>
            </a:r>
            <a:r>
              <a:rPr lang="zh-CN" altLang="en-US" sz="6000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介绍及安装</a:t>
            </a: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9111C791-1258-47D1-A5C2-452DEFBC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147" y="2435180"/>
            <a:ext cx="4273927" cy="40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2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Introduction and installation of Linux</a:t>
            </a:r>
            <a:endParaRPr lang="zh-CN" altLang="en-US" sz="2002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8" name="直接连接符 11">
            <a:extLst>
              <a:ext uri="{FF2B5EF4-FFF2-40B4-BE49-F238E27FC236}">
                <a16:creationId xmlns:a16="http://schemas.microsoft.com/office/drawing/2014/main" id="{B2B1FCDE-F41E-45C5-AF6A-7E539F834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8147" y="2835611"/>
            <a:ext cx="4536504" cy="0"/>
          </a:xfrm>
          <a:prstGeom prst="line">
            <a:avLst/>
          </a:prstGeom>
          <a:noFill/>
          <a:ln w="6350" cap="flat" cmpd="sng">
            <a:solidFill>
              <a:srgbClr val="1F497D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2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7935737C-2D70-4C95-AA54-E6E50B74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71" y="1838096"/>
            <a:ext cx="3021981" cy="315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9897" dirty="0">
                <a:solidFill>
                  <a:srgbClr val="1F497D"/>
                </a:solidFill>
                <a:latin typeface="Arial" panose="020B0604020202020204" pitchFamily="34" charset="0"/>
                <a:ea typeface="方正正粗黑简体" panose="02000000000000000000" pitchFamily="2" charset="-122"/>
                <a:sym typeface="Arial" panose="020B0604020202020204" pitchFamily="34" charset="0"/>
              </a:rPr>
              <a:t>01</a:t>
            </a:r>
            <a:endParaRPr lang="zh-CN" altLang="en-US" sz="19897" b="1" dirty="0">
              <a:solidFill>
                <a:srgbClr val="1F497D"/>
              </a:solidFill>
              <a:latin typeface="Arial" panose="020B0604020202020204" pitchFamily="34" charset="0"/>
              <a:ea typeface="方正正粗黑简体" panose="02000000000000000000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20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cp </a:t>
            </a:r>
            <a:r>
              <a:rPr lang="zh-CN" altLang="en-US" sz="3200" cap="none" dirty="0"/>
              <a:t>（</a:t>
            </a:r>
            <a:r>
              <a:rPr lang="en-US" altLang="zh-CN" sz="3200" cap="none" dirty="0">
                <a:solidFill>
                  <a:srgbClr val="FFC000"/>
                </a:solidFill>
              </a:rPr>
              <a:t>c</a:t>
            </a:r>
            <a:r>
              <a:rPr lang="en-US" altLang="zh-CN" sz="3200" cap="none" dirty="0"/>
              <a:t>o</a:t>
            </a:r>
            <a:r>
              <a:rPr lang="en-US" altLang="zh-CN" sz="3200" cap="none" dirty="0">
                <a:solidFill>
                  <a:srgbClr val="FFC000"/>
                </a:solidFill>
              </a:rPr>
              <a:t>p</a:t>
            </a:r>
            <a:r>
              <a:rPr lang="en-US" altLang="zh-CN" sz="3200" cap="none" dirty="0"/>
              <a:t>y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09C7A0-5C50-485F-9004-8FCD49DCE7A4}"/>
              </a:ext>
            </a:extLst>
          </p:cNvPr>
          <p:cNvSpPr txBox="1"/>
          <p:nvPr/>
        </p:nvSpPr>
        <p:spPr>
          <a:xfrm>
            <a:off x="1850384" y="1668639"/>
            <a:ext cx="8613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cp [-</a:t>
            </a:r>
            <a:r>
              <a:rPr lang="en-US" altLang="zh-CN" sz="4000" dirty="0" err="1">
                <a:latin typeface="Consolas" panose="020B0609020204030204" pitchFamily="49" charset="0"/>
              </a:rPr>
              <a:t>adfilprsu</a:t>
            </a:r>
            <a:r>
              <a:rPr lang="en-US" altLang="zh-CN" sz="4000" dirty="0">
                <a:latin typeface="Consolas" panose="020B0609020204030204" pitchFamily="49" charset="0"/>
              </a:rPr>
              <a:t>]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  目标文件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4B21E-0611-4244-A5FF-2D734B7DE752}"/>
              </a:ext>
            </a:extLst>
          </p:cNvPr>
          <p:cNvSpPr txBox="1"/>
          <p:nvPr/>
        </p:nvSpPr>
        <p:spPr>
          <a:xfrm>
            <a:off x="2587115" y="3621119"/>
            <a:ext cx="8353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：递归赋值，用于目录的复制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sysbo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）：复制成为符号链接文件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）：进行硬链接的链接文件创建，而非复制文件本身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permission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）：连同文件的属性一起复制，而非默认的属性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）：若目标文件存在，则覆盖前会进行询问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）：若目标文件比源文件就才更新目标文件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4ADB5-6454-49C2-9C1F-0892F9A6A282}"/>
              </a:ext>
            </a:extLst>
          </p:cNvPr>
          <p:cNvSpPr txBox="1"/>
          <p:nvPr/>
        </p:nvSpPr>
        <p:spPr>
          <a:xfrm>
            <a:off x="5335363" y="2737212"/>
            <a:ext cx="164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复制文件</a:t>
            </a:r>
          </a:p>
        </p:txBody>
      </p:sp>
    </p:spTree>
    <p:extLst>
      <p:ext uri="{BB962C8B-B14F-4D97-AF65-F5344CB8AC3E}">
        <p14:creationId xmlns:p14="http://schemas.microsoft.com/office/powerpoint/2010/main" val="1286866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rm </a:t>
            </a:r>
            <a:r>
              <a:rPr lang="zh-CN" altLang="en-US" sz="3200" cap="none" dirty="0"/>
              <a:t>（</a:t>
            </a:r>
            <a:r>
              <a:rPr lang="en-US" altLang="zh-CN" sz="3200" cap="none" dirty="0">
                <a:solidFill>
                  <a:srgbClr val="FFC000"/>
                </a:solidFill>
              </a:rPr>
              <a:t>r</a:t>
            </a:r>
            <a:r>
              <a:rPr lang="en-US" altLang="zh-CN" sz="3200" cap="none" dirty="0"/>
              <a:t>e</a:t>
            </a:r>
            <a:r>
              <a:rPr lang="en-US" altLang="zh-CN" sz="3200" cap="none" dirty="0">
                <a:solidFill>
                  <a:srgbClr val="FFC000"/>
                </a:solidFill>
              </a:rPr>
              <a:t>m</a:t>
            </a:r>
            <a:r>
              <a:rPr lang="en-US" altLang="zh-CN" sz="3200" cap="none" dirty="0"/>
              <a:t>ove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09C7A0-5C50-485F-9004-8FCD49DCE7A4}"/>
              </a:ext>
            </a:extLst>
          </p:cNvPr>
          <p:cNvSpPr txBox="1"/>
          <p:nvPr/>
        </p:nvSpPr>
        <p:spPr>
          <a:xfrm>
            <a:off x="3315967" y="1563430"/>
            <a:ext cx="556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rm [-fir]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4B21E-0611-4244-A5FF-2D734B7DE752}"/>
              </a:ext>
            </a:extLst>
          </p:cNvPr>
          <p:cNvSpPr txBox="1"/>
          <p:nvPr/>
        </p:nvSpPr>
        <p:spPr>
          <a:xfrm>
            <a:off x="2968115" y="3621118"/>
            <a:ext cx="7558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120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 </a:t>
            </a:r>
            <a:r>
              <a:rPr lang="zh-CN" altLang="en-US" sz="2000" spc="120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force</a:t>
            </a:r>
            <a:r>
              <a:rPr lang="zh-CN" altLang="en-US" sz="2000" spc="120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）：忽略不存在的文件，不出现告警信息</a:t>
            </a:r>
            <a:endParaRPr lang="en-US" altLang="zh-CN" sz="2000" spc="120" dirty="0">
              <a:solidFill>
                <a:srgbClr val="FF5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 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）：删除前询问用户是否执行该操作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 </a:t>
            </a:r>
            <a:r>
              <a:rPr lang="zh-CN" altLang="en-US" sz="2000" spc="120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（）：递归删除，常用于删除目录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4ADB5-6454-49C2-9C1F-0892F9A6A282}"/>
              </a:ext>
            </a:extLst>
          </p:cNvPr>
          <p:cNvSpPr txBox="1"/>
          <p:nvPr/>
        </p:nvSpPr>
        <p:spPr>
          <a:xfrm>
            <a:off x="4805089" y="2684607"/>
            <a:ext cx="270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移除文件或目录</a:t>
            </a:r>
          </a:p>
        </p:txBody>
      </p:sp>
    </p:spTree>
    <p:extLst>
      <p:ext uri="{BB962C8B-B14F-4D97-AF65-F5344CB8AC3E}">
        <p14:creationId xmlns:p14="http://schemas.microsoft.com/office/powerpoint/2010/main" val="264797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mv </a:t>
            </a:r>
            <a:r>
              <a:rPr lang="zh-CN" altLang="en-US" sz="3200" cap="none" dirty="0"/>
              <a:t>（</a:t>
            </a:r>
            <a:r>
              <a:rPr lang="en-US" altLang="zh-CN" sz="3200" cap="none" dirty="0">
                <a:solidFill>
                  <a:srgbClr val="FFC000"/>
                </a:solidFill>
              </a:rPr>
              <a:t>m</a:t>
            </a:r>
            <a:r>
              <a:rPr lang="en-US" altLang="zh-CN" sz="3200" cap="none" dirty="0"/>
              <a:t>o</a:t>
            </a:r>
            <a:r>
              <a:rPr lang="en-US" altLang="zh-CN" sz="3200" cap="none" dirty="0">
                <a:solidFill>
                  <a:srgbClr val="FFC000"/>
                </a:solidFill>
              </a:rPr>
              <a:t>v</a:t>
            </a:r>
            <a:r>
              <a:rPr lang="en-US" altLang="zh-CN" sz="3200" cap="none" dirty="0"/>
              <a:t>e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09C7A0-5C50-485F-9004-8FCD49DCE7A4}"/>
              </a:ext>
            </a:extLst>
          </p:cNvPr>
          <p:cNvSpPr txBox="1"/>
          <p:nvPr/>
        </p:nvSpPr>
        <p:spPr>
          <a:xfrm>
            <a:off x="2694298" y="1668639"/>
            <a:ext cx="6925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mv [-</a:t>
            </a:r>
            <a:r>
              <a:rPr lang="en-US" altLang="zh-CN" sz="4000" dirty="0" err="1">
                <a:latin typeface="Consolas" panose="020B0609020204030204" pitchFamily="49" charset="0"/>
              </a:rPr>
              <a:t>fiu</a:t>
            </a:r>
            <a:r>
              <a:rPr lang="en-US" altLang="zh-CN" sz="4000" dirty="0">
                <a:latin typeface="Consolas" panose="020B0609020204030204" pitchFamily="49" charset="0"/>
              </a:rPr>
              <a:t>]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  目标文件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4B21E-0611-4244-A5FF-2D734B7DE752}"/>
              </a:ext>
            </a:extLst>
          </p:cNvPr>
          <p:cNvSpPr txBox="1"/>
          <p:nvPr/>
        </p:nvSpPr>
        <p:spPr>
          <a:xfrm>
            <a:off x="2377565" y="3648761"/>
            <a:ext cx="8353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force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）：不出现交互信息，若存在同名文件直接覆盖</a:t>
            </a: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-i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interactive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）：覆盖同名文件前询问用户是否执行该操作</a:t>
            </a: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）：若原文件修改新于目标文件，则覆盖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4ADB5-6454-49C2-9C1F-0892F9A6A282}"/>
              </a:ext>
            </a:extLst>
          </p:cNvPr>
          <p:cNvSpPr txBox="1"/>
          <p:nvPr/>
        </p:nvSpPr>
        <p:spPr>
          <a:xfrm>
            <a:off x="4506637" y="2686020"/>
            <a:ext cx="330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 文件</a:t>
            </a:r>
          </a:p>
        </p:txBody>
      </p:sp>
    </p:spTree>
    <p:extLst>
      <p:ext uri="{BB962C8B-B14F-4D97-AF65-F5344CB8AC3E}">
        <p14:creationId xmlns:p14="http://schemas.microsoft.com/office/powerpoint/2010/main" val="2402598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touch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09C7A0-5C50-485F-9004-8FCD49DCE7A4}"/>
              </a:ext>
            </a:extLst>
          </p:cNvPr>
          <p:cNvSpPr txBox="1"/>
          <p:nvPr/>
        </p:nvSpPr>
        <p:spPr>
          <a:xfrm>
            <a:off x="3384678" y="1639449"/>
            <a:ext cx="542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touch [-</a:t>
            </a:r>
            <a:r>
              <a:rPr lang="en-US" altLang="zh-CN" sz="4000" dirty="0" err="1">
                <a:latin typeface="Consolas" panose="020B0609020204030204" pitchFamily="49" charset="0"/>
              </a:rPr>
              <a:t>acdmt</a:t>
            </a:r>
            <a:r>
              <a:rPr lang="en-US" altLang="zh-CN" sz="4000" dirty="0">
                <a:latin typeface="Consolas" panose="020B0609020204030204" pitchFamily="49" charset="0"/>
              </a:rPr>
              <a:t>]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4B21E-0611-4244-A5FF-2D734B7DE752}"/>
              </a:ext>
            </a:extLst>
          </p:cNvPr>
          <p:cNvSpPr txBox="1"/>
          <p:nvPr/>
        </p:nvSpPr>
        <p:spPr>
          <a:xfrm>
            <a:off x="2377565" y="3648761"/>
            <a:ext cx="8931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）：仅修改访问时间</a:t>
            </a: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ctime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）：仅修改文件状态时间，若文件不存在则创建新文件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）：修改文件的修改时间</a:t>
            </a: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）：欲修改的时间，格式为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spc="1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yyMMddhhmm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4ADB5-6454-49C2-9C1F-0892F9A6A282}"/>
              </a:ext>
            </a:extLst>
          </p:cNvPr>
          <p:cNvSpPr txBox="1"/>
          <p:nvPr/>
        </p:nvSpPr>
        <p:spPr>
          <a:xfrm>
            <a:off x="3889076" y="2736438"/>
            <a:ext cx="453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创建新文件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修改文件时间</a:t>
            </a:r>
          </a:p>
        </p:txBody>
      </p:sp>
    </p:spTree>
    <p:extLst>
      <p:ext uri="{BB962C8B-B14F-4D97-AF65-F5344CB8AC3E}">
        <p14:creationId xmlns:p14="http://schemas.microsoft.com/office/powerpoint/2010/main" val="498647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zh-CN" altLang="en-US" sz="3200" cap="none" dirty="0"/>
              <a:t>文件的三个时间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2D4B21E-0611-4244-A5FF-2D734B7DE752}"/>
              </a:ext>
            </a:extLst>
          </p:cNvPr>
          <p:cNvSpPr txBox="1"/>
          <p:nvPr/>
        </p:nvSpPr>
        <p:spPr>
          <a:xfrm>
            <a:off x="1907664" y="2005360"/>
            <a:ext cx="3477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文件内容数据被修改的时间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4ADB5-6454-49C2-9C1F-0892F9A6A282}"/>
              </a:ext>
            </a:extLst>
          </p:cNvPr>
          <p:cNvSpPr txBox="1"/>
          <p:nvPr/>
        </p:nvSpPr>
        <p:spPr>
          <a:xfrm>
            <a:off x="1290510" y="1391467"/>
            <a:ext cx="5120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modification time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0F5016-DE96-407F-8A51-C5D9D2385326}"/>
              </a:ext>
            </a:extLst>
          </p:cNvPr>
          <p:cNvSpPr txBox="1"/>
          <p:nvPr/>
        </p:nvSpPr>
        <p:spPr>
          <a:xfrm>
            <a:off x="1290510" y="2919740"/>
            <a:ext cx="5120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status time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ctime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65C9D0-2678-4CCD-8FA3-65C65CDFAA24}"/>
              </a:ext>
            </a:extLst>
          </p:cNvPr>
          <p:cNvSpPr txBox="1"/>
          <p:nvPr/>
        </p:nvSpPr>
        <p:spPr>
          <a:xfrm>
            <a:off x="1907664" y="3872450"/>
            <a:ext cx="418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文件的权限、属性被修改的时间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24680-5DBC-4FC0-9DCD-13DE47EB2FD8}"/>
              </a:ext>
            </a:extLst>
          </p:cNvPr>
          <p:cNvSpPr txBox="1"/>
          <p:nvPr/>
        </p:nvSpPr>
        <p:spPr>
          <a:xfrm>
            <a:off x="1290510" y="4881890"/>
            <a:ext cx="5120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access time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00755F-8DAF-4EFD-970F-9C783BE07032}"/>
              </a:ext>
            </a:extLst>
          </p:cNvPr>
          <p:cNvSpPr txBox="1"/>
          <p:nvPr/>
        </p:nvSpPr>
        <p:spPr>
          <a:xfrm>
            <a:off x="1907664" y="5749703"/>
            <a:ext cx="4188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文件最后被读取的时间</a:t>
            </a:r>
          </a:p>
        </p:txBody>
      </p:sp>
    </p:spTree>
    <p:extLst>
      <p:ext uri="{BB962C8B-B14F-4D97-AF65-F5344CB8AC3E}">
        <p14:creationId xmlns:p14="http://schemas.microsoft.com/office/powerpoint/2010/main" val="4094871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zh-CN" sz="3200" cap="none" dirty="0"/>
              <a:t>cat</a:t>
            </a:r>
            <a:r>
              <a:rPr lang="zh-CN" altLang="en-US" sz="3200" cap="none" dirty="0"/>
              <a:t>（</a:t>
            </a:r>
            <a:r>
              <a:rPr lang="en-US" altLang="zh-CN" sz="3200" cap="none" dirty="0"/>
              <a:t>concatenate</a:t>
            </a:r>
            <a:r>
              <a:rPr lang="zh-CN" altLang="en-US" sz="3200" cap="none" dirty="0"/>
              <a:t>）</a:t>
            </a:r>
            <a:endParaRPr lang="ja-JP" altLang="en-US" sz="3200" cap="none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409C7A0-5C50-485F-9004-8FCD49DCE7A4}"/>
              </a:ext>
            </a:extLst>
          </p:cNvPr>
          <p:cNvSpPr txBox="1"/>
          <p:nvPr/>
        </p:nvSpPr>
        <p:spPr>
          <a:xfrm>
            <a:off x="3384678" y="1639449"/>
            <a:ext cx="5422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onsolas" panose="020B0609020204030204" pitchFamily="49" charset="0"/>
              </a:rPr>
              <a:t>cat [-</a:t>
            </a:r>
            <a:r>
              <a:rPr lang="en-US" altLang="zh-CN" sz="4000" dirty="0" err="1">
                <a:latin typeface="Consolas" panose="020B0609020204030204" pitchFamily="49" charset="0"/>
              </a:rPr>
              <a:t>AbEnTv</a:t>
            </a:r>
            <a:r>
              <a:rPr lang="en-US" altLang="zh-CN" sz="4000" dirty="0">
                <a:latin typeface="Consolas" panose="020B0609020204030204" pitchFamily="49" charset="0"/>
              </a:rPr>
              <a:t>] [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D4B21E-0611-4244-A5FF-2D734B7DE752}"/>
              </a:ext>
            </a:extLst>
          </p:cNvPr>
          <p:cNvSpPr txBox="1"/>
          <p:nvPr/>
        </p:nvSpPr>
        <p:spPr>
          <a:xfrm>
            <a:off x="2377565" y="3648761"/>
            <a:ext cx="8931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atime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）：仅修改访问时间</a:t>
            </a: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-c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ctime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）：仅修改文件状态时间，若文件不存在则创建新文件</a:t>
            </a:r>
            <a:endParaRPr lang="en-US" altLang="zh-CN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mtime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）：修改文件的修改时间</a:t>
            </a:r>
          </a:p>
          <a:p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）：欲修改的时间，格式为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spc="12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yyMMddhhmm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34ADB5-6454-49C2-9C1F-0892F9A6A282}"/>
              </a:ext>
            </a:extLst>
          </p:cNvPr>
          <p:cNvSpPr txBox="1"/>
          <p:nvPr/>
        </p:nvSpPr>
        <p:spPr>
          <a:xfrm>
            <a:off x="3889076" y="2736438"/>
            <a:ext cx="4535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创建新文件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修改文件时间</a:t>
            </a:r>
          </a:p>
        </p:txBody>
      </p:sp>
    </p:spTree>
    <p:extLst>
      <p:ext uri="{BB962C8B-B14F-4D97-AF65-F5344CB8AC3E}">
        <p14:creationId xmlns:p14="http://schemas.microsoft.com/office/powerpoint/2010/main" val="11046515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ja-JP" altLang="en-US" dirty="0"/>
              <a:t>标题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Lorem Ipsum Dolor</a:t>
            </a:r>
          </a:p>
        </p:txBody>
      </p:sp>
      <p:graphicFrame>
        <p:nvGraphicFramePr>
          <p:cNvPr id="5" name="内容占位符 2" descr="SmartArt 图形占位符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0030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ja-JP" altLang="en-US" dirty="0"/>
              <a:t>标题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Lorem Ipsum Dolor</a:t>
            </a:r>
          </a:p>
        </p:txBody>
      </p:sp>
      <p:graphicFrame>
        <p:nvGraphicFramePr>
          <p:cNvPr id="5" name="内容占位符 2" descr="SmartArt 图形占位符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665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ja-JP" altLang="en-US" dirty="0"/>
              <a:t>标题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Lorem Ipsum Dolor</a:t>
            </a:r>
          </a:p>
        </p:txBody>
      </p:sp>
      <p:graphicFrame>
        <p:nvGraphicFramePr>
          <p:cNvPr id="5" name="内容占位符 2" descr="SmartArt 图形占位符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91985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ja-JP" altLang="en-US" dirty="0"/>
              <a:t>标题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Lorem Ipsum Dolor</a:t>
            </a:r>
          </a:p>
        </p:txBody>
      </p:sp>
      <p:graphicFrame>
        <p:nvGraphicFramePr>
          <p:cNvPr id="5" name="内容占位符 2" descr="SmartArt 图形占位符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34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3926583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Linux</a:t>
            </a:r>
            <a:r>
              <a:rPr lang="ja-JP" altLang="en-US" sz="3200" dirty="0"/>
              <a:t>是什么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5BD8CE-D6F3-427E-A3CE-068A1B584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280" y="1544382"/>
            <a:ext cx="643175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457200">
              <a:lnSpc>
                <a:spcPct val="150000"/>
              </a:lnSpc>
              <a:buNone/>
            </a:pP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是一种自由和开放源码的类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操作系统。该操作系统的内核由林纳斯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托瓦兹在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日首次发布，在加上用户空间的应用程序之后，成为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324FD3-D3CD-448A-93FA-C3BB8BA71C5D}"/>
              </a:ext>
            </a:extLst>
          </p:cNvPr>
          <p:cNvSpPr/>
          <p:nvPr/>
        </p:nvSpPr>
        <p:spPr>
          <a:xfrm>
            <a:off x="4524280" y="4054599"/>
            <a:ext cx="643175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严格来说是单指操作系统的内核，因操作系统中包含了许多用户图形接口和其他实用工具。如今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常用来指基于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的完整操作系统，内核则改以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内核称之。</a:t>
            </a:r>
          </a:p>
        </p:txBody>
      </p:sp>
      <p:pic>
        <p:nvPicPr>
          <p:cNvPr id="9" name="Picture 8" descr="Tux (mascot) - Wikipedia">
            <a:extLst>
              <a:ext uri="{FF2B5EF4-FFF2-40B4-BE49-F238E27FC236}">
                <a16:creationId xmlns:a16="http://schemas.microsoft.com/office/drawing/2014/main" id="{B9545079-0A71-453F-9FD1-AFB3E2311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7" y="1950782"/>
            <a:ext cx="2933202" cy="342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78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ja-JP" altLang="en-US" dirty="0"/>
              <a:t>标题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Lorem Ipsum Dolor</a:t>
            </a:r>
          </a:p>
        </p:txBody>
      </p:sp>
      <p:graphicFrame>
        <p:nvGraphicFramePr>
          <p:cNvPr id="5" name="内容占位符 2" descr="SmartArt 图形占位符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4640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ja-JP" altLang="en-US" dirty="0"/>
              <a:t>标题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Lorem Ipsum Dolor</a:t>
            </a:r>
          </a:p>
        </p:txBody>
      </p:sp>
      <p:graphicFrame>
        <p:nvGraphicFramePr>
          <p:cNvPr id="5" name="内容占位符 2" descr="SmartArt 图形占位符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092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3926583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Linus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穿着西装笔挺的男子与配字&#10;&#10;描述已自动生成">
            <a:extLst>
              <a:ext uri="{FF2B5EF4-FFF2-40B4-BE49-F238E27FC236}">
                <a16:creationId xmlns:a16="http://schemas.microsoft.com/office/drawing/2014/main" id="{1B59F693-189D-4B83-BD78-83FF963E6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5" y="2018072"/>
            <a:ext cx="5912366" cy="31039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7CA4E37-EC8F-4629-9B6D-262EAFFBF9E0}"/>
              </a:ext>
            </a:extLst>
          </p:cNvPr>
          <p:cNvSpPr/>
          <p:nvPr/>
        </p:nvSpPr>
        <p:spPr>
          <a:xfrm>
            <a:off x="6699250" y="1765697"/>
            <a:ext cx="5168899" cy="3731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林纳斯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班奈狄克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托瓦兹（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Linus Benedict Torvalds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1969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日－），生于芬兰赫尔辛基市，拥有美国国籍，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内核的最早作者，随后发起了这个开源项目，担任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内核的首要架构师与项目协调者，是当今世界最著名的电脑程序员、黑客之一。他还发起了开源项目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，并为主要的开发者。</a:t>
            </a:r>
          </a:p>
        </p:txBody>
      </p:sp>
    </p:spTree>
    <p:extLst>
      <p:ext uri="{BB962C8B-B14F-4D97-AF65-F5344CB8AC3E}">
        <p14:creationId xmlns:p14="http://schemas.microsoft.com/office/powerpoint/2010/main" val="204564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3926583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Linux</a:t>
            </a:r>
            <a:r>
              <a:rPr lang="zh-CN" altLang="en-US" sz="3200" dirty="0"/>
              <a:t>的优缺点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5BD8CE-D6F3-427E-A3CE-068A1B584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840" y="1331022"/>
            <a:ext cx="5696680" cy="4988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8016" lvl="1" indent="0">
              <a:lnSpc>
                <a:spcPct val="150000"/>
              </a:lnSpc>
              <a:buNone/>
            </a:pPr>
            <a:r>
              <a:rPr lang="en-US" altLang="zh-CN" sz="16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  - </a:t>
            </a:r>
            <a:r>
              <a:rPr lang="zh-CN" altLang="en-US" sz="16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稳定的系统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开源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安全性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多任务、多用户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网络功能强大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支持多种不同平台的处理器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用户与用户组规划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dirty="0">
                <a:solidFill>
                  <a:srgbClr val="0C0C0C"/>
                </a:solidFill>
                <a:latin typeface="微软雅黑" pitchFamily="34" charset="-122"/>
                <a:ea typeface="微软雅黑" pitchFamily="34" charset="-122"/>
              </a:rPr>
              <a:t>适合需要小内核的嵌入式系统</a:t>
            </a:r>
          </a:p>
        </p:txBody>
      </p:sp>
    </p:spTree>
    <p:extLst>
      <p:ext uri="{BB962C8B-B14F-4D97-AF65-F5344CB8AC3E}">
        <p14:creationId xmlns:p14="http://schemas.microsoft.com/office/powerpoint/2010/main" val="90696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3926583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Linux</a:t>
            </a:r>
            <a:r>
              <a:rPr lang="zh-CN" altLang="en-US" sz="3200" dirty="0"/>
              <a:t>发行版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89041D2-31AC-4E6A-A90A-FC559E6D5FB6}"/>
              </a:ext>
            </a:extLst>
          </p:cNvPr>
          <p:cNvSpPr txBox="1"/>
          <p:nvPr/>
        </p:nvSpPr>
        <p:spPr>
          <a:xfrm>
            <a:off x="2603500" y="1841500"/>
            <a:ext cx="845185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为了让用户能够方便使用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，一些商业公司或团体将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kernel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与可运行的软件集成起来，并加入自己的包管理工具。这个“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+ 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应用软件 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工具”就称之为</a:t>
            </a:r>
            <a:r>
              <a:rPr lang="en-US" altLang="zh-CN" sz="2000" spc="12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distribution</a:t>
            </a:r>
            <a:endParaRPr lang="zh-CN" altLang="en-US" sz="2000" spc="12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CAB90A-9453-4AB7-9A37-254774E854C0}"/>
              </a:ext>
            </a:extLst>
          </p:cNvPr>
          <p:cNvSpPr txBox="1"/>
          <p:nvPr/>
        </p:nvSpPr>
        <p:spPr>
          <a:xfrm>
            <a:off x="662517" y="3790950"/>
            <a:ext cx="12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 Kernel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CDE98A-3BCB-4591-BC4B-2552F209B284}"/>
              </a:ext>
            </a:extLst>
          </p:cNvPr>
          <p:cNvSpPr txBox="1"/>
          <p:nvPr/>
        </p:nvSpPr>
        <p:spPr>
          <a:xfrm>
            <a:off x="662517" y="4367930"/>
            <a:ext cx="129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Software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7A7826-F00B-4D6B-81D5-B98A236B5B4F}"/>
              </a:ext>
            </a:extLst>
          </p:cNvPr>
          <p:cNvSpPr txBox="1"/>
          <p:nvPr/>
        </p:nvSpPr>
        <p:spPr>
          <a:xfrm>
            <a:off x="662517" y="4996581"/>
            <a:ext cx="307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Tools + documentations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FB7AC34-C26E-4A2A-945E-C4D7575194DC}"/>
              </a:ext>
            </a:extLst>
          </p:cNvPr>
          <p:cNvSpPr txBox="1"/>
          <p:nvPr/>
        </p:nvSpPr>
        <p:spPr>
          <a:xfrm>
            <a:off x="3738203" y="4364409"/>
            <a:ext cx="284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可完整安装的程序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907C3E-FC49-4B90-9272-453F585C7FC7}"/>
              </a:ext>
            </a:extLst>
          </p:cNvPr>
          <p:cNvSpPr txBox="1"/>
          <p:nvPr/>
        </p:nvSpPr>
        <p:spPr>
          <a:xfrm>
            <a:off x="7266517" y="4301343"/>
            <a:ext cx="192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发行版</a:t>
            </a:r>
          </a:p>
        </p:txBody>
      </p:sp>
    </p:spTree>
    <p:extLst>
      <p:ext uri="{BB962C8B-B14F-4D97-AF65-F5344CB8AC3E}">
        <p14:creationId xmlns:p14="http://schemas.microsoft.com/office/powerpoint/2010/main" val="22574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3926583" cy="627634"/>
          </a:xfrm>
        </p:spPr>
        <p:txBody>
          <a:bodyPr rtlCol="0">
            <a:normAutofit/>
          </a:bodyPr>
          <a:lstStyle/>
          <a:p>
            <a:r>
              <a:rPr lang="zh-CN" altLang="en-US" sz="3200" dirty="0"/>
              <a:t>常见</a:t>
            </a:r>
            <a:r>
              <a:rPr lang="en-US" altLang="zh-CN" sz="3200" dirty="0"/>
              <a:t>Linux</a:t>
            </a:r>
            <a:r>
              <a:rPr lang="zh-CN" altLang="en-US" sz="3200" dirty="0"/>
              <a:t>发型版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A44F47FE-9442-4B6C-9669-A3D8E76B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89" y="3709409"/>
            <a:ext cx="1253858" cy="28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bian OpenLogo">
            <a:extLst>
              <a:ext uri="{FF2B5EF4-FFF2-40B4-BE49-F238E27FC236}">
                <a16:creationId xmlns:a16="http://schemas.microsoft.com/office/drawing/2014/main" id="{7FE826BF-BEF6-4BA0-9C9A-1055C8F4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34" y="1488205"/>
            <a:ext cx="830324" cy="110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FA5D03-6BFB-4EC4-8689-11572623E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596" y="3430066"/>
            <a:ext cx="968300" cy="839551"/>
          </a:xfrm>
          <a:prstGeom prst="rect">
            <a:avLst/>
          </a:prstGeom>
        </p:spPr>
      </p:pic>
      <p:pic>
        <p:nvPicPr>
          <p:cNvPr id="2058" name="Picture 10" descr="紅帽推出Red Hat OpenShift 4全方位自動化方案， 重新定義企業級 ...">
            <a:extLst>
              <a:ext uri="{FF2B5EF4-FFF2-40B4-BE49-F238E27FC236}">
                <a16:creationId xmlns:a16="http://schemas.microsoft.com/office/drawing/2014/main" id="{EC7DD074-CFBB-4601-AE2E-E0D5C9EE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17" y="1669318"/>
            <a:ext cx="1918974" cy="8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njaro初次使用報告—簡約而不簡單| 青鳥脈博">
            <a:extLst>
              <a:ext uri="{FF2B5EF4-FFF2-40B4-BE49-F238E27FC236}">
                <a16:creationId xmlns:a16="http://schemas.microsoft.com/office/drawing/2014/main" id="{63A9BBDB-C4DC-42FF-9913-EDC552A7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4415615"/>
            <a:ext cx="1980565" cy="51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019B80F7-278A-47D2-A468-7036AD4BE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680" y="4349132"/>
            <a:ext cx="2013396" cy="64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8" descr="Upgrade to Fedora 30 Complete! – Sudoedit.com!">
            <a:extLst>
              <a:ext uri="{FF2B5EF4-FFF2-40B4-BE49-F238E27FC236}">
                <a16:creationId xmlns:a16="http://schemas.microsoft.com/office/drawing/2014/main" id="{2C16BB59-D22C-4A80-AA48-712F4D45C9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68720" y="40980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12BB9C8F-9EDF-4807-A76C-2AC606E9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120" y="3323255"/>
            <a:ext cx="225777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08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4" y="469900"/>
            <a:ext cx="5422644" cy="627634"/>
          </a:xfrm>
        </p:spPr>
        <p:txBody>
          <a:bodyPr rtlCol="0">
            <a:normAutofit/>
          </a:bodyPr>
          <a:lstStyle/>
          <a:p>
            <a:r>
              <a:rPr lang="en-US" altLang="ja-JP" sz="3200" dirty="0"/>
              <a:t>Linux</a:t>
            </a:r>
            <a:r>
              <a:rPr lang="zh-CN" altLang="en-US" sz="3200" dirty="0"/>
              <a:t>的安装、使用方式</a:t>
            </a:r>
            <a:endParaRPr lang="ja-JP" altLang="en-US" sz="3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DACA920-910C-466D-9C3A-F2E7EEE032F2}"/>
              </a:ext>
            </a:extLst>
          </p:cNvPr>
          <p:cNvCxnSpPr/>
          <p:nvPr/>
        </p:nvCxnSpPr>
        <p:spPr>
          <a:xfrm>
            <a:off x="662517" y="503767"/>
            <a:ext cx="0" cy="4953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3B0B9A4-AADB-4767-96A4-70DF14BE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921" y="1656080"/>
            <a:ext cx="1156719" cy="401320"/>
          </a:xfrm>
        </p:spPr>
        <p:txBody>
          <a:bodyPr/>
          <a:lstStyle/>
          <a:p>
            <a:r>
              <a:rPr lang="zh-CN" altLang="en-US" dirty="0"/>
              <a:t>虚拟机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BB63A379-C138-46A5-A485-8FF43FEC9699}"/>
              </a:ext>
            </a:extLst>
          </p:cNvPr>
          <p:cNvSpPr txBox="1">
            <a:spLocks/>
          </p:cNvSpPr>
          <p:nvPr/>
        </p:nvSpPr>
        <p:spPr>
          <a:xfrm>
            <a:off x="1296920" y="2341880"/>
            <a:ext cx="1156719" cy="4013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物理机</a:t>
            </a: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E9344E22-A8C6-4CDB-A50A-A32048A334DA}"/>
              </a:ext>
            </a:extLst>
          </p:cNvPr>
          <p:cNvSpPr txBox="1">
            <a:spLocks/>
          </p:cNvSpPr>
          <p:nvPr/>
        </p:nvSpPr>
        <p:spPr>
          <a:xfrm>
            <a:off x="1296920" y="3101086"/>
            <a:ext cx="4357120" cy="4013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Windows Subsystem Linux</a:t>
            </a:r>
            <a:endParaRPr lang="zh-CN" altLang="en-US" dirty="0"/>
          </a:p>
        </p:txBody>
      </p: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15681073-88FC-40FC-8818-21444942EB51}"/>
              </a:ext>
            </a:extLst>
          </p:cNvPr>
          <p:cNvSpPr txBox="1">
            <a:spLocks/>
          </p:cNvSpPr>
          <p:nvPr/>
        </p:nvSpPr>
        <p:spPr>
          <a:xfrm>
            <a:off x="1296920" y="3908806"/>
            <a:ext cx="4357120" cy="4013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VPS</a:t>
            </a:r>
            <a:endParaRPr lang="zh-CN" altLang="en-US" dirty="0"/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FE5AE42C-49D6-46FA-9862-E5B2640F124D}"/>
              </a:ext>
            </a:extLst>
          </p:cNvPr>
          <p:cNvSpPr txBox="1">
            <a:spLocks/>
          </p:cNvSpPr>
          <p:nvPr/>
        </p:nvSpPr>
        <p:spPr>
          <a:xfrm>
            <a:off x="1296920" y="4673600"/>
            <a:ext cx="4357120" cy="4013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树莓派</a:t>
            </a:r>
          </a:p>
        </p:txBody>
      </p:sp>
    </p:spTree>
    <p:extLst>
      <p:ext uri="{BB962C8B-B14F-4D97-AF65-F5344CB8AC3E}">
        <p14:creationId xmlns:p14="http://schemas.microsoft.com/office/powerpoint/2010/main" val="1515467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​​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079_TF22378848.potx" id="{F62FB227-606A-4DCF-9454-C7C2A6DCEDA3}" vid="{FF5F72B6-EF16-44B6-9476-2E94BA64039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95296248DAE48B88948FB1D7ABFC9" ma:contentTypeVersion="8" ma:contentTypeDescription="Create a new document." ma:contentTypeScope="" ma:versionID="a4b8c3fc71436b5fb10b2eaea0be767c">
  <xsd:schema xmlns:xsd="http://www.w3.org/2001/XMLSchema" xmlns:xs="http://www.w3.org/2001/XMLSchema" xmlns:p="http://schemas.microsoft.com/office/2006/metadata/properties" xmlns:ns3="2619db52-c58e-49ed-b161-6d74816892de" targetNamespace="http://schemas.microsoft.com/office/2006/metadata/properties" ma:root="true" ma:fieldsID="2b9a3762e51ab804ed21fb6b4371fa68" ns3:_="">
    <xsd:import namespace="2619db52-c58e-49ed-b161-6d74816892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9db52-c58e-49ed-b161-6d7481689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1" nillable="true" ma:displayName="MediaServiceLocation" ma:description="" ma:internalName="MediaServiceLocation" ma:readOnly="true">
      <xsd:simpleType>
        <xsd:restriction base="dms:Text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2619db52-c58e-49ed-b161-6d74816892d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693253-315D-40F6-B088-57FF5D047A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19db52-c58e-49ed-b161-6d74816892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Microsoft Office PowerPoint</Application>
  <PresentationFormat>宽屏</PresentationFormat>
  <Paragraphs>406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 Unicode MS</vt:lpstr>
      <vt:lpstr>Microsoft YaHei UI</vt:lpstr>
      <vt:lpstr>微软雅黑</vt:lpstr>
      <vt:lpstr>Arial</vt:lpstr>
      <vt:lpstr>Consolas</vt:lpstr>
      <vt:lpstr>Tw Cen MT</vt:lpstr>
      <vt:lpstr>Wingdings 3</vt:lpstr>
      <vt:lpstr>积分​​</vt:lpstr>
      <vt:lpstr>Linux 基础</vt:lpstr>
      <vt:lpstr>目   录</vt:lpstr>
      <vt:lpstr>PowerPoint 演示文稿</vt:lpstr>
      <vt:lpstr>Linux是什么</vt:lpstr>
      <vt:lpstr>Linus</vt:lpstr>
      <vt:lpstr>Linux的优缺点</vt:lpstr>
      <vt:lpstr>Linux发行版</vt:lpstr>
      <vt:lpstr>常见Linux发型版</vt:lpstr>
      <vt:lpstr>Linux的安装、使用方式</vt:lpstr>
      <vt:lpstr>Ssh工具</vt:lpstr>
      <vt:lpstr>PowerPoint 演示文稿</vt:lpstr>
      <vt:lpstr>命令行结构</vt:lpstr>
      <vt:lpstr>ls    （list）</vt:lpstr>
      <vt:lpstr>Bash Shell常用快捷键</vt:lpstr>
      <vt:lpstr>用户与用户组</vt:lpstr>
      <vt:lpstr>Linux文件属性</vt:lpstr>
      <vt:lpstr>Linux文件权限</vt:lpstr>
      <vt:lpstr>修改文件的属性和权限</vt:lpstr>
      <vt:lpstr>chmod （change mod）</vt:lpstr>
      <vt:lpstr>chmod</vt:lpstr>
      <vt:lpstr>目录与文件权限的区别</vt:lpstr>
      <vt:lpstr>Linux文件种类与扩展名</vt:lpstr>
      <vt:lpstr>Linux目录配置标准FHS</vt:lpstr>
      <vt:lpstr>Linux目录配置标准FHS</vt:lpstr>
      <vt:lpstr>PowerPoint 演示文稿</vt:lpstr>
      <vt:lpstr>cd （change directory）</vt:lpstr>
      <vt:lpstr>pwd （print working directory）</vt:lpstr>
      <vt:lpstr>mkdir （make directory）</vt:lpstr>
      <vt:lpstr>rmdir （remove directory）</vt:lpstr>
      <vt:lpstr>cp （copy）</vt:lpstr>
      <vt:lpstr>rm （remove）</vt:lpstr>
      <vt:lpstr>mv （move）</vt:lpstr>
      <vt:lpstr>touch</vt:lpstr>
      <vt:lpstr>文件的三个时间</vt:lpstr>
      <vt:lpstr>cat（concatenate）</vt:lpstr>
      <vt:lpstr>标题 Lorem Ipsum Dolor</vt:lpstr>
      <vt:lpstr>标题 Lorem Ipsum Dolor</vt:lpstr>
      <vt:lpstr>标题 Lorem Ipsum Dolor</vt:lpstr>
      <vt:lpstr>标题 Lorem Ipsum Dolor</vt:lpstr>
      <vt:lpstr>标题 Lorem Ipsum Dolor</vt:lpstr>
      <vt:lpstr>标题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2020-07-12T04:16:04Z</dcterms:created>
  <dcterms:modified xsi:type="dcterms:W3CDTF">2020-07-12T09:51:54Z</dcterms:modified>
</cp:coreProperties>
</file>