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orbel"/>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yq6QlBMMkK2DAPzWW+XmomLnX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regular.fntdata"/><Relationship Id="rId21" Type="http://schemas.openxmlformats.org/officeDocument/2006/relationships/slide" Target="slides/slide17.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01308ffc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801308ffc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506b0be7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8506b0be74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506b0be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8506b0be7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506b0be7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8506b0be74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1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7" name="Google Shape;77;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16"/>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24" name="Google Shape;24;p1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0" name="Google Shape;30;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18"/>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19"/>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19"/>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19"/>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7" name="Google Shape;57;p22"/>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58" name="Google Shape;58;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3570644" y="767419"/>
            <a:ext cx="8115230" cy="5330952"/>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4" name="Google Shape;64;p23"/>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5" name="Google Shape;65;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1" name="Google Shape;71;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4"/>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5900"/>
              <a:buFont typeface="Corbel"/>
              <a:buNone/>
            </a:pPr>
            <a:r>
              <a:rPr lang="nl-NL"/>
              <a:t>Climate Change project update: week 4</a:t>
            </a:r>
            <a:endParaRPr/>
          </a:p>
        </p:txBody>
      </p:sp>
      <p:sp>
        <p:nvSpPr>
          <p:cNvPr id="85" name="Google Shape;85;p1"/>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None/>
            </a:pPr>
            <a:r>
              <a:rPr lang="nl-NL"/>
              <a:t>Mathematical Data Science</a:t>
            </a:r>
            <a:endParaRPr/>
          </a:p>
        </p:txBody>
      </p:sp>
      <p:sp>
        <p:nvSpPr>
          <p:cNvPr id="86" name="Google Shape;86;p1"/>
          <p:cNvSpPr txBox="1"/>
          <p:nvPr/>
        </p:nvSpPr>
        <p:spPr>
          <a:xfrm>
            <a:off x="9462052" y="887138"/>
            <a:ext cx="2778566" cy="493981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Rens Breunissen,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 Lotte van Dongen,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Markus Peschl,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Cecilia Casolo,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Maaike Elgersma,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Eva Slingerland,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Simon van Oosterom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Supervised by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Lorinc Meszaros [Deltares]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nl-NL" sz="1800" u="none" cap="none" strike="noStrike">
                <a:solidFill>
                  <a:schemeClr val="lt1"/>
                </a:solidFill>
                <a:latin typeface="Corbel"/>
                <a:ea typeface="Corbel"/>
                <a:cs typeface="Corbel"/>
                <a:sym typeface="Corbel"/>
              </a:rPr>
              <a:t>Robbert Fokkink [TU Delft]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3"/>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61" name="Google Shape;161;p13"/>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txBox="1"/>
          <p:nvPr>
            <p:ph type="title"/>
          </p:nvPr>
        </p:nvSpPr>
        <p:spPr>
          <a:xfrm>
            <a:off x="252919" y="1123837"/>
            <a:ext cx="2947482" cy="157555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 for all models at the same time</a:t>
            </a:r>
            <a:endParaRPr sz="4800"/>
          </a:p>
        </p:txBody>
      </p:sp>
      <p:sp>
        <p:nvSpPr>
          <p:cNvPr id="163" name="Google Shape;163;p13"/>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txBox="1"/>
          <p:nvPr/>
        </p:nvSpPr>
        <p:spPr>
          <a:xfrm>
            <a:off x="252919" y="2633691"/>
            <a:ext cx="2947482" cy="35152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In order to analyze and compare the different clusters, we created the following chart (zooming in may be required).</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It shows the average values for all variables for all models and all scenarios when we group into 4 clusters for station </a:t>
            </a:r>
            <a:r>
              <a:rPr b="0" i="1" lang="nl-NL" sz="1600" u="none" cap="none" strike="noStrike">
                <a:solidFill>
                  <a:srgbClr val="FFFFFF"/>
                </a:solidFill>
                <a:latin typeface="Corbel"/>
                <a:ea typeface="Corbel"/>
                <a:cs typeface="Corbel"/>
                <a:sym typeface="Corbel"/>
              </a:rPr>
              <a:t>Marsdiep</a:t>
            </a:r>
            <a:r>
              <a:rPr b="0" i="0" lang="nl-NL" sz="1600" u="none" cap="none" strike="noStrike">
                <a:solidFill>
                  <a:srgbClr val="FFFFFF"/>
                </a:solidFill>
                <a:latin typeface="Corbel"/>
                <a:ea typeface="Corbel"/>
                <a:cs typeface="Corbel"/>
                <a:sym typeface="Corbel"/>
              </a:rPr>
              <a:t>.</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2800" u="none" cap="none" strike="noStrike">
              <a:solidFill>
                <a:srgbClr val="FFFFFF"/>
              </a:solidFill>
              <a:latin typeface="Corbel"/>
              <a:ea typeface="Corbel"/>
              <a:cs typeface="Corbel"/>
              <a:sym typeface="Corbel"/>
            </a:endParaRPr>
          </a:p>
        </p:txBody>
      </p:sp>
      <p:pic>
        <p:nvPicPr>
          <p:cNvPr id="165" name="Google Shape;165;p13"/>
          <p:cNvPicPr preferRelativeResize="0"/>
          <p:nvPr/>
        </p:nvPicPr>
        <p:blipFill rotWithShape="1">
          <a:blip r:embed="rId3">
            <a:alphaModFix/>
          </a:blip>
          <a:srcRect b="0" l="0" r="0" t="0"/>
          <a:stretch/>
        </p:blipFill>
        <p:spPr>
          <a:xfrm>
            <a:off x="3648373" y="1123838"/>
            <a:ext cx="8118368" cy="4057592"/>
          </a:xfrm>
          <a:prstGeom prst="rect">
            <a:avLst/>
          </a:prstGeom>
          <a:noFill/>
          <a:ln>
            <a:noFill/>
          </a:ln>
        </p:spPr>
      </p:pic>
      <p:sp>
        <p:nvSpPr>
          <p:cNvPr id="166" name="Google Shape;166;p13"/>
          <p:cNvSpPr txBox="1"/>
          <p:nvPr/>
        </p:nvSpPr>
        <p:spPr>
          <a:xfrm>
            <a:off x="4049971" y="451175"/>
            <a:ext cx="9965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1</a:t>
            </a:r>
            <a:endParaRPr/>
          </a:p>
        </p:txBody>
      </p:sp>
      <p:sp>
        <p:nvSpPr>
          <p:cNvPr id="167" name="Google Shape;167;p13"/>
          <p:cNvSpPr/>
          <p:nvPr/>
        </p:nvSpPr>
        <p:spPr>
          <a:xfrm>
            <a:off x="4298228" y="1189324"/>
            <a:ext cx="438035" cy="4057592"/>
          </a:xfrm>
          <a:prstGeom prst="rect">
            <a:avLst/>
          </a:prstGeom>
          <a:noFill/>
          <a:ln cap="flat" cmpd="sng" w="25400">
            <a:solidFill>
              <a:srgbClr val="2E87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13"/>
          <p:cNvSpPr txBox="1"/>
          <p:nvPr/>
        </p:nvSpPr>
        <p:spPr>
          <a:xfrm>
            <a:off x="4457965" y="694916"/>
            <a:ext cx="9965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2</a:t>
            </a:r>
            <a:endParaRPr/>
          </a:p>
        </p:txBody>
      </p:sp>
      <p:sp>
        <p:nvSpPr>
          <p:cNvPr id="169" name="Google Shape;169;p13"/>
          <p:cNvSpPr txBox="1"/>
          <p:nvPr/>
        </p:nvSpPr>
        <p:spPr>
          <a:xfrm>
            <a:off x="4930362" y="436546"/>
            <a:ext cx="9965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3</a:t>
            </a:r>
            <a:endParaRPr/>
          </a:p>
        </p:txBody>
      </p:sp>
      <p:sp>
        <p:nvSpPr>
          <p:cNvPr id="170" name="Google Shape;170;p13"/>
          <p:cNvSpPr txBox="1"/>
          <p:nvPr/>
        </p:nvSpPr>
        <p:spPr>
          <a:xfrm>
            <a:off x="5260005" y="703248"/>
            <a:ext cx="9965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nl-NL" sz="1400" u="none" cap="none" strike="noStrike">
                <a:solidFill>
                  <a:srgbClr val="000000"/>
                </a:solidFill>
                <a:latin typeface="Arial"/>
                <a:ea typeface="Arial"/>
                <a:cs typeface="Arial"/>
                <a:sym typeface="Arial"/>
              </a:rPr>
              <a:t>Cluster 4</a:t>
            </a:r>
            <a:endParaRPr/>
          </a:p>
        </p:txBody>
      </p:sp>
      <p:cxnSp>
        <p:nvCxnSpPr>
          <p:cNvPr id="171" name="Google Shape;171;p13"/>
          <p:cNvCxnSpPr/>
          <p:nvPr/>
        </p:nvCxnSpPr>
        <p:spPr>
          <a:xfrm>
            <a:off x="4457965" y="694916"/>
            <a:ext cx="0" cy="420590"/>
          </a:xfrm>
          <a:prstGeom prst="straightConnector1">
            <a:avLst/>
          </a:prstGeom>
          <a:noFill/>
          <a:ln cap="flat" cmpd="sng" w="9525">
            <a:solidFill>
              <a:srgbClr val="3AB7D0"/>
            </a:solidFill>
            <a:prstDash val="solid"/>
            <a:round/>
            <a:headEnd len="sm" w="sm" type="none"/>
            <a:tailEnd len="med" w="med" type="triangle"/>
          </a:ln>
        </p:spPr>
      </p:cxnSp>
      <p:cxnSp>
        <p:nvCxnSpPr>
          <p:cNvPr id="172" name="Google Shape;172;p13"/>
          <p:cNvCxnSpPr/>
          <p:nvPr/>
        </p:nvCxnSpPr>
        <p:spPr>
          <a:xfrm>
            <a:off x="4878662" y="913542"/>
            <a:ext cx="0" cy="210295"/>
          </a:xfrm>
          <a:prstGeom prst="straightConnector1">
            <a:avLst/>
          </a:prstGeom>
          <a:noFill/>
          <a:ln cap="flat" cmpd="sng" w="9525">
            <a:solidFill>
              <a:srgbClr val="3AB7D0"/>
            </a:solidFill>
            <a:prstDash val="solid"/>
            <a:round/>
            <a:headEnd len="sm" w="sm" type="none"/>
            <a:tailEnd len="med" w="med" type="triangle"/>
          </a:ln>
        </p:spPr>
      </p:cxnSp>
      <p:cxnSp>
        <p:nvCxnSpPr>
          <p:cNvPr id="173" name="Google Shape;173;p13"/>
          <p:cNvCxnSpPr/>
          <p:nvPr/>
        </p:nvCxnSpPr>
        <p:spPr>
          <a:xfrm>
            <a:off x="5315786" y="703248"/>
            <a:ext cx="0" cy="430883"/>
          </a:xfrm>
          <a:prstGeom prst="straightConnector1">
            <a:avLst/>
          </a:prstGeom>
          <a:noFill/>
          <a:ln cap="flat" cmpd="sng" w="9525">
            <a:solidFill>
              <a:srgbClr val="3AB7D0"/>
            </a:solidFill>
            <a:prstDash val="solid"/>
            <a:round/>
            <a:headEnd len="sm" w="sm" type="none"/>
            <a:tailEnd len="med" w="med" type="triangle"/>
          </a:ln>
        </p:spPr>
      </p:cxnSp>
      <p:cxnSp>
        <p:nvCxnSpPr>
          <p:cNvPr id="174" name="Google Shape;174;p13"/>
          <p:cNvCxnSpPr>
            <a:stCxn id="170" idx="2"/>
          </p:cNvCxnSpPr>
          <p:nvPr/>
        </p:nvCxnSpPr>
        <p:spPr>
          <a:xfrm>
            <a:off x="5758271" y="1011025"/>
            <a:ext cx="0" cy="123000"/>
          </a:xfrm>
          <a:prstGeom prst="straightConnector1">
            <a:avLst/>
          </a:prstGeom>
          <a:noFill/>
          <a:ln cap="flat" cmpd="sng" w="9525">
            <a:solidFill>
              <a:srgbClr val="3AB7D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txBox="1"/>
          <p:nvPr>
            <p:ph type="title"/>
          </p:nvPr>
        </p:nvSpPr>
        <p:spPr>
          <a:xfrm>
            <a:off x="252919" y="1123837"/>
            <a:ext cx="2947482" cy="157555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 for all models at the same time</a:t>
            </a:r>
            <a:endParaRPr sz="4800"/>
          </a:p>
        </p:txBody>
      </p:sp>
      <p:sp>
        <p:nvSpPr>
          <p:cNvPr id="181" name="Google Shape;181;p26"/>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txBox="1"/>
          <p:nvPr/>
        </p:nvSpPr>
        <p:spPr>
          <a:xfrm>
            <a:off x="252919" y="2633691"/>
            <a:ext cx="2947482" cy="351523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In order to analyze and compare the different clusters, we created the following chart (zooming in may be required).</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It shows the average values for all variables for all models and all scenarios when we group into 4 clusters for station </a:t>
            </a:r>
            <a:r>
              <a:rPr b="0" i="1" lang="nl-NL" sz="1600" u="none" cap="none" strike="noStrike">
                <a:solidFill>
                  <a:srgbClr val="FFFFFF"/>
                </a:solidFill>
                <a:latin typeface="Corbel"/>
                <a:ea typeface="Corbel"/>
                <a:cs typeface="Corbel"/>
                <a:sym typeface="Corbel"/>
              </a:rPr>
              <a:t>Marsdiep</a:t>
            </a:r>
            <a:r>
              <a:rPr b="0" i="0" lang="nl-NL" sz="1600" u="none" cap="none" strike="noStrike">
                <a:solidFill>
                  <a:srgbClr val="FFFFFF"/>
                </a:solidFill>
                <a:latin typeface="Corbel"/>
                <a:ea typeface="Corbel"/>
                <a:cs typeface="Corbel"/>
                <a:sym typeface="Corbel"/>
              </a:rPr>
              <a:t>.</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One can see that the </a:t>
            </a:r>
            <a:r>
              <a:rPr b="0" i="1" lang="nl-NL" sz="1600" u="none" cap="none" strike="noStrike">
                <a:solidFill>
                  <a:srgbClr val="FFFFFF"/>
                </a:solidFill>
                <a:latin typeface="Corbel"/>
                <a:ea typeface="Corbel"/>
                <a:cs typeface="Corbel"/>
                <a:sym typeface="Corbel"/>
              </a:rPr>
              <a:t>MOHC </a:t>
            </a:r>
            <a:r>
              <a:rPr b="0" i="0" lang="nl-NL" sz="1600" u="none" cap="none" strike="noStrike">
                <a:solidFill>
                  <a:srgbClr val="FFFFFF"/>
                </a:solidFill>
                <a:latin typeface="Corbel"/>
                <a:ea typeface="Corbel"/>
                <a:cs typeface="Corbel"/>
                <a:sym typeface="Corbel"/>
              </a:rPr>
              <a:t>model is different from the other models w.r.t. temperature and the </a:t>
            </a:r>
            <a:r>
              <a:rPr b="0" i="1" lang="nl-NL" sz="1600" u="none" cap="none" strike="noStrike">
                <a:solidFill>
                  <a:srgbClr val="FFFFFF"/>
                </a:solidFill>
                <a:latin typeface="Corbel"/>
                <a:ea typeface="Corbel"/>
                <a:cs typeface="Corbel"/>
                <a:sym typeface="Corbel"/>
              </a:rPr>
              <a:t>IPSL </a:t>
            </a:r>
            <a:r>
              <a:rPr b="0" i="0" lang="nl-NL" sz="1600" u="none" cap="none" strike="noStrike">
                <a:solidFill>
                  <a:srgbClr val="FFFFFF"/>
                </a:solidFill>
                <a:latin typeface="Corbel"/>
                <a:ea typeface="Corbel"/>
                <a:cs typeface="Corbel"/>
                <a:sym typeface="Corbel"/>
              </a:rPr>
              <a:t>in most of the other variables</a:t>
            </a:r>
            <a:endParaRPr b="0" i="1"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t/>
            </a:r>
            <a:endParaRPr b="0" i="0" sz="2800" u="none" cap="none" strike="noStrike">
              <a:solidFill>
                <a:srgbClr val="FFFFFF"/>
              </a:solidFill>
              <a:latin typeface="Corbel"/>
              <a:ea typeface="Corbel"/>
              <a:cs typeface="Corbel"/>
              <a:sym typeface="Corbel"/>
            </a:endParaRPr>
          </a:p>
        </p:txBody>
      </p:sp>
      <p:pic>
        <p:nvPicPr>
          <p:cNvPr id="183" name="Google Shape;183;p26"/>
          <p:cNvPicPr preferRelativeResize="0"/>
          <p:nvPr/>
        </p:nvPicPr>
        <p:blipFill rotWithShape="1">
          <a:blip r:embed="rId3">
            <a:alphaModFix/>
          </a:blip>
          <a:srcRect b="0" l="0" r="0" t="0"/>
          <a:stretch/>
        </p:blipFill>
        <p:spPr>
          <a:xfrm>
            <a:off x="3648373" y="1123838"/>
            <a:ext cx="8118368" cy="40575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Clustering</a:t>
            </a:r>
            <a:br>
              <a:rPr lang="nl-NL"/>
            </a:br>
            <a:r>
              <a:rPr lang="nl-NL"/>
              <a:t>final remarks</a:t>
            </a:r>
            <a:endParaRPr/>
          </a:p>
        </p:txBody>
      </p:sp>
      <p:sp>
        <p:nvSpPr>
          <p:cNvPr id="189" name="Google Shape;189;p2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1200"/>
              </a:spcBef>
              <a:spcAft>
                <a:spcPts val="0"/>
              </a:spcAft>
              <a:buSzPts val="1800"/>
              <a:buChar char="●"/>
            </a:pPr>
            <a:r>
              <a:rPr lang="nl-NL"/>
              <a:t>To Do:</a:t>
            </a:r>
            <a:endParaRPr/>
          </a:p>
          <a:p>
            <a:pPr indent="-342900" lvl="1" marL="914400" rtl="0" algn="l">
              <a:lnSpc>
                <a:spcPct val="90000"/>
              </a:lnSpc>
              <a:spcBef>
                <a:spcPts val="250"/>
              </a:spcBef>
              <a:spcAft>
                <a:spcPts val="0"/>
              </a:spcAft>
              <a:buSzPts val="1800"/>
              <a:buChar char="●"/>
            </a:pPr>
            <a:r>
              <a:rPr lang="nl-NL"/>
              <a:t>Look at the KNMI/IPCC/Cordex reports in order to find nice ways of vizualizing the data</a:t>
            </a:r>
            <a:endParaRPr/>
          </a:p>
          <a:p>
            <a:pPr indent="-342900" lvl="1" marL="914400" rtl="0" algn="l">
              <a:lnSpc>
                <a:spcPct val="90000"/>
              </a:lnSpc>
              <a:spcBef>
                <a:spcPts val="250"/>
              </a:spcBef>
              <a:spcAft>
                <a:spcPts val="0"/>
              </a:spcAft>
              <a:buSzPts val="1800"/>
              <a:buChar char="●"/>
            </a:pPr>
            <a:r>
              <a:rPr lang="nl-NL"/>
              <a:t>Expand the validation of the clusters</a:t>
            </a:r>
            <a:endParaRPr/>
          </a:p>
          <a:p>
            <a:pPr indent="-342900" lvl="1" marL="914400" rtl="0" algn="l">
              <a:lnSpc>
                <a:spcPct val="90000"/>
              </a:lnSpc>
              <a:spcBef>
                <a:spcPts val="250"/>
              </a:spcBef>
              <a:spcAft>
                <a:spcPts val="0"/>
              </a:spcAft>
              <a:buSzPts val="1800"/>
              <a:buChar char="●"/>
            </a:pPr>
            <a:r>
              <a:rPr lang="nl-NL"/>
              <a:t>Combine the code for comparing the first and last 10 years and the code for analyzing the clusters.</a:t>
            </a:r>
            <a:endParaRPr/>
          </a:p>
          <a:p>
            <a:pPr indent="-342900" lvl="1" marL="914400" rtl="0" algn="l">
              <a:lnSpc>
                <a:spcPct val="90000"/>
              </a:lnSpc>
              <a:spcBef>
                <a:spcPts val="250"/>
              </a:spcBef>
              <a:spcAft>
                <a:spcPts val="0"/>
              </a:spcAft>
              <a:buSzPts val="1800"/>
              <a:buChar char="●"/>
            </a:pPr>
            <a:r>
              <a:rPr lang="nl-NL"/>
              <a:t>Possibly ignore one (or more) variables in order to generate other clusters</a:t>
            </a:r>
            <a:endParaRPr/>
          </a:p>
          <a:p>
            <a:pPr indent="-342900" lvl="1" marL="914400" rtl="0" algn="l">
              <a:lnSpc>
                <a:spcPct val="90000"/>
              </a:lnSpc>
              <a:spcBef>
                <a:spcPts val="250"/>
              </a:spcBef>
              <a:spcAft>
                <a:spcPts val="0"/>
              </a:spcAft>
              <a:buSzPts val="1800"/>
              <a:buChar char="●"/>
            </a:pPr>
            <a:r>
              <a:rPr lang="nl-NL"/>
              <a:t>Implement spatial clustering on the original dataset (when there is time left)</a:t>
            </a:r>
            <a:endParaRPr/>
          </a:p>
          <a:p>
            <a:pPr indent="-228600" lvl="1" marL="914400" rtl="0" algn="l">
              <a:lnSpc>
                <a:spcPct val="90000"/>
              </a:lnSpc>
              <a:spcBef>
                <a:spcPts val="250"/>
              </a:spcBef>
              <a:spcAft>
                <a:spcPts val="0"/>
              </a:spcAft>
              <a:buSzPts val="1800"/>
              <a:buNone/>
            </a:pPr>
            <a:r>
              <a:t/>
            </a:r>
            <a:endParaRPr/>
          </a:p>
          <a:p>
            <a:pPr indent="-228600" lvl="1" marL="914400" rtl="0" algn="l">
              <a:lnSpc>
                <a:spcPct val="90000"/>
              </a:lnSpc>
              <a:spcBef>
                <a:spcPts val="250"/>
              </a:spcBef>
              <a:spcAft>
                <a:spcPts val="0"/>
              </a:spcAft>
              <a:buSzPts val="1800"/>
              <a:buNone/>
            </a:pPr>
            <a:r>
              <a:t/>
            </a:r>
            <a:endParaRPr/>
          </a:p>
          <a:p>
            <a:pPr indent="0" lvl="0" marL="114300" rtl="0" algn="l">
              <a:lnSpc>
                <a:spcPct val="90000"/>
              </a:lnSpc>
              <a:spcBef>
                <a:spcPts val="1200"/>
              </a:spcBef>
              <a:spcAft>
                <a:spcPts val="0"/>
              </a:spcAft>
              <a:buSzPts val="1800"/>
              <a:buNone/>
            </a:pPr>
            <a:r>
              <a:rPr lang="nl-NL"/>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867912" y="704690"/>
            <a:ext cx="7315200" cy="11326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Model prediction</a:t>
            </a:r>
            <a:endParaRPr/>
          </a:p>
        </p:txBody>
      </p:sp>
      <p:sp>
        <p:nvSpPr>
          <p:cNvPr id="195" name="Google Shape;195;p28"/>
          <p:cNvSpPr txBox="1"/>
          <p:nvPr>
            <p:ph idx="1" type="body"/>
          </p:nvPr>
        </p:nvSpPr>
        <p:spPr>
          <a:xfrm>
            <a:off x="3867912" y="1837341"/>
            <a:ext cx="7876926" cy="3708905"/>
          </a:xfrm>
          <a:prstGeom prst="rect">
            <a:avLst/>
          </a:prstGeom>
          <a:noFill/>
          <a:ln>
            <a:noFill/>
          </a:ln>
        </p:spPr>
        <p:txBody>
          <a:bodyPr anchorCtr="0" anchor="t" bIns="45700" lIns="91425" spcFirstLastPara="1" rIns="91425" wrap="square" tIns="45700">
            <a:noAutofit/>
          </a:bodyPr>
          <a:lstStyle/>
          <a:p>
            <a:pPr indent="0" lvl="0" marL="114300" rtl="0" algn="l">
              <a:lnSpc>
                <a:spcPct val="90000"/>
              </a:lnSpc>
              <a:spcBef>
                <a:spcPts val="1200"/>
              </a:spcBef>
              <a:spcAft>
                <a:spcPts val="0"/>
              </a:spcAft>
              <a:buSzPts val="1800"/>
              <a:buNone/>
            </a:pPr>
            <a:r>
              <a:rPr lang="nl-NL" sz="3200"/>
              <a:t>Furthermore, we looked into the possibility of predicting the variables from one model based on the values from another model and a part of its own history. </a:t>
            </a:r>
            <a:endParaRPr/>
          </a:p>
          <a:p>
            <a:pPr indent="0" lvl="0" marL="114300" rtl="0" algn="l">
              <a:lnSpc>
                <a:spcPct val="90000"/>
              </a:lnSpc>
              <a:spcBef>
                <a:spcPts val="1200"/>
              </a:spcBef>
              <a:spcAft>
                <a:spcPts val="0"/>
              </a:spcAft>
              <a:buSzPts val="1800"/>
              <a:buNone/>
            </a:pPr>
            <a:r>
              <a:rPr lang="nl-NL" sz="3200"/>
              <a:t>First steps into multi linear regression were done, however the results will be shown next week. </a:t>
            </a:r>
            <a:endParaRPr/>
          </a:p>
          <a:p>
            <a:pPr indent="0" lvl="0" marL="114300" rtl="0" algn="l">
              <a:lnSpc>
                <a:spcPct val="90000"/>
              </a:lnSpc>
              <a:spcBef>
                <a:spcPts val="1200"/>
              </a:spcBef>
              <a:spcAft>
                <a:spcPts val="0"/>
              </a:spcAft>
              <a:buSzPts val="1800"/>
              <a:buNone/>
            </a:pPr>
            <a:r>
              <a:rPr lang="nl-NL" sz="3200"/>
              <a:t>Other methods used are neural networks and K-means </a:t>
            </a:r>
            <a:endParaRPr/>
          </a:p>
          <a:p>
            <a:pPr indent="-228600" lvl="0" marL="457200" rtl="0" algn="l">
              <a:lnSpc>
                <a:spcPct val="90000"/>
              </a:lnSpc>
              <a:spcBef>
                <a:spcPts val="120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5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5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500"/>
                                        <p:tgtEl>
                                          <p:spTgt spid="1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801308ffce_0_2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ANN’s</a:t>
            </a:r>
            <a:endParaRPr/>
          </a:p>
        </p:txBody>
      </p:sp>
      <p:sp>
        <p:nvSpPr>
          <p:cNvPr id="201" name="Google Shape;201;g801308ffce_0_2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200"/>
              </a:spcBef>
              <a:spcAft>
                <a:spcPts val="0"/>
              </a:spcAft>
              <a:buNone/>
            </a:pPr>
            <a:r>
              <a:rPr lang="nl-NL"/>
              <a:t>Currently there are two neural network models: </a:t>
            </a:r>
            <a:endParaRPr/>
          </a:p>
          <a:p>
            <a:pPr indent="-342900" lvl="0" marL="457200" rtl="0" algn="l">
              <a:lnSpc>
                <a:spcPct val="90000"/>
              </a:lnSpc>
              <a:spcBef>
                <a:spcPts val="1200"/>
              </a:spcBef>
              <a:spcAft>
                <a:spcPts val="0"/>
              </a:spcAft>
              <a:buSzPts val="1800"/>
              <a:buAutoNum type="arabicPeriod"/>
            </a:pPr>
            <a:r>
              <a:rPr lang="nl-NL"/>
              <a:t>A dense neural network learning to translate a vector of variables for one day of one model into a vector of variables of another model</a:t>
            </a:r>
            <a:endParaRPr/>
          </a:p>
          <a:p>
            <a:pPr indent="-342900" lvl="0" marL="457200" rtl="0" algn="l">
              <a:lnSpc>
                <a:spcPct val="90000"/>
              </a:lnSpc>
              <a:spcBef>
                <a:spcPts val="0"/>
              </a:spcBef>
              <a:spcAft>
                <a:spcPts val="0"/>
              </a:spcAft>
              <a:buSzPts val="1800"/>
              <a:buAutoNum type="arabicPeriod"/>
            </a:pPr>
            <a:r>
              <a:rPr lang="nl-NL"/>
              <a:t>A Decoder-Encoder seq2seq LSTM. This model takes as input a sequence of variable vectors and learns translate this sequence into a vector corresponding to another model (this problem formulation is similar to translating a sentence from one language into another)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8506b0be74_0_1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ANN’s</a:t>
            </a:r>
            <a:endParaRPr/>
          </a:p>
        </p:txBody>
      </p:sp>
      <p:sp>
        <p:nvSpPr>
          <p:cNvPr id="207" name="Google Shape;207;g8506b0be74_0_1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200"/>
              </a:spcBef>
              <a:spcAft>
                <a:spcPts val="0"/>
              </a:spcAft>
              <a:buNone/>
            </a:pPr>
            <a:r>
              <a:rPr lang="nl-NL"/>
              <a:t>As hypothesized, the dense network does not manage to capture the structure of the data well enough. This is probably due to the lack of the ability to look at temporal relationships. On the other hand, the LSTM manages reduce the overall error, but is highly sensitive to hyperparameter tuning. More detailed plots will follow, here is a short comparison of the two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g8506b0be74_0_1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dense ANN’s</a:t>
            </a:r>
            <a:br>
              <a:rPr lang="nl-NL"/>
            </a:br>
            <a:r>
              <a:rPr lang="nl-NL"/>
              <a:t>final remarks</a:t>
            </a:r>
            <a:endParaRPr/>
          </a:p>
        </p:txBody>
      </p:sp>
      <p:pic>
        <p:nvPicPr>
          <p:cNvPr id="213" name="Google Shape;213;g8506b0be74_0_10"/>
          <p:cNvPicPr preferRelativeResize="0"/>
          <p:nvPr/>
        </p:nvPicPr>
        <p:blipFill>
          <a:blip r:embed="rId3">
            <a:alphaModFix/>
          </a:blip>
          <a:stretch>
            <a:fillRect/>
          </a:stretch>
        </p:blipFill>
        <p:spPr>
          <a:xfrm>
            <a:off x="3855650" y="1485700"/>
            <a:ext cx="7248874" cy="3977626"/>
          </a:xfrm>
          <a:prstGeom prst="rect">
            <a:avLst/>
          </a:prstGeom>
          <a:noFill/>
          <a:ln>
            <a:noFill/>
          </a:ln>
        </p:spPr>
      </p:pic>
      <p:sp>
        <p:nvSpPr>
          <p:cNvPr id="214" name="Google Shape;214;g8506b0be74_0_10"/>
          <p:cNvSpPr txBox="1"/>
          <p:nvPr/>
        </p:nvSpPr>
        <p:spPr>
          <a:xfrm>
            <a:off x="4148550" y="453050"/>
            <a:ext cx="6262800" cy="1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latin typeface="Corbel"/>
                <a:ea typeface="Corbel"/>
                <a:cs typeface="Corbel"/>
                <a:sym typeface="Corbel"/>
              </a:rPr>
              <a:t>Dense Network predictions. Predicting ICHEC-EC-EARTH from the first 1000 days of CNRM-CERFACS-CNRM-CM5. Variables rsds and tas.</a:t>
            </a:r>
            <a:endParaRPr>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g8506b0be74_0_2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1800"/>
              <a:buNone/>
            </a:pPr>
            <a:r>
              <a:rPr lang="nl-NL"/>
              <a:t>Model Prediction using dense ANN’s</a:t>
            </a:r>
            <a:br>
              <a:rPr lang="nl-NL"/>
            </a:br>
            <a:r>
              <a:rPr lang="nl-NL"/>
              <a:t>final remarks</a:t>
            </a:r>
            <a:endParaRPr/>
          </a:p>
        </p:txBody>
      </p:sp>
      <p:sp>
        <p:nvSpPr>
          <p:cNvPr id="220" name="Google Shape;220;g8506b0be74_0_23"/>
          <p:cNvSpPr txBox="1"/>
          <p:nvPr/>
        </p:nvSpPr>
        <p:spPr>
          <a:xfrm>
            <a:off x="4148550" y="453050"/>
            <a:ext cx="6262800" cy="10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NL">
                <a:latin typeface="Corbel"/>
                <a:ea typeface="Corbel"/>
                <a:cs typeface="Corbel"/>
                <a:sym typeface="Corbel"/>
              </a:rPr>
              <a:t>LSTM</a:t>
            </a:r>
            <a:r>
              <a:rPr lang="nl-NL">
                <a:latin typeface="Corbel"/>
                <a:ea typeface="Corbel"/>
                <a:cs typeface="Corbel"/>
                <a:sym typeface="Corbel"/>
              </a:rPr>
              <a:t> predictions. Predicting ICHEC-EC-EARTH from the first 1000 days of CNRM-CERFACS-CNRM-CM5. Variables rsds and tas. Sequence Length: 30 days, </a:t>
            </a:r>
            <a:endParaRPr>
              <a:latin typeface="Corbel"/>
              <a:ea typeface="Corbel"/>
              <a:cs typeface="Corbel"/>
              <a:sym typeface="Corbel"/>
            </a:endParaRPr>
          </a:p>
          <a:p>
            <a:pPr indent="0" lvl="0" marL="0" rtl="0" algn="l">
              <a:spcBef>
                <a:spcPts val="0"/>
              </a:spcBef>
              <a:spcAft>
                <a:spcPts val="0"/>
              </a:spcAft>
              <a:buNone/>
            </a:pPr>
            <a:r>
              <a:rPr lang="nl-NL">
                <a:latin typeface="Corbel"/>
                <a:ea typeface="Corbel"/>
                <a:cs typeface="Corbel"/>
                <a:sym typeface="Corbel"/>
              </a:rPr>
              <a:t>learnable parameters: 131890</a:t>
            </a:r>
            <a:endParaRPr>
              <a:latin typeface="Corbel"/>
              <a:ea typeface="Corbel"/>
              <a:cs typeface="Corbel"/>
              <a:sym typeface="Corbel"/>
            </a:endParaRPr>
          </a:p>
        </p:txBody>
      </p:sp>
      <p:pic>
        <p:nvPicPr>
          <p:cNvPr id="221" name="Google Shape;221;g8506b0be74_0_23"/>
          <p:cNvPicPr preferRelativeResize="0"/>
          <p:nvPr/>
        </p:nvPicPr>
        <p:blipFill>
          <a:blip r:embed="rId3">
            <a:alphaModFix/>
          </a:blip>
          <a:stretch>
            <a:fillRect/>
          </a:stretch>
        </p:blipFill>
        <p:spPr>
          <a:xfrm>
            <a:off x="3660125" y="1270325"/>
            <a:ext cx="7737302" cy="453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6"/>
          <p:cNvSpPr txBox="1"/>
          <p:nvPr>
            <p:ph type="title"/>
          </p:nvPr>
        </p:nvSpPr>
        <p:spPr>
          <a:xfrm>
            <a:off x="3867912" y="1298448"/>
            <a:ext cx="7315200" cy="105052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Github</a:t>
            </a:r>
            <a:endParaRPr/>
          </a:p>
        </p:txBody>
      </p:sp>
      <p:sp>
        <p:nvSpPr>
          <p:cNvPr id="92" name="Google Shape;92;p6"/>
          <p:cNvSpPr txBox="1"/>
          <p:nvPr>
            <p:ph idx="1" type="body"/>
          </p:nvPr>
        </p:nvSpPr>
        <p:spPr>
          <a:xfrm>
            <a:off x="3886200" y="2518707"/>
            <a:ext cx="7315200" cy="3068277"/>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200"/>
              </a:spcBef>
              <a:spcAft>
                <a:spcPts val="0"/>
              </a:spcAft>
              <a:buSzPts val="2200"/>
              <a:buNone/>
            </a:pPr>
            <a:r>
              <a:rPr lang="nl-NL"/>
              <a:t>We used a Github drive in order to share codes and results. You can join the drive and view our progress with the following link:</a:t>
            </a:r>
            <a:endParaRPr/>
          </a:p>
          <a:p>
            <a:pPr indent="-228600" lvl="0" marL="457200" rtl="0" algn="l">
              <a:lnSpc>
                <a:spcPct val="90000"/>
              </a:lnSpc>
              <a:spcBef>
                <a:spcPts val="1200"/>
              </a:spcBef>
              <a:spcAft>
                <a:spcPts val="0"/>
              </a:spcAft>
              <a:buSzPts val="2200"/>
              <a:buNone/>
            </a:pPr>
            <a:r>
              <a:rPr lang="nl-NL"/>
              <a:t>https://github.com/Deltares-Climate-Change/Deltares-Climate-Change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3867912" y="1298448"/>
            <a:ext cx="7315200" cy="188278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5900"/>
              <a:buNone/>
            </a:pPr>
            <a:r>
              <a:rPr lang="nl-NL"/>
              <a:t>This week we worked on:</a:t>
            </a:r>
            <a:endParaRPr/>
          </a:p>
        </p:txBody>
      </p:sp>
      <p:sp>
        <p:nvSpPr>
          <p:cNvPr id="98" name="Google Shape;98;p2"/>
          <p:cNvSpPr txBox="1"/>
          <p:nvPr>
            <p:ph idx="1" type="body"/>
          </p:nvPr>
        </p:nvSpPr>
        <p:spPr>
          <a:xfrm>
            <a:off x="3886200" y="3537140"/>
            <a:ext cx="7315200" cy="2049844"/>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2200"/>
              <a:buFont typeface="Arial"/>
              <a:buAutoNum type="arabicPeriod"/>
            </a:pPr>
            <a:r>
              <a:rPr lang="nl-NL" sz="3200"/>
              <a:t>We expanded the clustering algorithms and analysis</a:t>
            </a:r>
            <a:endParaRPr/>
          </a:p>
          <a:p>
            <a:pPr indent="-457200" lvl="0" marL="457200" rtl="0" algn="l">
              <a:lnSpc>
                <a:spcPct val="90000"/>
              </a:lnSpc>
              <a:spcBef>
                <a:spcPts val="0"/>
              </a:spcBef>
              <a:spcAft>
                <a:spcPts val="0"/>
              </a:spcAft>
              <a:buSzPts val="2200"/>
              <a:buFont typeface="Arial"/>
              <a:buAutoNum type="arabicPeriod"/>
            </a:pPr>
            <a:r>
              <a:rPr lang="nl-NL" sz="3200"/>
              <a:t>We worked on Neural Networks in order to make predictions</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886200" y="186932"/>
            <a:ext cx="7315200" cy="143380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595959"/>
              </a:buClr>
              <a:buSzPts val="5900"/>
              <a:buFont typeface="Corbel"/>
              <a:buNone/>
            </a:pPr>
            <a:r>
              <a:rPr lang="nl-NL"/>
              <a:t>Clustering</a:t>
            </a:r>
            <a:endParaRPr/>
          </a:p>
        </p:txBody>
      </p:sp>
      <p:sp>
        <p:nvSpPr>
          <p:cNvPr id="104" name="Google Shape;104;p7"/>
          <p:cNvSpPr txBox="1"/>
          <p:nvPr>
            <p:ph idx="1" type="body"/>
          </p:nvPr>
        </p:nvSpPr>
        <p:spPr>
          <a:xfrm>
            <a:off x="3886200" y="1724766"/>
            <a:ext cx="7315200" cy="524000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200"/>
              </a:spcBef>
              <a:spcAft>
                <a:spcPts val="0"/>
              </a:spcAft>
              <a:buSzPts val="2200"/>
              <a:buNone/>
            </a:pPr>
            <a:r>
              <a:rPr lang="nl-NL" sz="3200"/>
              <a:t>As can be seen in last week’s presentation, the analysis does not vary wildly from station to station</a:t>
            </a:r>
            <a:endParaRPr/>
          </a:p>
          <a:p>
            <a:pPr indent="-228600" lvl="0" marL="457200" rtl="0" algn="l">
              <a:lnSpc>
                <a:spcPct val="90000"/>
              </a:lnSpc>
              <a:spcBef>
                <a:spcPts val="1200"/>
              </a:spcBef>
              <a:spcAft>
                <a:spcPts val="0"/>
              </a:spcAft>
              <a:buSzPts val="2200"/>
              <a:buNone/>
            </a:pPr>
            <a:r>
              <a:rPr lang="nl-NL" sz="3200"/>
              <a:t>We generated the clusters for all models and scenarios for station </a:t>
            </a:r>
            <a:r>
              <a:rPr i="1" lang="nl-NL" sz="3200"/>
              <a:t>Marsdiep</a:t>
            </a:r>
            <a:endParaRPr/>
          </a:p>
          <a:p>
            <a:pPr indent="-228600" lvl="0" marL="457200" rtl="0" algn="l">
              <a:lnSpc>
                <a:spcPct val="90000"/>
              </a:lnSpc>
              <a:spcBef>
                <a:spcPts val="1200"/>
              </a:spcBef>
              <a:spcAft>
                <a:spcPts val="0"/>
              </a:spcAft>
              <a:buSzPts val="2200"/>
              <a:buNone/>
            </a:pPr>
            <a:r>
              <a:rPr lang="nl-NL" sz="3200"/>
              <a:t>For this station, we analyzed the behaviour of all clusters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03"/>
                                        </p:tgtEl>
                                      </p:cBhvr>
                                    </p:animEffect>
                                    <p:set>
                                      <p:cBhvr>
                                        <p:cTn dur="1" fill="hold">
                                          <p:stCondLst>
                                            <p:cond delay="500"/>
                                          </p:stCondLst>
                                        </p:cTn>
                                        <p:tgtEl>
                                          <p:spTgt spid="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8"/>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0" name="Google Shape;110;p8"/>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8"/>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12" name="Google Shape;112;p8"/>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8"/>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As an example we can compare two models with the two different scenarios. </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Here, one can see that the MOHC predicts an extreme rise in temperature while CNRM is more or less the average of the models, so we can compare those</a:t>
            </a:r>
            <a:endParaRPr b="0" i="0" sz="1600" u="none" cap="none" strike="noStrike">
              <a:solidFill>
                <a:srgbClr val="595959"/>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p:txBody>
      </p:sp>
      <p:pic>
        <p:nvPicPr>
          <p:cNvPr id="114" name="Google Shape;114;p8"/>
          <p:cNvPicPr preferRelativeResize="0"/>
          <p:nvPr/>
        </p:nvPicPr>
        <p:blipFill rotWithShape="1">
          <a:blip r:embed="rId3">
            <a:alphaModFix/>
          </a:blip>
          <a:srcRect b="0" l="0" r="0" t="0"/>
          <a:stretch/>
        </p:blipFill>
        <p:spPr>
          <a:xfrm>
            <a:off x="5408301" y="1123837"/>
            <a:ext cx="4199663" cy="4695987"/>
          </a:xfrm>
          <a:prstGeom prst="rect">
            <a:avLst/>
          </a:prstGeom>
          <a:noFill/>
          <a:ln>
            <a:noFill/>
          </a:ln>
        </p:spPr>
      </p:pic>
      <p:sp>
        <p:nvSpPr>
          <p:cNvPr id="115" name="Google Shape;115;p8"/>
          <p:cNvSpPr txBox="1"/>
          <p:nvPr/>
        </p:nvSpPr>
        <p:spPr>
          <a:xfrm>
            <a:off x="6222459" y="758952"/>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chemeClr val="dk1"/>
                </a:solidFill>
                <a:latin typeface="Corbel"/>
                <a:ea typeface="Corbel"/>
                <a:cs typeface="Corbel"/>
                <a:sym typeface="Corbel"/>
              </a:rPr>
              <a:t>Figure from the pre-analysis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9"/>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21" name="Google Shape;121;p9"/>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9"/>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23" name="Google Shape;123;p9"/>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This is the figure from last week, </a:t>
            </a:r>
            <a:r>
              <a:rPr b="0" i="1" lang="nl-NL" sz="1600" u="none" cap="none" strike="noStrike">
                <a:solidFill>
                  <a:srgbClr val="FFFFFF"/>
                </a:solidFill>
                <a:latin typeface="Corbel"/>
                <a:ea typeface="Corbel"/>
                <a:cs typeface="Corbel"/>
                <a:sym typeface="Corbel"/>
              </a:rPr>
              <a:t>CNRM </a:t>
            </a:r>
            <a:r>
              <a:rPr b="0" i="0" lang="nl-NL" sz="1600" u="none" cap="none" strike="noStrike">
                <a:solidFill>
                  <a:srgbClr val="FFFFFF"/>
                </a:solidFill>
                <a:latin typeface="Corbel"/>
                <a:ea typeface="Corbel"/>
                <a:cs typeface="Corbel"/>
                <a:sym typeface="Corbel"/>
              </a:rPr>
              <a:t>model with optimistic scenario and 4 clusters</a:t>
            </a:r>
            <a:endParaRPr b="0" i="0" sz="1600" u="none" cap="none" strike="noStrike">
              <a:solidFill>
                <a:srgbClr val="595959"/>
              </a:solidFill>
              <a:latin typeface="Corbel"/>
              <a:ea typeface="Corbel"/>
              <a:cs typeface="Corbel"/>
              <a:sym typeface="Corbel"/>
            </a:endParaRPr>
          </a:p>
        </p:txBody>
      </p:sp>
      <p:pic>
        <p:nvPicPr>
          <p:cNvPr id="125" name="Google Shape;125;p9"/>
          <p:cNvPicPr preferRelativeResize="0"/>
          <p:nvPr/>
        </p:nvPicPr>
        <p:blipFill rotWithShape="1">
          <a:blip r:embed="rId3">
            <a:alphaModFix/>
          </a:blip>
          <a:srcRect b="0" l="0" r="0" t="0"/>
          <a:stretch/>
        </p:blipFill>
        <p:spPr>
          <a:xfrm>
            <a:off x="3768831" y="1123837"/>
            <a:ext cx="7478603" cy="4695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0"/>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31" name="Google Shape;131;p10"/>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33" name="Google Shape;133;p10"/>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0"/>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Now with the pessimistic scenario</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2800" u="none" cap="none" strike="noStrike">
              <a:solidFill>
                <a:srgbClr val="FFFFFF"/>
              </a:solidFill>
              <a:latin typeface="Corbel"/>
              <a:ea typeface="Corbel"/>
              <a:cs typeface="Corbel"/>
              <a:sym typeface="Corbel"/>
            </a:endParaRPr>
          </a:p>
        </p:txBody>
      </p:sp>
      <p:pic>
        <p:nvPicPr>
          <p:cNvPr id="135" name="Google Shape;135;p10"/>
          <p:cNvPicPr preferRelativeResize="0"/>
          <p:nvPr/>
        </p:nvPicPr>
        <p:blipFill rotWithShape="1">
          <a:blip r:embed="rId3">
            <a:alphaModFix/>
          </a:blip>
          <a:srcRect b="0" l="0" r="0" t="0"/>
          <a:stretch/>
        </p:blipFill>
        <p:spPr>
          <a:xfrm>
            <a:off x="3768831" y="1123837"/>
            <a:ext cx="7478603" cy="46959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1"/>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41" name="Google Shape;141;p11"/>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43" name="Google Shape;143;p11"/>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Now, we take the </a:t>
            </a:r>
            <a:r>
              <a:rPr b="0" i="1" lang="nl-NL" sz="1600" u="none" cap="none" strike="noStrike">
                <a:solidFill>
                  <a:srgbClr val="FFFFFF"/>
                </a:solidFill>
                <a:latin typeface="Corbel"/>
                <a:ea typeface="Corbel"/>
                <a:cs typeface="Corbel"/>
                <a:sym typeface="Corbel"/>
              </a:rPr>
              <a:t>MOHC</a:t>
            </a:r>
            <a:r>
              <a:rPr b="0" i="0" lang="nl-NL" sz="1600" u="none" cap="none" strike="noStrike">
                <a:solidFill>
                  <a:srgbClr val="FFFFFF"/>
                </a:solidFill>
                <a:latin typeface="Corbel"/>
                <a:ea typeface="Corbel"/>
                <a:cs typeface="Corbel"/>
                <a:sym typeface="Corbel"/>
              </a:rPr>
              <a:t> model, which predicted a high temperature rise. </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As you can see, the clusters are now way more evenly distributed around the year, which indicates that similar weather occurs all-year round.  Furthermore (or as a consequence), the spread is much larger the temperature.</a:t>
            </a:r>
            <a:endParaRPr b="0" i="0" sz="1600" u="none" cap="none" strike="noStrike">
              <a:solidFill>
                <a:srgbClr val="595959"/>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p:txBody>
      </p:sp>
      <p:pic>
        <p:nvPicPr>
          <p:cNvPr id="145" name="Google Shape;145;p11"/>
          <p:cNvPicPr preferRelativeResize="0"/>
          <p:nvPr/>
        </p:nvPicPr>
        <p:blipFill rotWithShape="1">
          <a:blip r:embed="rId3">
            <a:alphaModFix/>
          </a:blip>
          <a:srcRect b="0" l="0" r="0" t="0"/>
          <a:stretch/>
        </p:blipFill>
        <p:spPr>
          <a:xfrm>
            <a:off x="3768831" y="1123837"/>
            <a:ext cx="7478603" cy="46959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2"/>
          <p:cNvSpPr/>
          <p:nvPr/>
        </p:nvSpPr>
        <p:spPr>
          <a:xfrm>
            <a:off x="0" y="-54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51" name="Google Shape;151;p12"/>
          <p:cNvSpPr/>
          <p:nvPr/>
        </p:nvSpPr>
        <p:spPr>
          <a:xfrm>
            <a:off x="-1" y="758953"/>
            <a:ext cx="3577575"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txBox="1"/>
          <p:nvPr>
            <p:ph type="title"/>
          </p:nvPr>
        </p:nvSpPr>
        <p:spPr>
          <a:xfrm>
            <a:off x="252919" y="1123837"/>
            <a:ext cx="2947482" cy="1038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2160"/>
              <a:buFont typeface="Corbel"/>
              <a:buNone/>
            </a:pPr>
            <a:r>
              <a:rPr lang="nl-NL" sz="3200"/>
              <a:t>Analyzing the clusters</a:t>
            </a:r>
            <a:endParaRPr sz="4800"/>
          </a:p>
        </p:txBody>
      </p:sp>
      <p:sp>
        <p:nvSpPr>
          <p:cNvPr id="153" name="Google Shape;153;p12"/>
          <p:cNvSpPr/>
          <p:nvPr/>
        </p:nvSpPr>
        <p:spPr>
          <a:xfrm>
            <a:off x="11815864" y="758952"/>
            <a:ext cx="384048" cy="5330952"/>
          </a:xfrm>
          <a:prstGeom prst="rect">
            <a:avLst/>
          </a:prstGeom>
          <a:solidFill>
            <a:srgbClr val="C8C8C8">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txBox="1"/>
          <p:nvPr/>
        </p:nvSpPr>
        <p:spPr>
          <a:xfrm>
            <a:off x="252919" y="2162013"/>
            <a:ext cx="2947482" cy="398691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Now for the more extreme scenario,  the same picture. </a:t>
            </a:r>
            <a:endParaRPr/>
          </a:p>
          <a:p>
            <a:pPr indent="0" lvl="0" marL="0" marR="0" rtl="0" algn="l">
              <a:lnSpc>
                <a:spcPct val="80000"/>
              </a:lnSpc>
              <a:spcBef>
                <a:spcPts val="0"/>
              </a:spcBef>
              <a:spcAft>
                <a:spcPts val="0"/>
              </a:spcAft>
              <a:buClr>
                <a:schemeClr val="accent1"/>
              </a:buClr>
              <a:buSzPts val="1800"/>
              <a:buFont typeface="Noto Sans Symbols"/>
              <a:buNone/>
            </a:pPr>
            <a:r>
              <a:t/>
            </a:r>
            <a:endParaRPr b="0" i="0" sz="1600" u="none" cap="none" strike="noStrike">
              <a:solidFill>
                <a:srgbClr val="FFFFFF"/>
              </a:solidFill>
              <a:latin typeface="Corbel"/>
              <a:ea typeface="Corbel"/>
              <a:cs typeface="Corbel"/>
              <a:sym typeface="Corbel"/>
            </a:endParaRPr>
          </a:p>
          <a:p>
            <a:pPr indent="0" lvl="0" marL="0" marR="0" rtl="0" algn="l">
              <a:lnSpc>
                <a:spcPct val="80000"/>
              </a:lnSpc>
              <a:spcBef>
                <a:spcPts val="0"/>
              </a:spcBef>
              <a:spcAft>
                <a:spcPts val="0"/>
              </a:spcAft>
              <a:buClr>
                <a:schemeClr val="accent1"/>
              </a:buClr>
              <a:buSzPts val="1800"/>
              <a:buFont typeface="Noto Sans Symbols"/>
              <a:buNone/>
            </a:pPr>
            <a:r>
              <a:rPr b="0" i="0" lang="nl-NL" sz="1600" u="none" cap="none" strike="noStrike">
                <a:solidFill>
                  <a:srgbClr val="FFFFFF"/>
                </a:solidFill>
                <a:latin typeface="Corbel"/>
                <a:ea typeface="Corbel"/>
                <a:cs typeface="Corbel"/>
                <a:sym typeface="Corbel"/>
              </a:rPr>
              <a:t>This seems to be a recurring pattern in the data. In the Github drive, all of these plots (as well as all other combinations) can be found.</a:t>
            </a:r>
            <a:endParaRPr/>
          </a:p>
        </p:txBody>
      </p:sp>
      <p:pic>
        <p:nvPicPr>
          <p:cNvPr id="155" name="Google Shape;155;p12"/>
          <p:cNvPicPr preferRelativeResize="0"/>
          <p:nvPr/>
        </p:nvPicPr>
        <p:blipFill rotWithShape="1">
          <a:blip r:embed="rId3">
            <a:alphaModFix/>
          </a:blip>
          <a:srcRect b="0" l="0" r="0" t="0"/>
          <a:stretch/>
        </p:blipFill>
        <p:spPr>
          <a:xfrm>
            <a:off x="3768831" y="1123837"/>
            <a:ext cx="7478603" cy="46959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