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orbel" panose="020B0503020204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157058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853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3715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60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371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7188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4915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0752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4380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406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2694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6230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989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9270263" y="761999"/>
            <a:ext cx="2925318" cy="5334001"/>
          </a:xfrm>
          <a:prstGeom prst="rect">
            <a:avLst/>
          </a:prstGeom>
          <a:solidFill>
            <a:srgbClr val="C8C8C8">
              <a:alpha val="4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18" name="Google Shape;18;p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5" name="Google Shape;75;p1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1" name="Google Shape;81;p1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24" name="Google Shape;24;p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30" name="Google Shape;30;p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6" name="Google Shape;36;p5"/>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7" name="Google Shape;37;p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3" name="Google Shape;43;p6"/>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4" name="Google Shape;44;p6"/>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5" name="Google Shape;45;p6"/>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6" name="Google Shape;46;p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1" name="Google Shape;61;p9"/>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2" name="Google Shape;62;p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Corbel"/>
                <a:ea typeface="Corbel"/>
                <a:cs typeface="Corbel"/>
                <a:sym typeface="Corbe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Corbel"/>
                <a:ea typeface="Corbel"/>
                <a:cs typeface="Corbel"/>
                <a:sym typeface="Corbe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68" name="Google Shape;68;p10"/>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9" name="Google Shape;69;p1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p:nvPr/>
        </p:nvSpPr>
        <p:spPr>
          <a:xfrm>
            <a:off x="11815864" y="758952"/>
            <a:ext cx="384048" cy="5330952"/>
          </a:xfrm>
          <a:prstGeom prst="rect">
            <a:avLst/>
          </a:prstGeom>
          <a:solidFill>
            <a:srgbClr val="C8C8C8">
              <a:alpha val="4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2" name="Google Shape;12;p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5900"/>
              <a:buFont typeface="Corbel"/>
              <a:buNone/>
            </a:pPr>
            <a:r>
              <a:rPr lang="nl-NL"/>
              <a:t>Climate Change project update: week 3</a:t>
            </a:r>
            <a:endParaRPr/>
          </a:p>
        </p:txBody>
      </p:sp>
      <p:sp>
        <p:nvSpPr>
          <p:cNvPr id="89" name="Google Shape;89;p13"/>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200"/>
              <a:buNone/>
            </a:pPr>
            <a:r>
              <a:rPr lang="nl-NL"/>
              <a:t>Mathematical Data Science</a:t>
            </a:r>
            <a:endParaRPr/>
          </a:p>
        </p:txBody>
      </p:sp>
      <p:sp>
        <p:nvSpPr>
          <p:cNvPr id="90" name="Google Shape;90;p13"/>
          <p:cNvSpPr txBox="1"/>
          <p:nvPr/>
        </p:nvSpPr>
        <p:spPr>
          <a:xfrm>
            <a:off x="9462052" y="887138"/>
            <a:ext cx="2778566" cy="493981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Rens Breunissen,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 Lotte van Dongen, </a:t>
            </a:r>
            <a:endParaRPr sz="1800" b="0" i="0" u="none" strike="noStrike" cap="none">
              <a:solidFill>
                <a:schemeClr val="lt1"/>
              </a:solidFill>
              <a:latin typeface="Corbel"/>
              <a:ea typeface="Corbel"/>
              <a:cs typeface="Corbel"/>
              <a:sym typeface="Corbe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Markus Peschl,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Cecilia Casolo,</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Maaike Elgersma,</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Eva Slingerland,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Simon van Oosterom</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Supervised by</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Lorinc Meszaros [Deltares]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Robbert Fokkink [TU Delft]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252919" y="1123837"/>
            <a:ext cx="2947482" cy="128346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400"/>
              <a:buFont typeface="Corbel"/>
              <a:buNone/>
            </a:pPr>
            <a:r>
              <a:rPr lang="nl-NL" sz="2400"/>
              <a:t>-) Evolution of the distribution of the variables</a:t>
            </a:r>
            <a:endParaRPr/>
          </a:p>
        </p:txBody>
      </p:sp>
      <p:sp>
        <p:nvSpPr>
          <p:cNvPr id="158" name="Google Shape;158;p21"/>
          <p:cNvSpPr txBox="1">
            <a:spLocks noGrp="1"/>
          </p:cNvSpPr>
          <p:nvPr>
            <p:ph type="body" idx="1"/>
          </p:nvPr>
        </p:nvSpPr>
        <p:spPr>
          <a:xfrm>
            <a:off x="252920" y="2407298"/>
            <a:ext cx="2947482" cy="3498980"/>
          </a:xfrm>
          <a:prstGeom prst="rect">
            <a:avLst/>
          </a:prstGeom>
          <a:noFill/>
          <a:ln>
            <a:noFill/>
          </a:ln>
        </p:spPr>
        <p:txBody>
          <a:bodyPr spcFirstLastPara="1" wrap="square" lIns="91425" tIns="45700" rIns="91425" bIns="45700" anchor="t" anchorCtr="0">
            <a:noAutofit/>
          </a:bodyPr>
          <a:lstStyle/>
          <a:p>
            <a:pPr marL="182880" lvl="0" indent="-182880" algn="l" rtl="0">
              <a:lnSpc>
                <a:spcPct val="90000"/>
              </a:lnSpc>
              <a:spcBef>
                <a:spcPts val="0"/>
              </a:spcBef>
              <a:spcAft>
                <a:spcPts val="0"/>
              </a:spcAft>
              <a:buSzPts val="1600"/>
              <a:buChar char="●"/>
            </a:pPr>
            <a:r>
              <a:rPr lang="nl-NL" sz="1600">
                <a:solidFill>
                  <a:srgbClr val="FFFFFF"/>
                </a:solidFill>
              </a:rPr>
              <a:t>Idea: one year is still a relatively small period. As seen in point 3 (time-series plot) the average temperature fluctuates </a:t>
            </a:r>
            <a:endParaRPr/>
          </a:p>
          <a:p>
            <a:pPr marL="182880" lvl="0" indent="-182880" algn="l" rtl="0">
              <a:lnSpc>
                <a:spcPct val="90000"/>
              </a:lnSpc>
              <a:spcBef>
                <a:spcPts val="1200"/>
              </a:spcBef>
              <a:spcAft>
                <a:spcPts val="0"/>
              </a:spcAft>
              <a:buSzPts val="1600"/>
              <a:buChar char="●"/>
            </a:pPr>
            <a:r>
              <a:rPr lang="nl-NL" sz="1600">
                <a:solidFill>
                  <a:srgbClr val="FFFFFF"/>
                </a:solidFill>
              </a:rPr>
              <a:t>So, this is the distribution of the variables over a period of </a:t>
            </a:r>
            <a:r>
              <a:rPr lang="nl-NL" sz="1600" b="1">
                <a:solidFill>
                  <a:srgbClr val="FFFFFF"/>
                </a:solidFill>
              </a:rPr>
              <a:t>10 years</a:t>
            </a:r>
            <a:r>
              <a:rPr lang="nl-NL" sz="1600">
                <a:solidFill>
                  <a:srgbClr val="FFFFFF"/>
                </a:solidFill>
              </a:rPr>
              <a:t>, 2006-2016 and 2086-2096. </a:t>
            </a:r>
            <a:endParaRPr/>
          </a:p>
          <a:p>
            <a:pPr marL="182880" lvl="0" indent="-81278" algn="l" rtl="0">
              <a:lnSpc>
                <a:spcPct val="90000"/>
              </a:lnSpc>
              <a:spcBef>
                <a:spcPts val="1200"/>
              </a:spcBef>
              <a:spcAft>
                <a:spcPts val="0"/>
              </a:spcAft>
              <a:buSzPts val="1600"/>
              <a:buNone/>
            </a:pPr>
            <a:endParaRPr sz="1600">
              <a:solidFill>
                <a:srgbClr val="FFFFFF"/>
              </a:solidFill>
            </a:endParaRPr>
          </a:p>
        </p:txBody>
      </p:sp>
      <p:pic>
        <p:nvPicPr>
          <p:cNvPr id="159" name="Google Shape;159;p21"/>
          <p:cNvPicPr preferRelativeResize="0"/>
          <p:nvPr/>
        </p:nvPicPr>
        <p:blipFill rotWithShape="1">
          <a:blip r:embed="rId3">
            <a:alphaModFix/>
          </a:blip>
          <a:srcRect/>
          <a:stretch/>
        </p:blipFill>
        <p:spPr>
          <a:xfrm>
            <a:off x="4333875" y="933450"/>
            <a:ext cx="3524250" cy="499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65" name="Google Shape;165;p22"/>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2"/>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2160"/>
              <a:t>-) Evolution of the distribution of the variables</a:t>
            </a:r>
            <a:endParaRPr/>
          </a:p>
        </p:txBody>
      </p:sp>
      <p:sp>
        <p:nvSpPr>
          <p:cNvPr id="167" name="Google Shape;167;p22"/>
          <p:cNvSpPr txBox="1">
            <a:spLocks noGrp="1"/>
          </p:cNvSpPr>
          <p:nvPr>
            <p:ph type="body" idx="1"/>
          </p:nvPr>
        </p:nvSpPr>
        <p:spPr>
          <a:xfrm>
            <a:off x="252920" y="2162014"/>
            <a:ext cx="2947482" cy="3744264"/>
          </a:xfrm>
          <a:prstGeom prst="rect">
            <a:avLst/>
          </a:prstGeom>
          <a:noFill/>
          <a:ln>
            <a:noFill/>
          </a:ln>
        </p:spPr>
        <p:txBody>
          <a:bodyPr spcFirstLastPara="1" wrap="square" lIns="91425" tIns="45700" rIns="91425" bIns="45700" anchor="t" anchorCtr="0">
            <a:noAutofit/>
          </a:bodyPr>
          <a:lstStyle/>
          <a:p>
            <a:pPr marL="182880" lvl="0" indent="-182880" algn="l" rtl="0">
              <a:lnSpc>
                <a:spcPct val="90000"/>
              </a:lnSpc>
              <a:spcBef>
                <a:spcPts val="0"/>
              </a:spcBef>
              <a:spcAft>
                <a:spcPts val="0"/>
              </a:spcAft>
              <a:buSzPts val="1600"/>
              <a:buChar char="●"/>
            </a:pPr>
            <a:r>
              <a:rPr lang="nl-NL" sz="1600">
                <a:solidFill>
                  <a:srgbClr val="FFFFFF"/>
                </a:solidFill>
              </a:rPr>
              <a:t>Idea: The yearly distribution hides seasonal variations in the parameters</a:t>
            </a:r>
            <a:endParaRPr/>
          </a:p>
          <a:p>
            <a:pPr marL="182880" lvl="0" indent="-182880" algn="l" rtl="0">
              <a:lnSpc>
                <a:spcPct val="90000"/>
              </a:lnSpc>
              <a:spcBef>
                <a:spcPts val="1200"/>
              </a:spcBef>
              <a:spcAft>
                <a:spcPts val="0"/>
              </a:spcAft>
              <a:buSzPts val="1600"/>
              <a:buChar char="●"/>
            </a:pPr>
            <a:r>
              <a:rPr lang="nl-NL" sz="1600">
                <a:solidFill>
                  <a:srgbClr val="FFFFFF"/>
                </a:solidFill>
              </a:rPr>
              <a:t>So, give a boxplot of the distribution of the parameters </a:t>
            </a:r>
            <a:r>
              <a:rPr lang="nl-NL" sz="1600" b="1">
                <a:solidFill>
                  <a:srgbClr val="FFFFFF"/>
                </a:solidFill>
              </a:rPr>
              <a:t>per season </a:t>
            </a:r>
            <a:r>
              <a:rPr lang="nl-NL" sz="1600">
                <a:solidFill>
                  <a:srgbClr val="FFFFFF"/>
                </a:solidFill>
              </a:rPr>
              <a:t>and over a </a:t>
            </a:r>
            <a:r>
              <a:rPr lang="nl-NL" sz="1600" b="1">
                <a:solidFill>
                  <a:srgbClr val="FFFFFF"/>
                </a:solidFill>
              </a:rPr>
              <a:t>ten year period</a:t>
            </a:r>
            <a:r>
              <a:rPr lang="nl-NL" sz="1600">
                <a:solidFill>
                  <a:srgbClr val="FFFFFF"/>
                </a:solidFill>
              </a:rPr>
              <a:t>.</a:t>
            </a:r>
            <a:endParaRPr/>
          </a:p>
          <a:p>
            <a:pPr marL="182880" lvl="0" indent="-182880" algn="l" rtl="0">
              <a:lnSpc>
                <a:spcPct val="90000"/>
              </a:lnSpc>
              <a:spcBef>
                <a:spcPts val="1200"/>
              </a:spcBef>
              <a:spcAft>
                <a:spcPts val="0"/>
              </a:spcAft>
              <a:buSzPts val="1600"/>
              <a:buChar char="●"/>
            </a:pPr>
            <a:r>
              <a:rPr lang="nl-NL" sz="1600">
                <a:solidFill>
                  <a:srgbClr val="FFFFFF"/>
                </a:solidFill>
              </a:rPr>
              <a:t>As can be seen, surprisingly, the temperature distribution in the first period is more spread out then in the last period.</a:t>
            </a:r>
            <a:endParaRPr/>
          </a:p>
          <a:p>
            <a:pPr marL="182880" lvl="0" indent="-182880" algn="l" rtl="0">
              <a:lnSpc>
                <a:spcPct val="90000"/>
              </a:lnSpc>
              <a:spcBef>
                <a:spcPts val="1200"/>
              </a:spcBef>
              <a:spcAft>
                <a:spcPts val="0"/>
              </a:spcAft>
              <a:buSzPts val="1600"/>
              <a:buChar char="●"/>
            </a:pPr>
            <a:r>
              <a:rPr lang="nl-NL" sz="1600">
                <a:solidFill>
                  <a:srgbClr val="FFFFFF"/>
                </a:solidFill>
              </a:rPr>
              <a:t>Notice that the wind takes on only positive values?</a:t>
            </a:r>
            <a:endParaRPr/>
          </a:p>
          <a:p>
            <a:pPr marL="182880" lvl="0" indent="-81278" algn="l" rtl="0">
              <a:lnSpc>
                <a:spcPct val="90000"/>
              </a:lnSpc>
              <a:spcBef>
                <a:spcPts val="1200"/>
              </a:spcBef>
              <a:spcAft>
                <a:spcPts val="0"/>
              </a:spcAft>
              <a:buSzPts val="1600"/>
              <a:buNone/>
            </a:pPr>
            <a:endParaRPr sz="1600">
              <a:solidFill>
                <a:srgbClr val="FFFFFF"/>
              </a:solidFill>
            </a:endParaRPr>
          </a:p>
        </p:txBody>
      </p:sp>
      <p:pic>
        <p:nvPicPr>
          <p:cNvPr id="168" name="Google Shape;168;p22"/>
          <p:cNvPicPr preferRelativeResize="0"/>
          <p:nvPr/>
        </p:nvPicPr>
        <p:blipFill rotWithShape="1">
          <a:blip r:embed="rId3">
            <a:alphaModFix/>
          </a:blip>
          <a:srcRect/>
          <a:stretch/>
        </p:blipFill>
        <p:spPr>
          <a:xfrm>
            <a:off x="4059935" y="1191838"/>
            <a:ext cx="7491363" cy="4457359"/>
          </a:xfrm>
          <a:prstGeom prst="rect">
            <a:avLst/>
          </a:prstGeom>
          <a:noFill/>
          <a:ln>
            <a:noFill/>
          </a:ln>
        </p:spPr>
      </p:pic>
      <p:sp>
        <p:nvSpPr>
          <p:cNvPr id="169" name="Google Shape;169;p22"/>
          <p:cNvSpPr/>
          <p:nvPr/>
        </p:nvSpPr>
        <p:spPr>
          <a:xfrm>
            <a:off x="11815864" y="758952"/>
            <a:ext cx="384048" cy="5330952"/>
          </a:xfrm>
          <a:prstGeom prst="rect">
            <a:avLst/>
          </a:prstGeom>
          <a:solidFill>
            <a:srgbClr val="C8C8C8">
              <a:alpha val="4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95959"/>
              </a:buClr>
              <a:buSzPts val="5900"/>
              <a:buFont typeface="Corbel"/>
              <a:buNone/>
            </a:pPr>
            <a:r>
              <a:rPr lang="nl-NL"/>
              <a:t>Research questions</a:t>
            </a:r>
            <a:endParaRPr/>
          </a:p>
        </p:txBody>
      </p:sp>
      <p:sp>
        <p:nvSpPr>
          <p:cNvPr id="175" name="Google Shape;175;p23"/>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3600"/>
              <a:buFont typeface="Corbel"/>
              <a:buNone/>
            </a:pPr>
            <a:r>
              <a:rPr lang="nl-NL"/>
              <a:t>Options</a:t>
            </a:r>
            <a:endParaRPr/>
          </a:p>
        </p:txBody>
      </p:sp>
      <p:sp>
        <p:nvSpPr>
          <p:cNvPr id="181" name="Google Shape;181;p2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p>
            <a:pPr marL="182880" lvl="0" indent="-182880" algn="l" rtl="0">
              <a:lnSpc>
                <a:spcPct val="90000"/>
              </a:lnSpc>
              <a:spcBef>
                <a:spcPts val="0"/>
              </a:spcBef>
              <a:spcAft>
                <a:spcPts val="0"/>
              </a:spcAft>
              <a:buSzPts val="2000"/>
              <a:buChar char="●"/>
            </a:pPr>
            <a:r>
              <a:rPr lang="nl-NL"/>
              <a:t> See if we can correlate different variables, does this correlation change over the years/seasons?</a:t>
            </a:r>
            <a:endParaRPr/>
          </a:p>
          <a:p>
            <a:pPr marL="182880" lvl="0" indent="-182880" algn="l" rtl="0">
              <a:lnSpc>
                <a:spcPct val="90000"/>
              </a:lnSpc>
              <a:spcBef>
                <a:spcPts val="1200"/>
              </a:spcBef>
              <a:spcAft>
                <a:spcPts val="0"/>
              </a:spcAft>
              <a:buSzPts val="2000"/>
              <a:buChar char="●"/>
            </a:pPr>
            <a:r>
              <a:rPr lang="nl-NL"/>
              <a:t>See if we can cluster the points in different groups, do the characteristics of these clusters change over the years/seasons?</a:t>
            </a:r>
            <a:endParaRPr/>
          </a:p>
          <a:p>
            <a:pPr marL="182880" lvl="0" indent="-182880" algn="l" rtl="0">
              <a:lnSpc>
                <a:spcPct val="90000"/>
              </a:lnSpc>
              <a:spcBef>
                <a:spcPts val="1200"/>
              </a:spcBef>
              <a:spcAft>
                <a:spcPts val="0"/>
              </a:spcAft>
              <a:buSzPts val="2000"/>
              <a:buChar char="●"/>
            </a:pPr>
            <a:r>
              <a:rPr lang="nl-NL"/>
              <a:t>See if we can compare / correlate different prediction models and experiments, do they present similar characteristics? How can we describe differences between them? </a:t>
            </a:r>
            <a:endParaRPr/>
          </a:p>
          <a:p>
            <a:pPr marL="182880" lvl="0" indent="-55877" algn="l" rtl="0">
              <a:lnSpc>
                <a:spcPct val="90000"/>
              </a:lnSpc>
              <a:spcBef>
                <a:spcPts val="1200"/>
              </a:spcBef>
              <a:spcAft>
                <a:spcPts val="0"/>
              </a:spcAft>
              <a:buSzPts val="2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95959"/>
              </a:buClr>
              <a:buSzPts val="5900"/>
              <a:buFont typeface="Corbel"/>
              <a:buNone/>
            </a:pPr>
            <a:r>
              <a:rPr lang="nl-NL"/>
              <a:t>Clustering, Neural Networks</a:t>
            </a:r>
            <a:endParaRPr/>
          </a:p>
        </p:txBody>
      </p:sp>
      <p:sp>
        <p:nvSpPr>
          <p:cNvPr id="96" name="Google Shape;96;p14"/>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15"/>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5"/>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2160"/>
              <a:t>3) Clustering</a:t>
            </a:r>
            <a:endParaRPr/>
          </a:p>
        </p:txBody>
      </p:sp>
      <p:sp>
        <p:nvSpPr>
          <p:cNvPr id="104" name="Google Shape;104;p15"/>
          <p:cNvSpPr txBox="1">
            <a:spLocks noGrp="1"/>
          </p:cNvSpPr>
          <p:nvPr>
            <p:ph type="body" idx="1"/>
          </p:nvPr>
        </p:nvSpPr>
        <p:spPr>
          <a:xfrm>
            <a:off x="252920" y="2162014"/>
            <a:ext cx="2947482" cy="3744264"/>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nl-NL" sz="1600">
                <a:solidFill>
                  <a:srgbClr val="FFFFFF"/>
                </a:solidFill>
              </a:rPr>
              <a:t>Setup: standardized all variables, so gave all variables mean zero, variance 1. Next, applied Kmeans clustering for 1 station. </a:t>
            </a:r>
            <a:endParaRPr/>
          </a:p>
          <a:p>
            <a:pPr marL="0" lvl="0" indent="0" algn="l" rtl="0">
              <a:lnSpc>
                <a:spcPct val="80000"/>
              </a:lnSpc>
              <a:spcBef>
                <a:spcPts val="0"/>
              </a:spcBef>
              <a:spcAft>
                <a:spcPts val="0"/>
              </a:spcAft>
              <a:buNone/>
            </a:pPr>
            <a:endParaRPr sz="1600">
              <a:solidFill>
                <a:srgbClr val="FFFFFF"/>
              </a:solidFill>
            </a:endParaRPr>
          </a:p>
          <a:p>
            <a:pPr marL="0" lvl="0" indent="0" algn="l" rtl="0">
              <a:lnSpc>
                <a:spcPct val="80000"/>
              </a:lnSpc>
              <a:spcBef>
                <a:spcPts val="0"/>
              </a:spcBef>
              <a:spcAft>
                <a:spcPts val="0"/>
              </a:spcAft>
              <a:buNone/>
            </a:pPr>
            <a:r>
              <a:rPr lang="nl-NL" sz="1600">
                <a:solidFill>
                  <a:srgbClr val="FFFFFF"/>
                </a:solidFill>
              </a:rPr>
              <a:t>Fixed a bug that gave weird results. </a:t>
            </a:r>
            <a:endParaRPr sz="1600">
              <a:solidFill>
                <a:srgbClr val="FFFFFF"/>
              </a:solidFill>
            </a:endParaRPr>
          </a:p>
          <a:p>
            <a:pPr marL="0" lvl="0" indent="0" algn="l" rtl="0">
              <a:lnSpc>
                <a:spcPct val="80000"/>
              </a:lnSpc>
              <a:spcBef>
                <a:spcPts val="0"/>
              </a:spcBef>
              <a:spcAft>
                <a:spcPts val="0"/>
              </a:spcAft>
              <a:buNone/>
            </a:pPr>
            <a:endParaRPr sz="1600">
              <a:solidFill>
                <a:srgbClr val="FFFFFF"/>
              </a:solidFill>
            </a:endParaRPr>
          </a:p>
          <a:p>
            <a:pPr marL="0" lvl="0" indent="0" algn="l" rtl="0">
              <a:lnSpc>
                <a:spcPct val="80000"/>
              </a:lnSpc>
              <a:spcBef>
                <a:spcPts val="0"/>
              </a:spcBef>
              <a:spcAft>
                <a:spcPts val="0"/>
              </a:spcAft>
              <a:buNone/>
            </a:pPr>
            <a:r>
              <a:rPr lang="nl-NL" sz="1600">
                <a:solidFill>
                  <a:srgbClr val="FFFFFF"/>
                </a:solidFill>
              </a:rPr>
              <a:t>Tried to see if clusters were different for different stations, wasn’t the case, see image on the right. This shows from left to right the clustering results for stations 1-5. Top shows clustering for first 10 years, bottom shows clustering for last 10 years. </a:t>
            </a:r>
            <a:endParaRPr sz="1600">
              <a:solidFill>
                <a:srgbClr val="FFFFFF"/>
              </a:solidFill>
            </a:endParaRPr>
          </a:p>
          <a:p>
            <a:pPr marL="182880" lvl="0" indent="-81278" algn="l" rtl="0">
              <a:lnSpc>
                <a:spcPct val="80000"/>
              </a:lnSpc>
              <a:spcBef>
                <a:spcPts val="0"/>
              </a:spcBef>
              <a:spcAft>
                <a:spcPts val="0"/>
              </a:spcAft>
              <a:buSzPts val="1600"/>
              <a:buNone/>
            </a:pPr>
            <a:endParaRPr/>
          </a:p>
          <a:p>
            <a:pPr marL="182880" lvl="0" indent="-81278" algn="l" rtl="0">
              <a:lnSpc>
                <a:spcPct val="80000"/>
              </a:lnSpc>
              <a:spcBef>
                <a:spcPts val="1200"/>
              </a:spcBef>
              <a:spcAft>
                <a:spcPts val="0"/>
              </a:spcAft>
              <a:buSzPts val="1600"/>
              <a:buNone/>
            </a:pPr>
            <a:endParaRPr sz="1600">
              <a:solidFill>
                <a:srgbClr val="FFFFFF"/>
              </a:solidFill>
            </a:endParaRPr>
          </a:p>
        </p:txBody>
      </p:sp>
      <p:sp>
        <p:nvSpPr>
          <p:cNvPr id="105" name="Google Shape;105;p15"/>
          <p:cNvSpPr/>
          <p:nvPr/>
        </p:nvSpPr>
        <p:spPr>
          <a:xfrm>
            <a:off x="11815864" y="758952"/>
            <a:ext cx="384048" cy="5330952"/>
          </a:xfrm>
          <a:prstGeom prst="rect">
            <a:avLst/>
          </a:prstGeom>
          <a:solidFill>
            <a:srgbClr val="C8C8C8">
              <a:alpha val="4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6" name="Google Shape;106;p15"/>
          <p:cNvPicPr preferRelativeResize="0"/>
          <p:nvPr/>
        </p:nvPicPr>
        <p:blipFill>
          <a:blip r:embed="rId3">
            <a:alphaModFix/>
          </a:blip>
          <a:stretch>
            <a:fillRect/>
          </a:stretch>
        </p:blipFill>
        <p:spPr>
          <a:xfrm>
            <a:off x="3577575" y="1296325"/>
            <a:ext cx="9332400" cy="4505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12" name="Google Shape;112;p16"/>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2160"/>
              <a:t>3) Clustering</a:t>
            </a:r>
            <a:endParaRPr/>
          </a:p>
        </p:txBody>
      </p:sp>
      <p:sp>
        <p:nvSpPr>
          <p:cNvPr id="114" name="Google Shape;114;p16"/>
          <p:cNvSpPr/>
          <p:nvPr/>
        </p:nvSpPr>
        <p:spPr>
          <a:xfrm>
            <a:off x="11815864" y="758952"/>
            <a:ext cx="384048" cy="5330952"/>
          </a:xfrm>
          <a:prstGeom prst="rect">
            <a:avLst/>
          </a:prstGeom>
          <a:solidFill>
            <a:srgbClr val="C8C8C8">
              <a:alpha val="4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txBox="1">
            <a:spLocks noGrp="1"/>
          </p:cNvSpPr>
          <p:nvPr>
            <p:ph type="body" idx="1"/>
          </p:nvPr>
        </p:nvSpPr>
        <p:spPr>
          <a:xfrm>
            <a:off x="252920" y="2162014"/>
            <a:ext cx="2947500" cy="37443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nl-NL" sz="1600">
                <a:solidFill>
                  <a:srgbClr val="FFFFFF"/>
                </a:solidFill>
              </a:rPr>
              <a:t>Setup: standardized all variables, so gave all variables mean zero, variance 1. Next, applied Kmeans clustering for 1 station. </a:t>
            </a:r>
            <a:endParaRPr/>
          </a:p>
          <a:p>
            <a:pPr marL="0" lvl="0" indent="0" algn="l" rtl="0">
              <a:lnSpc>
                <a:spcPct val="80000"/>
              </a:lnSpc>
              <a:spcBef>
                <a:spcPts val="0"/>
              </a:spcBef>
              <a:spcAft>
                <a:spcPts val="0"/>
              </a:spcAft>
              <a:buNone/>
            </a:pPr>
            <a:endParaRPr sz="1600">
              <a:solidFill>
                <a:srgbClr val="FFFFFF"/>
              </a:solidFill>
            </a:endParaRPr>
          </a:p>
          <a:p>
            <a:pPr marL="0" lvl="0" indent="0" algn="l" rtl="0">
              <a:lnSpc>
                <a:spcPct val="80000"/>
              </a:lnSpc>
              <a:spcBef>
                <a:spcPts val="0"/>
              </a:spcBef>
              <a:spcAft>
                <a:spcPts val="0"/>
              </a:spcAft>
              <a:buNone/>
            </a:pPr>
            <a:r>
              <a:rPr lang="nl-NL" sz="1600">
                <a:solidFill>
                  <a:srgbClr val="FFFFFF"/>
                </a:solidFill>
              </a:rPr>
              <a:t>Fixed a bug that gave weird results. </a:t>
            </a:r>
            <a:endParaRPr sz="1600">
              <a:solidFill>
                <a:srgbClr val="FFFFFF"/>
              </a:solidFill>
            </a:endParaRPr>
          </a:p>
          <a:p>
            <a:pPr marL="0" lvl="0" indent="0" algn="l" rtl="0">
              <a:lnSpc>
                <a:spcPct val="80000"/>
              </a:lnSpc>
              <a:spcBef>
                <a:spcPts val="0"/>
              </a:spcBef>
              <a:spcAft>
                <a:spcPts val="0"/>
              </a:spcAft>
              <a:buNone/>
            </a:pPr>
            <a:endParaRPr sz="1600">
              <a:solidFill>
                <a:srgbClr val="FFFFFF"/>
              </a:solidFill>
            </a:endParaRPr>
          </a:p>
          <a:p>
            <a:pPr marL="0" lvl="0" indent="0" algn="l" rtl="0">
              <a:lnSpc>
                <a:spcPct val="80000"/>
              </a:lnSpc>
              <a:spcBef>
                <a:spcPts val="0"/>
              </a:spcBef>
              <a:spcAft>
                <a:spcPts val="0"/>
              </a:spcAft>
              <a:buNone/>
            </a:pPr>
            <a:r>
              <a:rPr lang="nl-NL" sz="1600">
                <a:solidFill>
                  <a:srgbClr val="FFFFFF"/>
                </a:solidFill>
              </a:rPr>
              <a:t>Tried to see if we could cluster per station, wasn’t successful. Image shows the relative amount of points of each cluster, per station. Everything almost the same, as expected since data points between different stations don’t differ much, so clustering will most likely cluster based on seasons, and not on location.  </a:t>
            </a:r>
            <a:endParaRPr sz="1600">
              <a:solidFill>
                <a:srgbClr val="FFFFFF"/>
              </a:solidFill>
            </a:endParaRPr>
          </a:p>
          <a:p>
            <a:pPr marL="182880" lvl="0" indent="-81278" algn="l" rtl="0">
              <a:lnSpc>
                <a:spcPct val="80000"/>
              </a:lnSpc>
              <a:spcBef>
                <a:spcPts val="0"/>
              </a:spcBef>
              <a:spcAft>
                <a:spcPts val="0"/>
              </a:spcAft>
              <a:buSzPts val="1600"/>
              <a:buNone/>
            </a:pPr>
            <a:endParaRPr/>
          </a:p>
          <a:p>
            <a:pPr marL="182880" lvl="0" indent="-81277" algn="l" rtl="0">
              <a:lnSpc>
                <a:spcPct val="80000"/>
              </a:lnSpc>
              <a:spcBef>
                <a:spcPts val="1200"/>
              </a:spcBef>
              <a:spcAft>
                <a:spcPts val="0"/>
              </a:spcAft>
              <a:buSzPts val="1600"/>
              <a:buNone/>
            </a:pPr>
            <a:endParaRPr sz="1600">
              <a:solidFill>
                <a:srgbClr val="FFFFFF"/>
              </a:solidFill>
            </a:endParaRPr>
          </a:p>
        </p:txBody>
      </p:sp>
      <p:pic>
        <p:nvPicPr>
          <p:cNvPr id="116" name="Google Shape;116;p16"/>
          <p:cNvPicPr preferRelativeResize="0"/>
          <p:nvPr/>
        </p:nvPicPr>
        <p:blipFill>
          <a:blip r:embed="rId3">
            <a:alphaModFix/>
          </a:blip>
          <a:stretch>
            <a:fillRect/>
          </a:stretch>
        </p:blipFill>
        <p:spPr>
          <a:xfrm>
            <a:off x="3985175" y="1742150"/>
            <a:ext cx="7830700" cy="3256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Model </a:t>
            </a:r>
            <a:r>
              <a:rPr lang="nl-NL" dirty="0" err="1" smtClean="0"/>
              <a:t>prediction</a:t>
            </a:r>
            <a:endParaRPr lang="nl-NL" dirty="0"/>
          </a:p>
        </p:txBody>
      </p:sp>
      <p:sp>
        <p:nvSpPr>
          <p:cNvPr id="3" name="Text Placeholder 2"/>
          <p:cNvSpPr>
            <a:spLocks noGrp="1"/>
          </p:cNvSpPr>
          <p:nvPr>
            <p:ph type="body" idx="1"/>
          </p:nvPr>
        </p:nvSpPr>
        <p:spPr/>
        <p:txBody>
          <a:bodyPr/>
          <a:lstStyle/>
          <a:p>
            <a:r>
              <a:rPr lang="nl-NL" dirty="0" err="1" smtClean="0"/>
              <a:t>Furthermore</a:t>
            </a:r>
            <a:r>
              <a:rPr lang="nl-NL" dirty="0" smtClean="0"/>
              <a:t>, we </a:t>
            </a:r>
            <a:r>
              <a:rPr lang="nl-NL" dirty="0" err="1" smtClean="0"/>
              <a:t>looked</a:t>
            </a:r>
            <a:r>
              <a:rPr lang="nl-NL" dirty="0" smtClean="0"/>
              <a:t> </a:t>
            </a:r>
            <a:r>
              <a:rPr lang="nl-NL" dirty="0" err="1" smtClean="0"/>
              <a:t>into</a:t>
            </a:r>
            <a:r>
              <a:rPr lang="nl-NL" dirty="0" smtClean="0"/>
              <a:t> the </a:t>
            </a:r>
            <a:r>
              <a:rPr lang="nl-NL" dirty="0" err="1" smtClean="0"/>
              <a:t>possibility</a:t>
            </a:r>
            <a:r>
              <a:rPr lang="nl-NL" dirty="0" smtClean="0"/>
              <a:t> of </a:t>
            </a:r>
            <a:r>
              <a:rPr lang="nl-NL" dirty="0" err="1" smtClean="0"/>
              <a:t>predicting</a:t>
            </a:r>
            <a:r>
              <a:rPr lang="nl-NL" dirty="0" smtClean="0"/>
              <a:t> the variables </a:t>
            </a:r>
            <a:r>
              <a:rPr lang="nl-NL" dirty="0" err="1" smtClean="0"/>
              <a:t>from</a:t>
            </a:r>
            <a:r>
              <a:rPr lang="nl-NL" dirty="0" smtClean="0"/>
              <a:t> </a:t>
            </a:r>
            <a:r>
              <a:rPr lang="nl-NL" dirty="0" err="1" smtClean="0"/>
              <a:t>one</a:t>
            </a:r>
            <a:r>
              <a:rPr lang="nl-NL" dirty="0" smtClean="0"/>
              <a:t> model </a:t>
            </a:r>
            <a:r>
              <a:rPr lang="nl-NL" dirty="0" err="1" smtClean="0"/>
              <a:t>based</a:t>
            </a:r>
            <a:r>
              <a:rPr lang="nl-NL" dirty="0" smtClean="0"/>
              <a:t> on the </a:t>
            </a:r>
            <a:r>
              <a:rPr lang="nl-NL" dirty="0" err="1" smtClean="0"/>
              <a:t>values</a:t>
            </a:r>
            <a:r>
              <a:rPr lang="nl-NL" dirty="0" smtClean="0"/>
              <a:t> </a:t>
            </a:r>
            <a:r>
              <a:rPr lang="nl-NL" dirty="0" err="1" smtClean="0"/>
              <a:t>from</a:t>
            </a:r>
            <a:r>
              <a:rPr lang="nl-NL" dirty="0" smtClean="0"/>
              <a:t> </a:t>
            </a:r>
            <a:r>
              <a:rPr lang="nl-NL" dirty="0" err="1" smtClean="0"/>
              <a:t>another</a:t>
            </a:r>
            <a:r>
              <a:rPr lang="nl-NL" dirty="0" smtClean="0"/>
              <a:t> model </a:t>
            </a:r>
            <a:r>
              <a:rPr lang="nl-NL" dirty="0" err="1" smtClean="0"/>
              <a:t>and</a:t>
            </a:r>
            <a:r>
              <a:rPr lang="nl-NL" dirty="0" smtClean="0"/>
              <a:t> a part of </a:t>
            </a:r>
            <a:r>
              <a:rPr lang="nl-NL" dirty="0" err="1" smtClean="0"/>
              <a:t>its</a:t>
            </a:r>
            <a:r>
              <a:rPr lang="nl-NL" dirty="0" smtClean="0"/>
              <a:t> </a:t>
            </a:r>
            <a:r>
              <a:rPr lang="nl-NL" dirty="0" err="1" smtClean="0"/>
              <a:t>own</a:t>
            </a:r>
            <a:r>
              <a:rPr lang="nl-NL" dirty="0" smtClean="0"/>
              <a:t> </a:t>
            </a:r>
            <a:r>
              <a:rPr lang="nl-NL" dirty="0" err="1" smtClean="0"/>
              <a:t>history</a:t>
            </a:r>
            <a:r>
              <a:rPr lang="nl-NL" dirty="0" smtClean="0"/>
              <a:t>. </a:t>
            </a:r>
          </a:p>
          <a:p>
            <a:r>
              <a:rPr lang="nl-NL" dirty="0" smtClean="0"/>
              <a:t>First steps </a:t>
            </a:r>
            <a:r>
              <a:rPr lang="nl-NL" dirty="0" err="1" smtClean="0"/>
              <a:t>into</a:t>
            </a:r>
            <a:r>
              <a:rPr lang="nl-NL" dirty="0" smtClean="0"/>
              <a:t> </a:t>
            </a:r>
            <a:r>
              <a:rPr lang="nl-NL" dirty="0" err="1" smtClean="0"/>
              <a:t>multi</a:t>
            </a:r>
            <a:r>
              <a:rPr lang="nl-NL" dirty="0" smtClean="0"/>
              <a:t> </a:t>
            </a:r>
            <a:r>
              <a:rPr lang="nl-NL" dirty="0" err="1" smtClean="0"/>
              <a:t>linear</a:t>
            </a:r>
            <a:r>
              <a:rPr lang="nl-NL" dirty="0" smtClean="0"/>
              <a:t> </a:t>
            </a:r>
            <a:r>
              <a:rPr lang="nl-NL" dirty="0" err="1" smtClean="0"/>
              <a:t>regression</a:t>
            </a:r>
            <a:r>
              <a:rPr lang="nl-NL" dirty="0" smtClean="0"/>
              <a:t> </a:t>
            </a:r>
            <a:r>
              <a:rPr lang="nl-NL" dirty="0" err="1" smtClean="0"/>
              <a:t>were</a:t>
            </a:r>
            <a:r>
              <a:rPr lang="nl-NL" dirty="0" smtClean="0"/>
              <a:t> </a:t>
            </a:r>
            <a:r>
              <a:rPr lang="nl-NL" dirty="0" err="1" smtClean="0"/>
              <a:t>done</a:t>
            </a:r>
            <a:r>
              <a:rPr lang="nl-NL" dirty="0" smtClean="0"/>
              <a:t>, </a:t>
            </a:r>
            <a:r>
              <a:rPr lang="nl-NL" dirty="0" err="1" smtClean="0"/>
              <a:t>however</a:t>
            </a:r>
            <a:r>
              <a:rPr lang="nl-NL" dirty="0" smtClean="0"/>
              <a:t> the </a:t>
            </a:r>
            <a:r>
              <a:rPr lang="nl-NL" dirty="0" err="1" smtClean="0"/>
              <a:t>results</a:t>
            </a:r>
            <a:r>
              <a:rPr lang="nl-NL" dirty="0" smtClean="0"/>
              <a:t> </a:t>
            </a:r>
            <a:r>
              <a:rPr lang="nl-NL" dirty="0" err="1" smtClean="0"/>
              <a:t>will</a:t>
            </a:r>
            <a:r>
              <a:rPr lang="nl-NL" dirty="0" smtClean="0"/>
              <a:t> </a:t>
            </a:r>
            <a:r>
              <a:rPr lang="nl-NL" dirty="0" err="1" smtClean="0"/>
              <a:t>be</a:t>
            </a:r>
            <a:r>
              <a:rPr lang="nl-NL" dirty="0" smtClean="0"/>
              <a:t> </a:t>
            </a:r>
            <a:r>
              <a:rPr lang="nl-NL" dirty="0" err="1" smtClean="0"/>
              <a:t>shown</a:t>
            </a:r>
            <a:r>
              <a:rPr lang="nl-NL" dirty="0" smtClean="0"/>
              <a:t> next week. </a:t>
            </a:r>
          </a:p>
          <a:p>
            <a:r>
              <a:rPr lang="nl-NL" dirty="0" err="1" smtClean="0"/>
              <a:t>Other</a:t>
            </a:r>
            <a:r>
              <a:rPr lang="nl-NL" dirty="0" smtClean="0"/>
              <a:t> </a:t>
            </a:r>
            <a:r>
              <a:rPr lang="nl-NL" dirty="0" err="1" smtClean="0"/>
              <a:t>methods</a:t>
            </a:r>
            <a:r>
              <a:rPr lang="nl-NL" dirty="0" smtClean="0"/>
              <a:t> </a:t>
            </a:r>
            <a:r>
              <a:rPr lang="nl-NL" dirty="0" err="1" smtClean="0"/>
              <a:t>used</a:t>
            </a:r>
            <a:r>
              <a:rPr lang="nl-NL" dirty="0" smtClean="0"/>
              <a:t> are </a:t>
            </a:r>
            <a:r>
              <a:rPr lang="nl-NL" dirty="0" err="1" smtClean="0"/>
              <a:t>neural</a:t>
            </a:r>
            <a:r>
              <a:rPr lang="nl-NL" dirty="0" smtClean="0"/>
              <a:t> </a:t>
            </a:r>
            <a:r>
              <a:rPr lang="nl-NL" dirty="0" err="1" smtClean="0"/>
              <a:t>networks</a:t>
            </a:r>
            <a:r>
              <a:rPr lang="nl-NL" dirty="0" smtClean="0"/>
              <a:t> </a:t>
            </a:r>
            <a:r>
              <a:rPr lang="nl-NL" dirty="0" err="1" smtClean="0"/>
              <a:t>and</a:t>
            </a:r>
            <a:r>
              <a:rPr lang="nl-NL" dirty="0" smtClean="0"/>
              <a:t> K-means </a:t>
            </a:r>
            <a:endParaRPr lang="nl-NL" dirty="0"/>
          </a:p>
        </p:txBody>
      </p:sp>
    </p:spTree>
    <p:extLst>
      <p:ext uri="{BB962C8B-B14F-4D97-AF65-F5344CB8AC3E}">
        <p14:creationId xmlns:p14="http://schemas.microsoft.com/office/powerpoint/2010/main" val="109876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3867912" y="1298448"/>
            <a:ext cx="7315200" cy="32553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95959"/>
              </a:buClr>
              <a:buSzPts val="5900"/>
              <a:buFont typeface="Corbel"/>
              <a:buNone/>
            </a:pPr>
            <a:r>
              <a:rPr lang="nl-NL"/>
              <a:t>Other plots from the past weeks</a:t>
            </a:r>
            <a:endParaRPr/>
          </a:p>
        </p:txBody>
      </p:sp>
      <p:sp>
        <p:nvSpPr>
          <p:cNvPr id="122" name="Google Shape;122;p17"/>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2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28" name="Google Shape;128;p18"/>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8"/>
          <p:cNvSpPr txBox="1">
            <a:spLocks noGrp="1"/>
          </p:cNvSpPr>
          <p:nvPr>
            <p:ph type="body" idx="1"/>
          </p:nvPr>
        </p:nvSpPr>
        <p:spPr>
          <a:xfrm>
            <a:off x="252920" y="2162014"/>
            <a:ext cx="2947482" cy="3744264"/>
          </a:xfrm>
          <a:prstGeom prst="rect">
            <a:avLst/>
          </a:prstGeom>
          <a:noFill/>
          <a:ln>
            <a:noFill/>
          </a:ln>
        </p:spPr>
        <p:txBody>
          <a:bodyPr spcFirstLastPara="1" wrap="square" lIns="91425" tIns="45700" rIns="91425" bIns="45700" anchor="t" anchorCtr="0">
            <a:noAutofit/>
          </a:bodyPr>
          <a:lstStyle/>
          <a:p>
            <a:pPr marL="182880" lvl="0" indent="-182880" algn="l" rtl="0">
              <a:lnSpc>
                <a:spcPct val="90000"/>
              </a:lnSpc>
              <a:spcBef>
                <a:spcPts val="0"/>
              </a:spcBef>
              <a:spcAft>
                <a:spcPts val="0"/>
              </a:spcAft>
              <a:buSzPts val="1600"/>
              <a:buChar char="●"/>
            </a:pPr>
            <a:r>
              <a:rPr lang="nl-NL" sz="1600">
                <a:solidFill>
                  <a:srgbClr val="FFFFFF"/>
                </a:solidFill>
              </a:rPr>
              <a:t>Yearly average of the temperature increases (obviously) for all models and scenarios.</a:t>
            </a:r>
            <a:endParaRPr/>
          </a:p>
          <a:p>
            <a:pPr marL="182880" lvl="0" indent="-182880" algn="l" rtl="0">
              <a:lnSpc>
                <a:spcPct val="90000"/>
              </a:lnSpc>
              <a:spcBef>
                <a:spcPts val="1200"/>
              </a:spcBef>
              <a:spcAft>
                <a:spcPts val="0"/>
              </a:spcAft>
              <a:buSzPts val="1600"/>
              <a:buChar char="●"/>
            </a:pPr>
            <a:r>
              <a:rPr lang="nl-NL" sz="1600">
                <a:solidFill>
                  <a:srgbClr val="FFFFFF"/>
                </a:solidFill>
              </a:rPr>
              <a:t>Distribution of the temperature will be shown in the next slides</a:t>
            </a:r>
            <a:endParaRPr/>
          </a:p>
        </p:txBody>
      </p:sp>
      <p:pic>
        <p:nvPicPr>
          <p:cNvPr id="130" name="Google Shape;130;p18"/>
          <p:cNvPicPr preferRelativeResize="0"/>
          <p:nvPr/>
        </p:nvPicPr>
        <p:blipFill rotWithShape="1">
          <a:blip r:embed="rId3">
            <a:alphaModFix/>
          </a:blip>
          <a:srcRect/>
          <a:stretch/>
        </p:blipFill>
        <p:spPr>
          <a:xfrm>
            <a:off x="5413843" y="748145"/>
            <a:ext cx="4783547" cy="5344746"/>
          </a:xfrm>
          <a:prstGeom prst="rect">
            <a:avLst/>
          </a:prstGeom>
          <a:noFill/>
          <a:ln>
            <a:noFill/>
          </a:ln>
        </p:spPr>
      </p:pic>
      <p:sp>
        <p:nvSpPr>
          <p:cNvPr id="131" name="Google Shape;131;p18"/>
          <p:cNvSpPr/>
          <p:nvPr/>
        </p:nvSpPr>
        <p:spPr>
          <a:xfrm>
            <a:off x="11815864" y="758952"/>
            <a:ext cx="384048" cy="5330952"/>
          </a:xfrm>
          <a:prstGeom prst="rect">
            <a:avLst/>
          </a:prstGeom>
          <a:solidFill>
            <a:srgbClr val="C8C8C8">
              <a:alpha val="4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8"/>
          <p:cNvSpPr txBox="1"/>
          <p:nvPr/>
        </p:nvSpPr>
        <p:spPr>
          <a:xfrm>
            <a:off x="131998" y="1331017"/>
            <a:ext cx="2981739"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nl-NL" sz="2400" b="0" i="0" u="none" strike="noStrike" cap="none">
                <a:solidFill>
                  <a:schemeClr val="lt1"/>
                </a:solidFill>
                <a:latin typeface="Corbel"/>
                <a:ea typeface="Corbel"/>
                <a:cs typeface="Corbel"/>
                <a:sym typeface="Corbel"/>
              </a:rPr>
              <a:t>-) Temperature evolution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Google Shape;137;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38" name="Google Shape;138;p19"/>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9"/>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2160"/>
              <a:t>-) Evolution of the distribution of the variables</a:t>
            </a:r>
            <a:endParaRPr/>
          </a:p>
        </p:txBody>
      </p:sp>
      <p:sp>
        <p:nvSpPr>
          <p:cNvPr id="140" name="Google Shape;140;p19"/>
          <p:cNvSpPr txBox="1">
            <a:spLocks noGrp="1"/>
          </p:cNvSpPr>
          <p:nvPr>
            <p:ph type="body" idx="1"/>
          </p:nvPr>
        </p:nvSpPr>
        <p:spPr>
          <a:xfrm>
            <a:off x="252920" y="2162014"/>
            <a:ext cx="2947482" cy="3744264"/>
          </a:xfrm>
          <a:prstGeom prst="rect">
            <a:avLst/>
          </a:prstGeom>
          <a:noFill/>
          <a:ln>
            <a:noFill/>
          </a:ln>
        </p:spPr>
        <p:txBody>
          <a:bodyPr spcFirstLastPara="1" wrap="square" lIns="91425" tIns="45700" rIns="91425" bIns="45700" anchor="t" anchorCtr="0">
            <a:noAutofit/>
          </a:bodyPr>
          <a:lstStyle/>
          <a:p>
            <a:pPr marL="182880" lvl="0" indent="-182880" algn="l" rtl="0">
              <a:lnSpc>
                <a:spcPct val="90000"/>
              </a:lnSpc>
              <a:spcBef>
                <a:spcPts val="0"/>
              </a:spcBef>
              <a:spcAft>
                <a:spcPts val="0"/>
              </a:spcAft>
              <a:buSzPts val="1600"/>
              <a:buChar char="●"/>
            </a:pPr>
            <a:r>
              <a:rPr lang="nl-NL" sz="1600">
                <a:solidFill>
                  <a:srgbClr val="FFFFFF"/>
                </a:solidFill>
              </a:rPr>
              <a:t>Boxplots of all variables aggregated over the whole time period</a:t>
            </a:r>
            <a:endParaRPr/>
          </a:p>
        </p:txBody>
      </p:sp>
      <p:pic>
        <p:nvPicPr>
          <p:cNvPr id="141" name="Google Shape;141;p19"/>
          <p:cNvPicPr preferRelativeResize="0"/>
          <p:nvPr/>
        </p:nvPicPr>
        <p:blipFill rotWithShape="1">
          <a:blip r:embed="rId3">
            <a:alphaModFix/>
          </a:blip>
          <a:srcRect/>
          <a:stretch/>
        </p:blipFill>
        <p:spPr>
          <a:xfrm>
            <a:off x="5340352" y="748145"/>
            <a:ext cx="4930528" cy="5344746"/>
          </a:xfrm>
          <a:prstGeom prst="rect">
            <a:avLst/>
          </a:prstGeom>
          <a:noFill/>
          <a:ln>
            <a:noFill/>
          </a:ln>
        </p:spPr>
      </p:pic>
      <p:sp>
        <p:nvSpPr>
          <p:cNvPr id="142" name="Google Shape;142;p19"/>
          <p:cNvSpPr/>
          <p:nvPr/>
        </p:nvSpPr>
        <p:spPr>
          <a:xfrm>
            <a:off x="11815864" y="758952"/>
            <a:ext cx="384048" cy="5330952"/>
          </a:xfrm>
          <a:prstGeom prst="rect">
            <a:avLst/>
          </a:prstGeom>
          <a:solidFill>
            <a:srgbClr val="C8C8C8">
              <a:alpha val="4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48" name="Google Shape;148;p20"/>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0"/>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2160"/>
              <a:t>-) Evolution of the distribution of the variables</a:t>
            </a:r>
            <a:endParaRPr/>
          </a:p>
        </p:txBody>
      </p:sp>
      <p:sp>
        <p:nvSpPr>
          <p:cNvPr id="150" name="Google Shape;150;p20"/>
          <p:cNvSpPr txBox="1">
            <a:spLocks noGrp="1"/>
          </p:cNvSpPr>
          <p:nvPr>
            <p:ph type="body" idx="1"/>
          </p:nvPr>
        </p:nvSpPr>
        <p:spPr>
          <a:xfrm>
            <a:off x="252920" y="2162014"/>
            <a:ext cx="2947482" cy="3744264"/>
          </a:xfrm>
          <a:prstGeom prst="rect">
            <a:avLst/>
          </a:prstGeom>
          <a:noFill/>
          <a:ln>
            <a:noFill/>
          </a:ln>
        </p:spPr>
        <p:txBody>
          <a:bodyPr spcFirstLastPara="1" wrap="square" lIns="91425" tIns="45700" rIns="91425" bIns="45700" anchor="t" anchorCtr="0">
            <a:noAutofit/>
          </a:bodyPr>
          <a:lstStyle/>
          <a:p>
            <a:pPr marL="182880" lvl="0" indent="-182880" algn="l" rtl="0">
              <a:lnSpc>
                <a:spcPct val="90000"/>
              </a:lnSpc>
              <a:spcBef>
                <a:spcPts val="0"/>
              </a:spcBef>
              <a:spcAft>
                <a:spcPts val="0"/>
              </a:spcAft>
              <a:buSzPts val="1600"/>
              <a:buChar char="●"/>
            </a:pPr>
            <a:r>
              <a:rPr lang="nl-NL" sz="1600">
                <a:solidFill>
                  <a:srgbClr val="FFFFFF"/>
                </a:solidFill>
              </a:rPr>
              <a:t>Comparing 2006 and 2096 as a whole</a:t>
            </a:r>
            <a:endParaRPr/>
          </a:p>
          <a:p>
            <a:pPr marL="182880" lvl="0" indent="-81278" algn="l" rtl="0">
              <a:lnSpc>
                <a:spcPct val="90000"/>
              </a:lnSpc>
              <a:spcBef>
                <a:spcPts val="1200"/>
              </a:spcBef>
              <a:spcAft>
                <a:spcPts val="0"/>
              </a:spcAft>
              <a:buSzPts val="1600"/>
              <a:buNone/>
            </a:pPr>
            <a:endParaRPr sz="1600">
              <a:solidFill>
                <a:srgbClr val="FFFFFF"/>
              </a:solidFill>
            </a:endParaRPr>
          </a:p>
        </p:txBody>
      </p:sp>
      <p:pic>
        <p:nvPicPr>
          <p:cNvPr id="151" name="Google Shape;151;p20"/>
          <p:cNvPicPr preferRelativeResize="0"/>
          <p:nvPr/>
        </p:nvPicPr>
        <p:blipFill rotWithShape="1">
          <a:blip r:embed="rId3">
            <a:alphaModFix/>
          </a:blip>
          <a:srcRect/>
          <a:stretch/>
        </p:blipFill>
        <p:spPr>
          <a:xfrm>
            <a:off x="5914913" y="748145"/>
            <a:ext cx="3781407" cy="5344746"/>
          </a:xfrm>
          <a:prstGeom prst="rect">
            <a:avLst/>
          </a:prstGeom>
          <a:noFill/>
          <a:ln>
            <a:noFill/>
          </a:ln>
        </p:spPr>
      </p:pic>
      <p:sp>
        <p:nvSpPr>
          <p:cNvPr id="152" name="Google Shape;152;p20"/>
          <p:cNvSpPr/>
          <p:nvPr/>
        </p:nvSpPr>
        <p:spPr>
          <a:xfrm>
            <a:off x="11815864" y="758952"/>
            <a:ext cx="384048" cy="5330952"/>
          </a:xfrm>
          <a:prstGeom prst="rect">
            <a:avLst/>
          </a:prstGeom>
          <a:solidFill>
            <a:srgbClr val="C8C8C8">
              <a:alpha val="4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550</Words>
  <Application>Microsoft Office PowerPoint</Application>
  <PresentationFormat>Widescreen</PresentationFormat>
  <Paragraphs>51</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Corbel</vt:lpstr>
      <vt:lpstr>Noto Sans Symbols</vt:lpstr>
      <vt:lpstr>Arial</vt:lpstr>
      <vt:lpstr>Frame</vt:lpstr>
      <vt:lpstr>Climate Change project update: week 3</vt:lpstr>
      <vt:lpstr>Clustering, Neural Networks</vt:lpstr>
      <vt:lpstr>3) Clustering</vt:lpstr>
      <vt:lpstr>3) Clustering</vt:lpstr>
      <vt:lpstr>Model prediction</vt:lpstr>
      <vt:lpstr>Other plots from the past weeks</vt:lpstr>
      <vt:lpstr>PowerPoint Presentation</vt:lpstr>
      <vt:lpstr>-) Evolution of the distribution of the variables</vt:lpstr>
      <vt:lpstr>-) Evolution of the distribution of the variables</vt:lpstr>
      <vt:lpstr>-) Evolution of the distribution of the variables</vt:lpstr>
      <vt:lpstr>-) Evolution of the distribution of the variables</vt:lpstr>
      <vt:lpstr>Research questions</vt:lpstr>
      <vt:lpstr>Options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project update: week 3</dc:title>
  <cp:lastModifiedBy>Lotte van Dongen</cp:lastModifiedBy>
  <cp:revision>1</cp:revision>
  <dcterms:modified xsi:type="dcterms:W3CDTF">2020-05-04T08:20:53Z</dcterms:modified>
</cp:coreProperties>
</file>