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66" r:id="rId4"/>
    <p:sldId id="267" r:id="rId5"/>
    <p:sldId id="269" r:id="rId6"/>
    <p:sldId id="276" r:id="rId7"/>
    <p:sldId id="275" r:id="rId8"/>
    <p:sldId id="270" r:id="rId9"/>
    <p:sldId id="271" r:id="rId10"/>
    <p:sldId id="272" r:id="rId11"/>
    <p:sldId id="258" r:id="rId12"/>
    <p:sldId id="259" r:id="rId13"/>
    <p:sldId id="274" r:id="rId14"/>
    <p:sldId id="273" r:id="rId15"/>
    <p:sldId id="261" r:id="rId16"/>
    <p:sldId id="262" r:id="rId17"/>
    <p:sldId id="263" r:id="rId18"/>
    <p:sldId id="264" r:id="rId19"/>
    <p:sldId id="265" r:id="rId20"/>
  </p:sldIdLst>
  <p:sldSz cx="12192000" cy="6858000"/>
  <p:notesSz cx="6858000" cy="9144000"/>
  <p:embeddedFontLst>
    <p:embeddedFont>
      <p:font typeface="Corbel" panose="020B05030202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6" roundtripDataSignature="AMtx7mgUs7OCuu4njwz6q0A3s4QfhZ5R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1308ffc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801308ffce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308ffc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01308f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01308ffce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01308f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01308ffc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01308ff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01308ffc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801308ffc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432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374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783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792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5359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738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5"/>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5"/>
          <p:cNvSpPr/>
          <p:nvPr/>
        </p:nvSpPr>
        <p:spPr>
          <a:xfrm>
            <a:off x="9270263" y="761999"/>
            <a:ext cx="2925318" cy="5334001"/>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24" name="Google Shape;24;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0" name="Google Shape;30;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18"/>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19"/>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19"/>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19"/>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22"/>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Google Shape;68;p23"/>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900"/>
              <a:buFont typeface="Corbel"/>
              <a:buNone/>
            </a:pPr>
            <a:r>
              <a:rPr lang="nl-NL"/>
              <a:t>Climate Change project update: week 3</a:t>
            </a:r>
            <a:endParaRPr/>
          </a:p>
        </p:txBody>
      </p:sp>
      <p:sp>
        <p:nvSpPr>
          <p:cNvPr id="89" name="Google Shape;89;p1"/>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r>
              <a:rPr lang="nl-NL"/>
              <a:t>Mathematical Data Science</a:t>
            </a:r>
            <a:endParaRPr/>
          </a:p>
        </p:txBody>
      </p:sp>
      <p:sp>
        <p:nvSpPr>
          <p:cNvPr id="90" name="Google Shape;90;p1"/>
          <p:cNvSpPr txBox="1"/>
          <p:nvPr/>
        </p:nvSpPr>
        <p:spPr>
          <a:xfrm>
            <a:off x="9462052" y="887138"/>
            <a:ext cx="2778566" cy="49398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Rens Breunissen,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 Lotte van Dongen, </a:t>
            </a: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Markus Peschl,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Cecilia Casolo,</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Maaike Elgersma,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Eva Slingerland,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Simon van Oosterom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Supervised by</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Lorinc Meszaros [Deltares]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Robbert Fokkink [TU Delft]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The first and last years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04;p3"/>
          <p:cNvSpPr txBox="1">
            <a:spLocks/>
          </p:cNvSpPr>
          <p:nvPr/>
        </p:nvSpPr>
        <p:spPr>
          <a:xfrm>
            <a:off x="252919" y="2162014"/>
            <a:ext cx="2947482" cy="37442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None/>
            </a:pPr>
            <a:r>
              <a:rPr lang="en-US" sz="1600" dirty="0">
                <a:solidFill>
                  <a:srgbClr val="FFFFFF"/>
                </a:solidFill>
              </a:rPr>
              <a:t>In order to see how climate change influences  the composition of the clusters, we looked at what part of the days goes to what cluster</a:t>
            </a: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4 clusters:</a:t>
            </a:r>
            <a:endParaRPr lang="en-US" sz="32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p:txBody>
      </p:sp>
      <p:pic>
        <p:nvPicPr>
          <p:cNvPr id="3" name="Picture 2">
            <a:extLst>
              <a:ext uri="{FF2B5EF4-FFF2-40B4-BE49-F238E27FC236}">
                <a16:creationId xmlns:a16="http://schemas.microsoft.com/office/drawing/2014/main" id="{C2CCFFA5-CAEA-4140-B1AB-216FE7498AD0}"/>
              </a:ext>
            </a:extLst>
          </p:cNvPr>
          <p:cNvPicPr>
            <a:picLocks noChangeAspect="1"/>
          </p:cNvPicPr>
          <p:nvPr/>
        </p:nvPicPr>
        <p:blipFill>
          <a:blip r:embed="rId3"/>
          <a:srcRect/>
          <a:stretch/>
        </p:blipFill>
        <p:spPr>
          <a:xfrm>
            <a:off x="3713898" y="1589085"/>
            <a:ext cx="8114712" cy="4500818"/>
          </a:xfrm>
          <a:prstGeom prst="rect">
            <a:avLst/>
          </a:prstGeom>
        </p:spPr>
      </p:pic>
    </p:spTree>
    <p:extLst>
      <p:ext uri="{BB962C8B-B14F-4D97-AF65-F5344CB8AC3E}">
        <p14:creationId xmlns:p14="http://schemas.microsoft.com/office/powerpoint/2010/main" val="184956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pic>
        <p:nvPicPr>
          <p:cNvPr id="106" name="Google Shape;106;p3"/>
          <p:cNvPicPr preferRelativeResize="0"/>
          <p:nvPr/>
        </p:nvPicPr>
        <p:blipFill rotWithShape="1">
          <a:blip r:embed="rId3">
            <a:alphaModFix/>
          </a:blip>
          <a:srcRect/>
          <a:stretch/>
        </p:blipFill>
        <p:spPr>
          <a:xfrm>
            <a:off x="2735219" y="1228364"/>
            <a:ext cx="9332400" cy="4505799"/>
          </a:xfrm>
          <a:prstGeom prst="rect">
            <a:avLst/>
          </a:prstGeom>
          <a:noFill/>
          <a:ln>
            <a:noFill/>
          </a:ln>
        </p:spPr>
      </p:pic>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txBox="1">
            <a:spLocks noGrp="1"/>
          </p:cNvSpPr>
          <p:nvPr>
            <p:ph type="body" idx="1"/>
          </p:nvPr>
        </p:nvSpPr>
        <p:spPr>
          <a:xfrm>
            <a:off x="252920" y="2496804"/>
            <a:ext cx="2947482" cy="3409473"/>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endParaRPr sz="1600" dirty="0">
              <a:solidFill>
                <a:srgbClr val="FFFFFF"/>
              </a:solidFill>
            </a:endParaRPr>
          </a:p>
          <a:p>
            <a:pPr marL="0" lvl="0" indent="0" algn="l" rtl="0">
              <a:lnSpc>
                <a:spcPct val="80000"/>
              </a:lnSpc>
              <a:spcBef>
                <a:spcPts val="0"/>
              </a:spcBef>
              <a:spcAft>
                <a:spcPts val="0"/>
              </a:spcAft>
              <a:buSzPts val="1800"/>
              <a:buNone/>
            </a:pPr>
            <a:endParaRPr sz="1600" dirty="0">
              <a:solidFill>
                <a:srgbClr val="FFFFFF"/>
              </a:solidFill>
            </a:endParaRPr>
          </a:p>
          <a:p>
            <a:pPr marL="0" lvl="0" indent="0" algn="l" rtl="0">
              <a:lnSpc>
                <a:spcPct val="80000"/>
              </a:lnSpc>
              <a:spcBef>
                <a:spcPts val="0"/>
              </a:spcBef>
              <a:spcAft>
                <a:spcPts val="0"/>
              </a:spcAft>
              <a:buSzPts val="1800"/>
              <a:buNone/>
            </a:pPr>
            <a:r>
              <a:rPr lang="nl-NL" sz="1600" dirty="0">
                <a:solidFill>
                  <a:srgbClr val="FFFFFF"/>
                </a:solidFill>
              </a:rPr>
              <a:t>Tried to see if clusters were different for different stations, wasn’t the case, see image on the right. This shows from left to right the clustering results for stations 1-5. Top shows clustering for first 10 years, bottom shows clustering for last 10 years. </a:t>
            </a:r>
            <a:endParaRPr sz="1600" dirty="0">
              <a:solidFill>
                <a:srgbClr val="FFFFFF"/>
              </a:solidFill>
            </a:endParaRPr>
          </a:p>
          <a:p>
            <a:pPr marL="182880" lvl="0" indent="-81278" algn="l" rtl="0">
              <a:lnSpc>
                <a:spcPct val="80000"/>
              </a:lnSpc>
              <a:spcBef>
                <a:spcPts val="0"/>
              </a:spcBef>
              <a:spcAft>
                <a:spcPts val="0"/>
              </a:spcAft>
              <a:buSzPts val="1600"/>
              <a:buNone/>
            </a:pPr>
            <a:endParaRPr dirty="0"/>
          </a:p>
          <a:p>
            <a:pPr marL="182880" lvl="0" indent="-81278" algn="l" rtl="0">
              <a:lnSpc>
                <a:spcPct val="80000"/>
              </a:lnSpc>
              <a:spcBef>
                <a:spcPts val="1200"/>
              </a:spcBef>
              <a:spcAft>
                <a:spcPts val="0"/>
              </a:spcAft>
              <a:buSzPts val="1600"/>
              <a:buNone/>
            </a:pPr>
            <a:endParaRPr sz="1600" dirty="0">
              <a:solidFill>
                <a:srgbClr val="FFFFFF"/>
              </a:solidFill>
            </a:endParaRPr>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03;p3">
            <a:extLst>
              <a:ext uri="{FF2B5EF4-FFF2-40B4-BE49-F238E27FC236}">
                <a16:creationId xmlns:a16="http://schemas.microsoft.com/office/drawing/2014/main" id="{74E0C597-D449-4ABF-ACBE-364FA2A90C20}"/>
              </a:ext>
            </a:extLst>
          </p:cNvPr>
          <p:cNvSpPr txBox="1">
            <a:spLocks noGrp="1"/>
          </p:cNvSpPr>
          <p:nvPr>
            <p:ph type="title"/>
          </p:nvPr>
        </p:nvSpPr>
        <p:spPr>
          <a:xfrm>
            <a:off x="252919" y="1123837"/>
            <a:ext cx="323494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Comparing different stations</a:t>
            </a:r>
            <a:endParaRPr sz="4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12" name="Google Shape;112;p4"/>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txBox="1">
            <a:spLocks noGrp="1"/>
          </p:cNvSpPr>
          <p:nvPr>
            <p:ph type="body" idx="1"/>
          </p:nvPr>
        </p:nvSpPr>
        <p:spPr>
          <a:xfrm>
            <a:off x="252920" y="2162014"/>
            <a:ext cx="2947500" cy="374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r>
              <a:rPr lang="nl-NL" sz="1600">
                <a:solidFill>
                  <a:srgbClr val="FFFFFF"/>
                </a:solidFill>
              </a:rPr>
              <a:t>Setup: standardized all variables, so gave all variables mean zero, variance 1. Next, applied Kmeans clustering for 1 station. </a:t>
            </a:r>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Fixed a bug that gave weird results. </a:t>
            </a:r>
            <a:endParaRPr sz="1600">
              <a:solidFill>
                <a:srgbClr val="FFFFFF"/>
              </a:solidFill>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Tried to see if we could cluster per station, wasn’t successful. Image shows the relative amount of points of each cluster, per station. Everything almost the same, as expected since data points between different stations don’t differ much, so clustering will most likely cluster based on seasons, and not on location.  </a:t>
            </a:r>
            <a:endParaRPr sz="1600">
              <a:solidFill>
                <a:srgbClr val="FFFFFF"/>
              </a:solidFill>
            </a:endParaRPr>
          </a:p>
          <a:p>
            <a:pPr marL="182880" lvl="0" indent="-81278" algn="l" rtl="0">
              <a:lnSpc>
                <a:spcPct val="80000"/>
              </a:lnSpc>
              <a:spcBef>
                <a:spcPts val="0"/>
              </a:spcBef>
              <a:spcAft>
                <a:spcPts val="0"/>
              </a:spcAft>
              <a:buSzPts val="1600"/>
              <a:buNone/>
            </a:pPr>
            <a:endParaRPr/>
          </a:p>
          <a:p>
            <a:pPr marL="182880" lvl="0" indent="-81276" algn="l" rtl="0">
              <a:lnSpc>
                <a:spcPct val="80000"/>
              </a:lnSpc>
              <a:spcBef>
                <a:spcPts val="1200"/>
              </a:spcBef>
              <a:spcAft>
                <a:spcPts val="0"/>
              </a:spcAft>
              <a:buSzPts val="1600"/>
              <a:buNone/>
            </a:pPr>
            <a:endParaRPr sz="1600">
              <a:solidFill>
                <a:srgbClr val="FFFFFF"/>
              </a:solidFill>
            </a:endParaRPr>
          </a:p>
        </p:txBody>
      </p:sp>
      <p:pic>
        <p:nvPicPr>
          <p:cNvPr id="116" name="Google Shape;116;p4"/>
          <p:cNvPicPr preferRelativeResize="0"/>
          <p:nvPr/>
        </p:nvPicPr>
        <p:blipFill rotWithShape="1">
          <a:blip r:embed="rId3">
            <a:alphaModFix/>
          </a:blip>
          <a:srcRect/>
          <a:stretch/>
        </p:blipFill>
        <p:spPr>
          <a:xfrm>
            <a:off x="3985175" y="1742150"/>
            <a:ext cx="7830700" cy="3256575"/>
          </a:xfrm>
          <a:prstGeom prst="rect">
            <a:avLst/>
          </a:prstGeom>
          <a:noFill/>
          <a:ln>
            <a:noFill/>
          </a:ln>
        </p:spPr>
      </p:pic>
      <p:sp>
        <p:nvSpPr>
          <p:cNvPr id="10" name="Google Shape;103;p3">
            <a:extLst>
              <a:ext uri="{FF2B5EF4-FFF2-40B4-BE49-F238E27FC236}">
                <a16:creationId xmlns:a16="http://schemas.microsoft.com/office/drawing/2014/main" id="{7076B766-B1F1-4B5E-AEC3-29F0073A786A}"/>
              </a:ext>
            </a:extLst>
          </p:cNvPr>
          <p:cNvSpPr txBox="1">
            <a:spLocks noGrp="1"/>
          </p:cNvSpPr>
          <p:nvPr>
            <p:ph type="title"/>
          </p:nvPr>
        </p:nvSpPr>
        <p:spPr>
          <a:xfrm>
            <a:off x="252919" y="1123837"/>
            <a:ext cx="323494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Comparing different stations</a:t>
            </a:r>
            <a:endParaRPr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7D18-8993-42FA-BDDE-99C581698D27}"/>
              </a:ext>
            </a:extLst>
          </p:cNvPr>
          <p:cNvSpPr>
            <a:spLocks noGrp="1"/>
          </p:cNvSpPr>
          <p:nvPr>
            <p:ph type="title"/>
          </p:nvPr>
        </p:nvSpPr>
        <p:spPr/>
        <p:txBody>
          <a:bodyPr/>
          <a:lstStyle/>
          <a:p>
            <a:r>
              <a:rPr lang="nl-NL" dirty="0"/>
              <a:t>Clustering</a:t>
            </a:r>
            <a:br>
              <a:rPr lang="nl-NL" dirty="0"/>
            </a:br>
            <a:r>
              <a:rPr lang="nl-NL" dirty="0"/>
              <a:t>final remarks</a:t>
            </a:r>
          </a:p>
        </p:txBody>
      </p:sp>
      <p:sp>
        <p:nvSpPr>
          <p:cNvPr id="3" name="Text Placeholder 2">
            <a:extLst>
              <a:ext uri="{FF2B5EF4-FFF2-40B4-BE49-F238E27FC236}">
                <a16:creationId xmlns:a16="http://schemas.microsoft.com/office/drawing/2014/main" id="{C3BF615C-6395-4E16-BB34-8DD546AD93BC}"/>
              </a:ext>
            </a:extLst>
          </p:cNvPr>
          <p:cNvSpPr>
            <a:spLocks noGrp="1"/>
          </p:cNvSpPr>
          <p:nvPr>
            <p:ph type="body" idx="1"/>
          </p:nvPr>
        </p:nvSpPr>
        <p:spPr/>
        <p:txBody>
          <a:bodyPr/>
          <a:lstStyle/>
          <a:p>
            <a:r>
              <a:rPr lang="nl-NL" dirty="0"/>
              <a:t>We implemented the DBSCAN algorithm, but this was relatively time consuming with respect to the gained improvement </a:t>
            </a:r>
          </a:p>
          <a:p>
            <a:r>
              <a:rPr lang="nl-NL" dirty="0"/>
              <a:t>Question: What is the best way to quantify the difference in characteristics of the clusters (both in physical variables (temperature ect.) and distribution during the year) in a scientific appropriate way?  </a:t>
            </a:r>
            <a:r>
              <a:rPr lang="nl-NL" i="1" dirty="0"/>
              <a:t>Important since the histograms get messy for large number of clusters</a:t>
            </a:r>
            <a:endParaRPr lang="nl-NL" dirty="0"/>
          </a:p>
        </p:txBody>
      </p:sp>
    </p:spTree>
    <p:extLst>
      <p:ext uri="{BB962C8B-B14F-4D97-AF65-F5344CB8AC3E}">
        <p14:creationId xmlns:p14="http://schemas.microsoft.com/office/powerpoint/2010/main" val="3635615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3F51-BA41-4C99-89DA-6658BFFC1C8B}"/>
              </a:ext>
            </a:extLst>
          </p:cNvPr>
          <p:cNvSpPr>
            <a:spLocks noGrp="1"/>
          </p:cNvSpPr>
          <p:nvPr>
            <p:ph type="title"/>
          </p:nvPr>
        </p:nvSpPr>
        <p:spPr>
          <a:xfrm>
            <a:off x="3867912" y="704690"/>
            <a:ext cx="7315200" cy="1132651"/>
          </a:xfrm>
        </p:spPr>
        <p:txBody>
          <a:bodyPr/>
          <a:lstStyle/>
          <a:p>
            <a:r>
              <a:rPr lang="nl-NL" dirty="0"/>
              <a:t>Model prediction</a:t>
            </a:r>
          </a:p>
        </p:txBody>
      </p:sp>
      <p:sp>
        <p:nvSpPr>
          <p:cNvPr id="3" name="Text Placeholder 2">
            <a:extLst>
              <a:ext uri="{FF2B5EF4-FFF2-40B4-BE49-F238E27FC236}">
                <a16:creationId xmlns:a16="http://schemas.microsoft.com/office/drawing/2014/main" id="{CC78A182-1A53-47AC-A989-9309F093377C}"/>
              </a:ext>
            </a:extLst>
          </p:cNvPr>
          <p:cNvSpPr>
            <a:spLocks noGrp="1"/>
          </p:cNvSpPr>
          <p:nvPr>
            <p:ph type="body" idx="1"/>
          </p:nvPr>
        </p:nvSpPr>
        <p:spPr>
          <a:xfrm>
            <a:off x="3867912" y="1837341"/>
            <a:ext cx="7876926" cy="3708905"/>
          </a:xfrm>
        </p:spPr>
        <p:txBody>
          <a:bodyPr/>
          <a:lstStyle/>
          <a:p>
            <a:pPr marL="114300" lvl="0" indent="0">
              <a:buSzPts val="1800"/>
            </a:pPr>
            <a:r>
              <a:rPr lang="en-GB" sz="3200" dirty="0"/>
              <a:t>Furthermore, we looked into the possibility of predicting the variables from one model based on the values from another model and a part of its own history. </a:t>
            </a:r>
          </a:p>
          <a:p>
            <a:pPr marL="114300" lvl="0" indent="0">
              <a:buSzPts val="1800"/>
            </a:pPr>
            <a:r>
              <a:rPr lang="en-GB" sz="3200" dirty="0"/>
              <a:t>First steps into multi linear regression were done, however the results will be shown next week. </a:t>
            </a:r>
          </a:p>
          <a:p>
            <a:pPr marL="114300" lvl="0" indent="0">
              <a:buSzPts val="1800"/>
            </a:pPr>
            <a:r>
              <a:rPr lang="en-GB" sz="3200" dirty="0"/>
              <a:t>Other methods used are neural networks and K-means </a:t>
            </a:r>
          </a:p>
          <a:p>
            <a:endParaRPr lang="nl-NL" dirty="0"/>
          </a:p>
        </p:txBody>
      </p:sp>
    </p:spTree>
    <p:extLst>
      <p:ext uri="{BB962C8B-B14F-4D97-AF65-F5344CB8AC3E}">
        <p14:creationId xmlns:p14="http://schemas.microsoft.com/office/powerpoint/2010/main" val="86445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801308ffce_0_19"/>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dirty="0"/>
              <a:t>Model Prediction using dense ANN’s</a:t>
            </a:r>
            <a:endParaRPr dirty="0"/>
          </a:p>
        </p:txBody>
      </p:sp>
      <p:sp>
        <p:nvSpPr>
          <p:cNvPr id="128" name="Google Shape;128;g801308ffce_0_19"/>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Experimental Setup. Splitting data into training and test sets: We took the first 1000 days from two different models and created a labeled training set from that. This means the input is a vector of variables for one day of model 1 and the label is the vector of variables for model 2. </a:t>
            </a:r>
            <a:endParaRPr/>
          </a:p>
          <a:p>
            <a:pPr marL="457200" lvl="0" indent="-342900" algn="l" rtl="0">
              <a:lnSpc>
                <a:spcPct val="90000"/>
              </a:lnSpc>
              <a:spcBef>
                <a:spcPts val="1200"/>
              </a:spcBef>
              <a:spcAft>
                <a:spcPts val="0"/>
              </a:spcAft>
              <a:buSzPts val="1800"/>
              <a:buChar char="●"/>
            </a:pPr>
            <a:r>
              <a:rPr lang="nl-NL"/>
              <a:t>The task is to predict from a vector of observations for model 1 the corresponding vector of observations for model 2. Note that we did not (yet) use recurrent neural networks to take into account the relationship between different time steps. However, already for a simple dense ANN the results are surprisingly pretty convincing.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801308ffce_0_0"/>
          <p:cNvPicPr preferRelativeResize="0"/>
          <p:nvPr/>
        </p:nvPicPr>
        <p:blipFill>
          <a:blip r:embed="rId3">
            <a:alphaModFix/>
          </a:blip>
          <a:stretch>
            <a:fillRect/>
          </a:stretch>
        </p:blipFill>
        <p:spPr>
          <a:xfrm>
            <a:off x="992100" y="167400"/>
            <a:ext cx="10044077" cy="6266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g801308ffce_0_6"/>
          <p:cNvPicPr preferRelativeResize="0"/>
          <p:nvPr/>
        </p:nvPicPr>
        <p:blipFill>
          <a:blip r:embed="rId3">
            <a:alphaModFix/>
          </a:blip>
          <a:stretch>
            <a:fillRect/>
          </a:stretch>
        </p:blipFill>
        <p:spPr>
          <a:xfrm>
            <a:off x="986288" y="152400"/>
            <a:ext cx="10219416" cy="6553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801308ffce_0_14"/>
          <p:cNvPicPr preferRelativeResize="0"/>
          <p:nvPr/>
        </p:nvPicPr>
        <p:blipFill>
          <a:blip r:embed="rId3">
            <a:alphaModFix/>
          </a:blip>
          <a:stretch>
            <a:fillRect/>
          </a:stretch>
        </p:blipFill>
        <p:spPr>
          <a:xfrm>
            <a:off x="354675" y="331325"/>
            <a:ext cx="11887200" cy="61953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801308ffce_0_25"/>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dirty="0"/>
              <a:t>Model Prediction using dense ANN’s</a:t>
            </a:r>
            <a:br>
              <a:rPr lang="nl-NL" dirty="0"/>
            </a:br>
            <a:r>
              <a:rPr lang="nl-NL" dirty="0"/>
              <a:t>final remarks</a:t>
            </a:r>
            <a:endParaRPr dirty="0"/>
          </a:p>
        </p:txBody>
      </p:sp>
      <p:sp>
        <p:nvSpPr>
          <p:cNvPr id="149" name="Google Shape;149;g801308ffce_0_25"/>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dirty="0"/>
              <a:t>To do: Generalize this to different models and compare performances as well as to play around with the training set size (e.g. only having the first 100 days poses a bigger challenge since the network never gets to see certain months)</a:t>
            </a:r>
            <a:endParaRPr dirty="0"/>
          </a:p>
          <a:p>
            <a:pPr marL="457200" lvl="0" indent="-342900" algn="l" rtl="0">
              <a:lnSpc>
                <a:spcPct val="90000"/>
              </a:lnSpc>
              <a:spcBef>
                <a:spcPts val="1200"/>
              </a:spcBef>
              <a:spcAft>
                <a:spcPts val="0"/>
              </a:spcAft>
              <a:buSzPts val="1800"/>
              <a:buChar char="●"/>
            </a:pPr>
            <a:r>
              <a:rPr lang="nl-NL" dirty="0"/>
              <a:t>Questions that arise here: How to make the task more challenging? What other predictions could be useful in this context?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3867912" y="1298448"/>
            <a:ext cx="7315200" cy="1882788"/>
          </a:xfrm>
          <a:prstGeom prst="rect">
            <a:avLst/>
          </a:prstGeom>
          <a:noFill/>
          <a:ln>
            <a:noFill/>
          </a:ln>
        </p:spPr>
        <p:txBody>
          <a:bodyPr spcFirstLastPara="1" wrap="square" lIns="91425" tIns="45700" rIns="91425" bIns="45700" anchor="b" anchorCtr="0">
            <a:noAutofit/>
          </a:bodyPr>
          <a:lstStyle/>
          <a:p>
            <a:pPr lvl="0"/>
            <a:r>
              <a:rPr lang="nl-NL" dirty="0"/>
              <a:t>This week we worked on:</a:t>
            </a:r>
            <a:endParaRPr dirty="0"/>
          </a:p>
        </p:txBody>
      </p:sp>
      <p:sp>
        <p:nvSpPr>
          <p:cNvPr id="96" name="Google Shape;96;p2"/>
          <p:cNvSpPr txBox="1">
            <a:spLocks noGrp="1"/>
          </p:cNvSpPr>
          <p:nvPr>
            <p:ph type="body" idx="1"/>
          </p:nvPr>
        </p:nvSpPr>
        <p:spPr>
          <a:xfrm>
            <a:off x="3886200" y="3537140"/>
            <a:ext cx="7315200" cy="2049844"/>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SzPts val="2200"/>
              <a:buFont typeface="+mj-lt"/>
              <a:buAutoNum type="arabicPeriod"/>
            </a:pPr>
            <a:r>
              <a:rPr lang="en-US" sz="3200" dirty="0"/>
              <a:t>We expanded the clustering algorithms and analysis</a:t>
            </a:r>
          </a:p>
          <a:p>
            <a:pPr lvl="0" indent="-457200" algn="l" rtl="0">
              <a:lnSpc>
                <a:spcPct val="90000"/>
              </a:lnSpc>
              <a:spcBef>
                <a:spcPts val="0"/>
              </a:spcBef>
              <a:spcAft>
                <a:spcPts val="0"/>
              </a:spcAft>
              <a:buSzPts val="2200"/>
              <a:buFont typeface="+mj-lt"/>
              <a:buAutoNum type="arabicPeriod"/>
            </a:pPr>
            <a:r>
              <a:rPr lang="en-US" sz="3200" dirty="0"/>
              <a:t>We started using Neural Networks in order to make predictions</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31B0-0501-4709-87C6-E5D1EC7EAD17}"/>
              </a:ext>
            </a:extLst>
          </p:cNvPr>
          <p:cNvSpPr>
            <a:spLocks noGrp="1"/>
          </p:cNvSpPr>
          <p:nvPr>
            <p:ph type="title"/>
          </p:nvPr>
        </p:nvSpPr>
        <p:spPr>
          <a:xfrm>
            <a:off x="3886200" y="186932"/>
            <a:ext cx="7315200" cy="1433801"/>
          </a:xfrm>
        </p:spPr>
        <p:txBody>
          <a:bodyPr/>
          <a:lstStyle/>
          <a:p>
            <a:r>
              <a:rPr lang="nl-NL" dirty="0"/>
              <a:t>Clustering</a:t>
            </a:r>
          </a:p>
        </p:txBody>
      </p:sp>
      <p:sp>
        <p:nvSpPr>
          <p:cNvPr id="3" name="Text Placeholder 2">
            <a:extLst>
              <a:ext uri="{FF2B5EF4-FFF2-40B4-BE49-F238E27FC236}">
                <a16:creationId xmlns:a16="http://schemas.microsoft.com/office/drawing/2014/main" id="{319E3BC2-D15D-4C5E-A981-90E2B3852193}"/>
              </a:ext>
            </a:extLst>
          </p:cNvPr>
          <p:cNvSpPr>
            <a:spLocks noGrp="1"/>
          </p:cNvSpPr>
          <p:nvPr>
            <p:ph type="body" idx="1"/>
          </p:nvPr>
        </p:nvSpPr>
        <p:spPr>
          <a:xfrm>
            <a:off x="3886200" y="1724766"/>
            <a:ext cx="7315200" cy="5240005"/>
          </a:xfrm>
        </p:spPr>
        <p:txBody>
          <a:bodyPr/>
          <a:lstStyle/>
          <a:p>
            <a:r>
              <a:rPr lang="nl-NL" sz="3200" dirty="0"/>
              <a:t>We removed a bug in the data preperation part of the code</a:t>
            </a:r>
          </a:p>
          <a:p>
            <a:r>
              <a:rPr lang="nl-NL" sz="3200" dirty="0"/>
              <a:t>We created a script which analyzes the physical properties of a cluster</a:t>
            </a:r>
          </a:p>
          <a:p>
            <a:r>
              <a:rPr lang="nl-NL" sz="3200" dirty="0"/>
              <a:t>We improved the algorithms which give insight in the clusters for the first and last 10 years</a:t>
            </a:r>
          </a:p>
          <a:p>
            <a:r>
              <a:rPr lang="nl-NL" sz="3200" dirty="0"/>
              <a:t>We generalized the code in order to compare different stations</a:t>
            </a:r>
          </a:p>
          <a:p>
            <a:r>
              <a:rPr lang="nl-NL" sz="3200" dirty="0"/>
              <a:t>We implemented a second clustering algorithm (DBSCAN)</a:t>
            </a:r>
          </a:p>
        </p:txBody>
      </p:sp>
    </p:spTree>
    <p:extLst>
      <p:ext uri="{BB962C8B-B14F-4D97-AF65-F5344CB8AC3E}">
        <p14:creationId xmlns:p14="http://schemas.microsoft.com/office/powerpoint/2010/main" val="92395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xit" presetSubtype="0" fill="hold" grpId="0"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42" presetClass="path" presetSubtype="0" accel="50000" decel="50000" fill="hold" grpId="1" nodeType="afterEffect">
                                  <p:stCondLst>
                                    <p:cond delay="0"/>
                                  </p:stCondLst>
                                  <p:childTnLst>
                                    <p:animMotion origin="layout" path="M 1.11022E-16 -3.33333E-6 L 0.00052 -0.13333 " pathEditMode="relative" rAng="0" ptsTypes="AA">
                                      <p:cBhvr>
                                        <p:cTn id="33" dur="2000" fill="hold"/>
                                        <p:tgtEl>
                                          <p:spTgt spid="3">
                                            <p:txEl>
                                              <p:pRg st="0" end="0"/>
                                            </p:txEl>
                                          </p:spTgt>
                                        </p:tgtEl>
                                        <p:attrNameLst>
                                          <p:attrName>ppt_x</p:attrName>
                                          <p:attrName>ppt_y</p:attrName>
                                        </p:attrNameLst>
                                      </p:cBhvr>
                                      <p:rCtr x="26" y="-6667"/>
                                    </p:animMotion>
                                  </p:childTnLst>
                                </p:cTn>
                              </p:par>
                              <p:par>
                                <p:cTn id="34" presetID="42" presetClass="path" presetSubtype="0" accel="50000" decel="50000" fill="hold" grpId="1" nodeType="withEffect">
                                  <p:stCondLst>
                                    <p:cond delay="0"/>
                                  </p:stCondLst>
                                  <p:childTnLst>
                                    <p:animMotion origin="layout" path="M 1.11022E-16 -3.33333E-6 L 0.00052 -0.13333 " pathEditMode="relative" rAng="0" ptsTypes="AA">
                                      <p:cBhvr>
                                        <p:cTn id="35" dur="2000" fill="hold"/>
                                        <p:tgtEl>
                                          <p:spTgt spid="3">
                                            <p:txEl>
                                              <p:pRg st="1" end="1"/>
                                            </p:txEl>
                                          </p:spTgt>
                                        </p:tgtEl>
                                        <p:attrNameLst>
                                          <p:attrName>ppt_x</p:attrName>
                                          <p:attrName>ppt_y</p:attrName>
                                        </p:attrNameLst>
                                      </p:cBhvr>
                                      <p:rCtr x="26" y="-6667"/>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1.11022E-16 -3.33333E-6 L 0.00052 -0.13333 " pathEditMode="relative" rAng="0" ptsTypes="AA">
                                      <p:cBhvr>
                                        <p:cTn id="39" dur="2000" fill="hold"/>
                                        <p:tgtEl>
                                          <p:spTgt spid="3">
                                            <p:txEl>
                                              <p:pRg st="2" end="2"/>
                                            </p:txEl>
                                          </p:spTgt>
                                        </p:tgtEl>
                                        <p:attrNameLst>
                                          <p:attrName>ppt_x</p:attrName>
                                          <p:attrName>ppt_y</p:attrName>
                                        </p:attrNameLst>
                                      </p:cBhvr>
                                      <p:rCtr x="26" y="-6667"/>
                                    </p:animMotion>
                                  </p:childTnLst>
                                </p:cTn>
                              </p:par>
                              <p:par>
                                <p:cTn id="40" presetID="42" presetClass="path" presetSubtype="0" accel="50000" decel="50000" fill="hold" grpId="1" nodeType="withEffect">
                                  <p:stCondLst>
                                    <p:cond delay="0"/>
                                  </p:stCondLst>
                                  <p:childTnLst>
                                    <p:animMotion origin="layout" path="M 1.11022E-16 -3.33333E-6 L 0.00052 -0.13333 " pathEditMode="relative" rAng="0" ptsTypes="AA">
                                      <p:cBhvr>
                                        <p:cTn id="41" dur="2000" fill="hold"/>
                                        <p:tgtEl>
                                          <p:spTgt spid="3">
                                            <p:txEl>
                                              <p:pRg st="3" end="3"/>
                                            </p:txEl>
                                          </p:spTgt>
                                        </p:tgtEl>
                                        <p:attrNameLst>
                                          <p:attrName>ppt_x</p:attrName>
                                          <p:attrName>ppt_y</p:attrName>
                                        </p:attrNameLst>
                                      </p:cBhvr>
                                      <p:rCtr x="26" y="-6667"/>
                                    </p:animMotion>
                                  </p:childTnLst>
                                </p:cTn>
                              </p:par>
                              <p:par>
                                <p:cTn id="42" presetID="42" presetClass="path" presetSubtype="0" accel="50000" decel="50000" fill="hold" grpId="1" nodeType="withEffect">
                                  <p:stCondLst>
                                    <p:cond delay="0"/>
                                  </p:stCondLst>
                                  <p:childTnLst>
                                    <p:animMotion origin="layout" path="M 1.11022E-16 -3.33333E-6 L 0.00052 -0.13333 " pathEditMode="relative" rAng="0" ptsTypes="AA">
                                      <p:cBhvr>
                                        <p:cTn id="43" dur="2000" fill="hold"/>
                                        <p:tgtEl>
                                          <p:spTgt spid="3">
                                            <p:txEl>
                                              <p:pRg st="4" end="4"/>
                                            </p:txEl>
                                          </p:spTgt>
                                        </p:tgtEl>
                                        <p:attrNameLst>
                                          <p:attrName>ppt_x</p:attrName>
                                          <p:attrName>ppt_y</p:attrName>
                                        </p:attrNameLst>
                                      </p:cBhvr>
                                      <p:rCtr x="26" y="-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A6E6-803B-453D-BE4D-A352E3903EE6}"/>
              </a:ext>
            </a:extLst>
          </p:cNvPr>
          <p:cNvSpPr>
            <a:spLocks noGrp="1"/>
          </p:cNvSpPr>
          <p:nvPr>
            <p:ph type="title"/>
          </p:nvPr>
        </p:nvSpPr>
        <p:spPr/>
        <p:txBody>
          <a:bodyPr/>
          <a:lstStyle/>
          <a:p>
            <a:r>
              <a:rPr lang="nl-NL" sz="3200" dirty="0"/>
              <a:t>Removing a bug:</a:t>
            </a:r>
          </a:p>
        </p:txBody>
      </p:sp>
      <p:sp>
        <p:nvSpPr>
          <p:cNvPr id="3" name="Text Placeholder 2">
            <a:extLst>
              <a:ext uri="{FF2B5EF4-FFF2-40B4-BE49-F238E27FC236}">
                <a16:creationId xmlns:a16="http://schemas.microsoft.com/office/drawing/2014/main" id="{49304B52-8C13-4E4C-B968-09C67A230327}"/>
              </a:ext>
            </a:extLst>
          </p:cNvPr>
          <p:cNvSpPr>
            <a:spLocks noGrp="1"/>
          </p:cNvSpPr>
          <p:nvPr>
            <p:ph type="body" idx="1"/>
          </p:nvPr>
        </p:nvSpPr>
        <p:spPr/>
        <p:txBody>
          <a:bodyPr/>
          <a:lstStyle/>
          <a:p>
            <a:r>
              <a:rPr lang="nl-NL" dirty="0"/>
              <a:t>Last week we presented this figure:</a:t>
            </a:r>
          </a:p>
          <a:p>
            <a:endParaRPr lang="nl-NL" dirty="0"/>
          </a:p>
          <a:p>
            <a:endParaRPr lang="nl-NL" dirty="0"/>
          </a:p>
          <a:p>
            <a:endParaRPr lang="nl-NL" dirty="0"/>
          </a:p>
          <a:p>
            <a:endParaRPr lang="nl-NL" dirty="0"/>
          </a:p>
          <a:p>
            <a:endParaRPr lang="nl-NL" dirty="0"/>
          </a:p>
          <a:p>
            <a:endParaRPr lang="nl-NL" dirty="0"/>
          </a:p>
          <a:p>
            <a:r>
              <a:rPr lang="nl-NL" dirty="0"/>
              <a:t>All points in the </a:t>
            </a:r>
            <a:r>
              <a:rPr lang="nl-NL" dirty="0">
                <a:solidFill>
                  <a:schemeClr val="accent4"/>
                </a:solidFill>
              </a:rPr>
              <a:t>orange </a:t>
            </a:r>
            <a:r>
              <a:rPr lang="nl-NL" dirty="0">
                <a:solidFill>
                  <a:schemeClr val="tx1"/>
                </a:solidFill>
              </a:rPr>
              <a:t>cluster are identical, due to an error in the removing of NaN points (it only contains ~50 points out of the 30000)</a:t>
            </a:r>
            <a:endParaRPr lang="nl-NL" dirty="0">
              <a:solidFill>
                <a:schemeClr val="accent4"/>
              </a:solidFill>
            </a:endParaRPr>
          </a:p>
        </p:txBody>
      </p:sp>
      <p:pic>
        <p:nvPicPr>
          <p:cNvPr id="4" name="Google Shape;147;p13">
            <a:extLst>
              <a:ext uri="{FF2B5EF4-FFF2-40B4-BE49-F238E27FC236}">
                <a16:creationId xmlns:a16="http://schemas.microsoft.com/office/drawing/2014/main" id="{8543D657-20E4-4A98-BA31-869DF24F9159}"/>
              </a:ext>
            </a:extLst>
          </p:cNvPr>
          <p:cNvPicPr preferRelativeResize="0"/>
          <p:nvPr/>
        </p:nvPicPr>
        <p:blipFill rotWithShape="1">
          <a:blip r:embed="rId2">
            <a:alphaModFix/>
          </a:blip>
          <a:srcRect/>
          <a:stretch/>
        </p:blipFill>
        <p:spPr>
          <a:xfrm>
            <a:off x="4429638" y="1931253"/>
            <a:ext cx="5842532" cy="2497638"/>
          </a:xfrm>
          <a:prstGeom prst="rect">
            <a:avLst/>
          </a:prstGeom>
          <a:noFill/>
          <a:ln>
            <a:noFill/>
          </a:ln>
        </p:spPr>
      </p:pic>
    </p:spTree>
    <p:extLst>
      <p:ext uri="{BB962C8B-B14F-4D97-AF65-F5344CB8AC3E}">
        <p14:creationId xmlns:p14="http://schemas.microsoft.com/office/powerpoint/2010/main" val="172747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Analyzing the clusters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a:picLocks noChangeAspect="1"/>
          </p:cNvPicPr>
          <p:nvPr/>
        </p:nvPicPr>
        <p:blipFill>
          <a:blip r:embed="rId3"/>
          <a:srcRect/>
          <a:stretch/>
        </p:blipFill>
        <p:spPr>
          <a:xfrm>
            <a:off x="3883826" y="972496"/>
            <a:ext cx="7554865" cy="4743874"/>
          </a:xfrm>
          <a:prstGeom prst="rect">
            <a:avLst/>
          </a:prstGeom>
        </p:spPr>
      </p:pic>
      <p:sp>
        <p:nvSpPr>
          <p:cNvPr id="9" name="Google Shape;104;p3"/>
          <p:cNvSpPr txBox="1">
            <a:spLocks/>
          </p:cNvSpPr>
          <p:nvPr/>
        </p:nvSpPr>
        <p:spPr>
          <a:xfrm>
            <a:off x="252919" y="2162013"/>
            <a:ext cx="2947482" cy="3986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a:solidFill>
                  <a:srgbClr val="FFFFFF"/>
                </a:solidFill>
              </a:rPr>
              <a:t>When we remove the orange cluster, we are left with two clusters roughly representing summer and winter.</a:t>
            </a:r>
            <a:endParaRPr lang="en-US"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1600" dirty="0">
                <a:solidFill>
                  <a:srgbClr val="FFFFFF"/>
                </a:solidFill>
              </a:rPr>
              <a:t>Here we see the properties of these clusters</a:t>
            </a:r>
          </a:p>
          <a:p>
            <a:pPr marL="0" lvl="0" indent="0">
              <a:lnSpc>
                <a:spcPct val="80000"/>
              </a:lnSpc>
              <a:spcBef>
                <a:spcPts val="0"/>
              </a:spcBef>
              <a:buNone/>
            </a:pPr>
            <a:endParaRPr lang="en-US" sz="1600" dirty="0">
              <a:solidFill>
                <a:srgbClr val="FFFFFF"/>
              </a:solidFill>
            </a:endParaRPr>
          </a:p>
          <a:p>
            <a:pPr marL="0" lvl="0" indent="0">
              <a:lnSpc>
                <a:spcPct val="80000"/>
              </a:lnSpc>
              <a:spcBef>
                <a:spcPts val="0"/>
              </a:spcBef>
              <a:buNone/>
            </a:pPr>
            <a:r>
              <a:rPr lang="en-US" sz="1600" dirty="0">
                <a:solidFill>
                  <a:srgbClr val="FFFFFF"/>
                </a:solidFill>
              </a:rPr>
              <a:t>Looked at the difference between the distributions of each variable in the two clusters (left is summer cluster, right is winter cluster). A large difference means that it is an important indicator for differentiating between summer and winter.</a:t>
            </a:r>
            <a:endParaRPr lang="en-US" sz="16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2 Clusters</a:t>
            </a:r>
          </a:p>
        </p:txBody>
      </p:sp>
    </p:spTree>
    <p:extLst>
      <p:ext uri="{BB962C8B-B14F-4D97-AF65-F5344CB8AC3E}">
        <p14:creationId xmlns:p14="http://schemas.microsoft.com/office/powerpoint/2010/main" val="138242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Analyzing the clusters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a:picLocks noChangeAspect="1"/>
          </p:cNvPicPr>
          <p:nvPr/>
        </p:nvPicPr>
        <p:blipFill>
          <a:blip r:embed="rId3"/>
          <a:srcRect/>
          <a:stretch/>
        </p:blipFill>
        <p:spPr>
          <a:xfrm>
            <a:off x="3883826" y="972496"/>
            <a:ext cx="7554865" cy="4743873"/>
          </a:xfrm>
          <a:prstGeom prst="rect">
            <a:avLst/>
          </a:prstGeom>
        </p:spPr>
      </p:pic>
      <p:sp>
        <p:nvSpPr>
          <p:cNvPr id="9" name="Google Shape;104;p3"/>
          <p:cNvSpPr txBox="1">
            <a:spLocks/>
          </p:cNvSpPr>
          <p:nvPr/>
        </p:nvSpPr>
        <p:spPr>
          <a:xfrm>
            <a:off x="252919" y="2162013"/>
            <a:ext cx="2947482" cy="3986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a:solidFill>
                  <a:srgbClr val="FFFFFF"/>
                </a:solidFill>
              </a:rPr>
              <a:t>When we remove the orange cluster, we are left with two clusters roughly representing summer and winter.</a:t>
            </a:r>
            <a:endParaRPr lang="en-US"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1600" dirty="0">
                <a:solidFill>
                  <a:srgbClr val="FFFFFF"/>
                </a:solidFill>
              </a:rPr>
              <a:t>Here we see the properties of these clusters</a:t>
            </a:r>
          </a:p>
          <a:p>
            <a:pPr marL="0" lvl="0" indent="0">
              <a:lnSpc>
                <a:spcPct val="80000"/>
              </a:lnSpc>
              <a:spcBef>
                <a:spcPts val="0"/>
              </a:spcBef>
              <a:buNone/>
            </a:pPr>
            <a:endParaRPr lang="en-US" sz="1600" dirty="0">
              <a:solidFill>
                <a:srgbClr val="FFFFFF"/>
              </a:solidFill>
            </a:endParaRPr>
          </a:p>
          <a:p>
            <a:pPr marL="0" lvl="0" indent="0">
              <a:lnSpc>
                <a:spcPct val="80000"/>
              </a:lnSpc>
              <a:spcBef>
                <a:spcPts val="0"/>
              </a:spcBef>
              <a:buNone/>
            </a:pPr>
            <a:r>
              <a:rPr lang="en-US" sz="1600" dirty="0">
                <a:solidFill>
                  <a:srgbClr val="FFFFFF"/>
                </a:solidFill>
              </a:rPr>
              <a:t>Looked at the difference between the distributions of each variable in the two clusters (left is summer cluster, right is winter cluster). A large difference means that it is an important indicator for differentiating between summer and winter.</a:t>
            </a:r>
            <a:endParaRPr lang="en-US" sz="16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3 Clusters</a:t>
            </a:r>
          </a:p>
        </p:txBody>
      </p:sp>
    </p:spTree>
    <p:extLst>
      <p:ext uri="{BB962C8B-B14F-4D97-AF65-F5344CB8AC3E}">
        <p14:creationId xmlns:p14="http://schemas.microsoft.com/office/powerpoint/2010/main" val="390329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Analyzing the clusters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a:picLocks noChangeAspect="1"/>
          </p:cNvPicPr>
          <p:nvPr/>
        </p:nvPicPr>
        <p:blipFill>
          <a:blip r:embed="rId3"/>
          <a:srcRect/>
          <a:stretch/>
        </p:blipFill>
        <p:spPr>
          <a:xfrm>
            <a:off x="3883826" y="972496"/>
            <a:ext cx="7554865" cy="4743873"/>
          </a:xfrm>
          <a:prstGeom prst="rect">
            <a:avLst/>
          </a:prstGeom>
        </p:spPr>
      </p:pic>
      <p:sp>
        <p:nvSpPr>
          <p:cNvPr id="9" name="Google Shape;104;p3"/>
          <p:cNvSpPr txBox="1">
            <a:spLocks/>
          </p:cNvSpPr>
          <p:nvPr/>
        </p:nvSpPr>
        <p:spPr>
          <a:xfrm>
            <a:off x="252919" y="2162013"/>
            <a:ext cx="2947482" cy="3986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a:solidFill>
                  <a:srgbClr val="FFFFFF"/>
                </a:solidFill>
              </a:rPr>
              <a:t>When we remove the orange cluster, we are left with two clusters roughly representing summer and winter.</a:t>
            </a:r>
            <a:endParaRPr lang="en-US"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1600" dirty="0">
                <a:solidFill>
                  <a:srgbClr val="FFFFFF"/>
                </a:solidFill>
              </a:rPr>
              <a:t>Here we see the properties of these clusters</a:t>
            </a:r>
          </a:p>
          <a:p>
            <a:pPr marL="0" lvl="0" indent="0">
              <a:lnSpc>
                <a:spcPct val="80000"/>
              </a:lnSpc>
              <a:spcBef>
                <a:spcPts val="0"/>
              </a:spcBef>
              <a:buNone/>
            </a:pPr>
            <a:endParaRPr lang="en-US" sz="1600" dirty="0">
              <a:solidFill>
                <a:srgbClr val="FFFFFF"/>
              </a:solidFill>
            </a:endParaRPr>
          </a:p>
          <a:p>
            <a:pPr marL="0" lvl="0" indent="0">
              <a:lnSpc>
                <a:spcPct val="80000"/>
              </a:lnSpc>
              <a:spcBef>
                <a:spcPts val="0"/>
              </a:spcBef>
              <a:buNone/>
            </a:pPr>
            <a:r>
              <a:rPr lang="en-US" sz="1600" dirty="0">
                <a:solidFill>
                  <a:srgbClr val="FFFFFF"/>
                </a:solidFill>
              </a:rPr>
              <a:t>Looked at the difference between the distributions of each variable in the two clusters (left is summer cluster, right is winter cluster). A large difference means that it is an important indicator for differentiating between summer and winter.</a:t>
            </a:r>
            <a:endParaRPr lang="en-US" sz="16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4 Clusters</a:t>
            </a:r>
          </a:p>
        </p:txBody>
      </p:sp>
    </p:spTree>
    <p:extLst>
      <p:ext uri="{BB962C8B-B14F-4D97-AF65-F5344CB8AC3E}">
        <p14:creationId xmlns:p14="http://schemas.microsoft.com/office/powerpoint/2010/main" val="36547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The first and last years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04;p3"/>
          <p:cNvSpPr txBox="1">
            <a:spLocks/>
          </p:cNvSpPr>
          <p:nvPr/>
        </p:nvSpPr>
        <p:spPr>
          <a:xfrm>
            <a:off x="252919" y="2162014"/>
            <a:ext cx="2947482" cy="37442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a:solidFill>
                  <a:srgbClr val="FFFFFF"/>
                </a:solidFill>
              </a:rPr>
              <a:t>In order to see how climate change influences  the composition of the clusters, we looked at what part of the days goes to what cluster</a:t>
            </a: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2 clusters:</a:t>
            </a:r>
            <a:endParaRPr lang="en-US" sz="32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p:txBody>
      </p:sp>
      <p:pic>
        <p:nvPicPr>
          <p:cNvPr id="3" name="Picture 2" descr="A picture containing implement, pencil&#10;&#10;Description automatically generated">
            <a:extLst>
              <a:ext uri="{FF2B5EF4-FFF2-40B4-BE49-F238E27FC236}">
                <a16:creationId xmlns:a16="http://schemas.microsoft.com/office/drawing/2014/main" id="{C2CCFFA5-CAEA-4140-B1AB-216FE7498AD0}"/>
              </a:ext>
            </a:extLst>
          </p:cNvPr>
          <p:cNvPicPr>
            <a:picLocks noChangeAspect="1"/>
          </p:cNvPicPr>
          <p:nvPr/>
        </p:nvPicPr>
        <p:blipFill>
          <a:blip r:embed="rId3"/>
          <a:stretch>
            <a:fillRect/>
          </a:stretch>
        </p:blipFill>
        <p:spPr>
          <a:xfrm>
            <a:off x="3684114" y="1589085"/>
            <a:ext cx="8174281" cy="4500819"/>
          </a:xfrm>
          <a:prstGeom prst="rect">
            <a:avLst/>
          </a:prstGeom>
        </p:spPr>
      </p:pic>
    </p:spTree>
    <p:extLst>
      <p:ext uri="{BB962C8B-B14F-4D97-AF65-F5344CB8AC3E}">
        <p14:creationId xmlns:p14="http://schemas.microsoft.com/office/powerpoint/2010/main" val="327158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The first and last years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04;p3"/>
          <p:cNvSpPr txBox="1">
            <a:spLocks/>
          </p:cNvSpPr>
          <p:nvPr/>
        </p:nvSpPr>
        <p:spPr>
          <a:xfrm>
            <a:off x="252919" y="2162014"/>
            <a:ext cx="2947482" cy="37442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None/>
            </a:pPr>
            <a:r>
              <a:rPr lang="en-US" sz="1600" dirty="0">
                <a:solidFill>
                  <a:srgbClr val="FFFFFF"/>
                </a:solidFill>
              </a:rPr>
              <a:t>In order to see how climate change influences  the composition of the clusters, we looked at what part of the days goes to what cluster</a:t>
            </a: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3 clusters:</a:t>
            </a:r>
            <a:endParaRPr lang="en-US" sz="32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p:txBody>
      </p:sp>
      <p:pic>
        <p:nvPicPr>
          <p:cNvPr id="3" name="Picture 2">
            <a:extLst>
              <a:ext uri="{FF2B5EF4-FFF2-40B4-BE49-F238E27FC236}">
                <a16:creationId xmlns:a16="http://schemas.microsoft.com/office/drawing/2014/main" id="{C2CCFFA5-CAEA-4140-B1AB-216FE7498AD0}"/>
              </a:ext>
            </a:extLst>
          </p:cNvPr>
          <p:cNvPicPr>
            <a:picLocks noChangeAspect="1"/>
          </p:cNvPicPr>
          <p:nvPr/>
        </p:nvPicPr>
        <p:blipFill>
          <a:blip r:embed="rId3"/>
          <a:srcRect/>
          <a:stretch/>
        </p:blipFill>
        <p:spPr>
          <a:xfrm>
            <a:off x="3713898" y="1589085"/>
            <a:ext cx="8114712" cy="4500819"/>
          </a:xfrm>
          <a:prstGeom prst="rect">
            <a:avLst/>
          </a:prstGeom>
        </p:spPr>
      </p:pic>
    </p:spTree>
    <p:extLst>
      <p:ext uri="{BB962C8B-B14F-4D97-AF65-F5344CB8AC3E}">
        <p14:creationId xmlns:p14="http://schemas.microsoft.com/office/powerpoint/2010/main" val="227017323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971</Words>
  <Application>Microsoft Office PowerPoint</Application>
  <PresentationFormat>Widescreen</PresentationFormat>
  <Paragraphs>92</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Noto Sans Symbols</vt:lpstr>
      <vt:lpstr>Frame</vt:lpstr>
      <vt:lpstr>Climate Change project update: week 3</vt:lpstr>
      <vt:lpstr>This week we worked on:</vt:lpstr>
      <vt:lpstr>Clustering</vt:lpstr>
      <vt:lpstr>Removing a bug:</vt:lpstr>
      <vt:lpstr>Analyzing the clusters</vt:lpstr>
      <vt:lpstr>Analyzing the clusters</vt:lpstr>
      <vt:lpstr>Analyzing the clusters</vt:lpstr>
      <vt:lpstr>The first and last years</vt:lpstr>
      <vt:lpstr>The first and last years</vt:lpstr>
      <vt:lpstr>The first and last years</vt:lpstr>
      <vt:lpstr>Comparing different stations</vt:lpstr>
      <vt:lpstr>Comparing different stations</vt:lpstr>
      <vt:lpstr>Clustering final remarks</vt:lpstr>
      <vt:lpstr>Model prediction</vt:lpstr>
      <vt:lpstr>Model Prediction using dense ANN’s</vt:lpstr>
      <vt:lpstr>PowerPoint Presentation</vt:lpstr>
      <vt:lpstr>PowerPoint Presentation</vt:lpstr>
      <vt:lpstr>PowerPoint Presentation</vt:lpstr>
      <vt:lpstr>Model Prediction using dense ANN’s 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project update: week 3</dc:title>
  <cp:lastModifiedBy>Simon van Oosterom</cp:lastModifiedBy>
  <cp:revision>11</cp:revision>
  <dcterms:modified xsi:type="dcterms:W3CDTF">2020-05-04T20:50:42Z</dcterms:modified>
</cp:coreProperties>
</file>