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57" r:id="rId4"/>
    <p:sldId id="266" r:id="rId5"/>
    <p:sldId id="269" r:id="rId6"/>
    <p:sldId id="280" r:id="rId7"/>
    <p:sldId id="281" r:id="rId8"/>
    <p:sldId id="274" r:id="rId9"/>
    <p:sldId id="273" r:id="rId10"/>
    <p:sldId id="265" r:id="rId11"/>
  </p:sldIdLst>
  <p:sldSz cx="12192000" cy="6858000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gUs7OCuu4njwz6q0A3s4QfhZ5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43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039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57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1308ffc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01308ffc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nl-NL" dirty="0"/>
              <a:t>Climate Change project update: week 5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nl-NL"/>
              <a:t>Mathematical Data Science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462052" y="887138"/>
            <a:ext cx="2778566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Rens Breunissen,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Lotte van Dongen,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Markus Peschl,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Cecilia Casolo,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Maaike Elgersma,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 Slingerland,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Simon van Oosterom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Supervised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Lorinc Meszaros [Deltares]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Robbert Fokkink [TU Delft]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01308ffce_0_2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nl-NL" dirty="0"/>
              <a:t>Model Prediction using dense ANN’s</a:t>
            </a:r>
            <a:br>
              <a:rPr lang="nl-NL" dirty="0"/>
            </a:br>
            <a:r>
              <a:rPr lang="nl-NL" dirty="0"/>
              <a:t>final remarks</a:t>
            </a:r>
            <a:endParaRPr dirty="0"/>
          </a:p>
        </p:txBody>
      </p:sp>
      <p:sp>
        <p:nvSpPr>
          <p:cNvPr id="149" name="Google Shape;149;g801308ffce_0_2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To do: Generalize this to different models and compare performances as well as to play around with the training set size (e.g. only having the first 100 days poses a bigger challenge since the network never gets to see certain months)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-NL" dirty="0"/>
              <a:t>Questions that arise here: How to make the task more challenging? What other predictions could be useful in this context?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7C50-8052-42C4-BC92-BF2BE0EB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050520"/>
          </a:xfrm>
        </p:spPr>
        <p:txBody>
          <a:bodyPr/>
          <a:lstStyle/>
          <a:p>
            <a:r>
              <a:rPr lang="nl-NL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954BC-B980-48BF-BB76-CBE10E68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2518707"/>
            <a:ext cx="7315200" cy="3068277"/>
          </a:xfrm>
        </p:spPr>
        <p:txBody>
          <a:bodyPr/>
          <a:lstStyle/>
          <a:p>
            <a:r>
              <a:rPr lang="nl-NL" dirty="0"/>
              <a:t>We used a Github drive in order to share codes and results. You can join the drive and view our progress with the following link: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180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18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nl-NL" dirty="0"/>
              <a:t>This week we worked on: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886200" y="3537140"/>
            <a:ext cx="7315200" cy="204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-US" sz="3200" dirty="0"/>
              <a:t>Finishing the research on clustering and Neural Networks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-US" sz="3200" dirty="0"/>
              <a:t>Writing the report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31B0-0501-4709-87C6-E5D1EC7E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86932"/>
            <a:ext cx="7315200" cy="1433801"/>
          </a:xfrm>
        </p:spPr>
        <p:txBody>
          <a:bodyPr/>
          <a:lstStyle/>
          <a:p>
            <a:r>
              <a:rPr lang="nl-NL" dirty="0"/>
              <a:t>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E3BC2-D15D-4C5E-A981-90E2B385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724766"/>
            <a:ext cx="7315200" cy="5240005"/>
          </a:xfrm>
        </p:spPr>
        <p:txBody>
          <a:bodyPr/>
          <a:lstStyle/>
          <a:p>
            <a:r>
              <a:rPr lang="nl-NL" sz="3200" dirty="0"/>
              <a:t>We finished a verification measure for the number of clusters </a:t>
            </a:r>
          </a:p>
          <a:p>
            <a:r>
              <a:rPr lang="nl-NL" sz="3200" dirty="0"/>
              <a:t>We Generated the clusters for all different models, stations, and scenarios</a:t>
            </a:r>
          </a:p>
          <a:p>
            <a:r>
              <a:rPr lang="nl-NL" sz="3200" dirty="0"/>
              <a:t>Finally, we combined this with the code that analyzes the changes between the early and late years</a:t>
            </a:r>
          </a:p>
        </p:txBody>
      </p:sp>
    </p:spTree>
    <p:extLst>
      <p:ext uri="{BB962C8B-B14F-4D97-AF65-F5344CB8AC3E}">
        <p14:creationId xmlns:p14="http://schemas.microsoft.com/office/powerpoint/2010/main" val="9239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0052 -0.1333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0052 -0.1333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0052 -0.1333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162013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As an example we can compare two models with the two different scenarios.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Here, one can see that the MOHC predicts an extreme rise in temperature while CNRM is more or less the average of the models, so we can compare those</a:t>
            </a:r>
            <a:endParaRPr lang="en-US" sz="1600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8301" y="1123837"/>
            <a:ext cx="4199663" cy="4695987"/>
          </a:xfrm>
          <a:prstGeom prst="rect">
            <a:avLst/>
          </a:prstGeom>
        </p:spPr>
      </p:pic>
      <p:sp>
        <p:nvSpPr>
          <p:cNvPr id="12" name="Google Shape;104;p3">
            <a:extLst>
              <a:ext uri="{FF2B5EF4-FFF2-40B4-BE49-F238E27FC236}">
                <a16:creationId xmlns:a16="http://schemas.microsoft.com/office/drawing/2014/main" id="{DF79AF33-D23C-473B-89C1-ADD7516DFA94}"/>
              </a:ext>
            </a:extLst>
          </p:cNvPr>
          <p:cNvSpPr txBox="1">
            <a:spLocks/>
          </p:cNvSpPr>
          <p:nvPr/>
        </p:nvSpPr>
        <p:spPr>
          <a:xfrm>
            <a:off x="6222459" y="758952"/>
            <a:ext cx="2947482" cy="39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chemeClr val="tx1"/>
                </a:solidFill>
              </a:rPr>
              <a:t>Figure from the pre-analysis</a:t>
            </a:r>
          </a:p>
        </p:txBody>
      </p:sp>
    </p:spTree>
    <p:extLst>
      <p:ext uri="{BB962C8B-B14F-4D97-AF65-F5344CB8AC3E}">
        <p14:creationId xmlns:p14="http://schemas.microsoft.com/office/powerpoint/2010/main" val="13824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-5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57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 for all models at the same time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633691"/>
            <a:ext cx="2947482" cy="351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In order to analyze and compare the different clusters, we created the following chart (zooming in may be required).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It shows the average values for all variables for all models and all scenarios when we group into 4 clusters for station </a:t>
            </a:r>
            <a:r>
              <a:rPr lang="en-US" sz="1600" i="1" dirty="0" err="1">
                <a:solidFill>
                  <a:srgbClr val="FFFFFF"/>
                </a:solidFill>
              </a:rPr>
              <a:t>Marsdiep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8373" y="1123838"/>
            <a:ext cx="8118368" cy="4057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D9B5F-DAA6-41FF-945D-CA99A21B4CA4}"/>
              </a:ext>
            </a:extLst>
          </p:cNvPr>
          <p:cNvSpPr txBox="1"/>
          <p:nvPr/>
        </p:nvSpPr>
        <p:spPr>
          <a:xfrm>
            <a:off x="4049971" y="451175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E169A9-5CB1-4957-A6CC-F9B10AAB51BA}"/>
              </a:ext>
            </a:extLst>
          </p:cNvPr>
          <p:cNvSpPr/>
          <p:nvPr/>
        </p:nvSpPr>
        <p:spPr>
          <a:xfrm>
            <a:off x="4298228" y="1189324"/>
            <a:ext cx="438035" cy="4057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DE650-9055-43A4-8ECA-B54E15498566}"/>
              </a:ext>
            </a:extLst>
          </p:cNvPr>
          <p:cNvSpPr txBox="1"/>
          <p:nvPr/>
        </p:nvSpPr>
        <p:spPr>
          <a:xfrm>
            <a:off x="4457965" y="694916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F8036-5EE6-47C1-BF56-663DE370472A}"/>
              </a:ext>
            </a:extLst>
          </p:cNvPr>
          <p:cNvSpPr txBox="1"/>
          <p:nvPr/>
        </p:nvSpPr>
        <p:spPr>
          <a:xfrm>
            <a:off x="4930362" y="436546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553A0-48CA-4BF0-8403-00518DD039FA}"/>
              </a:ext>
            </a:extLst>
          </p:cNvPr>
          <p:cNvSpPr txBox="1"/>
          <p:nvPr/>
        </p:nvSpPr>
        <p:spPr>
          <a:xfrm>
            <a:off x="5260005" y="703248"/>
            <a:ext cx="99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Cluster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AF530C-A45B-4682-BAE7-3140A983FC26}"/>
              </a:ext>
            </a:extLst>
          </p:cNvPr>
          <p:cNvCxnSpPr>
            <a:cxnSpLocks/>
          </p:cNvCxnSpPr>
          <p:nvPr/>
        </p:nvCxnSpPr>
        <p:spPr>
          <a:xfrm>
            <a:off x="4457965" y="694916"/>
            <a:ext cx="0" cy="4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53D933-9371-47BA-AC33-A8E8F9C5DE94}"/>
              </a:ext>
            </a:extLst>
          </p:cNvPr>
          <p:cNvCxnSpPr>
            <a:cxnSpLocks/>
          </p:cNvCxnSpPr>
          <p:nvPr/>
        </p:nvCxnSpPr>
        <p:spPr>
          <a:xfrm>
            <a:off x="4878662" y="913542"/>
            <a:ext cx="0" cy="21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C158EA-CD62-4082-85D6-DDD1D1492472}"/>
              </a:ext>
            </a:extLst>
          </p:cNvPr>
          <p:cNvCxnSpPr>
            <a:cxnSpLocks/>
          </p:cNvCxnSpPr>
          <p:nvPr/>
        </p:nvCxnSpPr>
        <p:spPr>
          <a:xfrm>
            <a:off x="5315786" y="703248"/>
            <a:ext cx="0" cy="43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1F1B59-B47F-44B1-9C76-C300B379E2E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758271" y="1011025"/>
            <a:ext cx="0" cy="1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3242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2 -0.00046 L 0.06433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3 -0.00046 L 0.10026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57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3200" dirty="0"/>
              <a:t>Analyzing the clusters for all models at the same time</a:t>
            </a:r>
            <a:endParaRPr sz="4800" dirty="0"/>
          </a:p>
        </p:txBody>
      </p:sp>
      <p:sp>
        <p:nvSpPr>
          <p:cNvPr id="105" name="Google Shape;105;p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862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/>
          <p:cNvSpPr txBox="1">
            <a:spLocks/>
          </p:cNvSpPr>
          <p:nvPr/>
        </p:nvSpPr>
        <p:spPr>
          <a:xfrm>
            <a:off x="252919" y="2633691"/>
            <a:ext cx="2947482" cy="351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In order to analyze and compare the different clusters, we created the following chart (zooming in may be required).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It shows the average values for all variables for all models and all scenarios when we group into 4 clusters for station </a:t>
            </a:r>
            <a:r>
              <a:rPr lang="en-US" sz="1600" i="1" dirty="0" err="1">
                <a:solidFill>
                  <a:srgbClr val="FFFFFF"/>
                </a:solidFill>
              </a:rPr>
              <a:t>Marsdiep</a:t>
            </a:r>
            <a:r>
              <a:rPr lang="en-US" sz="1600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r>
              <a:rPr lang="en-US" sz="1600" dirty="0">
                <a:solidFill>
                  <a:srgbClr val="FFFFFF"/>
                </a:solidFill>
              </a:rPr>
              <a:t>One can see that the </a:t>
            </a:r>
            <a:r>
              <a:rPr lang="en-US" sz="1600" i="1" dirty="0">
                <a:solidFill>
                  <a:srgbClr val="FFFFFF"/>
                </a:solidFill>
              </a:rPr>
              <a:t>MOHC </a:t>
            </a:r>
            <a:r>
              <a:rPr lang="en-US" sz="1600" dirty="0">
                <a:solidFill>
                  <a:srgbClr val="FFFFFF"/>
                </a:solidFill>
              </a:rPr>
              <a:t>model is different from the other models </a:t>
            </a:r>
            <a:r>
              <a:rPr lang="en-US" sz="1600" dirty="0" err="1">
                <a:solidFill>
                  <a:srgbClr val="FFFFFF"/>
                </a:solidFill>
              </a:rPr>
              <a:t>w.r.t.</a:t>
            </a:r>
            <a:r>
              <a:rPr lang="en-US" sz="1600" dirty="0">
                <a:solidFill>
                  <a:srgbClr val="FFFFFF"/>
                </a:solidFill>
              </a:rPr>
              <a:t> temperature and the </a:t>
            </a:r>
            <a:r>
              <a:rPr lang="en-US" sz="1600" i="1" dirty="0">
                <a:solidFill>
                  <a:srgbClr val="FFFFFF"/>
                </a:solidFill>
              </a:rPr>
              <a:t>IPSL </a:t>
            </a:r>
            <a:r>
              <a:rPr lang="en-US" sz="1600" dirty="0">
                <a:solidFill>
                  <a:srgbClr val="FFFFFF"/>
                </a:solidFill>
              </a:rPr>
              <a:t>in most of the other variables</a:t>
            </a:r>
            <a:endParaRPr lang="en-US" sz="1600" i="1" dirty="0">
              <a:solidFill>
                <a:srgbClr val="FFFF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Noto Sans Symbols"/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098CB-477C-49C5-A593-0D2B36B4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8373" y="1123838"/>
            <a:ext cx="8118368" cy="40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9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7D18-8993-42FA-BDDE-99C58169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Clustering</a:t>
            </a:r>
            <a:br>
              <a:rPr lang="nl-NL" dirty="0"/>
            </a:br>
            <a:r>
              <a:rPr lang="nl-NL" dirty="0"/>
              <a:t>final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615C-6395-4E16-BB34-8DD546AD9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 Do:</a:t>
            </a:r>
          </a:p>
          <a:p>
            <a:pPr lvl="1"/>
            <a:r>
              <a:rPr lang="nl-NL" dirty="0"/>
              <a:t>Look at the KNMI/IPCC/Cordex reports in order to find nice ways of vizualizing the data</a:t>
            </a:r>
          </a:p>
          <a:p>
            <a:pPr lvl="1"/>
            <a:r>
              <a:rPr lang="nl-NL" dirty="0"/>
              <a:t>Expand the validation of the clusters</a:t>
            </a:r>
          </a:p>
          <a:p>
            <a:pPr lvl="1"/>
            <a:r>
              <a:rPr lang="nl-NL" dirty="0"/>
              <a:t>Combine the code for comparing the first and last 10 years and the code for analyzing the clusters.</a:t>
            </a:r>
          </a:p>
          <a:p>
            <a:pPr lvl="1"/>
            <a:r>
              <a:rPr lang="nl-NL" dirty="0"/>
              <a:t>Possibly ignore one (or more) variables in order to generate other clusters</a:t>
            </a:r>
          </a:p>
          <a:p>
            <a:pPr lvl="1"/>
            <a:r>
              <a:rPr lang="nl-NL" dirty="0"/>
              <a:t>Implement spatial clustering on the original dataset (when there is time left)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11430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561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3F51-BA41-4C99-89DA-6658BFFC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704690"/>
            <a:ext cx="7315200" cy="1132651"/>
          </a:xfrm>
        </p:spPr>
        <p:txBody>
          <a:bodyPr/>
          <a:lstStyle/>
          <a:p>
            <a:r>
              <a:rPr lang="nl-NL" dirty="0"/>
              <a:t>Model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A182-1A53-47AC-A989-9309F093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837341"/>
            <a:ext cx="7876926" cy="3708905"/>
          </a:xfrm>
        </p:spPr>
        <p:txBody>
          <a:bodyPr/>
          <a:lstStyle/>
          <a:p>
            <a:pPr marL="114300" lvl="0" indent="0">
              <a:buSzPts val="1800"/>
            </a:pPr>
            <a:r>
              <a:rPr lang="en-GB" sz="3200" dirty="0"/>
              <a:t>Furthermore, we looked into the possibility of predicting the variables from one model based on the values from another model and a part of its own history. </a:t>
            </a:r>
          </a:p>
          <a:p>
            <a:pPr marL="114300" lvl="0" indent="0">
              <a:buSzPts val="1800"/>
            </a:pPr>
            <a:r>
              <a:rPr lang="en-GB" sz="3200" dirty="0"/>
              <a:t>First steps into multi linear regression were done, however the results will be shown next week. </a:t>
            </a:r>
          </a:p>
          <a:p>
            <a:pPr marL="114300" lvl="0" indent="0">
              <a:buSzPts val="1800"/>
            </a:pPr>
            <a:r>
              <a:rPr lang="en-GB" sz="3200" dirty="0"/>
              <a:t>Other methods used are neural networks and K-means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44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549</Words>
  <Application>Microsoft Office PowerPoint</Application>
  <PresentationFormat>Widescreen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Arial</vt:lpstr>
      <vt:lpstr>Noto Sans Symbols</vt:lpstr>
      <vt:lpstr>Frame</vt:lpstr>
      <vt:lpstr>Climate Change project update: week 5</vt:lpstr>
      <vt:lpstr>Github</vt:lpstr>
      <vt:lpstr>This week we worked on:</vt:lpstr>
      <vt:lpstr>Clustering</vt:lpstr>
      <vt:lpstr>Analyzing the clusters</vt:lpstr>
      <vt:lpstr>Analyzing the clusters for all models at the same time</vt:lpstr>
      <vt:lpstr>Analyzing the clusters for all models at the same time</vt:lpstr>
      <vt:lpstr>Clustering final remarks</vt:lpstr>
      <vt:lpstr>Model prediction</vt:lpstr>
      <vt:lpstr>Model Prediction using dense ANN’s final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 update: week 3</dc:title>
  <cp:lastModifiedBy>Simon van Oosterom</cp:lastModifiedBy>
  <cp:revision>19</cp:revision>
  <dcterms:modified xsi:type="dcterms:W3CDTF">2020-05-18T17:04:51Z</dcterms:modified>
</cp:coreProperties>
</file>