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67" r:id="rId4"/>
    <p:sldId id="258" r:id="rId5"/>
    <p:sldId id="268" r:id="rId6"/>
    <p:sldId id="259" r:id="rId7"/>
    <p:sldId id="260" r:id="rId8"/>
    <p:sldId id="261" r:id="rId9"/>
    <p:sldId id="262" r:id="rId10"/>
    <p:sldId id="263" r:id="rId11"/>
    <p:sldId id="264"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Us7OCuu4njwz6q0A3s4QfhZ5R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56"/>
  </p:normalViewPr>
  <p:slideViewPr>
    <p:cSldViewPr snapToGrid="0" snapToObjects="1">
      <p:cViewPr varScale="1">
        <p:scale>
          <a:sx n="78" d="100"/>
          <a:sy n="78" d="100"/>
        </p:scale>
        <p:origin x="1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9" Type="http://customschemas.google.com/relationships/presentationmetadata" Target="metadata"/><Relationship Id="rId20" Type="http://schemas.openxmlformats.org/officeDocument/2006/relationships/presProps" Target="presProps.xml"/><Relationship Id="rId21"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161899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505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01308ffc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1308f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933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01308ffc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01308ff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47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01308ffc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801308ffce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68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278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493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987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32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237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1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1308ffc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01308ffc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89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308ffc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1308f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33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4" name="Google Shape;24;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 name="Google Shape;30;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8"/>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9"/>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9"/>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9"/>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r>
              <a:rPr lang="nl-NL"/>
              <a:t>Mathematical Data Science</a:t>
            </a:r>
            <a:endParaRPr/>
          </a:p>
        </p:txBody>
      </p:sp>
      <p:sp>
        <p:nvSpPr>
          <p:cNvPr id="90" name="Google Shape;90;p1"/>
          <p:cNvSpPr txBox="1"/>
          <p:nvPr/>
        </p:nvSpPr>
        <p:spPr>
          <a:xfrm>
            <a:off x="9462052" y="887138"/>
            <a:ext cx="2778566" cy="49398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Rens Breunissen,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 Lotte van Dongen, </a:t>
            </a: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Markus Peschl,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Cecilia Casolo,</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Maaike Elgersma,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Eva Slingerland,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Simon van Oosterom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Supervised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Lorinc Meszaros [Deltares]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Robbert Fokkink [TU Delft]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801308ffce_0_6"/>
          <p:cNvPicPr preferRelativeResize="0"/>
          <p:nvPr/>
        </p:nvPicPr>
        <p:blipFill>
          <a:blip r:embed="rId3">
            <a:alphaModFix/>
          </a:blip>
          <a:stretch>
            <a:fillRect/>
          </a:stretch>
        </p:blipFill>
        <p:spPr>
          <a:xfrm>
            <a:off x="986288" y="152400"/>
            <a:ext cx="10219416" cy="6553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801308ffce_0_14"/>
          <p:cNvPicPr preferRelativeResize="0"/>
          <p:nvPr/>
        </p:nvPicPr>
        <p:blipFill>
          <a:blip r:embed="rId3">
            <a:alphaModFix/>
          </a:blip>
          <a:stretch>
            <a:fillRect/>
          </a:stretch>
        </p:blipFill>
        <p:spPr>
          <a:xfrm>
            <a:off x="354675" y="331325"/>
            <a:ext cx="11887200" cy="61953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801308ffce_0_2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 using dense ANN’s</a:t>
            </a:r>
            <a:endParaRPr/>
          </a:p>
        </p:txBody>
      </p:sp>
      <p:sp>
        <p:nvSpPr>
          <p:cNvPr id="149" name="Google Shape;149;g801308ffce_0_25"/>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To do: Generalize this to different models and compare performances as well as to play around with the training set size (e.g. only having the first 100 days poses a bigger challenge since the network never gets to see certain months)</a:t>
            </a:r>
            <a:endParaRPr/>
          </a:p>
          <a:p>
            <a:pPr marL="457200" lvl="0" indent="-342900" algn="l" rtl="0">
              <a:lnSpc>
                <a:spcPct val="90000"/>
              </a:lnSpc>
              <a:spcBef>
                <a:spcPts val="1200"/>
              </a:spcBef>
              <a:spcAft>
                <a:spcPts val="0"/>
              </a:spcAft>
              <a:buSzPts val="1800"/>
              <a:buChar char="●"/>
            </a:pPr>
            <a:r>
              <a:rPr lang="nl-NL"/>
              <a:t>Questions that arise here: How to make the task more challenging? What other predictions could be useful in this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95959"/>
              </a:buClr>
              <a:buSzPts val="5900"/>
              <a:buFont typeface="Corbel"/>
              <a:buNone/>
            </a:pPr>
            <a:r>
              <a:rPr lang="nl-NL"/>
              <a:t>Clustering, Neural Networks</a:t>
            </a:r>
            <a:endParaRPr/>
          </a:p>
        </p:txBody>
      </p:sp>
      <p:sp>
        <p:nvSpPr>
          <p:cNvPr id="96" name="Google Shape;96;p2"/>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04" name="Google Shape;104;p3"/>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8" algn="l" rtl="0">
              <a:lnSpc>
                <a:spcPct val="80000"/>
              </a:lnSpc>
              <a:spcBef>
                <a:spcPts val="1200"/>
              </a:spcBef>
              <a:spcAft>
                <a:spcPts val="0"/>
              </a:spcAft>
              <a:buSzPts val="1600"/>
              <a:buNone/>
            </a:pPr>
            <a:endParaRPr sz="160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3">
            <a:alphaModFix/>
          </a:blip>
          <a:srcRect/>
          <a:stretch/>
        </p:blipFill>
        <p:spPr>
          <a:xfrm>
            <a:off x="3577575" y="1296325"/>
            <a:ext cx="9332400" cy="4505799"/>
          </a:xfrm>
          <a:prstGeom prst="rect">
            <a:avLst/>
          </a:prstGeom>
          <a:noFill/>
          <a:ln>
            <a:noFill/>
          </a:ln>
        </p:spPr>
      </p:pic>
    </p:spTree>
    <p:extLst>
      <p:ext uri="{BB962C8B-B14F-4D97-AF65-F5344CB8AC3E}">
        <p14:creationId xmlns:p14="http://schemas.microsoft.com/office/powerpoint/2010/main" val="15658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dirty="0"/>
              <a:t>3) Clustering</a:t>
            </a:r>
            <a:endParaRPr dirty="0"/>
          </a:p>
        </p:txBody>
      </p:sp>
      <p:sp>
        <p:nvSpPr>
          <p:cNvPr id="104" name="Google Shape;104;p3"/>
          <p:cNvSpPr txBox="1">
            <a:spLocks noGrp="1"/>
          </p:cNvSpPr>
          <p:nvPr>
            <p:ph type="body" idx="1"/>
          </p:nvPr>
        </p:nvSpPr>
        <p:spPr>
          <a:xfrm>
            <a:off x="252920" y="2162014"/>
            <a:ext cx="2947482" cy="374426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en-US" sz="1600" dirty="0" smtClean="0">
                <a:solidFill>
                  <a:srgbClr val="FFFFFF"/>
                </a:solidFill>
              </a:rPr>
              <a:t>Setup: standardized all variables, so gave all variables mean zero, variance 1. Next, applied </a:t>
            </a:r>
            <a:r>
              <a:rPr lang="en-US" sz="1600" dirty="0" err="1" smtClean="0">
                <a:solidFill>
                  <a:srgbClr val="FFFFFF"/>
                </a:solidFill>
              </a:rPr>
              <a:t>Kmeans</a:t>
            </a:r>
            <a:r>
              <a:rPr lang="en-US" sz="1600" dirty="0" smtClean="0">
                <a:solidFill>
                  <a:srgbClr val="FFFFFF"/>
                </a:solidFill>
              </a:rPr>
              <a:t> clustering for 1 station into 2 cluster (just like we did last week) which gave a ”summer” and a “winter cluster”. </a:t>
            </a:r>
            <a:endParaRPr lang="en-US" dirty="0" smtClean="0"/>
          </a:p>
          <a:p>
            <a:pPr marL="0" lvl="0" indent="0" algn="l" rtl="0">
              <a:lnSpc>
                <a:spcPct val="80000"/>
              </a:lnSpc>
              <a:spcBef>
                <a:spcPts val="0"/>
              </a:spcBef>
              <a:spcAft>
                <a:spcPts val="0"/>
              </a:spcAft>
              <a:buSzPts val="1800"/>
              <a:buNone/>
            </a:pPr>
            <a:endParaRPr lang="en-US" sz="1600" dirty="0" smtClean="0">
              <a:solidFill>
                <a:srgbClr val="FFFFFF"/>
              </a:solidFill>
            </a:endParaRPr>
          </a:p>
          <a:p>
            <a:pPr marL="0" lvl="0" indent="0" algn="l" rtl="0">
              <a:lnSpc>
                <a:spcPct val="80000"/>
              </a:lnSpc>
              <a:spcBef>
                <a:spcPts val="0"/>
              </a:spcBef>
              <a:spcAft>
                <a:spcPts val="0"/>
              </a:spcAft>
              <a:buSzPts val="1800"/>
              <a:buNone/>
            </a:pPr>
            <a:r>
              <a:rPr lang="en-US" sz="1600" dirty="0" smtClean="0">
                <a:solidFill>
                  <a:srgbClr val="FFFFFF"/>
                </a:solidFill>
              </a:rPr>
              <a:t>Fixed a bug that gave weird results. </a:t>
            </a:r>
            <a:endParaRPr lang="en-US" sz="1600" dirty="0" smtClean="0">
              <a:solidFill>
                <a:srgbClr val="FFFFFF"/>
              </a:solidFill>
            </a:endParaRPr>
          </a:p>
          <a:p>
            <a:pPr marL="0" lvl="0" indent="0" algn="l" rtl="0">
              <a:lnSpc>
                <a:spcPct val="80000"/>
              </a:lnSpc>
              <a:spcBef>
                <a:spcPts val="0"/>
              </a:spcBef>
              <a:spcAft>
                <a:spcPts val="0"/>
              </a:spcAft>
              <a:buSzPts val="1800"/>
              <a:buNone/>
            </a:pPr>
            <a:endParaRPr lang="en-US" sz="1600" dirty="0" smtClean="0">
              <a:solidFill>
                <a:srgbClr val="FFFFFF"/>
              </a:solidFill>
            </a:endParaRPr>
          </a:p>
          <a:p>
            <a:pPr marL="0" lvl="0" indent="0" algn="l" rtl="0">
              <a:lnSpc>
                <a:spcPct val="80000"/>
              </a:lnSpc>
              <a:spcBef>
                <a:spcPts val="0"/>
              </a:spcBef>
              <a:spcAft>
                <a:spcPts val="0"/>
              </a:spcAft>
              <a:buSzPts val="1800"/>
              <a:buNone/>
            </a:pPr>
            <a:r>
              <a:rPr lang="en-US" sz="1600" dirty="0" smtClean="0">
                <a:solidFill>
                  <a:srgbClr val="FFFFFF"/>
                </a:solidFill>
              </a:rPr>
              <a:t>Looked at the difference between the distributions of each variable in the two clusters (left is summer cluster, right is winter cluster). A large difference means that it is an important indicator for differentiating between summer and winter.</a:t>
            </a:r>
            <a:endParaRPr lang="en-US" dirty="0" smtClean="0"/>
          </a:p>
          <a:p>
            <a:pPr marL="182880" lvl="0" indent="-81278" algn="l" rtl="0">
              <a:lnSpc>
                <a:spcPct val="80000"/>
              </a:lnSpc>
              <a:spcBef>
                <a:spcPts val="1200"/>
              </a:spcBef>
              <a:spcAft>
                <a:spcPts val="0"/>
              </a:spcAft>
              <a:buSzPts val="1600"/>
              <a:buNone/>
            </a:pPr>
            <a:endParaRPr lang="en-US" sz="1600" dirty="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022" y="881743"/>
            <a:ext cx="8177529" cy="483325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574" y="758952"/>
            <a:ext cx="8487954" cy="4976203"/>
          </a:xfrm>
          <a:prstGeom prst="rect">
            <a:avLst/>
          </a:prstGeom>
        </p:spPr>
      </p:pic>
      <p:sp>
        <p:nvSpPr>
          <p:cNvPr id="9" name="Google Shape;104;p3"/>
          <p:cNvSpPr txBox="1">
            <a:spLocks/>
          </p:cNvSpPr>
          <p:nvPr/>
        </p:nvSpPr>
        <p:spPr>
          <a:xfrm>
            <a:off x="252919" y="2162014"/>
            <a:ext cx="2947482" cy="37442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42900" algn="l" rtl="0">
              <a:lnSpc>
                <a:spcPct val="90000"/>
              </a:lnSpc>
              <a:spcBef>
                <a:spcPts val="250"/>
              </a:spcBef>
              <a:spcAft>
                <a:spcPts val="0"/>
              </a:spcAft>
              <a:buClr>
                <a:schemeClr val="accent1"/>
              </a:buClr>
              <a:buSzPts val="1800"/>
              <a:buFont typeface="Noto Sans Symbols"/>
              <a:buChar char="●"/>
              <a:defRPr sz="1600" b="0" i="0" u="none" strike="noStrike" cap="none">
                <a:solidFill>
                  <a:srgbClr val="595959"/>
                </a:solidFill>
                <a:latin typeface="Corbel"/>
                <a:ea typeface="Corbel"/>
                <a:cs typeface="Corbel"/>
                <a:sym typeface="Corbel"/>
              </a:defRPr>
            </a:lvl3pPr>
            <a:lvl4pPr marL="1828800" marR="0" lvl="3"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4pPr>
            <a:lvl5pPr marL="2286000" marR="0" lvl="4"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5pPr>
            <a:lvl6pPr marL="2743200" marR="0" lvl="5"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6pPr>
            <a:lvl7pPr marL="3200400" marR="0" lvl="6"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7pPr>
            <a:lvl8pPr marL="3657600" marR="0" lvl="7" indent="-342900" algn="l" rtl="0">
              <a:lnSpc>
                <a:spcPct val="90000"/>
              </a:lnSpc>
              <a:spcBef>
                <a:spcPts val="250"/>
              </a:spcBef>
              <a:spcAft>
                <a:spcPts val="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8pPr>
            <a:lvl9pPr marL="4114800" marR="0" lvl="8" indent="-342900" algn="l" rtl="0">
              <a:lnSpc>
                <a:spcPct val="90000"/>
              </a:lnSpc>
              <a:spcBef>
                <a:spcPts val="250"/>
              </a:spcBef>
              <a:spcAft>
                <a:spcPts val="250"/>
              </a:spcAft>
              <a:buClr>
                <a:schemeClr val="accent1"/>
              </a:buClr>
              <a:buSzPts val="1800"/>
              <a:buFont typeface="Noto Sans Symbols"/>
              <a:buChar char="●"/>
              <a:defRPr sz="1400" b="0" i="0" u="none" strike="noStrike" cap="none">
                <a:solidFill>
                  <a:srgbClr val="595959"/>
                </a:solidFill>
                <a:latin typeface="Corbel"/>
                <a:ea typeface="Corbel"/>
                <a:cs typeface="Corbel"/>
                <a:sym typeface="Corbel"/>
              </a:defRPr>
            </a:lvl9pPr>
          </a:lstStyle>
          <a:p>
            <a:pPr marL="0" indent="0">
              <a:lnSpc>
                <a:spcPct val="80000"/>
              </a:lnSpc>
              <a:spcBef>
                <a:spcPts val="0"/>
              </a:spcBef>
              <a:buFont typeface="Noto Sans Symbols"/>
              <a:buNone/>
            </a:pPr>
            <a:r>
              <a:rPr lang="en-US" sz="1600" dirty="0" smtClean="0">
                <a:solidFill>
                  <a:srgbClr val="FFFFFF"/>
                </a:solidFill>
              </a:rPr>
              <a:t>Setup: standardized all variables, so gave all variables mean zero, variance 1. Next, applied </a:t>
            </a:r>
            <a:r>
              <a:rPr lang="en-US" sz="1600" dirty="0" err="1" smtClean="0">
                <a:solidFill>
                  <a:srgbClr val="FFFFFF"/>
                </a:solidFill>
              </a:rPr>
              <a:t>Kmeans</a:t>
            </a:r>
            <a:r>
              <a:rPr lang="en-US" sz="1600" dirty="0" smtClean="0">
                <a:solidFill>
                  <a:srgbClr val="FFFFFF"/>
                </a:solidFill>
              </a:rPr>
              <a:t> clustering for 1 station into 2 cluster (just like we did last week) which gave a ”summer” and a “winter cluster”. </a:t>
            </a:r>
            <a:endParaRPr lang="en-US" dirty="0" smtClean="0"/>
          </a:p>
          <a:p>
            <a:pPr marL="0" indent="0">
              <a:lnSpc>
                <a:spcPct val="80000"/>
              </a:lnSpc>
              <a:spcBef>
                <a:spcPts val="0"/>
              </a:spcBef>
              <a:buFont typeface="Noto Sans Symbols"/>
              <a:buNone/>
            </a:pPr>
            <a:endParaRPr lang="en-US" sz="1600" dirty="0" smtClean="0">
              <a:solidFill>
                <a:srgbClr val="FFFFFF"/>
              </a:solidFill>
            </a:endParaRPr>
          </a:p>
          <a:p>
            <a:pPr marL="0" indent="0">
              <a:lnSpc>
                <a:spcPct val="80000"/>
              </a:lnSpc>
              <a:spcBef>
                <a:spcPts val="0"/>
              </a:spcBef>
              <a:buFont typeface="Noto Sans Symbols"/>
              <a:buNone/>
            </a:pPr>
            <a:r>
              <a:rPr lang="en-US" sz="1600" dirty="0" smtClean="0">
                <a:solidFill>
                  <a:srgbClr val="FFFFFF"/>
                </a:solidFill>
              </a:rPr>
              <a:t>Fixed a bug that gave weird results. </a:t>
            </a:r>
          </a:p>
          <a:p>
            <a:pPr marL="0" indent="0">
              <a:lnSpc>
                <a:spcPct val="80000"/>
              </a:lnSpc>
              <a:spcBef>
                <a:spcPts val="0"/>
              </a:spcBef>
              <a:buFont typeface="Noto Sans Symbols"/>
              <a:buNone/>
            </a:pPr>
            <a:endParaRPr lang="en-US" sz="1600" dirty="0" smtClean="0">
              <a:solidFill>
                <a:srgbClr val="FFFFFF"/>
              </a:solidFill>
            </a:endParaRPr>
          </a:p>
          <a:p>
            <a:pPr marL="0" indent="0">
              <a:lnSpc>
                <a:spcPct val="80000"/>
              </a:lnSpc>
              <a:spcBef>
                <a:spcPts val="0"/>
              </a:spcBef>
              <a:buFont typeface="Noto Sans Symbols"/>
              <a:buNone/>
            </a:pPr>
            <a:r>
              <a:rPr lang="en-US" sz="1600" dirty="0" smtClean="0">
                <a:solidFill>
                  <a:srgbClr val="FFFFFF"/>
                </a:solidFill>
              </a:rPr>
              <a:t>Here we see the same plot as in the previous slide, but now for the original non-</a:t>
            </a:r>
            <a:r>
              <a:rPr lang="en-US" sz="1600" dirty="0" err="1" smtClean="0">
                <a:solidFill>
                  <a:srgbClr val="FFFFFF"/>
                </a:solidFill>
              </a:rPr>
              <a:t>standardised</a:t>
            </a:r>
            <a:r>
              <a:rPr lang="en-US" sz="1600" dirty="0" smtClean="0">
                <a:solidFill>
                  <a:srgbClr val="FFFFFF"/>
                </a:solidFill>
              </a:rPr>
              <a:t> data. The are pretty much the same, </a:t>
            </a:r>
            <a:r>
              <a:rPr lang="en-US" sz="1600" smtClean="0">
                <a:solidFill>
                  <a:srgbClr val="FFFFFF"/>
                </a:solidFill>
              </a:rPr>
              <a:t>as expected.</a:t>
            </a:r>
            <a:endParaRPr lang="en-US" sz="1600" dirty="0">
              <a:solidFill>
                <a:srgbClr val="FFFFFF"/>
              </a:solidFill>
            </a:endParaRPr>
          </a:p>
        </p:txBody>
      </p:sp>
    </p:spTree>
    <p:extLst>
      <p:ext uri="{BB962C8B-B14F-4D97-AF65-F5344CB8AC3E}">
        <p14:creationId xmlns:p14="http://schemas.microsoft.com/office/powerpoint/2010/main" val="138242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12" name="Google Shape;112;p4"/>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14" name="Google Shape;114;p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txBox="1">
            <a:spLocks noGrp="1"/>
          </p:cNvSpPr>
          <p:nvPr>
            <p:ph type="body" idx="1"/>
          </p:nvPr>
        </p:nvSpPr>
        <p:spPr>
          <a:xfrm>
            <a:off x="252920" y="2162014"/>
            <a:ext cx="2947500" cy="374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6" algn="l" rtl="0">
              <a:lnSpc>
                <a:spcPct val="80000"/>
              </a:lnSpc>
              <a:spcBef>
                <a:spcPts val="1200"/>
              </a:spcBef>
              <a:spcAft>
                <a:spcPts val="0"/>
              </a:spcAft>
              <a:buSzPts val="1600"/>
              <a:buNone/>
            </a:pPr>
            <a:endParaRPr sz="1600">
              <a:solidFill>
                <a:srgbClr val="FFFFFF"/>
              </a:solidFill>
            </a:endParaRPr>
          </a:p>
        </p:txBody>
      </p:sp>
      <p:pic>
        <p:nvPicPr>
          <p:cNvPr id="116" name="Google Shape;116;p4"/>
          <p:cNvPicPr preferRelativeResize="0"/>
          <p:nvPr/>
        </p:nvPicPr>
        <p:blipFill rotWithShape="1">
          <a:blip r:embed="rId3">
            <a:alphaModFix/>
          </a:blip>
          <a:srcRect/>
          <a:stretch/>
        </p:blipFill>
        <p:spPr>
          <a:xfrm>
            <a:off x="3985175" y="1742150"/>
            <a:ext cx="7830700" cy="32565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a:t>
            </a:r>
            <a:endParaRPr/>
          </a:p>
        </p:txBody>
      </p:sp>
      <p:sp>
        <p:nvSpPr>
          <p:cNvPr id="122" name="Google Shape;122;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Furthermore, we looked into the possibility of predicting the variables from one model based on the values from another model and a part of its own history. </a:t>
            </a:r>
            <a:endParaRPr/>
          </a:p>
          <a:p>
            <a:pPr marL="457200" lvl="0" indent="-342900" algn="l" rtl="0">
              <a:lnSpc>
                <a:spcPct val="90000"/>
              </a:lnSpc>
              <a:spcBef>
                <a:spcPts val="1200"/>
              </a:spcBef>
              <a:spcAft>
                <a:spcPts val="0"/>
              </a:spcAft>
              <a:buSzPts val="1800"/>
              <a:buChar char="●"/>
            </a:pPr>
            <a:r>
              <a:rPr lang="nl-NL"/>
              <a:t>First steps into multi linear regression were done, however the results will be shown next week. </a:t>
            </a:r>
            <a:endParaRPr/>
          </a:p>
          <a:p>
            <a:pPr marL="457200" lvl="0" indent="-342900" algn="l" rtl="0">
              <a:lnSpc>
                <a:spcPct val="90000"/>
              </a:lnSpc>
              <a:spcBef>
                <a:spcPts val="1200"/>
              </a:spcBef>
              <a:spcAft>
                <a:spcPts val="0"/>
              </a:spcAft>
              <a:buSzPts val="1800"/>
              <a:buChar char="●"/>
            </a:pPr>
            <a:r>
              <a:rPr lang="nl-NL"/>
              <a:t>Other methods used are neural networks and K-means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801308ffce_0_19"/>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 using dense ANN’s</a:t>
            </a:r>
            <a:endParaRPr/>
          </a:p>
        </p:txBody>
      </p:sp>
      <p:sp>
        <p:nvSpPr>
          <p:cNvPr id="128" name="Google Shape;128;g801308ffce_0_19"/>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Experimental Setup. Splitting data into training and test sets: We took the first 1000 days from two different models and created a labeled training set from that. This means the input is a vector of variables for one day of model 1 and the label is the vector of variables for model 2. </a:t>
            </a:r>
            <a:endParaRPr/>
          </a:p>
          <a:p>
            <a:pPr marL="457200" lvl="0" indent="-342900" algn="l" rtl="0">
              <a:lnSpc>
                <a:spcPct val="90000"/>
              </a:lnSpc>
              <a:spcBef>
                <a:spcPts val="1200"/>
              </a:spcBef>
              <a:spcAft>
                <a:spcPts val="0"/>
              </a:spcAft>
              <a:buSzPts val="1800"/>
              <a:buChar char="●"/>
            </a:pPr>
            <a:r>
              <a:rPr lang="nl-NL"/>
              <a:t>The task is to predict from a vector of observations for model 1 the corresponding vector of observations for model 2. Note that we did not (yet) use recurrent neural networks to take into account the relationship between different time steps. However, already for a simple dense ANN the results are surprisingly pretty convincing.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801308ffce_0_0"/>
          <p:cNvPicPr preferRelativeResize="0"/>
          <p:nvPr/>
        </p:nvPicPr>
        <p:blipFill>
          <a:blip r:embed="rId3">
            <a:alphaModFix/>
          </a:blip>
          <a:stretch>
            <a:fillRect/>
          </a:stretch>
        </p:blipFill>
        <p:spPr>
          <a:xfrm>
            <a:off x="992100" y="167400"/>
            <a:ext cx="10044077" cy="6266799"/>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671</Words>
  <Application>Microsoft Macintosh PowerPoint</Application>
  <PresentationFormat>Widescreen</PresentationFormat>
  <Paragraphs>48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Noto Sans Symbols</vt:lpstr>
      <vt:lpstr>Frame</vt:lpstr>
      <vt:lpstr>Climate Change project update: week 3</vt:lpstr>
      <vt:lpstr>Clustering, Neural Networks</vt:lpstr>
      <vt:lpstr>3) Clustering</vt:lpstr>
      <vt:lpstr>3) Clustering</vt:lpstr>
      <vt:lpstr>3) Clustering</vt:lpstr>
      <vt:lpstr>3) Clustering</vt:lpstr>
      <vt:lpstr>Model prediction</vt:lpstr>
      <vt:lpstr>Model Prediction using dense ANN’s</vt:lpstr>
      <vt:lpstr>PowerPoint Presentation</vt:lpstr>
      <vt:lpstr>PowerPoint Presentation</vt:lpstr>
      <vt:lpstr>PowerPoint Presentation</vt:lpstr>
      <vt:lpstr>Model Prediction using dense ANN’s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project update: week 3</dc:title>
  <cp:lastModifiedBy>Microsoft Office User</cp:lastModifiedBy>
  <cp:revision>2</cp:revision>
  <dcterms:modified xsi:type="dcterms:W3CDTF">2020-05-04T14:41:46Z</dcterms:modified>
</cp:coreProperties>
</file>