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Corbel"/>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orbel-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orbel-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orbel-italic.fntdata"/><Relationship Id="rId6" Type="http://schemas.openxmlformats.org/officeDocument/2006/relationships/slide" Target="slides/slide2.xml"/><Relationship Id="rId18" Type="http://schemas.openxmlformats.org/officeDocument/2006/relationships/font" Target="fonts/Corbel-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57a1f6da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857a1f6da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57a1f6da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857a1f6da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9270263" y="761999"/>
            <a:ext cx="2925318" cy="5334001"/>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1"/>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7" name="Google Shape;77;p1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24" name="Google Shape;24;p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30" name="Google Shape;30;p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6" name="Google Shape;36;p5"/>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7" name="Google Shape;37;p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3" name="Google Shape;43;p6"/>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6"/>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5" name="Google Shape;45;p6"/>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6" name="Google Shape;46;p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8"/>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7" name="Google Shape;57;p8"/>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58" name="Google Shape;58;p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p:nvPr>
            <p:ph idx="2" type="pic"/>
          </p:nvPr>
        </p:nvSpPr>
        <p:spPr>
          <a:xfrm>
            <a:off x="3570644" y="767419"/>
            <a:ext cx="8115230" cy="5330952"/>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200"/>
              </a:spcBef>
              <a:spcAft>
                <a:spcPts val="0"/>
              </a:spcAft>
              <a:buClr>
                <a:schemeClr val="accent1"/>
              </a:buClr>
              <a:buSzPts val="3200"/>
              <a:buFont typeface="Noto Sans Symbols"/>
              <a:buNone/>
              <a:defRPr b="0" i="0" sz="3200" u="none" cap="none" strike="noStrike">
                <a:solidFill>
                  <a:srgbClr val="595959"/>
                </a:solidFill>
                <a:latin typeface="Corbel"/>
                <a:ea typeface="Corbel"/>
                <a:cs typeface="Corbel"/>
                <a:sym typeface="Corbel"/>
              </a:defRPr>
            </a:lvl1pPr>
            <a:lvl2pPr lvl="1" marR="0" rtl="0" algn="l">
              <a:lnSpc>
                <a:spcPct val="90000"/>
              </a:lnSpc>
              <a:spcBef>
                <a:spcPts val="250"/>
              </a:spcBef>
              <a:spcAft>
                <a:spcPts val="0"/>
              </a:spcAft>
              <a:buClr>
                <a:schemeClr val="accent1"/>
              </a:buClr>
              <a:buSzPts val="2800"/>
              <a:buFont typeface="Noto Sans Symbols"/>
              <a:buNone/>
              <a:defRPr b="0" i="0" sz="2800" u="none" cap="none" strike="noStrike">
                <a:solidFill>
                  <a:srgbClr val="595959"/>
                </a:solidFill>
                <a:latin typeface="Corbel"/>
                <a:ea typeface="Corbel"/>
                <a:cs typeface="Corbel"/>
                <a:sym typeface="Corbel"/>
              </a:defRPr>
            </a:lvl2pPr>
            <a:lvl3pPr lvl="2" marR="0" rtl="0" algn="l">
              <a:lnSpc>
                <a:spcPct val="90000"/>
              </a:lnSpc>
              <a:spcBef>
                <a:spcPts val="250"/>
              </a:spcBef>
              <a:spcAft>
                <a:spcPts val="0"/>
              </a:spcAft>
              <a:buClr>
                <a:schemeClr val="accent1"/>
              </a:buClr>
              <a:buSzPts val="2400"/>
              <a:buFont typeface="Noto Sans Symbols"/>
              <a:buNone/>
              <a:defRPr b="0" i="0" sz="2400" u="none" cap="none" strike="noStrike">
                <a:solidFill>
                  <a:srgbClr val="595959"/>
                </a:solidFill>
                <a:latin typeface="Corbel"/>
                <a:ea typeface="Corbel"/>
                <a:cs typeface="Corbel"/>
                <a:sym typeface="Corbel"/>
              </a:defRPr>
            </a:lvl3pPr>
            <a:lvl4pPr lvl="3"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4pPr>
            <a:lvl5pPr lvl="4"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5pPr>
            <a:lvl6pPr lvl="5"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6pPr>
            <a:lvl7pPr lvl="6"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7pPr>
            <a:lvl8pPr lvl="7"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8pPr>
            <a:lvl9pPr lvl="8" marR="0" rtl="0" algn="l">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9pPr>
          </a:lstStyle>
          <a:p/>
        </p:txBody>
      </p:sp>
      <p:sp>
        <p:nvSpPr>
          <p:cNvPr id="64" name="Google Shape;64;p9"/>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5" name="Google Shape;65;p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1" name="Google Shape;71;p1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p:nvPr/>
        </p:nvSpPr>
        <p:spPr>
          <a:xfrm>
            <a:off x="11815864" y="758952"/>
            <a:ext cx="384048" cy="5330952"/>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1" name="Google Shape;11;p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2" name="Google Shape;12;p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2"/>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5900"/>
              <a:buFont typeface="Corbel"/>
              <a:buNone/>
            </a:pPr>
            <a:r>
              <a:rPr lang="nl-NL"/>
              <a:t>Climate Change project update: week 5</a:t>
            </a:r>
            <a:endParaRPr/>
          </a:p>
        </p:txBody>
      </p:sp>
      <p:sp>
        <p:nvSpPr>
          <p:cNvPr id="85" name="Google Shape;85;p12"/>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None/>
            </a:pPr>
            <a:r>
              <a:rPr lang="nl-NL"/>
              <a:t>Mathematical Data Science</a:t>
            </a:r>
            <a:endParaRPr/>
          </a:p>
        </p:txBody>
      </p:sp>
      <p:sp>
        <p:nvSpPr>
          <p:cNvPr id="86" name="Google Shape;86;p12"/>
          <p:cNvSpPr txBox="1"/>
          <p:nvPr/>
        </p:nvSpPr>
        <p:spPr>
          <a:xfrm>
            <a:off x="9462052" y="887138"/>
            <a:ext cx="2778566" cy="493981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Rens Breunissen,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 Lotte van Dongen, </a:t>
            </a:r>
            <a:endParaRPr b="0" i="0" sz="1800" u="none" cap="none" strike="noStrike">
              <a:solidFill>
                <a:schemeClr val="lt1"/>
              </a:solidFill>
              <a:latin typeface="Corbel"/>
              <a:ea typeface="Corbel"/>
              <a:cs typeface="Corbel"/>
              <a:sym typeface="Corbe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Markus Peschl,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Cecilia Casolo,</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Maaike Elgersma,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Eva Slingerland,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Simon van Oosterom</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Supervised by</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Lorinc Meszaros [Deltares]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Robbert Fokkink [TU Delft]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lang="nl-NL"/>
              <a:t>Model Prediction: The Deep Learning Approach</a:t>
            </a:r>
            <a:endParaRPr/>
          </a:p>
        </p:txBody>
      </p:sp>
      <p:sp>
        <p:nvSpPr>
          <p:cNvPr id="161" name="Google Shape;161;p21"/>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200"/>
              </a:spcBef>
              <a:spcAft>
                <a:spcPts val="0"/>
              </a:spcAft>
              <a:buSzPts val="1800"/>
              <a:buChar char="●"/>
            </a:pPr>
            <a:r>
              <a:rPr lang="nl-NL"/>
              <a:t>For predicting models, we took the Deep learning approach. Let’s call the input model X and the output model Y. We have two different networks set up:</a:t>
            </a:r>
            <a:endParaRPr/>
          </a:p>
          <a:p>
            <a:pPr indent="-342900" lvl="1" marL="914400" rtl="0" algn="l">
              <a:lnSpc>
                <a:spcPct val="90000"/>
              </a:lnSpc>
              <a:spcBef>
                <a:spcPts val="0"/>
              </a:spcBef>
              <a:spcAft>
                <a:spcPts val="0"/>
              </a:spcAft>
              <a:buSzPts val="1800"/>
              <a:buChar char="●"/>
            </a:pPr>
            <a:r>
              <a:rPr lang="nl-NL"/>
              <a:t>A linearly connected network predicting variables for each day separately. The input is a vector of variables of model X for a specific day and the goal is to output the corresponding vector of variables of model Y for the same day</a:t>
            </a:r>
            <a:endParaRPr/>
          </a:p>
          <a:p>
            <a:pPr indent="-342900" lvl="1" marL="914400" rtl="0" algn="l">
              <a:lnSpc>
                <a:spcPct val="90000"/>
              </a:lnSpc>
              <a:spcBef>
                <a:spcPts val="0"/>
              </a:spcBef>
              <a:spcAft>
                <a:spcPts val="0"/>
              </a:spcAft>
              <a:buSzPts val="1800"/>
              <a:buChar char="●"/>
            </a:pPr>
            <a:r>
              <a:rPr lang="nl-NL"/>
              <a:t>A sequence to sequence network, consisting of two Long Short Term Memories (LSTMs) stacked together with a final linearly connected layer. The input is a sequence of vectors of model X (e.g. 30 days) and the desired ouput is a sequence of vectors for model Y corresponding to the same dates.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lang="nl-NL"/>
              <a:t>Model Prediction: The Deep Learning Approach</a:t>
            </a:r>
            <a:endParaRPr/>
          </a:p>
        </p:txBody>
      </p:sp>
      <p:sp>
        <p:nvSpPr>
          <p:cNvPr id="167" name="Google Shape;167;p22"/>
          <p:cNvSpPr txBox="1"/>
          <p:nvPr>
            <p:ph idx="1" type="body"/>
          </p:nvPr>
        </p:nvSpPr>
        <p:spPr>
          <a:xfrm>
            <a:off x="3766100" y="295802"/>
            <a:ext cx="6233700" cy="15054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200"/>
              </a:spcBef>
              <a:spcAft>
                <a:spcPts val="0"/>
              </a:spcAft>
              <a:buSzPts val="1800"/>
              <a:buChar char="●"/>
            </a:pPr>
            <a:r>
              <a:rPr lang="nl-NL"/>
              <a:t>Here is a small sketch of the Seq2seq architecture:</a:t>
            </a:r>
            <a:endParaRPr/>
          </a:p>
        </p:txBody>
      </p:sp>
      <p:pic>
        <p:nvPicPr>
          <p:cNvPr id="168" name="Google Shape;168;p22"/>
          <p:cNvPicPr preferRelativeResize="0"/>
          <p:nvPr/>
        </p:nvPicPr>
        <p:blipFill>
          <a:blip r:embed="rId3">
            <a:alphaModFix/>
          </a:blip>
          <a:stretch>
            <a:fillRect/>
          </a:stretch>
        </p:blipFill>
        <p:spPr>
          <a:xfrm>
            <a:off x="4624244" y="1876552"/>
            <a:ext cx="5667375" cy="392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lang="nl-NL"/>
              <a:t>Model Prediction: The Deep Learning Approach</a:t>
            </a:r>
            <a:endParaRPr/>
          </a:p>
        </p:txBody>
      </p:sp>
      <p:sp>
        <p:nvSpPr>
          <p:cNvPr id="174" name="Google Shape;174;p23"/>
          <p:cNvSpPr txBox="1"/>
          <p:nvPr>
            <p:ph idx="1" type="body"/>
          </p:nvPr>
        </p:nvSpPr>
        <p:spPr>
          <a:xfrm>
            <a:off x="3843150" y="144450"/>
            <a:ext cx="7158000" cy="27549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200"/>
              </a:spcBef>
              <a:spcAft>
                <a:spcPts val="0"/>
              </a:spcAft>
              <a:buSzPts val="1800"/>
              <a:buChar char="●"/>
            </a:pPr>
            <a:r>
              <a:rPr lang="nl-NL"/>
              <a:t>As expected, the LSTMs outperform the linearly connected networks. While the latter does on average converge to a reasonable solution, the per day outputs are highly noisy and do not represent the ground truth. On the other hand, the LSTM does capture the desired sequences fairly well, especially if it is tested on years that are not too far away from the training set. For example, let’s look at predictions of temperature for one of the first years in the test set. Here the input was IHEC-EC-EARTH and the labels from IPSL-IPSL-CM5A-MR</a:t>
            </a:r>
            <a:endParaRPr/>
          </a:p>
        </p:txBody>
      </p:sp>
      <p:pic>
        <p:nvPicPr>
          <p:cNvPr id="175" name="Google Shape;175;p23"/>
          <p:cNvPicPr preferRelativeResize="0"/>
          <p:nvPr/>
        </p:nvPicPr>
        <p:blipFill>
          <a:blip r:embed="rId3">
            <a:alphaModFix/>
          </a:blip>
          <a:stretch>
            <a:fillRect/>
          </a:stretch>
        </p:blipFill>
        <p:spPr>
          <a:xfrm>
            <a:off x="3843150" y="2976300"/>
            <a:ext cx="7452126" cy="3677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3"/>
          <p:cNvSpPr txBox="1"/>
          <p:nvPr>
            <p:ph type="title"/>
          </p:nvPr>
        </p:nvSpPr>
        <p:spPr>
          <a:xfrm>
            <a:off x="3867912" y="1298448"/>
            <a:ext cx="7315200" cy="10505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5900"/>
              <a:buFont typeface="Corbel"/>
              <a:buNone/>
            </a:pPr>
            <a:r>
              <a:rPr lang="nl-NL"/>
              <a:t>Github</a:t>
            </a:r>
            <a:endParaRPr/>
          </a:p>
        </p:txBody>
      </p:sp>
      <p:sp>
        <p:nvSpPr>
          <p:cNvPr id="92" name="Google Shape;92;p13"/>
          <p:cNvSpPr txBox="1"/>
          <p:nvPr>
            <p:ph idx="1" type="body"/>
          </p:nvPr>
        </p:nvSpPr>
        <p:spPr>
          <a:xfrm>
            <a:off x="3886200" y="2518707"/>
            <a:ext cx="7315200" cy="3068277"/>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200"/>
              </a:spcBef>
              <a:spcAft>
                <a:spcPts val="0"/>
              </a:spcAft>
              <a:buSzPts val="2200"/>
              <a:buNone/>
            </a:pPr>
            <a:r>
              <a:rPr lang="nl-NL"/>
              <a:t>We used a Github drive in order to share codes and results. You can join the drive and view our progress with the following link:</a:t>
            </a:r>
            <a:endParaRPr/>
          </a:p>
          <a:p>
            <a:pPr indent="-228600" lvl="0" marL="457200" rtl="0" algn="l">
              <a:lnSpc>
                <a:spcPct val="90000"/>
              </a:lnSpc>
              <a:spcBef>
                <a:spcPts val="1200"/>
              </a:spcBef>
              <a:spcAft>
                <a:spcPts val="0"/>
              </a:spcAft>
              <a:buSzPts val="2200"/>
              <a:buNone/>
            </a:pPr>
            <a:r>
              <a:rPr lang="nl-NL"/>
              <a:t>https://github.com/Deltares-Climate-Change/Deltares-Climate-Change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title"/>
          </p:nvPr>
        </p:nvSpPr>
        <p:spPr>
          <a:xfrm>
            <a:off x="3867912" y="1298448"/>
            <a:ext cx="7315200" cy="188278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5900"/>
              <a:buNone/>
            </a:pPr>
            <a:r>
              <a:rPr lang="nl-NL"/>
              <a:t>This week we worked on:</a:t>
            </a:r>
            <a:endParaRPr/>
          </a:p>
        </p:txBody>
      </p:sp>
      <p:sp>
        <p:nvSpPr>
          <p:cNvPr id="98" name="Google Shape;98;p14"/>
          <p:cNvSpPr txBox="1"/>
          <p:nvPr>
            <p:ph idx="1" type="body"/>
          </p:nvPr>
        </p:nvSpPr>
        <p:spPr>
          <a:xfrm>
            <a:off x="3886200" y="3537140"/>
            <a:ext cx="7315200" cy="2049844"/>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SzPts val="2200"/>
              <a:buFont typeface="Arial"/>
              <a:buAutoNum type="arabicPeriod"/>
            </a:pPr>
            <a:r>
              <a:rPr lang="nl-NL" sz="3200"/>
              <a:t>Finishing the research on clustering and Neural Networks</a:t>
            </a:r>
            <a:endParaRPr/>
          </a:p>
          <a:p>
            <a:pPr indent="-457200" lvl="0" marL="457200" rtl="0" algn="l">
              <a:lnSpc>
                <a:spcPct val="90000"/>
              </a:lnSpc>
              <a:spcBef>
                <a:spcPts val="0"/>
              </a:spcBef>
              <a:spcAft>
                <a:spcPts val="0"/>
              </a:spcAft>
              <a:buSzPts val="2200"/>
              <a:buFont typeface="Arial"/>
              <a:buAutoNum type="arabicPeriod"/>
            </a:pPr>
            <a:r>
              <a:rPr lang="nl-NL" sz="3200"/>
              <a:t>Writing the report</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886200" y="186932"/>
            <a:ext cx="7315200" cy="143380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5900"/>
              <a:buFont typeface="Corbel"/>
              <a:buNone/>
            </a:pPr>
            <a:r>
              <a:rPr lang="nl-NL"/>
              <a:t>Clustering</a:t>
            </a:r>
            <a:endParaRPr/>
          </a:p>
        </p:txBody>
      </p:sp>
      <p:sp>
        <p:nvSpPr>
          <p:cNvPr id="104" name="Google Shape;104;p15"/>
          <p:cNvSpPr txBox="1"/>
          <p:nvPr>
            <p:ph idx="1" type="body"/>
          </p:nvPr>
        </p:nvSpPr>
        <p:spPr>
          <a:xfrm>
            <a:off x="3886200" y="1724766"/>
            <a:ext cx="7315200" cy="5240005"/>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200"/>
              </a:spcBef>
              <a:spcAft>
                <a:spcPts val="0"/>
              </a:spcAft>
              <a:buSzPts val="2200"/>
              <a:buNone/>
            </a:pPr>
            <a:r>
              <a:rPr lang="nl-NL" sz="3200"/>
              <a:t>We finished a verification measure for the number of clusters </a:t>
            </a:r>
            <a:endParaRPr/>
          </a:p>
          <a:p>
            <a:pPr indent="-228600" lvl="0" marL="457200" rtl="0" algn="l">
              <a:lnSpc>
                <a:spcPct val="90000"/>
              </a:lnSpc>
              <a:spcBef>
                <a:spcPts val="1200"/>
              </a:spcBef>
              <a:spcAft>
                <a:spcPts val="0"/>
              </a:spcAft>
              <a:buSzPts val="2200"/>
              <a:buNone/>
            </a:pPr>
            <a:r>
              <a:rPr lang="nl-NL" sz="3200"/>
              <a:t>We Generated the clusters for all different models, stations, and scenarios</a:t>
            </a:r>
            <a:endParaRPr/>
          </a:p>
          <a:p>
            <a:pPr indent="-228600" lvl="0" marL="457200" rtl="0" algn="l">
              <a:lnSpc>
                <a:spcPct val="90000"/>
              </a:lnSpc>
              <a:spcBef>
                <a:spcPts val="1200"/>
              </a:spcBef>
              <a:spcAft>
                <a:spcPts val="0"/>
              </a:spcAft>
              <a:buSzPts val="2200"/>
              <a:buNone/>
            </a:pPr>
            <a:r>
              <a:rPr lang="nl-NL" sz="3200"/>
              <a:t>Finally, we combined this with the code that analyzes the changes between the early and late years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5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5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5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03"/>
                                        </p:tgtEl>
                                      </p:cBhvr>
                                    </p:animEffect>
                                    <p:set>
                                      <p:cBhvr>
                                        <p:cTn dur="1" fill="hold">
                                          <p:stCondLst>
                                            <p:cond delay="500"/>
                                          </p:stCondLst>
                                        </p:cTn>
                                        <p:tgtEl>
                                          <p:spTgt spid="1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p:nvPr/>
        </p:nvSpPr>
        <p:spPr>
          <a:xfrm>
            <a:off x="0" y="-54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0" name="Google Shape;110;p16"/>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6"/>
          <p:cNvSpPr txBox="1"/>
          <p:nvPr>
            <p:ph type="title"/>
          </p:nvPr>
        </p:nvSpPr>
        <p:spPr>
          <a:xfrm>
            <a:off x="252919" y="1123837"/>
            <a:ext cx="2947482" cy="1038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3200"/>
              <a:t>Analyzing the clusters</a:t>
            </a:r>
            <a:endParaRPr sz="4800"/>
          </a:p>
        </p:txBody>
      </p:sp>
      <p:sp>
        <p:nvSpPr>
          <p:cNvPr id="112" name="Google Shape;112;p16"/>
          <p:cNvSpPr/>
          <p:nvPr/>
        </p:nvSpPr>
        <p:spPr>
          <a:xfrm>
            <a:off x="11815864" y="758952"/>
            <a:ext cx="384048" cy="5330952"/>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6"/>
          <p:cNvSpPr txBox="1"/>
          <p:nvPr/>
        </p:nvSpPr>
        <p:spPr>
          <a:xfrm>
            <a:off x="252919" y="2162013"/>
            <a:ext cx="2947482" cy="398691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As an example we can compare two models with the two different scenarios. </a:t>
            </a:r>
            <a:endParaRPr/>
          </a:p>
          <a:p>
            <a:pPr indent="0" lvl="0" marL="0" marR="0" rtl="0" algn="l">
              <a:lnSpc>
                <a:spcPct val="80000"/>
              </a:lnSpc>
              <a:spcBef>
                <a:spcPts val="0"/>
              </a:spcBef>
              <a:spcAft>
                <a:spcPts val="0"/>
              </a:spcAft>
              <a:buClr>
                <a:schemeClr val="accent1"/>
              </a:buClr>
              <a:buSzPts val="1800"/>
              <a:buFont typeface="Noto Sans Symbols"/>
              <a:buNone/>
            </a:pPr>
            <a:r>
              <a:t/>
            </a:r>
            <a:endParaRPr b="0" i="0" sz="1600" u="none" cap="none" strike="noStrike">
              <a:solidFill>
                <a:srgbClr val="FFFFFF"/>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Here, one can see that the MOHC predicts an extreme rise in temperature while CNRM is more or less the average of the models, so we can compare those</a:t>
            </a:r>
            <a:endParaRPr b="0" i="0" sz="1600" u="none" cap="none" strike="noStrike">
              <a:solidFill>
                <a:srgbClr val="595959"/>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t/>
            </a:r>
            <a:endParaRPr b="0" i="0" sz="1600" u="none" cap="none" strike="noStrike">
              <a:solidFill>
                <a:srgbClr val="FFFFFF"/>
              </a:solidFill>
              <a:latin typeface="Corbel"/>
              <a:ea typeface="Corbel"/>
              <a:cs typeface="Corbel"/>
              <a:sym typeface="Corbel"/>
            </a:endParaRPr>
          </a:p>
        </p:txBody>
      </p:sp>
      <p:pic>
        <p:nvPicPr>
          <p:cNvPr id="114" name="Google Shape;114;p16"/>
          <p:cNvPicPr preferRelativeResize="0"/>
          <p:nvPr/>
        </p:nvPicPr>
        <p:blipFill rotWithShape="1">
          <a:blip r:embed="rId3">
            <a:alphaModFix/>
          </a:blip>
          <a:srcRect b="0" l="0" r="0" t="0"/>
          <a:stretch/>
        </p:blipFill>
        <p:spPr>
          <a:xfrm>
            <a:off x="5408301" y="1123837"/>
            <a:ext cx="4199663" cy="4695987"/>
          </a:xfrm>
          <a:prstGeom prst="rect">
            <a:avLst/>
          </a:prstGeom>
          <a:noFill/>
          <a:ln>
            <a:noFill/>
          </a:ln>
        </p:spPr>
      </p:pic>
      <p:sp>
        <p:nvSpPr>
          <p:cNvPr id="115" name="Google Shape;115;p16"/>
          <p:cNvSpPr txBox="1"/>
          <p:nvPr/>
        </p:nvSpPr>
        <p:spPr>
          <a:xfrm>
            <a:off x="6222459" y="758952"/>
            <a:ext cx="2947482" cy="398691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chemeClr val="dk1"/>
                </a:solidFill>
                <a:latin typeface="Corbel"/>
                <a:ea typeface="Corbel"/>
                <a:cs typeface="Corbel"/>
                <a:sym typeface="Corbel"/>
              </a:rPr>
              <a:t>Figure from the pre-analysis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p:nvPr/>
        </p:nvSpPr>
        <p:spPr>
          <a:xfrm>
            <a:off x="0" y="-54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21" name="Google Shape;121;p17"/>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7"/>
          <p:cNvSpPr txBox="1"/>
          <p:nvPr>
            <p:ph type="title"/>
          </p:nvPr>
        </p:nvSpPr>
        <p:spPr>
          <a:xfrm>
            <a:off x="252919" y="1123837"/>
            <a:ext cx="2947482" cy="157555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3200"/>
              <a:t>Analyzing the clusters for all models at the same time</a:t>
            </a:r>
            <a:endParaRPr sz="4800"/>
          </a:p>
        </p:txBody>
      </p:sp>
      <p:sp>
        <p:nvSpPr>
          <p:cNvPr id="123" name="Google Shape;123;p17"/>
          <p:cNvSpPr/>
          <p:nvPr/>
        </p:nvSpPr>
        <p:spPr>
          <a:xfrm>
            <a:off x="11815864" y="758952"/>
            <a:ext cx="384048" cy="5330952"/>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7"/>
          <p:cNvSpPr txBox="1"/>
          <p:nvPr/>
        </p:nvSpPr>
        <p:spPr>
          <a:xfrm>
            <a:off x="252919" y="2633691"/>
            <a:ext cx="2947482" cy="3515237"/>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In order to analyze and compare the different clusters, we created the following chart (zooming in may be required).</a:t>
            </a:r>
            <a:endParaRPr/>
          </a:p>
          <a:p>
            <a:pPr indent="0" lvl="0" marL="0" marR="0" rtl="0" algn="l">
              <a:lnSpc>
                <a:spcPct val="80000"/>
              </a:lnSpc>
              <a:spcBef>
                <a:spcPts val="0"/>
              </a:spcBef>
              <a:spcAft>
                <a:spcPts val="0"/>
              </a:spcAft>
              <a:buClr>
                <a:schemeClr val="accent1"/>
              </a:buClr>
              <a:buSzPts val="1800"/>
              <a:buFont typeface="Noto Sans Symbols"/>
              <a:buNone/>
            </a:pPr>
            <a:r>
              <a:t/>
            </a:r>
            <a:endParaRPr b="0" i="0" sz="1600" u="none" cap="none" strike="noStrike">
              <a:solidFill>
                <a:srgbClr val="FFFFFF"/>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It shows the average values for all variables for all models and all scenarios when we group into 4 clusters for station </a:t>
            </a:r>
            <a:r>
              <a:rPr b="0" i="1" lang="nl-NL" sz="1600" u="none" cap="none" strike="noStrike">
                <a:solidFill>
                  <a:srgbClr val="FFFFFF"/>
                </a:solidFill>
                <a:latin typeface="Corbel"/>
                <a:ea typeface="Corbel"/>
                <a:cs typeface="Corbel"/>
                <a:sym typeface="Corbel"/>
              </a:rPr>
              <a:t>Marsdiep</a:t>
            </a:r>
            <a:r>
              <a:rPr b="0" i="0" lang="nl-NL" sz="1600" u="none" cap="none" strike="noStrike">
                <a:solidFill>
                  <a:srgbClr val="FFFFFF"/>
                </a:solidFill>
                <a:latin typeface="Corbel"/>
                <a:ea typeface="Corbel"/>
                <a:cs typeface="Corbel"/>
                <a:sym typeface="Corbel"/>
              </a:rPr>
              <a:t>.</a:t>
            </a:r>
            <a:endParaRPr/>
          </a:p>
          <a:p>
            <a:pPr indent="0" lvl="0" marL="0" marR="0" rtl="0" algn="l">
              <a:lnSpc>
                <a:spcPct val="80000"/>
              </a:lnSpc>
              <a:spcBef>
                <a:spcPts val="0"/>
              </a:spcBef>
              <a:spcAft>
                <a:spcPts val="0"/>
              </a:spcAft>
              <a:buClr>
                <a:schemeClr val="accent1"/>
              </a:buClr>
              <a:buSzPts val="1800"/>
              <a:buFont typeface="Noto Sans Symbols"/>
              <a:buNone/>
            </a:pPr>
            <a:r>
              <a:t/>
            </a:r>
            <a:endParaRPr b="0" i="0" sz="2800" u="none" cap="none" strike="noStrike">
              <a:solidFill>
                <a:srgbClr val="FFFFFF"/>
              </a:solidFill>
              <a:latin typeface="Corbel"/>
              <a:ea typeface="Corbel"/>
              <a:cs typeface="Corbel"/>
              <a:sym typeface="Corbel"/>
            </a:endParaRPr>
          </a:p>
        </p:txBody>
      </p:sp>
      <p:pic>
        <p:nvPicPr>
          <p:cNvPr id="125" name="Google Shape;125;p17"/>
          <p:cNvPicPr preferRelativeResize="0"/>
          <p:nvPr/>
        </p:nvPicPr>
        <p:blipFill rotWithShape="1">
          <a:blip r:embed="rId3">
            <a:alphaModFix/>
          </a:blip>
          <a:srcRect b="0" l="0" r="0" t="0"/>
          <a:stretch/>
        </p:blipFill>
        <p:spPr>
          <a:xfrm>
            <a:off x="3648373" y="1123838"/>
            <a:ext cx="8118368" cy="4057592"/>
          </a:xfrm>
          <a:prstGeom prst="rect">
            <a:avLst/>
          </a:prstGeom>
          <a:noFill/>
          <a:ln>
            <a:noFill/>
          </a:ln>
        </p:spPr>
      </p:pic>
      <p:sp>
        <p:nvSpPr>
          <p:cNvPr id="126" name="Google Shape;126;p17"/>
          <p:cNvSpPr txBox="1"/>
          <p:nvPr/>
        </p:nvSpPr>
        <p:spPr>
          <a:xfrm>
            <a:off x="4049971" y="451175"/>
            <a:ext cx="99653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nl-NL" sz="1400" u="none" cap="none" strike="noStrike">
                <a:solidFill>
                  <a:srgbClr val="000000"/>
                </a:solidFill>
                <a:latin typeface="Arial"/>
                <a:ea typeface="Arial"/>
                <a:cs typeface="Arial"/>
                <a:sym typeface="Arial"/>
              </a:rPr>
              <a:t>Cluster 1</a:t>
            </a:r>
            <a:endParaRPr/>
          </a:p>
        </p:txBody>
      </p:sp>
      <p:sp>
        <p:nvSpPr>
          <p:cNvPr id="127" name="Google Shape;127;p17"/>
          <p:cNvSpPr/>
          <p:nvPr/>
        </p:nvSpPr>
        <p:spPr>
          <a:xfrm>
            <a:off x="4298228" y="1189324"/>
            <a:ext cx="438035" cy="4057592"/>
          </a:xfrm>
          <a:prstGeom prst="rect">
            <a:avLst/>
          </a:prstGeom>
          <a:noFill/>
          <a:ln cap="flat" cmpd="sng" w="25400">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8" name="Google Shape;128;p17"/>
          <p:cNvSpPr txBox="1"/>
          <p:nvPr/>
        </p:nvSpPr>
        <p:spPr>
          <a:xfrm>
            <a:off x="4457965" y="694916"/>
            <a:ext cx="99653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nl-NL" sz="1400" u="none" cap="none" strike="noStrike">
                <a:solidFill>
                  <a:srgbClr val="000000"/>
                </a:solidFill>
                <a:latin typeface="Arial"/>
                <a:ea typeface="Arial"/>
                <a:cs typeface="Arial"/>
                <a:sym typeface="Arial"/>
              </a:rPr>
              <a:t>Cluster 2</a:t>
            </a:r>
            <a:endParaRPr/>
          </a:p>
        </p:txBody>
      </p:sp>
      <p:sp>
        <p:nvSpPr>
          <p:cNvPr id="129" name="Google Shape;129;p17"/>
          <p:cNvSpPr txBox="1"/>
          <p:nvPr/>
        </p:nvSpPr>
        <p:spPr>
          <a:xfrm>
            <a:off x="4930362" y="436546"/>
            <a:ext cx="99653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nl-NL" sz="1400" u="none" cap="none" strike="noStrike">
                <a:solidFill>
                  <a:srgbClr val="000000"/>
                </a:solidFill>
                <a:latin typeface="Arial"/>
                <a:ea typeface="Arial"/>
                <a:cs typeface="Arial"/>
                <a:sym typeface="Arial"/>
              </a:rPr>
              <a:t>Cluster 3</a:t>
            </a:r>
            <a:endParaRPr/>
          </a:p>
        </p:txBody>
      </p:sp>
      <p:sp>
        <p:nvSpPr>
          <p:cNvPr id="130" name="Google Shape;130;p17"/>
          <p:cNvSpPr txBox="1"/>
          <p:nvPr/>
        </p:nvSpPr>
        <p:spPr>
          <a:xfrm>
            <a:off x="5260005" y="703248"/>
            <a:ext cx="99653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nl-NL" sz="1400" u="none" cap="none" strike="noStrike">
                <a:solidFill>
                  <a:srgbClr val="000000"/>
                </a:solidFill>
                <a:latin typeface="Arial"/>
                <a:ea typeface="Arial"/>
                <a:cs typeface="Arial"/>
                <a:sym typeface="Arial"/>
              </a:rPr>
              <a:t>Cluster 4</a:t>
            </a:r>
            <a:endParaRPr/>
          </a:p>
        </p:txBody>
      </p:sp>
      <p:cxnSp>
        <p:nvCxnSpPr>
          <p:cNvPr id="131" name="Google Shape;131;p17"/>
          <p:cNvCxnSpPr/>
          <p:nvPr/>
        </p:nvCxnSpPr>
        <p:spPr>
          <a:xfrm>
            <a:off x="4457965" y="694916"/>
            <a:ext cx="0" cy="420590"/>
          </a:xfrm>
          <a:prstGeom prst="straightConnector1">
            <a:avLst/>
          </a:prstGeom>
          <a:noFill/>
          <a:ln cap="flat" cmpd="sng" w="9525">
            <a:solidFill>
              <a:srgbClr val="3AB7D0"/>
            </a:solidFill>
            <a:prstDash val="solid"/>
            <a:round/>
            <a:headEnd len="sm" w="sm" type="none"/>
            <a:tailEnd len="med" w="med" type="triangle"/>
          </a:ln>
        </p:spPr>
      </p:cxnSp>
      <p:cxnSp>
        <p:nvCxnSpPr>
          <p:cNvPr id="132" name="Google Shape;132;p17"/>
          <p:cNvCxnSpPr/>
          <p:nvPr/>
        </p:nvCxnSpPr>
        <p:spPr>
          <a:xfrm>
            <a:off x="4878662" y="913542"/>
            <a:ext cx="0" cy="210295"/>
          </a:xfrm>
          <a:prstGeom prst="straightConnector1">
            <a:avLst/>
          </a:prstGeom>
          <a:noFill/>
          <a:ln cap="flat" cmpd="sng" w="9525">
            <a:solidFill>
              <a:srgbClr val="3AB7D0"/>
            </a:solidFill>
            <a:prstDash val="solid"/>
            <a:round/>
            <a:headEnd len="sm" w="sm" type="none"/>
            <a:tailEnd len="med" w="med" type="triangle"/>
          </a:ln>
        </p:spPr>
      </p:cxnSp>
      <p:cxnSp>
        <p:nvCxnSpPr>
          <p:cNvPr id="133" name="Google Shape;133;p17"/>
          <p:cNvCxnSpPr/>
          <p:nvPr/>
        </p:nvCxnSpPr>
        <p:spPr>
          <a:xfrm>
            <a:off x="5315786" y="703248"/>
            <a:ext cx="0" cy="430883"/>
          </a:xfrm>
          <a:prstGeom prst="straightConnector1">
            <a:avLst/>
          </a:prstGeom>
          <a:noFill/>
          <a:ln cap="flat" cmpd="sng" w="9525">
            <a:solidFill>
              <a:srgbClr val="3AB7D0"/>
            </a:solidFill>
            <a:prstDash val="solid"/>
            <a:round/>
            <a:headEnd len="sm" w="sm" type="none"/>
            <a:tailEnd len="med" w="med" type="triangle"/>
          </a:ln>
        </p:spPr>
      </p:cxnSp>
      <p:cxnSp>
        <p:nvCxnSpPr>
          <p:cNvPr id="134" name="Google Shape;134;p17"/>
          <p:cNvCxnSpPr>
            <a:stCxn id="130" idx="2"/>
          </p:cNvCxnSpPr>
          <p:nvPr/>
        </p:nvCxnSpPr>
        <p:spPr>
          <a:xfrm>
            <a:off x="5758271" y="1011025"/>
            <a:ext cx="0" cy="123000"/>
          </a:xfrm>
          <a:prstGeom prst="straightConnector1">
            <a:avLst/>
          </a:prstGeom>
          <a:noFill/>
          <a:ln cap="flat" cmpd="sng" w="9525">
            <a:solidFill>
              <a:srgbClr val="3AB7D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txBox="1"/>
          <p:nvPr>
            <p:ph type="title"/>
          </p:nvPr>
        </p:nvSpPr>
        <p:spPr>
          <a:xfrm>
            <a:off x="252919" y="1123837"/>
            <a:ext cx="2947482" cy="157555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3200"/>
              <a:t>Analyzing the clusters for all models at the same time</a:t>
            </a:r>
            <a:endParaRPr sz="4800"/>
          </a:p>
        </p:txBody>
      </p:sp>
      <p:sp>
        <p:nvSpPr>
          <p:cNvPr id="141" name="Google Shape;141;p18"/>
          <p:cNvSpPr/>
          <p:nvPr/>
        </p:nvSpPr>
        <p:spPr>
          <a:xfrm>
            <a:off x="11815864" y="758952"/>
            <a:ext cx="384048" cy="5330952"/>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txBox="1"/>
          <p:nvPr/>
        </p:nvSpPr>
        <p:spPr>
          <a:xfrm>
            <a:off x="252919" y="2633691"/>
            <a:ext cx="2947482" cy="3515237"/>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In order to analyze and compare the different clusters, we created the following chart (zooming in may be required).</a:t>
            </a:r>
            <a:endParaRPr/>
          </a:p>
          <a:p>
            <a:pPr indent="0" lvl="0" marL="0" marR="0" rtl="0" algn="l">
              <a:lnSpc>
                <a:spcPct val="80000"/>
              </a:lnSpc>
              <a:spcBef>
                <a:spcPts val="0"/>
              </a:spcBef>
              <a:spcAft>
                <a:spcPts val="0"/>
              </a:spcAft>
              <a:buClr>
                <a:schemeClr val="accent1"/>
              </a:buClr>
              <a:buSzPts val="1800"/>
              <a:buFont typeface="Noto Sans Symbols"/>
              <a:buNone/>
            </a:pPr>
            <a:r>
              <a:t/>
            </a:r>
            <a:endParaRPr b="0" i="0" sz="1600" u="none" cap="none" strike="noStrike">
              <a:solidFill>
                <a:srgbClr val="FFFFFF"/>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It shows the average values for all variables for all models and all scenarios when we group into 4 clusters for station </a:t>
            </a:r>
            <a:r>
              <a:rPr b="0" i="1" lang="nl-NL" sz="1600" u="none" cap="none" strike="noStrike">
                <a:solidFill>
                  <a:srgbClr val="FFFFFF"/>
                </a:solidFill>
                <a:latin typeface="Corbel"/>
                <a:ea typeface="Corbel"/>
                <a:cs typeface="Corbel"/>
                <a:sym typeface="Corbel"/>
              </a:rPr>
              <a:t>Marsdiep</a:t>
            </a:r>
            <a:r>
              <a:rPr b="0" i="0" lang="nl-NL" sz="1600" u="none" cap="none" strike="noStrike">
                <a:solidFill>
                  <a:srgbClr val="FFFFFF"/>
                </a:solidFill>
                <a:latin typeface="Corbel"/>
                <a:ea typeface="Corbel"/>
                <a:cs typeface="Corbel"/>
                <a:sym typeface="Corbel"/>
              </a:rPr>
              <a:t>.</a:t>
            </a:r>
            <a:endParaRPr/>
          </a:p>
          <a:p>
            <a:pPr indent="0" lvl="0" marL="0" marR="0" rtl="0" algn="l">
              <a:lnSpc>
                <a:spcPct val="80000"/>
              </a:lnSpc>
              <a:spcBef>
                <a:spcPts val="0"/>
              </a:spcBef>
              <a:spcAft>
                <a:spcPts val="0"/>
              </a:spcAft>
              <a:buClr>
                <a:schemeClr val="accent1"/>
              </a:buClr>
              <a:buSzPts val="1800"/>
              <a:buFont typeface="Noto Sans Symbols"/>
              <a:buNone/>
            </a:pPr>
            <a:r>
              <a:t/>
            </a:r>
            <a:endParaRPr b="0" i="0" sz="1600" u="none" cap="none" strike="noStrike">
              <a:solidFill>
                <a:srgbClr val="FFFFFF"/>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One can see that the </a:t>
            </a:r>
            <a:r>
              <a:rPr b="0" i="1" lang="nl-NL" sz="1600" u="none" cap="none" strike="noStrike">
                <a:solidFill>
                  <a:srgbClr val="FFFFFF"/>
                </a:solidFill>
                <a:latin typeface="Corbel"/>
                <a:ea typeface="Corbel"/>
                <a:cs typeface="Corbel"/>
                <a:sym typeface="Corbel"/>
              </a:rPr>
              <a:t>MOHC </a:t>
            </a:r>
            <a:r>
              <a:rPr b="0" i="0" lang="nl-NL" sz="1600" u="none" cap="none" strike="noStrike">
                <a:solidFill>
                  <a:srgbClr val="FFFFFF"/>
                </a:solidFill>
                <a:latin typeface="Corbel"/>
                <a:ea typeface="Corbel"/>
                <a:cs typeface="Corbel"/>
                <a:sym typeface="Corbel"/>
              </a:rPr>
              <a:t>model is different from the other models w.r.t. temperature and the </a:t>
            </a:r>
            <a:r>
              <a:rPr b="0" i="1" lang="nl-NL" sz="1600" u="none" cap="none" strike="noStrike">
                <a:solidFill>
                  <a:srgbClr val="FFFFFF"/>
                </a:solidFill>
                <a:latin typeface="Corbel"/>
                <a:ea typeface="Corbel"/>
                <a:cs typeface="Corbel"/>
                <a:sym typeface="Corbel"/>
              </a:rPr>
              <a:t>IPSL </a:t>
            </a:r>
            <a:r>
              <a:rPr b="0" i="0" lang="nl-NL" sz="1600" u="none" cap="none" strike="noStrike">
                <a:solidFill>
                  <a:srgbClr val="FFFFFF"/>
                </a:solidFill>
                <a:latin typeface="Corbel"/>
                <a:ea typeface="Corbel"/>
                <a:cs typeface="Corbel"/>
                <a:sym typeface="Corbel"/>
              </a:rPr>
              <a:t>in most of the other variables</a:t>
            </a:r>
            <a:endParaRPr b="0" i="1" sz="1600" u="none" cap="none" strike="noStrike">
              <a:solidFill>
                <a:srgbClr val="FFFFFF"/>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t/>
            </a:r>
            <a:endParaRPr b="0" i="0" sz="2800" u="none" cap="none" strike="noStrike">
              <a:solidFill>
                <a:srgbClr val="FFFFFF"/>
              </a:solidFill>
              <a:latin typeface="Corbel"/>
              <a:ea typeface="Corbel"/>
              <a:cs typeface="Corbel"/>
              <a:sym typeface="Corbel"/>
            </a:endParaRPr>
          </a:p>
        </p:txBody>
      </p:sp>
      <p:pic>
        <p:nvPicPr>
          <p:cNvPr id="143" name="Google Shape;143;p18"/>
          <p:cNvPicPr preferRelativeResize="0"/>
          <p:nvPr/>
        </p:nvPicPr>
        <p:blipFill rotWithShape="1">
          <a:blip r:embed="rId3">
            <a:alphaModFix/>
          </a:blip>
          <a:srcRect b="0" l="0" r="0" t="0"/>
          <a:stretch/>
        </p:blipFill>
        <p:spPr>
          <a:xfrm>
            <a:off x="3648373" y="1123838"/>
            <a:ext cx="8118368" cy="40575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lang="nl-NL"/>
              <a:t>Clustering</a:t>
            </a:r>
            <a:br>
              <a:rPr lang="nl-NL"/>
            </a:br>
            <a:r>
              <a:rPr lang="nl-NL"/>
              <a:t>final remarks</a:t>
            </a:r>
            <a:endParaRPr/>
          </a:p>
        </p:txBody>
      </p:sp>
      <p:sp>
        <p:nvSpPr>
          <p:cNvPr id="149" name="Google Shape;149;p19"/>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200"/>
              </a:spcBef>
              <a:spcAft>
                <a:spcPts val="0"/>
              </a:spcAft>
              <a:buSzPts val="1800"/>
              <a:buChar char="●"/>
            </a:pPr>
            <a:r>
              <a:rPr lang="nl-NL"/>
              <a:t>To Do:</a:t>
            </a:r>
            <a:endParaRPr/>
          </a:p>
          <a:p>
            <a:pPr indent="-342900" lvl="1" marL="914400" rtl="0" algn="l">
              <a:lnSpc>
                <a:spcPct val="90000"/>
              </a:lnSpc>
              <a:spcBef>
                <a:spcPts val="250"/>
              </a:spcBef>
              <a:spcAft>
                <a:spcPts val="0"/>
              </a:spcAft>
              <a:buSzPts val="1800"/>
              <a:buChar char="●"/>
            </a:pPr>
            <a:r>
              <a:rPr lang="nl-NL"/>
              <a:t>Look at the KNMI/IPCC/Cordex reports in order to find nice ways of vizualizing the data</a:t>
            </a:r>
            <a:endParaRPr/>
          </a:p>
          <a:p>
            <a:pPr indent="-342900" lvl="1" marL="914400" rtl="0" algn="l">
              <a:lnSpc>
                <a:spcPct val="90000"/>
              </a:lnSpc>
              <a:spcBef>
                <a:spcPts val="250"/>
              </a:spcBef>
              <a:spcAft>
                <a:spcPts val="0"/>
              </a:spcAft>
              <a:buSzPts val="1800"/>
              <a:buChar char="●"/>
            </a:pPr>
            <a:r>
              <a:rPr lang="nl-NL"/>
              <a:t>Expand the validation of the clusters</a:t>
            </a:r>
            <a:endParaRPr/>
          </a:p>
          <a:p>
            <a:pPr indent="-342900" lvl="1" marL="914400" rtl="0" algn="l">
              <a:lnSpc>
                <a:spcPct val="90000"/>
              </a:lnSpc>
              <a:spcBef>
                <a:spcPts val="250"/>
              </a:spcBef>
              <a:spcAft>
                <a:spcPts val="0"/>
              </a:spcAft>
              <a:buSzPts val="1800"/>
              <a:buChar char="●"/>
            </a:pPr>
            <a:r>
              <a:rPr lang="nl-NL"/>
              <a:t>Combine the code for comparing the first and last 10 years and the code for analyzing the clusters.</a:t>
            </a:r>
            <a:endParaRPr/>
          </a:p>
          <a:p>
            <a:pPr indent="-342900" lvl="1" marL="914400" rtl="0" algn="l">
              <a:lnSpc>
                <a:spcPct val="90000"/>
              </a:lnSpc>
              <a:spcBef>
                <a:spcPts val="250"/>
              </a:spcBef>
              <a:spcAft>
                <a:spcPts val="0"/>
              </a:spcAft>
              <a:buSzPts val="1800"/>
              <a:buChar char="●"/>
            </a:pPr>
            <a:r>
              <a:rPr lang="nl-NL"/>
              <a:t>Possibly ignore one (or more) variables in order to generate other clusters</a:t>
            </a:r>
            <a:endParaRPr/>
          </a:p>
          <a:p>
            <a:pPr indent="-342900" lvl="1" marL="914400" rtl="0" algn="l">
              <a:lnSpc>
                <a:spcPct val="90000"/>
              </a:lnSpc>
              <a:spcBef>
                <a:spcPts val="250"/>
              </a:spcBef>
              <a:spcAft>
                <a:spcPts val="0"/>
              </a:spcAft>
              <a:buSzPts val="1800"/>
              <a:buChar char="●"/>
            </a:pPr>
            <a:r>
              <a:rPr lang="nl-NL"/>
              <a:t>Implement spatial clustering on the original dataset (when there is time left)</a:t>
            </a:r>
            <a:endParaRPr/>
          </a:p>
          <a:p>
            <a:pPr indent="-228600" lvl="1" marL="914400" rtl="0" algn="l">
              <a:lnSpc>
                <a:spcPct val="90000"/>
              </a:lnSpc>
              <a:spcBef>
                <a:spcPts val="250"/>
              </a:spcBef>
              <a:spcAft>
                <a:spcPts val="0"/>
              </a:spcAft>
              <a:buSzPts val="1800"/>
              <a:buNone/>
            </a:pPr>
            <a:r>
              <a:t/>
            </a:r>
            <a:endParaRPr/>
          </a:p>
          <a:p>
            <a:pPr indent="-228600" lvl="1" marL="914400" rtl="0" algn="l">
              <a:lnSpc>
                <a:spcPct val="90000"/>
              </a:lnSpc>
              <a:spcBef>
                <a:spcPts val="250"/>
              </a:spcBef>
              <a:spcAft>
                <a:spcPts val="0"/>
              </a:spcAft>
              <a:buSzPts val="1800"/>
              <a:buNone/>
            </a:pPr>
            <a:r>
              <a:t/>
            </a:r>
            <a:endParaRPr/>
          </a:p>
          <a:p>
            <a:pPr indent="0" lvl="0" marL="114300" rtl="0" algn="l">
              <a:lnSpc>
                <a:spcPct val="90000"/>
              </a:lnSpc>
              <a:spcBef>
                <a:spcPts val="1200"/>
              </a:spcBef>
              <a:spcAft>
                <a:spcPts val="0"/>
              </a:spcAft>
              <a:buSzPts val="1800"/>
              <a:buNone/>
            </a:pPr>
            <a:r>
              <a:rPr lang="nl-NL"/>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867912" y="704690"/>
            <a:ext cx="7315200" cy="11326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5900"/>
              <a:buFont typeface="Corbel"/>
              <a:buNone/>
            </a:pPr>
            <a:r>
              <a:rPr lang="nl-NL"/>
              <a:t>Prediction</a:t>
            </a:r>
            <a:endParaRPr/>
          </a:p>
        </p:txBody>
      </p:sp>
      <p:sp>
        <p:nvSpPr>
          <p:cNvPr id="155" name="Google Shape;155;p20"/>
          <p:cNvSpPr txBox="1"/>
          <p:nvPr>
            <p:ph idx="1" type="body"/>
          </p:nvPr>
        </p:nvSpPr>
        <p:spPr>
          <a:xfrm>
            <a:off x="3867912" y="1837341"/>
            <a:ext cx="7876926" cy="3708905"/>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200"/>
              </a:spcBef>
              <a:spcAft>
                <a:spcPts val="0"/>
              </a:spcAft>
              <a:buSzPts val="2200"/>
              <a:buNone/>
            </a:pPr>
            <a:r>
              <a:rPr lang="nl-NL"/>
              <a:t>Currently we have two prediction scenarios:</a:t>
            </a:r>
            <a:endParaRPr/>
          </a:p>
          <a:p>
            <a:pPr indent="0" lvl="0" marL="228600" rtl="0" algn="l">
              <a:lnSpc>
                <a:spcPct val="90000"/>
              </a:lnSpc>
              <a:spcBef>
                <a:spcPts val="1200"/>
              </a:spcBef>
              <a:spcAft>
                <a:spcPts val="0"/>
              </a:spcAft>
              <a:buSzPts val="2200"/>
              <a:buNone/>
            </a:pPr>
            <a:r>
              <a:t/>
            </a:r>
            <a:endParaRPr/>
          </a:p>
          <a:p>
            <a:pPr indent="-368300" lvl="0" marL="457200" rtl="0" algn="l">
              <a:lnSpc>
                <a:spcPct val="90000"/>
              </a:lnSpc>
              <a:spcBef>
                <a:spcPts val="1200"/>
              </a:spcBef>
              <a:spcAft>
                <a:spcPts val="0"/>
              </a:spcAft>
              <a:buSzPts val="2200"/>
              <a:buChar char="●"/>
            </a:pPr>
            <a:r>
              <a:rPr lang="nl-NL"/>
              <a:t>Predicting a variable from other variables (in a fixed model/station setting)</a:t>
            </a:r>
            <a:endParaRPr/>
          </a:p>
          <a:p>
            <a:pPr indent="-368300" lvl="0" marL="457200" rtl="0" algn="l">
              <a:lnSpc>
                <a:spcPct val="90000"/>
              </a:lnSpc>
              <a:spcBef>
                <a:spcPts val="0"/>
              </a:spcBef>
              <a:spcAft>
                <a:spcPts val="0"/>
              </a:spcAft>
              <a:buSzPts val="2200"/>
              <a:buChar char="●"/>
            </a:pPr>
            <a:r>
              <a:rPr lang="nl-NL"/>
              <a:t>Predicting all variables of one model from all variables of a different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