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orbel"/>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Us7OCuu4njwz6q0A3s4QfhZ5R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orbel-regular.fntdata"/><Relationship Id="rId14" Type="http://schemas.openxmlformats.org/officeDocument/2006/relationships/slide" Target="slides/slide10.xml"/><Relationship Id="rId17" Type="http://schemas.openxmlformats.org/officeDocument/2006/relationships/font" Target="fonts/Corbel-italic.fntdata"/><Relationship Id="rId16" Type="http://schemas.openxmlformats.org/officeDocument/2006/relationships/font" Target="fonts/Corbel-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Corbel-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01308ffc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801308ffce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01308ffc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801308ffce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01308ffc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01308ff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01308ffc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01308ff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01308ffc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01308ffc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3" name="Shape 13"/>
        <p:cNvGrpSpPr/>
        <p:nvPr/>
      </p:nvGrpSpPr>
      <p:grpSpPr>
        <a:xfrm>
          <a:off x="0" y="0"/>
          <a:ext cx="0" cy="0"/>
          <a:chOff x="0" y="0"/>
          <a:chExt cx="0" cy="0"/>
        </a:xfrm>
      </p:grpSpPr>
      <p:sp>
        <p:nvSpPr>
          <p:cNvPr id="14" name="Google Shape;14;p15"/>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5"/>
          <p:cNvSpPr/>
          <p:nvPr/>
        </p:nvSpPr>
        <p:spPr>
          <a:xfrm>
            <a:off x="9270263" y="761999"/>
            <a:ext cx="2925318" cy="5334001"/>
          </a:xfrm>
          <a:prstGeom prst="rect">
            <a:avLst/>
          </a:prstGeom>
          <a:solidFill>
            <a:srgbClr val="C8C8C8">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1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5" name="Google Shape;75;p2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5"/>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1" name="Google Shape;81;p2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16"/>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24" name="Google Shape;24;p1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1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30" name="Google Shape;30;p1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6" name="Google Shape;36;p18"/>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7" name="Google Shape;37;p1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3" name="Google Shape;43;p19"/>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4" name="Google Shape;44;p19"/>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5" name="Google Shape;45;p19"/>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6" name="Google Shape;46;p1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1" name="Google Shape;61;p22"/>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2" name="Google Shape;62;p2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p:nvPr>
            <p:ph idx="2" type="pic"/>
          </p:nvPr>
        </p:nvSpPr>
        <p:spPr>
          <a:xfrm>
            <a:off x="3570644" y="767419"/>
            <a:ext cx="8115230" cy="5330952"/>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200"/>
              </a:spcBef>
              <a:spcAft>
                <a:spcPts val="0"/>
              </a:spcAft>
              <a:buClr>
                <a:schemeClr val="accent1"/>
              </a:buClr>
              <a:buSzPts val="3200"/>
              <a:buFont typeface="Noto Sans Symbols"/>
              <a:buNone/>
              <a:defRPr b="0" i="0" sz="3200" u="none" cap="none" strike="noStrike">
                <a:solidFill>
                  <a:srgbClr val="595959"/>
                </a:solidFill>
                <a:latin typeface="Corbel"/>
                <a:ea typeface="Corbel"/>
                <a:cs typeface="Corbel"/>
                <a:sym typeface="Corbel"/>
              </a:defRPr>
            </a:lvl1pPr>
            <a:lvl2pPr lvl="1" marR="0" rtl="0" algn="l">
              <a:lnSpc>
                <a:spcPct val="90000"/>
              </a:lnSpc>
              <a:spcBef>
                <a:spcPts val="250"/>
              </a:spcBef>
              <a:spcAft>
                <a:spcPts val="0"/>
              </a:spcAft>
              <a:buClr>
                <a:schemeClr val="accent1"/>
              </a:buClr>
              <a:buSzPts val="2800"/>
              <a:buFont typeface="Noto Sans Symbols"/>
              <a:buNone/>
              <a:defRPr b="0" i="0" sz="2800" u="none" cap="none" strike="noStrike">
                <a:solidFill>
                  <a:srgbClr val="595959"/>
                </a:solidFill>
                <a:latin typeface="Corbel"/>
                <a:ea typeface="Corbel"/>
                <a:cs typeface="Corbel"/>
                <a:sym typeface="Corbel"/>
              </a:defRPr>
            </a:lvl2pPr>
            <a:lvl3pPr lvl="2" marR="0" rtl="0" algn="l">
              <a:lnSpc>
                <a:spcPct val="90000"/>
              </a:lnSpc>
              <a:spcBef>
                <a:spcPts val="250"/>
              </a:spcBef>
              <a:spcAft>
                <a:spcPts val="0"/>
              </a:spcAft>
              <a:buClr>
                <a:schemeClr val="accent1"/>
              </a:buClr>
              <a:buSzPts val="2400"/>
              <a:buFont typeface="Noto Sans Symbols"/>
              <a:buNone/>
              <a:defRPr b="0" i="0" sz="2400" u="none" cap="none" strike="noStrike">
                <a:solidFill>
                  <a:srgbClr val="595959"/>
                </a:solidFill>
                <a:latin typeface="Corbel"/>
                <a:ea typeface="Corbel"/>
                <a:cs typeface="Corbel"/>
                <a:sym typeface="Corbel"/>
              </a:defRPr>
            </a:lvl3pPr>
            <a:lvl4pPr lvl="3"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4pPr>
            <a:lvl5pPr lvl="4"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5pPr>
            <a:lvl6pPr lvl="5"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6pPr>
            <a:lvl7pPr lvl="6"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7pPr>
            <a:lvl8pPr lvl="7"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8pPr>
            <a:lvl9pPr lvl="8" marR="0" rtl="0" algn="l">
              <a:lnSpc>
                <a:spcPct val="90000"/>
              </a:lnSpc>
              <a:spcBef>
                <a:spcPts val="250"/>
              </a:spcBef>
              <a:spcAft>
                <a:spcPts val="25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9pPr>
          </a:lstStyle>
          <a:p/>
        </p:txBody>
      </p:sp>
      <p:sp>
        <p:nvSpPr>
          <p:cNvPr id="68" name="Google Shape;68;p23"/>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9" name="Google Shape;69;p2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4"/>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4"/>
          <p:cNvSpPr/>
          <p:nvPr/>
        </p:nvSpPr>
        <p:spPr>
          <a:xfrm>
            <a:off x="11815864" y="758952"/>
            <a:ext cx="384048" cy="5330952"/>
          </a:xfrm>
          <a:prstGeom prst="rect">
            <a:avLst/>
          </a:prstGeom>
          <a:solidFill>
            <a:srgbClr val="C8C8C8">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1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1" name="Google Shape;11;p1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2" name="Google Shape;12;p1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5900"/>
              <a:buFont typeface="Corbel"/>
              <a:buNone/>
            </a:pPr>
            <a:r>
              <a:rPr lang="nl-NL"/>
              <a:t>Climate Change project update: week 3</a:t>
            </a:r>
            <a:endParaRPr/>
          </a:p>
        </p:txBody>
      </p:sp>
      <p:sp>
        <p:nvSpPr>
          <p:cNvPr id="89" name="Google Shape;89;p1"/>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00"/>
              <a:buNone/>
            </a:pPr>
            <a:r>
              <a:rPr lang="nl-NL"/>
              <a:t>Mathematical Data Science</a:t>
            </a:r>
            <a:endParaRPr/>
          </a:p>
        </p:txBody>
      </p:sp>
      <p:sp>
        <p:nvSpPr>
          <p:cNvPr id="90" name="Google Shape;90;p1"/>
          <p:cNvSpPr txBox="1"/>
          <p:nvPr/>
        </p:nvSpPr>
        <p:spPr>
          <a:xfrm>
            <a:off x="9462052" y="887138"/>
            <a:ext cx="2778566" cy="493981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Rens Breunissen,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 Lotte van Dongen, </a:t>
            </a:r>
            <a:endParaRPr b="0" i="0" sz="1800" u="none" cap="none" strike="noStrike">
              <a:solidFill>
                <a:schemeClr val="lt1"/>
              </a:solidFill>
              <a:latin typeface="Corbel"/>
              <a:ea typeface="Corbel"/>
              <a:cs typeface="Corbel"/>
              <a:sym typeface="Corbe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Markus Peschl,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Cecilia Casolo,</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Maaike Elgersma,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Eva Slingerland,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Simon van Oosterom</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Supervised by</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Lorinc Meszaros [Deltares]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Robbert Fokkink [TU Delft]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g801308ffce_0_25"/>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lang="nl-NL"/>
              <a:t>Model Prediction using dense ANN’s</a:t>
            </a:r>
            <a:endParaRPr/>
          </a:p>
        </p:txBody>
      </p:sp>
      <p:sp>
        <p:nvSpPr>
          <p:cNvPr id="149" name="Google Shape;149;g801308ffce_0_25"/>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200"/>
              </a:spcBef>
              <a:spcAft>
                <a:spcPts val="0"/>
              </a:spcAft>
              <a:buSzPts val="1800"/>
              <a:buChar char="●"/>
            </a:pPr>
            <a:r>
              <a:rPr lang="nl-NL"/>
              <a:t>To do: Generalize this to different models and compare performances as well as to play around with the training set size (e.g. only having the first 100 days poses a bigger challenge since the network never gets to see certain months)</a:t>
            </a:r>
            <a:endParaRPr/>
          </a:p>
          <a:p>
            <a:pPr indent="-342900" lvl="0" marL="457200" rtl="0" algn="l">
              <a:lnSpc>
                <a:spcPct val="90000"/>
              </a:lnSpc>
              <a:spcBef>
                <a:spcPts val="1200"/>
              </a:spcBef>
              <a:spcAft>
                <a:spcPts val="0"/>
              </a:spcAft>
              <a:buSzPts val="1800"/>
              <a:buChar char="●"/>
            </a:pPr>
            <a:r>
              <a:rPr lang="nl-NL"/>
              <a:t>Questions that arise here: How to make the task more challenging? What other predictions could be useful in this context?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5900"/>
              <a:buFont typeface="Corbel"/>
              <a:buNone/>
            </a:pPr>
            <a:r>
              <a:rPr lang="nl-NL"/>
              <a:t>Clustering, Neural Networks</a:t>
            </a:r>
            <a:endParaRPr/>
          </a:p>
        </p:txBody>
      </p:sp>
      <p:sp>
        <p:nvSpPr>
          <p:cNvPr id="96" name="Google Shape;96;p2"/>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
          <p:cNvSpPr txBox="1"/>
          <p:nvPr>
            <p:ph type="title"/>
          </p:nvPr>
        </p:nvSpPr>
        <p:spPr>
          <a:xfrm>
            <a:off x="252919" y="1123837"/>
            <a:ext cx="2947482" cy="103817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2160"/>
              <a:t>3) Clustering</a:t>
            </a:r>
            <a:endParaRPr/>
          </a:p>
        </p:txBody>
      </p:sp>
      <p:sp>
        <p:nvSpPr>
          <p:cNvPr id="104" name="Google Shape;104;p3"/>
          <p:cNvSpPr txBox="1"/>
          <p:nvPr>
            <p:ph idx="1" type="body"/>
          </p:nvPr>
        </p:nvSpPr>
        <p:spPr>
          <a:xfrm>
            <a:off x="252920" y="2162014"/>
            <a:ext cx="2947482" cy="374426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00"/>
              <a:buNone/>
            </a:pPr>
            <a:r>
              <a:rPr lang="nl-NL" sz="1600">
                <a:solidFill>
                  <a:srgbClr val="FFFFFF"/>
                </a:solidFill>
              </a:rPr>
              <a:t>Setup: standardized all variables, so gave all variables mean zero, variance 1. Next, applied Kmeans clustering for 1 station. </a:t>
            </a:r>
            <a:endParaRPr/>
          </a:p>
          <a:p>
            <a:pPr indent="0" lvl="0" marL="0" rtl="0" algn="l">
              <a:lnSpc>
                <a:spcPct val="80000"/>
              </a:lnSpc>
              <a:spcBef>
                <a:spcPts val="0"/>
              </a:spcBef>
              <a:spcAft>
                <a:spcPts val="0"/>
              </a:spcAft>
              <a:buSzPts val="1800"/>
              <a:buNone/>
            </a:pPr>
            <a:r>
              <a:t/>
            </a:r>
            <a:endParaRPr sz="1600">
              <a:solidFill>
                <a:srgbClr val="FFFFFF"/>
              </a:solidFill>
            </a:endParaRPr>
          </a:p>
          <a:p>
            <a:pPr indent="0" lvl="0" marL="0" rtl="0" algn="l">
              <a:lnSpc>
                <a:spcPct val="80000"/>
              </a:lnSpc>
              <a:spcBef>
                <a:spcPts val="0"/>
              </a:spcBef>
              <a:spcAft>
                <a:spcPts val="0"/>
              </a:spcAft>
              <a:buSzPts val="1800"/>
              <a:buNone/>
            </a:pPr>
            <a:r>
              <a:rPr lang="nl-NL" sz="1600">
                <a:solidFill>
                  <a:srgbClr val="FFFFFF"/>
                </a:solidFill>
              </a:rPr>
              <a:t>Fixed a bug that gave weird results. </a:t>
            </a:r>
            <a:endParaRPr sz="1600">
              <a:solidFill>
                <a:srgbClr val="FFFFFF"/>
              </a:solidFill>
            </a:endParaRPr>
          </a:p>
          <a:p>
            <a:pPr indent="0" lvl="0" marL="0" rtl="0" algn="l">
              <a:lnSpc>
                <a:spcPct val="80000"/>
              </a:lnSpc>
              <a:spcBef>
                <a:spcPts val="0"/>
              </a:spcBef>
              <a:spcAft>
                <a:spcPts val="0"/>
              </a:spcAft>
              <a:buSzPts val="1800"/>
              <a:buNone/>
            </a:pPr>
            <a:r>
              <a:t/>
            </a:r>
            <a:endParaRPr sz="1600">
              <a:solidFill>
                <a:srgbClr val="FFFFFF"/>
              </a:solidFill>
            </a:endParaRPr>
          </a:p>
          <a:p>
            <a:pPr indent="0" lvl="0" marL="0" rtl="0" algn="l">
              <a:lnSpc>
                <a:spcPct val="80000"/>
              </a:lnSpc>
              <a:spcBef>
                <a:spcPts val="0"/>
              </a:spcBef>
              <a:spcAft>
                <a:spcPts val="0"/>
              </a:spcAft>
              <a:buSzPts val="1800"/>
              <a:buNone/>
            </a:pPr>
            <a:r>
              <a:rPr lang="nl-NL" sz="1600">
                <a:solidFill>
                  <a:srgbClr val="FFFFFF"/>
                </a:solidFill>
              </a:rPr>
              <a:t>Tried to see if clusters were different for different stations, wasn’t the case, see image on the right. This shows from left to right the clustering results for stations 1-5. Top shows clustering for first 10 years, bottom shows clustering for last 10 years. </a:t>
            </a:r>
            <a:endParaRPr sz="1600">
              <a:solidFill>
                <a:srgbClr val="FFFFFF"/>
              </a:solidFill>
            </a:endParaRPr>
          </a:p>
          <a:p>
            <a:pPr indent="-81278" lvl="0" marL="182880" rtl="0" algn="l">
              <a:lnSpc>
                <a:spcPct val="80000"/>
              </a:lnSpc>
              <a:spcBef>
                <a:spcPts val="0"/>
              </a:spcBef>
              <a:spcAft>
                <a:spcPts val="0"/>
              </a:spcAft>
              <a:buSzPts val="1600"/>
              <a:buNone/>
            </a:pPr>
            <a:r>
              <a:t/>
            </a:r>
            <a:endParaRPr/>
          </a:p>
          <a:p>
            <a:pPr indent="-81278" lvl="0" marL="182880" rtl="0" algn="l">
              <a:lnSpc>
                <a:spcPct val="80000"/>
              </a:lnSpc>
              <a:spcBef>
                <a:spcPts val="1200"/>
              </a:spcBef>
              <a:spcAft>
                <a:spcPts val="0"/>
              </a:spcAft>
              <a:buSzPts val="1600"/>
              <a:buNone/>
            </a:pPr>
            <a:r>
              <a:t/>
            </a:r>
            <a:endParaRPr sz="1600">
              <a:solidFill>
                <a:srgbClr val="FFFFFF"/>
              </a:solidFill>
            </a:endParaRPr>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6" name="Google Shape;106;p3"/>
          <p:cNvPicPr preferRelativeResize="0"/>
          <p:nvPr/>
        </p:nvPicPr>
        <p:blipFill rotWithShape="1">
          <a:blip r:embed="rId3">
            <a:alphaModFix/>
          </a:blip>
          <a:srcRect b="0" l="0" r="0" t="0"/>
          <a:stretch/>
        </p:blipFill>
        <p:spPr>
          <a:xfrm>
            <a:off x="3577575" y="1296325"/>
            <a:ext cx="9332400" cy="4505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0" name="Shape 110"/>
        <p:cNvGrpSpPr/>
        <p:nvPr/>
      </p:nvGrpSpPr>
      <p:grpSpPr>
        <a:xfrm>
          <a:off x="0" y="0"/>
          <a:ext cx="0" cy="0"/>
          <a:chOff x="0" y="0"/>
          <a:chExt cx="0" cy="0"/>
        </a:xfrm>
      </p:grpSpPr>
      <p:sp>
        <p:nvSpPr>
          <p:cNvPr id="111" name="Google Shape;111;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12" name="Google Shape;112;p4"/>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
          <p:cNvSpPr txBox="1"/>
          <p:nvPr>
            <p:ph type="title"/>
          </p:nvPr>
        </p:nvSpPr>
        <p:spPr>
          <a:xfrm>
            <a:off x="252919" y="1123837"/>
            <a:ext cx="2947482" cy="103817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2160"/>
              <a:t>3) Clustering</a:t>
            </a:r>
            <a:endParaRPr/>
          </a:p>
        </p:txBody>
      </p:sp>
      <p:sp>
        <p:nvSpPr>
          <p:cNvPr id="114" name="Google Shape;114;p4"/>
          <p:cNvSpPr/>
          <p:nvPr/>
        </p:nvSpPr>
        <p:spPr>
          <a:xfrm>
            <a:off x="11815864" y="758952"/>
            <a:ext cx="384048" cy="5330952"/>
          </a:xfrm>
          <a:prstGeom prst="rect">
            <a:avLst/>
          </a:prstGeom>
          <a:solidFill>
            <a:srgbClr val="C8C8C8">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
          <p:cNvSpPr txBox="1"/>
          <p:nvPr>
            <p:ph idx="1" type="body"/>
          </p:nvPr>
        </p:nvSpPr>
        <p:spPr>
          <a:xfrm>
            <a:off x="252920" y="2162014"/>
            <a:ext cx="2947500" cy="37443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00"/>
              <a:buNone/>
            </a:pPr>
            <a:r>
              <a:rPr lang="nl-NL" sz="1600">
                <a:solidFill>
                  <a:srgbClr val="FFFFFF"/>
                </a:solidFill>
              </a:rPr>
              <a:t>Setup: standardized all variables, so gave all variables mean zero, variance 1. Next, applied Kmeans clustering for 1 station. </a:t>
            </a:r>
            <a:endParaRPr/>
          </a:p>
          <a:p>
            <a:pPr indent="0" lvl="0" marL="0" rtl="0" algn="l">
              <a:lnSpc>
                <a:spcPct val="80000"/>
              </a:lnSpc>
              <a:spcBef>
                <a:spcPts val="0"/>
              </a:spcBef>
              <a:spcAft>
                <a:spcPts val="0"/>
              </a:spcAft>
              <a:buSzPts val="1800"/>
              <a:buNone/>
            </a:pPr>
            <a:r>
              <a:t/>
            </a:r>
            <a:endParaRPr sz="1600">
              <a:solidFill>
                <a:srgbClr val="FFFFFF"/>
              </a:solidFill>
            </a:endParaRPr>
          </a:p>
          <a:p>
            <a:pPr indent="0" lvl="0" marL="0" rtl="0" algn="l">
              <a:lnSpc>
                <a:spcPct val="80000"/>
              </a:lnSpc>
              <a:spcBef>
                <a:spcPts val="0"/>
              </a:spcBef>
              <a:spcAft>
                <a:spcPts val="0"/>
              </a:spcAft>
              <a:buSzPts val="1800"/>
              <a:buNone/>
            </a:pPr>
            <a:r>
              <a:rPr lang="nl-NL" sz="1600">
                <a:solidFill>
                  <a:srgbClr val="FFFFFF"/>
                </a:solidFill>
              </a:rPr>
              <a:t>Fixed a bug that gave weird results. </a:t>
            </a:r>
            <a:endParaRPr sz="1600">
              <a:solidFill>
                <a:srgbClr val="FFFFFF"/>
              </a:solidFill>
            </a:endParaRPr>
          </a:p>
          <a:p>
            <a:pPr indent="0" lvl="0" marL="0" rtl="0" algn="l">
              <a:lnSpc>
                <a:spcPct val="80000"/>
              </a:lnSpc>
              <a:spcBef>
                <a:spcPts val="0"/>
              </a:spcBef>
              <a:spcAft>
                <a:spcPts val="0"/>
              </a:spcAft>
              <a:buSzPts val="1800"/>
              <a:buNone/>
            </a:pPr>
            <a:r>
              <a:t/>
            </a:r>
            <a:endParaRPr sz="1600">
              <a:solidFill>
                <a:srgbClr val="FFFFFF"/>
              </a:solidFill>
            </a:endParaRPr>
          </a:p>
          <a:p>
            <a:pPr indent="0" lvl="0" marL="0" rtl="0" algn="l">
              <a:lnSpc>
                <a:spcPct val="80000"/>
              </a:lnSpc>
              <a:spcBef>
                <a:spcPts val="0"/>
              </a:spcBef>
              <a:spcAft>
                <a:spcPts val="0"/>
              </a:spcAft>
              <a:buSzPts val="1800"/>
              <a:buNone/>
            </a:pPr>
            <a:r>
              <a:rPr lang="nl-NL" sz="1600">
                <a:solidFill>
                  <a:srgbClr val="FFFFFF"/>
                </a:solidFill>
              </a:rPr>
              <a:t>Tried to see if we could cluster per station, wasn’t successful. Image shows the relative amount of points of each cluster, per station. Everything almost the same, as expected since data points between different stations don’t differ much, so clustering will most likely cluster based on seasons, and not on location.  </a:t>
            </a:r>
            <a:endParaRPr sz="1600">
              <a:solidFill>
                <a:srgbClr val="FFFFFF"/>
              </a:solidFill>
            </a:endParaRPr>
          </a:p>
          <a:p>
            <a:pPr indent="-81278" lvl="0" marL="182880" rtl="0" algn="l">
              <a:lnSpc>
                <a:spcPct val="80000"/>
              </a:lnSpc>
              <a:spcBef>
                <a:spcPts val="0"/>
              </a:spcBef>
              <a:spcAft>
                <a:spcPts val="0"/>
              </a:spcAft>
              <a:buSzPts val="1600"/>
              <a:buNone/>
            </a:pPr>
            <a:r>
              <a:t/>
            </a:r>
            <a:endParaRPr/>
          </a:p>
          <a:p>
            <a:pPr indent="-81276" lvl="0" marL="182880" rtl="0" algn="l">
              <a:lnSpc>
                <a:spcPct val="80000"/>
              </a:lnSpc>
              <a:spcBef>
                <a:spcPts val="1200"/>
              </a:spcBef>
              <a:spcAft>
                <a:spcPts val="0"/>
              </a:spcAft>
              <a:buSzPts val="1600"/>
              <a:buNone/>
            </a:pPr>
            <a:r>
              <a:t/>
            </a:r>
            <a:endParaRPr sz="1600">
              <a:solidFill>
                <a:srgbClr val="FFFFFF"/>
              </a:solidFill>
            </a:endParaRPr>
          </a:p>
        </p:txBody>
      </p:sp>
      <p:pic>
        <p:nvPicPr>
          <p:cNvPr id="116" name="Google Shape;116;p4"/>
          <p:cNvPicPr preferRelativeResize="0"/>
          <p:nvPr/>
        </p:nvPicPr>
        <p:blipFill rotWithShape="1">
          <a:blip r:embed="rId3">
            <a:alphaModFix/>
          </a:blip>
          <a:srcRect b="0" l="0" r="0" t="0"/>
          <a:stretch/>
        </p:blipFill>
        <p:spPr>
          <a:xfrm>
            <a:off x="3985175" y="1742150"/>
            <a:ext cx="7830700" cy="3256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lang="nl-NL"/>
              <a:t>Model prediction</a:t>
            </a:r>
            <a:endParaRPr/>
          </a:p>
        </p:txBody>
      </p:sp>
      <p:sp>
        <p:nvSpPr>
          <p:cNvPr id="122" name="Google Shape;122;p5"/>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200"/>
              </a:spcBef>
              <a:spcAft>
                <a:spcPts val="0"/>
              </a:spcAft>
              <a:buSzPts val="1800"/>
              <a:buChar char="●"/>
            </a:pPr>
            <a:r>
              <a:rPr lang="nl-NL"/>
              <a:t>Furthermore, we looked into the possibility of predicting the variables from one model based on the values from another model and a part of its own history. </a:t>
            </a:r>
            <a:endParaRPr/>
          </a:p>
          <a:p>
            <a:pPr indent="-342900" lvl="0" marL="457200" rtl="0" algn="l">
              <a:lnSpc>
                <a:spcPct val="90000"/>
              </a:lnSpc>
              <a:spcBef>
                <a:spcPts val="1200"/>
              </a:spcBef>
              <a:spcAft>
                <a:spcPts val="0"/>
              </a:spcAft>
              <a:buSzPts val="1800"/>
              <a:buChar char="●"/>
            </a:pPr>
            <a:r>
              <a:rPr lang="nl-NL"/>
              <a:t>First steps into multi linear regression were done, however the results will be shown next week. </a:t>
            </a:r>
            <a:endParaRPr/>
          </a:p>
          <a:p>
            <a:pPr indent="-342900" lvl="0" marL="457200" rtl="0" algn="l">
              <a:lnSpc>
                <a:spcPct val="90000"/>
              </a:lnSpc>
              <a:spcBef>
                <a:spcPts val="1200"/>
              </a:spcBef>
              <a:spcAft>
                <a:spcPts val="0"/>
              </a:spcAft>
              <a:buSzPts val="1800"/>
              <a:buChar char="●"/>
            </a:pPr>
            <a:r>
              <a:rPr lang="nl-NL"/>
              <a:t>Other methods used are neural networks and K-means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g801308ffce_0_19"/>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lang="nl-NL"/>
              <a:t>Model Prediction using dense ANN’s</a:t>
            </a:r>
            <a:endParaRPr/>
          </a:p>
        </p:txBody>
      </p:sp>
      <p:sp>
        <p:nvSpPr>
          <p:cNvPr id="128" name="Google Shape;128;g801308ffce_0_19"/>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200"/>
              </a:spcBef>
              <a:spcAft>
                <a:spcPts val="0"/>
              </a:spcAft>
              <a:buSzPts val="1800"/>
              <a:buChar char="●"/>
            </a:pPr>
            <a:r>
              <a:rPr lang="nl-NL"/>
              <a:t>Experimental Setup. Splitting data into training and test sets: We took the first 1000 days from two different models and created a labeled training set from that. This means the input is a vector of variables for one day of model 1 and the label is the vector of variables for model 2. </a:t>
            </a:r>
            <a:endParaRPr/>
          </a:p>
          <a:p>
            <a:pPr indent="-342900" lvl="0" marL="457200" rtl="0" algn="l">
              <a:lnSpc>
                <a:spcPct val="90000"/>
              </a:lnSpc>
              <a:spcBef>
                <a:spcPts val="1200"/>
              </a:spcBef>
              <a:spcAft>
                <a:spcPts val="0"/>
              </a:spcAft>
              <a:buSzPts val="1800"/>
              <a:buChar char="●"/>
            </a:pPr>
            <a:r>
              <a:rPr lang="nl-NL"/>
              <a:t>The task is to predict from a vector of observations for model 1 the corresponding vector of observations for model 2. Note that we did not (yet) use recurrent neural networks to take into account the relationship between different time steps. However, already for a simple dense ANN the results are surprisingly pretty convincing.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g801308ffce_0_0"/>
          <p:cNvPicPr preferRelativeResize="0"/>
          <p:nvPr/>
        </p:nvPicPr>
        <p:blipFill>
          <a:blip r:embed="rId3">
            <a:alphaModFix/>
          </a:blip>
          <a:stretch>
            <a:fillRect/>
          </a:stretch>
        </p:blipFill>
        <p:spPr>
          <a:xfrm>
            <a:off x="992100" y="167400"/>
            <a:ext cx="10044077" cy="6266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g801308ffce_0_6"/>
          <p:cNvPicPr preferRelativeResize="0"/>
          <p:nvPr/>
        </p:nvPicPr>
        <p:blipFill>
          <a:blip r:embed="rId3">
            <a:alphaModFix/>
          </a:blip>
          <a:stretch>
            <a:fillRect/>
          </a:stretch>
        </p:blipFill>
        <p:spPr>
          <a:xfrm>
            <a:off x="986288" y="152400"/>
            <a:ext cx="10219416" cy="6553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g801308ffce_0_14"/>
          <p:cNvPicPr preferRelativeResize="0"/>
          <p:nvPr/>
        </p:nvPicPr>
        <p:blipFill>
          <a:blip r:embed="rId3">
            <a:alphaModFix/>
          </a:blip>
          <a:stretch>
            <a:fillRect/>
          </a:stretch>
        </p:blipFill>
        <p:spPr>
          <a:xfrm>
            <a:off x="354675" y="331325"/>
            <a:ext cx="11887200" cy="61953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