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66" r:id="rId4"/>
    <p:sldId id="258" r:id="rId5"/>
    <p:sldId id="267" r:id="rId6"/>
    <p:sldId id="259" r:id="rId7"/>
    <p:sldId id="260" r:id="rId8"/>
    <p:sldId id="261" r:id="rId9"/>
    <p:sldId id="262" r:id="rId10"/>
    <p:sldId id="263" r:id="rId11"/>
    <p:sldId id="264" r:id="rId12"/>
    <p:sldId id="265" r:id="rId13"/>
  </p:sldIdLst>
  <p:sldSz cx="12192000" cy="6858000"/>
  <p:notesSz cx="6858000" cy="9144000"/>
  <p:embeddedFontLst>
    <p:embeddedFont>
      <p:font typeface="Corbel" panose="020B0503020204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9" roundtripDataSignature="AMtx7mgUs7OCuu4njwz6q0A3s4QfhZ5RL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6"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801308ffc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g801308ffce_0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9" name="Google Shape;10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01308ffc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801308ffce_0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801308ffce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801308ff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801308ffce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801308ffc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01308ffce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801308ffc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3"/>
        <p:cNvGrpSpPr/>
        <p:nvPr/>
      </p:nvGrpSpPr>
      <p:grpSpPr>
        <a:xfrm>
          <a:off x="0" y="0"/>
          <a:ext cx="0" cy="0"/>
          <a:chOff x="0" y="0"/>
          <a:chExt cx="0" cy="0"/>
        </a:xfrm>
      </p:grpSpPr>
      <p:sp>
        <p:nvSpPr>
          <p:cNvPr id="14" name="Google Shape;14;p15"/>
          <p:cNvSpPr/>
          <p:nvPr/>
        </p:nvSpPr>
        <p:spPr>
          <a:xfrm>
            <a:off x="0" y="761999"/>
            <a:ext cx="9141619" cy="5334001"/>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5"/>
          <p:cNvSpPr/>
          <p:nvPr/>
        </p:nvSpPr>
        <p:spPr>
          <a:xfrm>
            <a:off x="9270263" y="761999"/>
            <a:ext cx="2925318" cy="5334001"/>
          </a:xfrm>
          <a:prstGeom prst="rect">
            <a:avLst/>
          </a:prstGeom>
          <a:solidFill>
            <a:srgbClr val="C8C8C8">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5"/>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FFFFF"/>
              </a:buClr>
              <a:buSzPts val="5900"/>
              <a:buFont typeface="Corbel"/>
              <a:buNone/>
              <a:defRPr sz="5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5"/>
          <p:cNvSpPr txBox="1">
            <a:spLocks noGrp="1"/>
          </p:cNvSpPr>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Autofit/>
          </a:bodyPr>
          <a:lstStyle>
            <a:lvl1pPr lvl="0" algn="l">
              <a:lnSpc>
                <a:spcPct val="90000"/>
              </a:lnSpc>
              <a:spcBef>
                <a:spcPts val="1200"/>
              </a:spcBef>
              <a:spcAft>
                <a:spcPts val="0"/>
              </a:spcAft>
              <a:buSzPts val="2200"/>
              <a:buNone/>
              <a:defRPr sz="2200" cap="none">
                <a:solidFill>
                  <a:srgbClr val="D7F0F6"/>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a:endParaRPr/>
          </a:p>
        </p:txBody>
      </p:sp>
      <p:sp>
        <p:nvSpPr>
          <p:cNvPr id="18" name="Google Shape;18;p15"/>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5"/>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5"/>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4"/>
          <p:cNvSpPr txBox="1">
            <a:spLocks noGrp="1"/>
          </p:cNvSpPr>
          <p:nvPr>
            <p:ph type="body" idx="1"/>
          </p:nvPr>
        </p:nvSpPr>
        <p:spPr>
          <a:xfrm rot="5400000">
            <a:off x="4966548" y="-233172"/>
            <a:ext cx="5120640" cy="7315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75" name="Google Shape;75;p24"/>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rot="5400000">
            <a:off x="-685800" y="2057400"/>
            <a:ext cx="4953000" cy="28194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5"/>
          <p:cNvSpPr txBox="1">
            <a:spLocks noGrp="1"/>
          </p:cNvSpPr>
          <p:nvPr>
            <p:ph type="body" idx="1"/>
          </p:nvPr>
        </p:nvSpPr>
        <p:spPr>
          <a:xfrm rot="5400000">
            <a:off x="4965192" y="-228600"/>
            <a:ext cx="5120640" cy="7315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81" name="Google Shape;81;p25"/>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5"/>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5"/>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3867912" y="1298448"/>
            <a:ext cx="7315200" cy="325526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595959"/>
              </a:buClr>
              <a:buSzPts val="5900"/>
              <a:buFont typeface="Corbel"/>
              <a:buNone/>
              <a:defRPr sz="5900" b="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6"/>
          <p:cNvSpPr txBox="1">
            <a:spLocks noGrp="1"/>
          </p:cNvSpPr>
          <p:nvPr>
            <p:ph type="body" idx="1"/>
          </p:nvPr>
        </p:nvSpPr>
        <p:spPr>
          <a:xfrm>
            <a:off x="3886200" y="4672584"/>
            <a:ext cx="7315200" cy="9144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200"/>
              <a:buNone/>
              <a:defRPr sz="2200" cap="none">
                <a:solidFill>
                  <a:srgbClr val="595959"/>
                </a:solidFill>
              </a:defRPr>
            </a:lvl1pPr>
            <a:lvl2pPr marL="914400" lvl="1" indent="-228600" algn="l">
              <a:lnSpc>
                <a:spcPct val="90000"/>
              </a:lnSpc>
              <a:spcBef>
                <a:spcPts val="250"/>
              </a:spcBef>
              <a:spcAft>
                <a:spcPts val="0"/>
              </a:spcAft>
              <a:buSzPts val="1800"/>
              <a:buNone/>
              <a:defRPr sz="1800">
                <a:solidFill>
                  <a:srgbClr val="888888"/>
                </a:solidFill>
              </a:defRPr>
            </a:lvl2pPr>
            <a:lvl3pPr marL="1371600" lvl="2" indent="-228600" algn="l">
              <a:lnSpc>
                <a:spcPct val="90000"/>
              </a:lnSpc>
              <a:spcBef>
                <a:spcPts val="250"/>
              </a:spcBef>
              <a:spcAft>
                <a:spcPts val="0"/>
              </a:spcAft>
              <a:buSzPts val="1600"/>
              <a:buNone/>
              <a:defRPr sz="1600">
                <a:solidFill>
                  <a:srgbClr val="888888"/>
                </a:solidFill>
              </a:defRPr>
            </a:lvl3pPr>
            <a:lvl4pPr marL="1828800" lvl="3" indent="-228600" algn="l">
              <a:lnSpc>
                <a:spcPct val="90000"/>
              </a:lnSpc>
              <a:spcBef>
                <a:spcPts val="250"/>
              </a:spcBef>
              <a:spcAft>
                <a:spcPts val="0"/>
              </a:spcAft>
              <a:buSzPts val="1400"/>
              <a:buNone/>
              <a:defRPr sz="1400">
                <a:solidFill>
                  <a:srgbClr val="888888"/>
                </a:solidFill>
              </a:defRPr>
            </a:lvl4pPr>
            <a:lvl5pPr marL="2286000" lvl="4" indent="-228600" algn="l">
              <a:lnSpc>
                <a:spcPct val="90000"/>
              </a:lnSpc>
              <a:spcBef>
                <a:spcPts val="250"/>
              </a:spcBef>
              <a:spcAft>
                <a:spcPts val="0"/>
              </a:spcAft>
              <a:buSzPts val="1400"/>
              <a:buNone/>
              <a:defRPr sz="1400">
                <a:solidFill>
                  <a:srgbClr val="888888"/>
                </a:solidFill>
              </a:defRPr>
            </a:lvl5pPr>
            <a:lvl6pPr marL="2743200" lvl="5" indent="-228600" algn="l">
              <a:lnSpc>
                <a:spcPct val="90000"/>
              </a:lnSpc>
              <a:spcBef>
                <a:spcPts val="250"/>
              </a:spcBef>
              <a:spcAft>
                <a:spcPts val="0"/>
              </a:spcAft>
              <a:buSzPts val="1400"/>
              <a:buNone/>
              <a:defRPr sz="1400">
                <a:solidFill>
                  <a:srgbClr val="888888"/>
                </a:solidFill>
              </a:defRPr>
            </a:lvl6pPr>
            <a:lvl7pPr marL="3200400" lvl="6" indent="-228600" algn="l">
              <a:lnSpc>
                <a:spcPct val="90000"/>
              </a:lnSpc>
              <a:spcBef>
                <a:spcPts val="250"/>
              </a:spcBef>
              <a:spcAft>
                <a:spcPts val="0"/>
              </a:spcAft>
              <a:buSzPts val="1400"/>
              <a:buNone/>
              <a:defRPr sz="1400">
                <a:solidFill>
                  <a:srgbClr val="888888"/>
                </a:solidFill>
              </a:defRPr>
            </a:lvl7pPr>
            <a:lvl8pPr marL="3657600" lvl="7" indent="-228600" algn="l">
              <a:lnSpc>
                <a:spcPct val="90000"/>
              </a:lnSpc>
              <a:spcBef>
                <a:spcPts val="250"/>
              </a:spcBef>
              <a:spcAft>
                <a:spcPts val="0"/>
              </a:spcAft>
              <a:buSzPts val="1400"/>
              <a:buNone/>
              <a:defRPr sz="1400">
                <a:solidFill>
                  <a:srgbClr val="888888"/>
                </a:solidFill>
              </a:defRPr>
            </a:lvl8pPr>
            <a:lvl9pPr marL="4114800" lvl="8" indent="-228600" algn="l">
              <a:lnSpc>
                <a:spcPct val="90000"/>
              </a:lnSpc>
              <a:spcBef>
                <a:spcPts val="250"/>
              </a:spcBef>
              <a:spcAft>
                <a:spcPts val="250"/>
              </a:spcAft>
              <a:buSzPts val="1400"/>
              <a:buNone/>
              <a:defRPr sz="1400">
                <a:solidFill>
                  <a:srgbClr val="888888"/>
                </a:solidFill>
              </a:defRPr>
            </a:lvl9pPr>
          </a:lstStyle>
          <a:p>
            <a:endParaRPr/>
          </a:p>
        </p:txBody>
      </p:sp>
      <p:sp>
        <p:nvSpPr>
          <p:cNvPr id="24" name="Google Shape;24;p16"/>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7"/>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30" name="Google Shape;30;p17"/>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7"/>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7"/>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8"/>
          <p:cNvSpPr txBox="1">
            <a:spLocks noGrp="1"/>
          </p:cNvSpPr>
          <p:nvPr>
            <p:ph type="body" idx="1"/>
          </p:nvPr>
        </p:nvSpPr>
        <p:spPr>
          <a:xfrm>
            <a:off x="3867912" y="868680"/>
            <a:ext cx="3474720" cy="5120640"/>
          </a:xfrm>
          <a:prstGeom prst="rect">
            <a:avLst/>
          </a:prstGeom>
          <a:noFill/>
          <a:ln>
            <a:noFill/>
          </a:ln>
        </p:spPr>
        <p:txBody>
          <a:bodyPr spcFirstLastPara="1" wrap="square" lIns="91425" tIns="45700" rIns="91425" bIns="45700" anchor="ctr" anchorCtr="0">
            <a:no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36" name="Google Shape;36;p18"/>
          <p:cNvSpPr txBox="1">
            <a:spLocks noGrp="1"/>
          </p:cNvSpPr>
          <p:nvPr>
            <p:ph type="body" idx="2"/>
          </p:nvPr>
        </p:nvSpPr>
        <p:spPr>
          <a:xfrm>
            <a:off x="7818120" y="868680"/>
            <a:ext cx="3474720" cy="5120640"/>
          </a:xfrm>
          <a:prstGeom prst="rect">
            <a:avLst/>
          </a:prstGeom>
          <a:noFill/>
          <a:ln>
            <a:noFill/>
          </a:ln>
        </p:spPr>
        <p:txBody>
          <a:bodyPr spcFirstLastPara="1" wrap="square" lIns="91425" tIns="45700" rIns="91425" bIns="45700" anchor="ctr" anchorCtr="0">
            <a:no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37" name="Google Shape;37;p18"/>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8"/>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8"/>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9"/>
          <p:cNvSpPr txBox="1">
            <a:spLocks noGrp="1"/>
          </p:cNvSpPr>
          <p:nvPr>
            <p:ph type="body" idx="1"/>
          </p:nvPr>
        </p:nvSpPr>
        <p:spPr>
          <a:xfrm>
            <a:off x="3867912" y="1023586"/>
            <a:ext cx="3474720" cy="8077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0"/>
              </a:spcBef>
              <a:spcAft>
                <a:spcPts val="0"/>
              </a:spcAft>
              <a:buSzPts val="2000"/>
              <a:buNone/>
              <a:defRPr sz="2000" b="1">
                <a:solidFill>
                  <a:srgbClr val="595959"/>
                </a:solidFill>
              </a:defRPr>
            </a:lvl1pPr>
            <a:lvl2pPr marL="914400" lvl="1" indent="-228600" algn="l">
              <a:lnSpc>
                <a:spcPct val="90000"/>
              </a:lnSpc>
              <a:spcBef>
                <a:spcPts val="250"/>
              </a:spcBef>
              <a:spcAft>
                <a:spcPts val="0"/>
              </a:spcAft>
              <a:buSzPts val="2000"/>
              <a:buNone/>
              <a:defRPr sz="2000" b="1"/>
            </a:lvl2pPr>
            <a:lvl3pPr marL="1371600" lvl="2" indent="-228600" algn="l">
              <a:lnSpc>
                <a:spcPct val="90000"/>
              </a:lnSpc>
              <a:spcBef>
                <a:spcPts val="250"/>
              </a:spcBef>
              <a:spcAft>
                <a:spcPts val="0"/>
              </a:spcAft>
              <a:buSzPts val="1800"/>
              <a:buNone/>
              <a:defRPr sz="1800" b="1"/>
            </a:lvl3pPr>
            <a:lvl4pPr marL="1828800" lvl="3" indent="-228600" algn="l">
              <a:lnSpc>
                <a:spcPct val="90000"/>
              </a:lnSpc>
              <a:spcBef>
                <a:spcPts val="250"/>
              </a:spcBef>
              <a:spcAft>
                <a:spcPts val="0"/>
              </a:spcAft>
              <a:buSzPts val="1600"/>
              <a:buNone/>
              <a:defRPr sz="1600" b="1"/>
            </a:lvl4pPr>
            <a:lvl5pPr marL="2286000" lvl="4" indent="-228600" algn="l">
              <a:lnSpc>
                <a:spcPct val="90000"/>
              </a:lnSpc>
              <a:spcBef>
                <a:spcPts val="250"/>
              </a:spcBef>
              <a:spcAft>
                <a:spcPts val="0"/>
              </a:spcAft>
              <a:buSzPts val="1600"/>
              <a:buNone/>
              <a:defRPr sz="1600" b="1"/>
            </a:lvl5pPr>
            <a:lvl6pPr marL="2743200" lvl="5" indent="-228600" algn="l">
              <a:lnSpc>
                <a:spcPct val="90000"/>
              </a:lnSpc>
              <a:spcBef>
                <a:spcPts val="250"/>
              </a:spcBef>
              <a:spcAft>
                <a:spcPts val="0"/>
              </a:spcAft>
              <a:buSzPts val="1600"/>
              <a:buNone/>
              <a:defRPr sz="1600" b="1"/>
            </a:lvl6pPr>
            <a:lvl7pPr marL="3200400" lvl="6" indent="-228600" algn="l">
              <a:lnSpc>
                <a:spcPct val="90000"/>
              </a:lnSpc>
              <a:spcBef>
                <a:spcPts val="250"/>
              </a:spcBef>
              <a:spcAft>
                <a:spcPts val="0"/>
              </a:spcAft>
              <a:buSzPts val="1600"/>
              <a:buNone/>
              <a:defRPr sz="1600" b="1"/>
            </a:lvl7pPr>
            <a:lvl8pPr marL="3657600" lvl="7" indent="-228600" algn="l">
              <a:lnSpc>
                <a:spcPct val="90000"/>
              </a:lnSpc>
              <a:spcBef>
                <a:spcPts val="250"/>
              </a:spcBef>
              <a:spcAft>
                <a:spcPts val="0"/>
              </a:spcAft>
              <a:buSzPts val="1600"/>
              <a:buNone/>
              <a:defRPr sz="1600" b="1"/>
            </a:lvl8pPr>
            <a:lvl9pPr marL="4114800" lvl="8" indent="-228600" algn="l">
              <a:lnSpc>
                <a:spcPct val="90000"/>
              </a:lnSpc>
              <a:spcBef>
                <a:spcPts val="250"/>
              </a:spcBef>
              <a:spcAft>
                <a:spcPts val="250"/>
              </a:spcAft>
              <a:buSzPts val="1600"/>
              <a:buNone/>
              <a:defRPr sz="1600" b="1"/>
            </a:lvl9pPr>
          </a:lstStyle>
          <a:p>
            <a:endParaRPr/>
          </a:p>
        </p:txBody>
      </p:sp>
      <p:sp>
        <p:nvSpPr>
          <p:cNvPr id="43" name="Google Shape;43;p19"/>
          <p:cNvSpPr txBox="1">
            <a:spLocks noGrp="1"/>
          </p:cNvSpPr>
          <p:nvPr>
            <p:ph type="body" idx="2"/>
          </p:nvPr>
        </p:nvSpPr>
        <p:spPr>
          <a:xfrm>
            <a:off x="3867912" y="1930936"/>
            <a:ext cx="3474720" cy="4023360"/>
          </a:xfrm>
          <a:prstGeom prst="rect">
            <a:avLst/>
          </a:prstGeom>
          <a:noFill/>
          <a:ln>
            <a:noFill/>
          </a:ln>
        </p:spPr>
        <p:txBody>
          <a:bodyPr spcFirstLastPara="1" wrap="square" lIns="91425" tIns="45700" rIns="91425" bIns="45700" anchor="ctr" anchorCtr="0">
            <a:no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44" name="Google Shape;44;p19"/>
          <p:cNvSpPr txBox="1">
            <a:spLocks noGrp="1"/>
          </p:cNvSpPr>
          <p:nvPr>
            <p:ph type="body" idx="3"/>
          </p:nvPr>
        </p:nvSpPr>
        <p:spPr>
          <a:xfrm>
            <a:off x="7818463" y="1023586"/>
            <a:ext cx="3474720" cy="813171"/>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0"/>
              </a:spcBef>
              <a:spcAft>
                <a:spcPts val="0"/>
              </a:spcAft>
              <a:buSzPts val="2000"/>
              <a:buNone/>
              <a:defRPr sz="2000" b="1">
                <a:solidFill>
                  <a:srgbClr val="595959"/>
                </a:solidFill>
              </a:defRPr>
            </a:lvl1pPr>
            <a:lvl2pPr marL="914400" lvl="1" indent="-228600" algn="l">
              <a:lnSpc>
                <a:spcPct val="90000"/>
              </a:lnSpc>
              <a:spcBef>
                <a:spcPts val="250"/>
              </a:spcBef>
              <a:spcAft>
                <a:spcPts val="0"/>
              </a:spcAft>
              <a:buSzPts val="2000"/>
              <a:buNone/>
              <a:defRPr sz="2000" b="1"/>
            </a:lvl2pPr>
            <a:lvl3pPr marL="1371600" lvl="2" indent="-228600" algn="l">
              <a:lnSpc>
                <a:spcPct val="90000"/>
              </a:lnSpc>
              <a:spcBef>
                <a:spcPts val="250"/>
              </a:spcBef>
              <a:spcAft>
                <a:spcPts val="0"/>
              </a:spcAft>
              <a:buSzPts val="1800"/>
              <a:buNone/>
              <a:defRPr sz="1800" b="1"/>
            </a:lvl3pPr>
            <a:lvl4pPr marL="1828800" lvl="3" indent="-228600" algn="l">
              <a:lnSpc>
                <a:spcPct val="90000"/>
              </a:lnSpc>
              <a:spcBef>
                <a:spcPts val="250"/>
              </a:spcBef>
              <a:spcAft>
                <a:spcPts val="0"/>
              </a:spcAft>
              <a:buSzPts val="1600"/>
              <a:buNone/>
              <a:defRPr sz="1600" b="1"/>
            </a:lvl4pPr>
            <a:lvl5pPr marL="2286000" lvl="4" indent="-228600" algn="l">
              <a:lnSpc>
                <a:spcPct val="90000"/>
              </a:lnSpc>
              <a:spcBef>
                <a:spcPts val="250"/>
              </a:spcBef>
              <a:spcAft>
                <a:spcPts val="0"/>
              </a:spcAft>
              <a:buSzPts val="1600"/>
              <a:buNone/>
              <a:defRPr sz="1600" b="1"/>
            </a:lvl5pPr>
            <a:lvl6pPr marL="2743200" lvl="5" indent="-228600" algn="l">
              <a:lnSpc>
                <a:spcPct val="90000"/>
              </a:lnSpc>
              <a:spcBef>
                <a:spcPts val="250"/>
              </a:spcBef>
              <a:spcAft>
                <a:spcPts val="0"/>
              </a:spcAft>
              <a:buSzPts val="1600"/>
              <a:buNone/>
              <a:defRPr sz="1600" b="1"/>
            </a:lvl6pPr>
            <a:lvl7pPr marL="3200400" lvl="6" indent="-228600" algn="l">
              <a:lnSpc>
                <a:spcPct val="90000"/>
              </a:lnSpc>
              <a:spcBef>
                <a:spcPts val="250"/>
              </a:spcBef>
              <a:spcAft>
                <a:spcPts val="0"/>
              </a:spcAft>
              <a:buSzPts val="1600"/>
              <a:buNone/>
              <a:defRPr sz="1600" b="1"/>
            </a:lvl7pPr>
            <a:lvl8pPr marL="3657600" lvl="7" indent="-228600" algn="l">
              <a:lnSpc>
                <a:spcPct val="90000"/>
              </a:lnSpc>
              <a:spcBef>
                <a:spcPts val="250"/>
              </a:spcBef>
              <a:spcAft>
                <a:spcPts val="0"/>
              </a:spcAft>
              <a:buSzPts val="1600"/>
              <a:buNone/>
              <a:defRPr sz="1600" b="1"/>
            </a:lvl8pPr>
            <a:lvl9pPr marL="4114800" lvl="8" indent="-228600" algn="l">
              <a:lnSpc>
                <a:spcPct val="90000"/>
              </a:lnSpc>
              <a:spcBef>
                <a:spcPts val="250"/>
              </a:spcBef>
              <a:spcAft>
                <a:spcPts val="250"/>
              </a:spcAft>
              <a:buSzPts val="1600"/>
              <a:buNone/>
              <a:defRPr sz="1600" b="1"/>
            </a:lvl9pPr>
          </a:lstStyle>
          <a:p>
            <a:endParaRPr/>
          </a:p>
        </p:txBody>
      </p:sp>
      <p:sp>
        <p:nvSpPr>
          <p:cNvPr id="45" name="Google Shape;45;p19"/>
          <p:cNvSpPr txBox="1">
            <a:spLocks noGrp="1"/>
          </p:cNvSpPr>
          <p:nvPr>
            <p:ph type="body" idx="4"/>
          </p:nvPr>
        </p:nvSpPr>
        <p:spPr>
          <a:xfrm>
            <a:off x="7818463" y="1930936"/>
            <a:ext cx="3474720" cy="4023360"/>
          </a:xfrm>
          <a:prstGeom prst="rect">
            <a:avLst/>
          </a:prstGeom>
          <a:noFill/>
          <a:ln>
            <a:noFill/>
          </a:ln>
        </p:spPr>
        <p:txBody>
          <a:bodyPr spcFirstLastPara="1" wrap="square" lIns="91425" tIns="45700" rIns="91425" bIns="45700" anchor="ctr" anchorCtr="0">
            <a:no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46" name="Google Shape;46;p19"/>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9"/>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9"/>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0"/>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4"/>
        <p:cNvGrpSpPr/>
        <p:nvPr/>
      </p:nvGrpSpPr>
      <p:grpSpPr>
        <a:xfrm>
          <a:off x="0" y="0"/>
          <a:ext cx="0" cy="0"/>
          <a:chOff x="0" y="0"/>
          <a:chExt cx="0" cy="0"/>
        </a:xfrm>
      </p:grpSpPr>
      <p:sp>
        <p:nvSpPr>
          <p:cNvPr id="55" name="Google Shape;55;p21"/>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1"/>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1"/>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FFFFF"/>
              </a:buClr>
              <a:buSzPts val="3200"/>
              <a:buFont typeface="Corbel"/>
              <a:buNone/>
              <a:defRPr sz="32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2"/>
          <p:cNvSpPr txBox="1">
            <a:spLocks noGrp="1"/>
          </p:cNvSpPr>
          <p:nvPr>
            <p:ph type="body" idx="1"/>
          </p:nvPr>
        </p:nvSpPr>
        <p:spPr>
          <a:xfrm>
            <a:off x="3867912" y="868680"/>
            <a:ext cx="7315200" cy="5120640"/>
          </a:xfrm>
          <a:prstGeom prst="rect">
            <a:avLst/>
          </a:prstGeom>
          <a:noFill/>
          <a:ln>
            <a:noFill/>
          </a:ln>
        </p:spPr>
        <p:txBody>
          <a:bodyPr spcFirstLastPara="1" wrap="square" lIns="91425" tIns="45700" rIns="91425" bIns="45700" anchor="ctr" anchorCtr="0">
            <a:no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61" name="Google Shape;61;p22"/>
          <p:cNvSpPr txBox="1">
            <a:spLocks noGrp="1"/>
          </p:cNvSpPr>
          <p:nvPr>
            <p:ph type="body" idx="2"/>
          </p:nvPr>
        </p:nvSpPr>
        <p:spPr>
          <a:xfrm>
            <a:off x="256032" y="3494176"/>
            <a:ext cx="2834640" cy="232199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62" name="Google Shape;62;p22"/>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2"/>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2"/>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FFFFF"/>
              </a:buClr>
              <a:buSzPts val="3200"/>
              <a:buFont typeface="Corbel"/>
              <a:buNone/>
              <a:defRPr sz="32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3"/>
          <p:cNvSpPr>
            <a:spLocks noGrp="1"/>
          </p:cNvSpPr>
          <p:nvPr>
            <p:ph type="pic" idx="2"/>
          </p:nvPr>
        </p:nvSpPr>
        <p:spPr>
          <a:xfrm>
            <a:off x="3570644" y="767419"/>
            <a:ext cx="8115230" cy="5330952"/>
          </a:xfrm>
          <a:prstGeom prst="rect">
            <a:avLst/>
          </a:prstGeom>
          <a:solidFill>
            <a:srgbClr val="BFBFBF"/>
          </a:solidFill>
          <a:ln>
            <a:noFill/>
          </a:ln>
        </p:spPr>
        <p:txBody>
          <a:bodyPr spcFirstLastPara="1" wrap="square" lIns="91425" tIns="45700" rIns="91425" bIns="45700" anchor="t" anchorCtr="0">
            <a:noAutofit/>
          </a:bodyPr>
          <a:lstStyle>
            <a:lvl1pPr marR="0" lvl="0" algn="l" rtl="0">
              <a:lnSpc>
                <a:spcPct val="90000"/>
              </a:lnSpc>
              <a:spcBef>
                <a:spcPts val="1200"/>
              </a:spcBef>
              <a:spcAft>
                <a:spcPts val="0"/>
              </a:spcAft>
              <a:buClr>
                <a:schemeClr val="accent1"/>
              </a:buClr>
              <a:buSzPts val="3200"/>
              <a:buFont typeface="Noto Sans Symbols"/>
              <a:buNone/>
              <a:defRPr sz="3200" b="0" i="0" u="none" strike="noStrike" cap="none">
                <a:solidFill>
                  <a:srgbClr val="595959"/>
                </a:solidFill>
                <a:latin typeface="Corbel"/>
                <a:ea typeface="Corbel"/>
                <a:cs typeface="Corbel"/>
                <a:sym typeface="Corbel"/>
              </a:defRPr>
            </a:lvl1pPr>
            <a:lvl2pPr marR="0" lvl="1" algn="l" rtl="0">
              <a:lnSpc>
                <a:spcPct val="90000"/>
              </a:lnSpc>
              <a:spcBef>
                <a:spcPts val="250"/>
              </a:spcBef>
              <a:spcAft>
                <a:spcPts val="0"/>
              </a:spcAft>
              <a:buClr>
                <a:schemeClr val="accent1"/>
              </a:buClr>
              <a:buSzPts val="2800"/>
              <a:buFont typeface="Noto Sans Symbols"/>
              <a:buNone/>
              <a:defRPr sz="2800" b="0" i="0" u="none" strike="noStrike" cap="none">
                <a:solidFill>
                  <a:srgbClr val="595959"/>
                </a:solidFill>
                <a:latin typeface="Corbel"/>
                <a:ea typeface="Corbel"/>
                <a:cs typeface="Corbel"/>
                <a:sym typeface="Corbel"/>
              </a:defRPr>
            </a:lvl2pPr>
            <a:lvl3pPr marR="0" lvl="2" algn="l" rtl="0">
              <a:lnSpc>
                <a:spcPct val="90000"/>
              </a:lnSpc>
              <a:spcBef>
                <a:spcPts val="250"/>
              </a:spcBef>
              <a:spcAft>
                <a:spcPts val="0"/>
              </a:spcAft>
              <a:buClr>
                <a:schemeClr val="accent1"/>
              </a:buClr>
              <a:buSzPts val="2400"/>
              <a:buFont typeface="Noto Sans Symbols"/>
              <a:buNone/>
              <a:defRPr sz="2400" b="0" i="0" u="none" strike="noStrike" cap="none">
                <a:solidFill>
                  <a:srgbClr val="595959"/>
                </a:solidFill>
                <a:latin typeface="Corbel"/>
                <a:ea typeface="Corbel"/>
                <a:cs typeface="Corbel"/>
                <a:sym typeface="Corbel"/>
              </a:defRPr>
            </a:lvl3pPr>
            <a:lvl4pPr marR="0" lvl="3"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4pPr>
            <a:lvl5pPr marR="0" lvl="4"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5pPr>
            <a:lvl6pPr marR="0" lvl="5"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6pPr>
            <a:lvl7pPr marR="0" lvl="6"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7pPr>
            <a:lvl8pPr marR="0" lvl="7"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8pPr>
            <a:lvl9pPr marR="0" lvl="8" algn="l" rtl="0">
              <a:lnSpc>
                <a:spcPct val="90000"/>
              </a:lnSpc>
              <a:spcBef>
                <a:spcPts val="250"/>
              </a:spcBef>
              <a:spcAft>
                <a:spcPts val="25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9pPr>
          </a:lstStyle>
          <a:p>
            <a:endParaRPr/>
          </a:p>
        </p:txBody>
      </p:sp>
      <p:sp>
        <p:nvSpPr>
          <p:cNvPr id="68" name="Google Shape;68;p23"/>
          <p:cNvSpPr txBox="1">
            <a:spLocks noGrp="1"/>
          </p:cNvSpPr>
          <p:nvPr>
            <p:ph type="body" idx="1"/>
          </p:nvPr>
        </p:nvSpPr>
        <p:spPr>
          <a:xfrm>
            <a:off x="256032" y="3493008"/>
            <a:ext cx="2834640" cy="2322576"/>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69" name="Google Shape;69;p23"/>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3"/>
          <p:cNvSpPr txBox="1">
            <a:spLocks noGrp="1"/>
          </p:cNvSpPr>
          <p:nvPr>
            <p:ph type="ftr" idx="11"/>
          </p:nvPr>
        </p:nvSpPr>
        <p:spPr>
          <a:xfrm>
            <a:off x="3499101"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3"/>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p:nvPr/>
        </p:nvSpPr>
        <p:spPr>
          <a:xfrm>
            <a:off x="1" y="758952"/>
            <a:ext cx="3443590" cy="533095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14"/>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FFFFFF"/>
              </a:buClr>
              <a:buSzPts val="3600"/>
              <a:buFont typeface="Corbel"/>
              <a:buNone/>
              <a:defRPr sz="3600" b="0" i="0" u="none" strike="noStrike" cap="none">
                <a:solidFill>
                  <a:srgbClr val="FFFFFF"/>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4"/>
          <p:cNvSpPr/>
          <p:nvPr/>
        </p:nvSpPr>
        <p:spPr>
          <a:xfrm>
            <a:off x="11815864" y="758952"/>
            <a:ext cx="384048" cy="5330952"/>
          </a:xfrm>
          <a:prstGeom prst="rect">
            <a:avLst/>
          </a:prstGeom>
          <a:solidFill>
            <a:srgbClr val="C8C8C8">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9;p14"/>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Autofit/>
          </a:bodyPr>
          <a:lstStyle>
            <a:lvl1pPr marL="457200" marR="0" lvl="0" indent="-355600" algn="l" rtl="0">
              <a:lnSpc>
                <a:spcPct val="90000"/>
              </a:lnSpc>
              <a:spcBef>
                <a:spcPts val="1200"/>
              </a:spcBef>
              <a:spcAft>
                <a:spcPts val="0"/>
              </a:spcAft>
              <a:buClr>
                <a:schemeClr val="accent1"/>
              </a:buClr>
              <a:buSzPts val="2000"/>
              <a:buFont typeface="Noto Sans Symbols"/>
              <a:buChar char="●"/>
              <a:defRPr sz="2000" b="0" i="0" u="none" strike="noStrike" cap="none">
                <a:solidFill>
                  <a:srgbClr val="595959"/>
                </a:solidFill>
                <a:latin typeface="Corbel"/>
                <a:ea typeface="Corbel"/>
                <a:cs typeface="Corbel"/>
                <a:sym typeface="Corbel"/>
              </a:defRPr>
            </a:lvl1pPr>
            <a:lvl2pPr marL="914400" marR="0" lvl="1" indent="-342900" algn="l" rtl="0">
              <a:lnSpc>
                <a:spcPct val="90000"/>
              </a:lnSpc>
              <a:spcBef>
                <a:spcPts val="250"/>
              </a:spcBef>
              <a:spcAft>
                <a:spcPts val="0"/>
              </a:spcAft>
              <a:buClr>
                <a:schemeClr val="accent1"/>
              </a:buClr>
              <a:buSzPts val="1800"/>
              <a:buFont typeface="Noto Sans Symbols"/>
              <a:buChar char="●"/>
              <a:defRPr sz="1800" b="0" i="0" u="none" strike="noStrike" cap="none">
                <a:solidFill>
                  <a:srgbClr val="595959"/>
                </a:solidFill>
                <a:latin typeface="Corbel"/>
                <a:ea typeface="Corbel"/>
                <a:cs typeface="Corbel"/>
                <a:sym typeface="Corbel"/>
              </a:defRPr>
            </a:lvl2pPr>
            <a:lvl3pPr marL="1371600" marR="0" lvl="2" indent="-330200" algn="l" rtl="0">
              <a:lnSpc>
                <a:spcPct val="90000"/>
              </a:lnSpc>
              <a:spcBef>
                <a:spcPts val="250"/>
              </a:spcBef>
              <a:spcAft>
                <a:spcPts val="0"/>
              </a:spcAft>
              <a:buClr>
                <a:schemeClr val="accent1"/>
              </a:buClr>
              <a:buSzPts val="1600"/>
              <a:buFont typeface="Noto Sans Symbols"/>
              <a:buChar char="●"/>
              <a:defRPr sz="1600" b="0" i="0" u="none" strike="noStrike" cap="none">
                <a:solidFill>
                  <a:srgbClr val="595959"/>
                </a:solidFill>
                <a:latin typeface="Corbel"/>
                <a:ea typeface="Corbel"/>
                <a:cs typeface="Corbel"/>
                <a:sym typeface="Corbel"/>
              </a:defRPr>
            </a:lvl3pPr>
            <a:lvl4pPr marL="1828800" marR="0" lvl="3"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4pPr>
            <a:lvl5pPr marL="2286000" marR="0" lvl="4"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5pPr>
            <a:lvl6pPr marL="2743200" marR="0" lvl="5"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6pPr>
            <a:lvl7pPr marL="3200400" marR="0" lvl="6"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7pPr>
            <a:lvl8pPr marL="3657600" marR="0" lvl="7"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8pPr>
            <a:lvl9pPr marL="4114800" marR="0" lvl="8" indent="-3175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9pPr>
          </a:lstStyle>
          <a:p>
            <a:endParaRPr/>
          </a:p>
        </p:txBody>
      </p:sp>
      <p:sp>
        <p:nvSpPr>
          <p:cNvPr id="10" name="Google Shape;10;p14"/>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rgbClr val="7F7F7F"/>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a:p>
        </p:txBody>
      </p:sp>
      <p:sp>
        <p:nvSpPr>
          <p:cNvPr id="11" name="Google Shape;11;p14"/>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rgbClr val="7F7F7F"/>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a:p>
        </p:txBody>
      </p:sp>
      <p:sp>
        <p:nvSpPr>
          <p:cNvPr id="12" name="Google Shape;12;p14"/>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5900"/>
              <a:buFont typeface="Corbel"/>
              <a:buNone/>
            </a:pPr>
            <a:r>
              <a:rPr lang="nl-NL"/>
              <a:t>Climate Change project update: week 3</a:t>
            </a:r>
            <a:endParaRPr/>
          </a:p>
        </p:txBody>
      </p:sp>
      <p:sp>
        <p:nvSpPr>
          <p:cNvPr id="89" name="Google Shape;89;p1"/>
          <p:cNvSpPr txBox="1">
            <a:spLocks noGrp="1"/>
          </p:cNvSpPr>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200"/>
              <a:buNone/>
            </a:pPr>
            <a:r>
              <a:rPr lang="nl-NL"/>
              <a:t>Mathematical Data Science</a:t>
            </a:r>
            <a:endParaRPr/>
          </a:p>
        </p:txBody>
      </p:sp>
      <p:sp>
        <p:nvSpPr>
          <p:cNvPr id="90" name="Google Shape;90;p1"/>
          <p:cNvSpPr txBox="1"/>
          <p:nvPr/>
        </p:nvSpPr>
        <p:spPr>
          <a:xfrm>
            <a:off x="9462052" y="887138"/>
            <a:ext cx="2778566" cy="4939814"/>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Rens Breunissen,</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 Lotte van Dongen, </a:t>
            </a:r>
            <a:endParaRPr sz="1800" b="0" i="0" u="none" strike="noStrike" cap="none">
              <a:solidFill>
                <a:schemeClr val="lt1"/>
              </a:solidFill>
              <a:latin typeface="Corbel"/>
              <a:ea typeface="Corbel"/>
              <a:cs typeface="Corbel"/>
              <a:sym typeface="Corbe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Markus Peschl, </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Cecilia Casolo,</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Maaike Elgersma,</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Eva Slingerland,</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Simon van Oosterom</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Supervised by</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Lorinc Meszaros [Deltares]</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Robbert Fokkink [TU Delft]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g801308ffce_0_6"/>
          <p:cNvPicPr preferRelativeResize="0"/>
          <p:nvPr/>
        </p:nvPicPr>
        <p:blipFill>
          <a:blip r:embed="rId3">
            <a:alphaModFix/>
          </a:blip>
          <a:stretch>
            <a:fillRect/>
          </a:stretch>
        </p:blipFill>
        <p:spPr>
          <a:xfrm>
            <a:off x="986288" y="152400"/>
            <a:ext cx="10219416" cy="65532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g801308ffce_0_14"/>
          <p:cNvPicPr preferRelativeResize="0"/>
          <p:nvPr/>
        </p:nvPicPr>
        <p:blipFill>
          <a:blip r:embed="rId3">
            <a:alphaModFix/>
          </a:blip>
          <a:stretch>
            <a:fillRect/>
          </a:stretch>
        </p:blipFill>
        <p:spPr>
          <a:xfrm>
            <a:off x="354675" y="331325"/>
            <a:ext cx="11887200" cy="61953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801308ffce_0_25"/>
          <p:cNvSpPr txBox="1">
            <a:spLocks noGrp="1"/>
          </p:cNvSpPr>
          <p:nvPr>
            <p:ph type="title"/>
          </p:nvPr>
        </p:nvSpPr>
        <p:spPr>
          <a:xfrm>
            <a:off x="252919" y="1123837"/>
            <a:ext cx="2947500" cy="4601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FF"/>
              </a:buClr>
              <a:buSzPts val="1800"/>
              <a:buNone/>
            </a:pPr>
            <a:r>
              <a:rPr lang="nl-NL"/>
              <a:t>Model Prediction using dense ANN’s</a:t>
            </a:r>
            <a:endParaRPr/>
          </a:p>
        </p:txBody>
      </p:sp>
      <p:sp>
        <p:nvSpPr>
          <p:cNvPr id="149" name="Google Shape;149;g801308ffce_0_25"/>
          <p:cNvSpPr txBox="1">
            <a:spLocks noGrp="1"/>
          </p:cNvSpPr>
          <p:nvPr>
            <p:ph type="body" idx="1"/>
          </p:nvPr>
        </p:nvSpPr>
        <p:spPr>
          <a:xfrm>
            <a:off x="3869268" y="864108"/>
            <a:ext cx="7315200" cy="5120700"/>
          </a:xfrm>
          <a:prstGeom prst="rect">
            <a:avLst/>
          </a:prstGeom>
          <a:noFill/>
          <a:ln>
            <a:noFill/>
          </a:ln>
        </p:spPr>
        <p:txBody>
          <a:bodyPr spcFirstLastPara="1" wrap="square" lIns="91425" tIns="45700" rIns="91425" bIns="45700" anchor="ctr" anchorCtr="0">
            <a:noAutofit/>
          </a:bodyPr>
          <a:lstStyle/>
          <a:p>
            <a:pPr marL="457200" lvl="0" indent="-342900" algn="l" rtl="0">
              <a:lnSpc>
                <a:spcPct val="90000"/>
              </a:lnSpc>
              <a:spcBef>
                <a:spcPts val="1200"/>
              </a:spcBef>
              <a:spcAft>
                <a:spcPts val="0"/>
              </a:spcAft>
              <a:buSzPts val="1800"/>
              <a:buChar char="●"/>
            </a:pPr>
            <a:r>
              <a:rPr lang="nl-NL"/>
              <a:t>To do: Generalize this to different models and compare performances as well as to play around with the training set size (e.g. only having the first 100 days poses a bigger challenge since the network never gets to see certain months)</a:t>
            </a:r>
            <a:endParaRPr/>
          </a:p>
          <a:p>
            <a:pPr marL="457200" lvl="0" indent="-342900" algn="l" rtl="0">
              <a:lnSpc>
                <a:spcPct val="90000"/>
              </a:lnSpc>
              <a:spcBef>
                <a:spcPts val="1200"/>
              </a:spcBef>
              <a:spcAft>
                <a:spcPts val="0"/>
              </a:spcAft>
              <a:buSzPts val="1800"/>
              <a:buChar char="●"/>
            </a:pPr>
            <a:r>
              <a:rPr lang="nl-NL"/>
              <a:t>Questions that arise here: How to make the task more challenging? What other predictions could be useful in this context?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3867912" y="1298448"/>
            <a:ext cx="7315200" cy="1882788"/>
          </a:xfrm>
          <a:prstGeom prst="rect">
            <a:avLst/>
          </a:prstGeom>
          <a:noFill/>
          <a:ln>
            <a:noFill/>
          </a:ln>
        </p:spPr>
        <p:txBody>
          <a:bodyPr spcFirstLastPara="1" wrap="square" lIns="91425" tIns="45700" rIns="91425" bIns="45700" anchor="b" anchorCtr="0">
            <a:noAutofit/>
          </a:bodyPr>
          <a:lstStyle/>
          <a:p>
            <a:pPr lvl="0"/>
            <a:r>
              <a:rPr lang="nl-NL" dirty="0"/>
              <a:t>This week we worked on:</a:t>
            </a:r>
            <a:endParaRPr dirty="0"/>
          </a:p>
        </p:txBody>
      </p:sp>
      <p:sp>
        <p:nvSpPr>
          <p:cNvPr id="96" name="Google Shape;96;p2"/>
          <p:cNvSpPr txBox="1">
            <a:spLocks noGrp="1"/>
          </p:cNvSpPr>
          <p:nvPr>
            <p:ph type="body" idx="1"/>
          </p:nvPr>
        </p:nvSpPr>
        <p:spPr>
          <a:xfrm>
            <a:off x="3886200" y="3537140"/>
            <a:ext cx="7315200" cy="2049844"/>
          </a:xfrm>
          <a:prstGeom prst="rect">
            <a:avLst/>
          </a:prstGeom>
          <a:noFill/>
          <a:ln>
            <a:noFill/>
          </a:ln>
        </p:spPr>
        <p:txBody>
          <a:bodyPr spcFirstLastPara="1" wrap="square" lIns="91425" tIns="45700" rIns="91425" bIns="45700" anchor="t" anchorCtr="0">
            <a:noAutofit/>
          </a:bodyPr>
          <a:lstStyle/>
          <a:p>
            <a:pPr lvl="0" indent="-457200" algn="l" rtl="0">
              <a:lnSpc>
                <a:spcPct val="90000"/>
              </a:lnSpc>
              <a:spcBef>
                <a:spcPts val="0"/>
              </a:spcBef>
              <a:spcAft>
                <a:spcPts val="0"/>
              </a:spcAft>
              <a:buSzPts val="2200"/>
              <a:buFont typeface="+mj-lt"/>
              <a:buAutoNum type="arabicPeriod"/>
            </a:pPr>
            <a:r>
              <a:rPr lang="en-US" sz="3200" dirty="0"/>
              <a:t>We expanded the clustering algorithms and analysis</a:t>
            </a:r>
          </a:p>
          <a:p>
            <a:pPr lvl="0" indent="-457200" algn="l" rtl="0">
              <a:lnSpc>
                <a:spcPct val="90000"/>
              </a:lnSpc>
              <a:spcBef>
                <a:spcPts val="0"/>
              </a:spcBef>
              <a:spcAft>
                <a:spcPts val="0"/>
              </a:spcAft>
              <a:buSzPts val="2200"/>
              <a:buFont typeface="+mj-lt"/>
              <a:buAutoNum type="arabicPeriod"/>
            </a:pPr>
            <a:r>
              <a:rPr lang="en-US" sz="3200" dirty="0"/>
              <a:t>We started using Neural Networks in order to make predictions</a:t>
            </a:r>
            <a:endParaRPr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E31B0-0501-4709-87C6-E5D1EC7EAD17}"/>
              </a:ext>
            </a:extLst>
          </p:cNvPr>
          <p:cNvSpPr>
            <a:spLocks noGrp="1"/>
          </p:cNvSpPr>
          <p:nvPr>
            <p:ph type="title"/>
          </p:nvPr>
        </p:nvSpPr>
        <p:spPr>
          <a:xfrm>
            <a:off x="3886200" y="186932"/>
            <a:ext cx="7315200" cy="1433801"/>
          </a:xfrm>
        </p:spPr>
        <p:txBody>
          <a:bodyPr/>
          <a:lstStyle/>
          <a:p>
            <a:r>
              <a:rPr lang="nl-NL" dirty="0"/>
              <a:t>Clustering</a:t>
            </a:r>
          </a:p>
        </p:txBody>
      </p:sp>
      <p:sp>
        <p:nvSpPr>
          <p:cNvPr id="3" name="Text Placeholder 2">
            <a:extLst>
              <a:ext uri="{FF2B5EF4-FFF2-40B4-BE49-F238E27FC236}">
                <a16:creationId xmlns:a16="http://schemas.microsoft.com/office/drawing/2014/main" id="{319E3BC2-D15D-4C5E-A981-90E2B3852193}"/>
              </a:ext>
            </a:extLst>
          </p:cNvPr>
          <p:cNvSpPr>
            <a:spLocks noGrp="1"/>
          </p:cNvSpPr>
          <p:nvPr>
            <p:ph type="body" idx="1"/>
          </p:nvPr>
        </p:nvSpPr>
        <p:spPr>
          <a:xfrm>
            <a:off x="3886200" y="1724766"/>
            <a:ext cx="7315200" cy="5240005"/>
          </a:xfrm>
        </p:spPr>
        <p:txBody>
          <a:bodyPr/>
          <a:lstStyle/>
          <a:p>
            <a:r>
              <a:rPr lang="nl-NL" sz="3200" dirty="0"/>
              <a:t>We removed a bug in the data preperation part of the code</a:t>
            </a:r>
          </a:p>
          <a:p>
            <a:r>
              <a:rPr lang="nl-NL" sz="3200" dirty="0"/>
              <a:t>We created a script which analyzes the physical properties of a cluster</a:t>
            </a:r>
          </a:p>
          <a:p>
            <a:r>
              <a:rPr lang="nl-NL" sz="3200" dirty="0"/>
              <a:t>We generalized the code in order to compare different stations</a:t>
            </a:r>
          </a:p>
          <a:p>
            <a:r>
              <a:rPr lang="nl-NL" sz="3200" dirty="0"/>
              <a:t>We improved the algorithms which give insight in the clusters for the first and last 10 years</a:t>
            </a:r>
          </a:p>
          <a:p>
            <a:r>
              <a:rPr lang="nl-NL" sz="3200" dirty="0"/>
              <a:t>We implemented a second clustering algorithm (DBSCAN)</a:t>
            </a:r>
          </a:p>
        </p:txBody>
      </p:sp>
    </p:spTree>
    <p:extLst>
      <p:ext uri="{BB962C8B-B14F-4D97-AF65-F5344CB8AC3E}">
        <p14:creationId xmlns:p14="http://schemas.microsoft.com/office/powerpoint/2010/main" val="923956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xit" presetSubtype="0" fill="hold" grpId="0" nodeType="withEffect">
                                  <p:stCondLst>
                                    <p:cond delay="0"/>
                                  </p:stCondLst>
                                  <p:childTnLst>
                                    <p:animEffect transition="out" filter="fade">
                                      <p:cBhvr>
                                        <p:cTn id="29" dur="500"/>
                                        <p:tgtEl>
                                          <p:spTgt spid="2"/>
                                        </p:tgtEl>
                                      </p:cBhvr>
                                    </p:animEffect>
                                    <p:set>
                                      <p:cBhvr>
                                        <p:cTn id="30" dur="1" fill="hold">
                                          <p:stCondLst>
                                            <p:cond delay="499"/>
                                          </p:stCondLst>
                                        </p:cTn>
                                        <p:tgtEl>
                                          <p:spTgt spid="2"/>
                                        </p:tgtEl>
                                        <p:attrNameLst>
                                          <p:attrName>style.visibility</p:attrName>
                                        </p:attrNameLst>
                                      </p:cBhvr>
                                      <p:to>
                                        <p:strVal val="hidden"/>
                                      </p:to>
                                    </p:set>
                                  </p:childTnLst>
                                </p:cTn>
                              </p:par>
                            </p:childTnLst>
                          </p:cTn>
                        </p:par>
                        <p:par>
                          <p:cTn id="31" fill="hold">
                            <p:stCondLst>
                              <p:cond delay="500"/>
                            </p:stCondLst>
                            <p:childTnLst>
                              <p:par>
                                <p:cTn id="32" presetID="42" presetClass="path" presetSubtype="0" accel="50000" decel="50000" fill="hold" grpId="1" nodeType="afterEffect">
                                  <p:stCondLst>
                                    <p:cond delay="0"/>
                                  </p:stCondLst>
                                  <p:childTnLst>
                                    <p:animMotion origin="layout" path="M 1.11022E-16 -3.33333E-6 L 0.00052 -0.13333 " pathEditMode="relative" rAng="0" ptsTypes="AA">
                                      <p:cBhvr>
                                        <p:cTn id="33" dur="2000" fill="hold"/>
                                        <p:tgtEl>
                                          <p:spTgt spid="3">
                                            <p:txEl>
                                              <p:pRg st="0" end="0"/>
                                            </p:txEl>
                                          </p:spTgt>
                                        </p:tgtEl>
                                        <p:attrNameLst>
                                          <p:attrName>ppt_x</p:attrName>
                                          <p:attrName>ppt_y</p:attrName>
                                        </p:attrNameLst>
                                      </p:cBhvr>
                                      <p:rCtr x="26" y="-6667"/>
                                    </p:animMotion>
                                  </p:childTnLst>
                                </p:cTn>
                              </p:par>
                              <p:par>
                                <p:cTn id="34" presetID="42" presetClass="path" presetSubtype="0" accel="50000" decel="50000" fill="hold" grpId="1" nodeType="withEffect">
                                  <p:stCondLst>
                                    <p:cond delay="0"/>
                                  </p:stCondLst>
                                  <p:childTnLst>
                                    <p:animMotion origin="layout" path="M 1.11022E-16 -3.33333E-6 L 0.00052 -0.13333 " pathEditMode="relative" rAng="0" ptsTypes="AA">
                                      <p:cBhvr>
                                        <p:cTn id="35" dur="2000" fill="hold"/>
                                        <p:tgtEl>
                                          <p:spTgt spid="3">
                                            <p:txEl>
                                              <p:pRg st="1" end="1"/>
                                            </p:txEl>
                                          </p:spTgt>
                                        </p:tgtEl>
                                        <p:attrNameLst>
                                          <p:attrName>ppt_x</p:attrName>
                                          <p:attrName>ppt_y</p:attrName>
                                        </p:attrNameLst>
                                      </p:cBhvr>
                                      <p:rCtr x="26" y="-6667"/>
                                    </p:animMotion>
                                  </p:childTnLst>
                                </p:cTn>
                              </p:par>
                              <p:par>
                                <p:cTn id="36" presetID="42" presetClass="path" presetSubtype="0" accel="50000" decel="50000" fill="hold" grpId="1" nodeType="withEffect">
                                  <p:stCondLst>
                                    <p:cond delay="0"/>
                                  </p:stCondLst>
                                  <p:childTnLst>
                                    <p:animMotion origin="layout" path="M 1.11022E-16 -3.33333E-6 L 0.00052 -0.13333 " pathEditMode="relative" rAng="0" ptsTypes="AA">
                                      <p:cBhvr>
                                        <p:cTn id="37" dur="2000" fill="hold"/>
                                        <p:tgtEl>
                                          <p:spTgt spid="3">
                                            <p:txEl>
                                              <p:pRg st="2" end="2"/>
                                            </p:txEl>
                                          </p:spTgt>
                                        </p:tgtEl>
                                        <p:attrNameLst>
                                          <p:attrName>ppt_x</p:attrName>
                                          <p:attrName>ppt_y</p:attrName>
                                        </p:attrNameLst>
                                      </p:cBhvr>
                                      <p:rCtr x="26" y="-6667"/>
                                    </p:animMotion>
                                  </p:childTnLst>
                                </p:cTn>
                              </p:par>
                              <p:par>
                                <p:cTn id="38" presetID="42" presetClass="path" presetSubtype="0" accel="50000" decel="50000" fill="hold" grpId="1" nodeType="withEffect">
                                  <p:stCondLst>
                                    <p:cond delay="0"/>
                                  </p:stCondLst>
                                  <p:childTnLst>
                                    <p:animMotion origin="layout" path="M 1.11022E-16 -3.33333E-6 L 0.00052 -0.13333 " pathEditMode="relative" rAng="0" ptsTypes="AA">
                                      <p:cBhvr>
                                        <p:cTn id="39" dur="2000" fill="hold"/>
                                        <p:tgtEl>
                                          <p:spTgt spid="3">
                                            <p:txEl>
                                              <p:pRg st="3" end="3"/>
                                            </p:txEl>
                                          </p:spTgt>
                                        </p:tgtEl>
                                        <p:attrNameLst>
                                          <p:attrName>ppt_x</p:attrName>
                                          <p:attrName>ppt_y</p:attrName>
                                        </p:attrNameLst>
                                      </p:cBhvr>
                                      <p:rCtr x="26" y="-6667"/>
                                    </p:animMotion>
                                  </p:childTnLst>
                                </p:cTn>
                              </p:par>
                              <p:par>
                                <p:cTn id="40" presetID="42" presetClass="path" presetSubtype="0" accel="50000" decel="50000" fill="hold" grpId="1" nodeType="withEffect">
                                  <p:stCondLst>
                                    <p:cond delay="0"/>
                                  </p:stCondLst>
                                  <p:childTnLst>
                                    <p:animMotion origin="layout" path="M 1.11022E-16 -3.33333E-6 L 0.00052 -0.13333 " pathEditMode="relative" rAng="0" ptsTypes="AA">
                                      <p:cBhvr>
                                        <p:cTn id="41" dur="2000" fill="hold"/>
                                        <p:tgtEl>
                                          <p:spTgt spid="3">
                                            <p:txEl>
                                              <p:pRg st="4" end="4"/>
                                            </p:txEl>
                                          </p:spTgt>
                                        </p:tgtEl>
                                        <p:attrNameLst>
                                          <p:attrName>ppt_x</p:attrName>
                                          <p:attrName>ppt_y</p:attrName>
                                        </p:attrNameLst>
                                      </p:cBhvr>
                                      <p:rCtr x="26" y="-66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pic>
        <p:nvPicPr>
          <p:cNvPr id="106" name="Google Shape;106;p3"/>
          <p:cNvPicPr preferRelativeResize="0"/>
          <p:nvPr/>
        </p:nvPicPr>
        <p:blipFill rotWithShape="1">
          <a:blip r:embed="rId3">
            <a:alphaModFix/>
          </a:blip>
          <a:srcRect/>
          <a:stretch/>
        </p:blipFill>
        <p:spPr>
          <a:xfrm>
            <a:off x="2735219" y="1228364"/>
            <a:ext cx="9332400" cy="4505799"/>
          </a:xfrm>
          <a:prstGeom prst="rect">
            <a:avLst/>
          </a:prstGeom>
          <a:noFill/>
          <a:ln>
            <a:noFill/>
          </a:ln>
        </p:spPr>
      </p:pic>
      <p:sp>
        <p:nvSpPr>
          <p:cNvPr id="102" name="Google Shape;102;p3"/>
          <p:cNvSpPr/>
          <p:nvPr/>
        </p:nvSpPr>
        <p:spPr>
          <a:xfrm>
            <a:off x="-1" y="758953"/>
            <a:ext cx="3577575" cy="533095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3"/>
          <p:cNvSpPr txBox="1">
            <a:spLocks noGrp="1"/>
          </p:cNvSpPr>
          <p:nvPr>
            <p:ph type="body" idx="1"/>
          </p:nvPr>
        </p:nvSpPr>
        <p:spPr>
          <a:xfrm>
            <a:off x="252920" y="969154"/>
            <a:ext cx="2947482" cy="4937124"/>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SzPts val="1800"/>
              <a:buNone/>
            </a:pPr>
            <a:endParaRPr sz="1600" dirty="0">
              <a:solidFill>
                <a:srgbClr val="FFFFFF"/>
              </a:solidFill>
            </a:endParaRPr>
          </a:p>
          <a:p>
            <a:pPr marL="0" lvl="0" indent="0" algn="l" rtl="0">
              <a:lnSpc>
                <a:spcPct val="80000"/>
              </a:lnSpc>
              <a:spcBef>
                <a:spcPts val="0"/>
              </a:spcBef>
              <a:spcAft>
                <a:spcPts val="0"/>
              </a:spcAft>
              <a:buSzPts val="1800"/>
              <a:buNone/>
            </a:pPr>
            <a:endParaRPr sz="1600" dirty="0">
              <a:solidFill>
                <a:srgbClr val="FFFFFF"/>
              </a:solidFill>
            </a:endParaRPr>
          </a:p>
          <a:p>
            <a:pPr marL="0" lvl="0" indent="0" algn="l" rtl="0">
              <a:lnSpc>
                <a:spcPct val="80000"/>
              </a:lnSpc>
              <a:spcBef>
                <a:spcPts val="0"/>
              </a:spcBef>
              <a:spcAft>
                <a:spcPts val="0"/>
              </a:spcAft>
              <a:buSzPts val="1800"/>
              <a:buNone/>
            </a:pPr>
            <a:r>
              <a:rPr lang="nl-NL" sz="1600" dirty="0">
                <a:solidFill>
                  <a:srgbClr val="FFFFFF"/>
                </a:solidFill>
              </a:rPr>
              <a:t>Tried to see if clusters were different for different stations, wasn’t the case, see image on the right. This shows from left to right the clustering results for stations 1-5. Top shows clustering for first 10 years, bottom shows clustering for last 10 years. </a:t>
            </a:r>
            <a:endParaRPr sz="1600" dirty="0">
              <a:solidFill>
                <a:srgbClr val="FFFFFF"/>
              </a:solidFill>
            </a:endParaRPr>
          </a:p>
          <a:p>
            <a:pPr marL="182880" lvl="0" indent="-81278" algn="l" rtl="0">
              <a:lnSpc>
                <a:spcPct val="80000"/>
              </a:lnSpc>
              <a:spcBef>
                <a:spcPts val="0"/>
              </a:spcBef>
              <a:spcAft>
                <a:spcPts val="0"/>
              </a:spcAft>
              <a:buSzPts val="1600"/>
              <a:buNone/>
            </a:pPr>
            <a:endParaRPr dirty="0"/>
          </a:p>
          <a:p>
            <a:pPr marL="182880" lvl="0" indent="-81278" algn="l" rtl="0">
              <a:lnSpc>
                <a:spcPct val="80000"/>
              </a:lnSpc>
              <a:spcBef>
                <a:spcPts val="1200"/>
              </a:spcBef>
              <a:spcAft>
                <a:spcPts val="0"/>
              </a:spcAft>
              <a:buSzPts val="1600"/>
              <a:buNone/>
            </a:pPr>
            <a:endParaRPr sz="1600" dirty="0">
              <a:solidFill>
                <a:srgbClr val="FFFFFF"/>
              </a:solidFill>
            </a:endParaRPr>
          </a:p>
        </p:txBody>
      </p:sp>
      <p:sp>
        <p:nvSpPr>
          <p:cNvPr id="105" name="Google Shape;105;p3"/>
          <p:cNvSpPr/>
          <p:nvPr/>
        </p:nvSpPr>
        <p:spPr>
          <a:xfrm>
            <a:off x="11815864" y="758952"/>
            <a:ext cx="384048" cy="5330952"/>
          </a:xfrm>
          <a:prstGeom prst="rect">
            <a:avLst/>
          </a:prstGeom>
          <a:solidFill>
            <a:srgbClr val="C8C8C8">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3A6E6-803B-453D-BE4D-A352E3903EE6}"/>
              </a:ext>
            </a:extLst>
          </p:cNvPr>
          <p:cNvSpPr>
            <a:spLocks noGrp="1"/>
          </p:cNvSpPr>
          <p:nvPr>
            <p:ph type="title"/>
          </p:nvPr>
        </p:nvSpPr>
        <p:spPr/>
        <p:txBody>
          <a:bodyPr/>
          <a:lstStyle/>
          <a:p>
            <a:r>
              <a:rPr lang="nl-NL" dirty="0"/>
              <a:t>Removing a bug:</a:t>
            </a:r>
          </a:p>
        </p:txBody>
      </p:sp>
      <p:sp>
        <p:nvSpPr>
          <p:cNvPr id="3" name="Text Placeholder 2">
            <a:extLst>
              <a:ext uri="{FF2B5EF4-FFF2-40B4-BE49-F238E27FC236}">
                <a16:creationId xmlns:a16="http://schemas.microsoft.com/office/drawing/2014/main" id="{49304B52-8C13-4E4C-B968-09C67A230327}"/>
              </a:ext>
            </a:extLst>
          </p:cNvPr>
          <p:cNvSpPr>
            <a:spLocks noGrp="1"/>
          </p:cNvSpPr>
          <p:nvPr>
            <p:ph type="body" idx="1"/>
          </p:nvPr>
        </p:nvSpPr>
        <p:spPr/>
        <p:txBody>
          <a:bodyPr/>
          <a:lstStyle/>
          <a:p>
            <a:r>
              <a:rPr lang="nl-NL" dirty="0"/>
              <a:t>Last week we presented this figure:</a:t>
            </a:r>
          </a:p>
          <a:p>
            <a:endParaRPr lang="nl-NL" dirty="0"/>
          </a:p>
          <a:p>
            <a:endParaRPr lang="nl-NL" dirty="0"/>
          </a:p>
          <a:p>
            <a:endParaRPr lang="nl-NL" dirty="0"/>
          </a:p>
          <a:p>
            <a:endParaRPr lang="nl-NL" dirty="0"/>
          </a:p>
          <a:p>
            <a:endParaRPr lang="nl-NL" dirty="0"/>
          </a:p>
          <a:p>
            <a:endParaRPr lang="nl-NL" dirty="0"/>
          </a:p>
          <a:p>
            <a:r>
              <a:rPr lang="nl-NL" dirty="0"/>
              <a:t>All points in the </a:t>
            </a:r>
            <a:r>
              <a:rPr lang="nl-NL">
                <a:solidFill>
                  <a:schemeClr val="accent4"/>
                </a:solidFill>
              </a:rPr>
              <a:t>orange </a:t>
            </a:r>
            <a:r>
              <a:rPr lang="nl-NL">
                <a:solidFill>
                  <a:schemeClr val="tx1"/>
                </a:solidFill>
              </a:rPr>
              <a:t>cluster are identical, due to an error in the removing of NaN points </a:t>
            </a:r>
            <a:endParaRPr lang="nl-NL" dirty="0">
              <a:solidFill>
                <a:schemeClr val="accent4"/>
              </a:solidFill>
            </a:endParaRPr>
          </a:p>
        </p:txBody>
      </p:sp>
    </p:spTree>
    <p:extLst>
      <p:ext uri="{BB962C8B-B14F-4D97-AF65-F5344CB8AC3E}">
        <p14:creationId xmlns:p14="http://schemas.microsoft.com/office/powerpoint/2010/main" val="1727470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Google Shape;111;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12" name="Google Shape;112;p4"/>
          <p:cNvSpPr/>
          <p:nvPr/>
        </p:nvSpPr>
        <p:spPr>
          <a:xfrm>
            <a:off x="-1" y="758953"/>
            <a:ext cx="3577575" cy="533095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4"/>
          <p:cNvSpPr txBox="1">
            <a:spLocks noGrp="1"/>
          </p:cNvSpPr>
          <p:nvPr>
            <p:ph type="title"/>
          </p:nvPr>
        </p:nvSpPr>
        <p:spPr>
          <a:xfrm>
            <a:off x="252919" y="1123837"/>
            <a:ext cx="2947482" cy="103817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2160"/>
              <a:buFont typeface="Corbel"/>
              <a:buNone/>
            </a:pPr>
            <a:r>
              <a:rPr lang="nl-NL" sz="2160"/>
              <a:t>3) Clustering</a:t>
            </a:r>
            <a:endParaRPr/>
          </a:p>
        </p:txBody>
      </p:sp>
      <p:sp>
        <p:nvSpPr>
          <p:cNvPr id="114" name="Google Shape;114;p4"/>
          <p:cNvSpPr/>
          <p:nvPr/>
        </p:nvSpPr>
        <p:spPr>
          <a:xfrm>
            <a:off x="11815864" y="758952"/>
            <a:ext cx="384048" cy="5330952"/>
          </a:xfrm>
          <a:prstGeom prst="rect">
            <a:avLst/>
          </a:prstGeom>
          <a:solidFill>
            <a:srgbClr val="C8C8C8">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4"/>
          <p:cNvSpPr txBox="1">
            <a:spLocks noGrp="1"/>
          </p:cNvSpPr>
          <p:nvPr>
            <p:ph type="body" idx="1"/>
          </p:nvPr>
        </p:nvSpPr>
        <p:spPr>
          <a:xfrm>
            <a:off x="252920" y="2162014"/>
            <a:ext cx="2947500" cy="37443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SzPts val="1800"/>
              <a:buNone/>
            </a:pPr>
            <a:r>
              <a:rPr lang="nl-NL" sz="1600">
                <a:solidFill>
                  <a:srgbClr val="FFFFFF"/>
                </a:solidFill>
              </a:rPr>
              <a:t>Setup: standardized all variables, so gave all variables mean zero, variance 1. Next, applied Kmeans clustering for 1 station. </a:t>
            </a:r>
            <a:endParaRPr/>
          </a:p>
          <a:p>
            <a:pPr marL="0" lvl="0" indent="0" algn="l" rtl="0">
              <a:lnSpc>
                <a:spcPct val="80000"/>
              </a:lnSpc>
              <a:spcBef>
                <a:spcPts val="0"/>
              </a:spcBef>
              <a:spcAft>
                <a:spcPts val="0"/>
              </a:spcAft>
              <a:buSzPts val="1800"/>
              <a:buNone/>
            </a:pPr>
            <a:endParaRPr sz="1600">
              <a:solidFill>
                <a:srgbClr val="FFFFFF"/>
              </a:solidFill>
            </a:endParaRPr>
          </a:p>
          <a:p>
            <a:pPr marL="0" lvl="0" indent="0" algn="l" rtl="0">
              <a:lnSpc>
                <a:spcPct val="80000"/>
              </a:lnSpc>
              <a:spcBef>
                <a:spcPts val="0"/>
              </a:spcBef>
              <a:spcAft>
                <a:spcPts val="0"/>
              </a:spcAft>
              <a:buSzPts val="1800"/>
              <a:buNone/>
            </a:pPr>
            <a:r>
              <a:rPr lang="nl-NL" sz="1600">
                <a:solidFill>
                  <a:srgbClr val="FFFFFF"/>
                </a:solidFill>
              </a:rPr>
              <a:t>Fixed a bug that gave weird results. </a:t>
            </a:r>
            <a:endParaRPr sz="1600">
              <a:solidFill>
                <a:srgbClr val="FFFFFF"/>
              </a:solidFill>
            </a:endParaRPr>
          </a:p>
          <a:p>
            <a:pPr marL="0" lvl="0" indent="0" algn="l" rtl="0">
              <a:lnSpc>
                <a:spcPct val="80000"/>
              </a:lnSpc>
              <a:spcBef>
                <a:spcPts val="0"/>
              </a:spcBef>
              <a:spcAft>
                <a:spcPts val="0"/>
              </a:spcAft>
              <a:buSzPts val="1800"/>
              <a:buNone/>
            </a:pPr>
            <a:endParaRPr sz="1600">
              <a:solidFill>
                <a:srgbClr val="FFFFFF"/>
              </a:solidFill>
            </a:endParaRPr>
          </a:p>
          <a:p>
            <a:pPr marL="0" lvl="0" indent="0" algn="l" rtl="0">
              <a:lnSpc>
                <a:spcPct val="80000"/>
              </a:lnSpc>
              <a:spcBef>
                <a:spcPts val="0"/>
              </a:spcBef>
              <a:spcAft>
                <a:spcPts val="0"/>
              </a:spcAft>
              <a:buSzPts val="1800"/>
              <a:buNone/>
            </a:pPr>
            <a:r>
              <a:rPr lang="nl-NL" sz="1600">
                <a:solidFill>
                  <a:srgbClr val="FFFFFF"/>
                </a:solidFill>
              </a:rPr>
              <a:t>Tried to see if we could cluster per station, wasn’t successful. Image shows the relative amount of points of each cluster, per station. Everything almost the same, as expected since data points between different stations don’t differ much, so clustering will most likely cluster based on seasons, and not on location.  </a:t>
            </a:r>
            <a:endParaRPr sz="1600">
              <a:solidFill>
                <a:srgbClr val="FFFFFF"/>
              </a:solidFill>
            </a:endParaRPr>
          </a:p>
          <a:p>
            <a:pPr marL="182880" lvl="0" indent="-81278" algn="l" rtl="0">
              <a:lnSpc>
                <a:spcPct val="80000"/>
              </a:lnSpc>
              <a:spcBef>
                <a:spcPts val="0"/>
              </a:spcBef>
              <a:spcAft>
                <a:spcPts val="0"/>
              </a:spcAft>
              <a:buSzPts val="1600"/>
              <a:buNone/>
            </a:pPr>
            <a:endParaRPr/>
          </a:p>
          <a:p>
            <a:pPr marL="182880" lvl="0" indent="-81276" algn="l" rtl="0">
              <a:lnSpc>
                <a:spcPct val="80000"/>
              </a:lnSpc>
              <a:spcBef>
                <a:spcPts val="1200"/>
              </a:spcBef>
              <a:spcAft>
                <a:spcPts val="0"/>
              </a:spcAft>
              <a:buSzPts val="1600"/>
              <a:buNone/>
            </a:pPr>
            <a:endParaRPr sz="1600">
              <a:solidFill>
                <a:srgbClr val="FFFFFF"/>
              </a:solidFill>
            </a:endParaRPr>
          </a:p>
        </p:txBody>
      </p:sp>
      <p:pic>
        <p:nvPicPr>
          <p:cNvPr id="116" name="Google Shape;116;p4"/>
          <p:cNvPicPr preferRelativeResize="0"/>
          <p:nvPr/>
        </p:nvPicPr>
        <p:blipFill rotWithShape="1">
          <a:blip r:embed="rId3">
            <a:alphaModFix/>
          </a:blip>
          <a:srcRect/>
          <a:stretch/>
        </p:blipFill>
        <p:spPr>
          <a:xfrm>
            <a:off x="3985175" y="1742150"/>
            <a:ext cx="7830700" cy="3256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FF"/>
              </a:buClr>
              <a:buSzPts val="1800"/>
              <a:buNone/>
            </a:pPr>
            <a:r>
              <a:rPr lang="nl-NL"/>
              <a:t>Model prediction</a:t>
            </a:r>
            <a:endParaRPr/>
          </a:p>
        </p:txBody>
      </p:sp>
      <p:sp>
        <p:nvSpPr>
          <p:cNvPr id="122" name="Google Shape;122;p5"/>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Autofit/>
          </a:bodyPr>
          <a:lstStyle/>
          <a:p>
            <a:pPr marL="457200" lvl="0" indent="-342900" algn="l" rtl="0">
              <a:lnSpc>
                <a:spcPct val="90000"/>
              </a:lnSpc>
              <a:spcBef>
                <a:spcPts val="1200"/>
              </a:spcBef>
              <a:spcAft>
                <a:spcPts val="0"/>
              </a:spcAft>
              <a:buSzPts val="1800"/>
              <a:buChar char="●"/>
            </a:pPr>
            <a:r>
              <a:rPr lang="nl-NL"/>
              <a:t>Furthermore, we looked into the possibility of predicting the variables from one model based on the values from another model and a part of its own history. </a:t>
            </a:r>
            <a:endParaRPr/>
          </a:p>
          <a:p>
            <a:pPr marL="457200" lvl="0" indent="-342900" algn="l" rtl="0">
              <a:lnSpc>
                <a:spcPct val="90000"/>
              </a:lnSpc>
              <a:spcBef>
                <a:spcPts val="1200"/>
              </a:spcBef>
              <a:spcAft>
                <a:spcPts val="0"/>
              </a:spcAft>
              <a:buSzPts val="1800"/>
              <a:buChar char="●"/>
            </a:pPr>
            <a:r>
              <a:rPr lang="nl-NL"/>
              <a:t>First steps into multi linear regression were done, however the results will be shown next week. </a:t>
            </a:r>
            <a:endParaRPr/>
          </a:p>
          <a:p>
            <a:pPr marL="457200" lvl="0" indent="-342900" algn="l" rtl="0">
              <a:lnSpc>
                <a:spcPct val="90000"/>
              </a:lnSpc>
              <a:spcBef>
                <a:spcPts val="1200"/>
              </a:spcBef>
              <a:spcAft>
                <a:spcPts val="0"/>
              </a:spcAft>
              <a:buSzPts val="1800"/>
              <a:buChar char="●"/>
            </a:pPr>
            <a:r>
              <a:rPr lang="nl-NL"/>
              <a:t>Other methods used are neural networks and K-means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801308ffce_0_19"/>
          <p:cNvSpPr txBox="1">
            <a:spLocks noGrp="1"/>
          </p:cNvSpPr>
          <p:nvPr>
            <p:ph type="title"/>
          </p:nvPr>
        </p:nvSpPr>
        <p:spPr>
          <a:xfrm>
            <a:off x="252919" y="1123837"/>
            <a:ext cx="2947500" cy="4601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FF"/>
              </a:buClr>
              <a:buSzPts val="1800"/>
              <a:buNone/>
            </a:pPr>
            <a:r>
              <a:rPr lang="nl-NL"/>
              <a:t>Model Prediction using dense ANN’s</a:t>
            </a:r>
            <a:endParaRPr/>
          </a:p>
        </p:txBody>
      </p:sp>
      <p:sp>
        <p:nvSpPr>
          <p:cNvPr id="128" name="Google Shape;128;g801308ffce_0_19"/>
          <p:cNvSpPr txBox="1">
            <a:spLocks noGrp="1"/>
          </p:cNvSpPr>
          <p:nvPr>
            <p:ph type="body" idx="1"/>
          </p:nvPr>
        </p:nvSpPr>
        <p:spPr>
          <a:xfrm>
            <a:off x="3869268" y="864108"/>
            <a:ext cx="7315200" cy="5120700"/>
          </a:xfrm>
          <a:prstGeom prst="rect">
            <a:avLst/>
          </a:prstGeom>
          <a:noFill/>
          <a:ln>
            <a:noFill/>
          </a:ln>
        </p:spPr>
        <p:txBody>
          <a:bodyPr spcFirstLastPara="1" wrap="square" lIns="91425" tIns="45700" rIns="91425" bIns="45700" anchor="ctr" anchorCtr="0">
            <a:noAutofit/>
          </a:bodyPr>
          <a:lstStyle/>
          <a:p>
            <a:pPr marL="457200" lvl="0" indent="-342900" algn="l" rtl="0">
              <a:lnSpc>
                <a:spcPct val="90000"/>
              </a:lnSpc>
              <a:spcBef>
                <a:spcPts val="1200"/>
              </a:spcBef>
              <a:spcAft>
                <a:spcPts val="0"/>
              </a:spcAft>
              <a:buSzPts val="1800"/>
              <a:buChar char="●"/>
            </a:pPr>
            <a:r>
              <a:rPr lang="nl-NL"/>
              <a:t>Experimental Setup. Splitting data into training and test sets: We took the first 1000 days from two different models and created a labeled training set from that. This means the input is a vector of variables for one day of model 1 and the label is the vector of variables for model 2. </a:t>
            </a:r>
            <a:endParaRPr/>
          </a:p>
          <a:p>
            <a:pPr marL="457200" lvl="0" indent="-342900" algn="l" rtl="0">
              <a:lnSpc>
                <a:spcPct val="90000"/>
              </a:lnSpc>
              <a:spcBef>
                <a:spcPts val="1200"/>
              </a:spcBef>
              <a:spcAft>
                <a:spcPts val="0"/>
              </a:spcAft>
              <a:buSzPts val="1800"/>
              <a:buChar char="●"/>
            </a:pPr>
            <a:r>
              <a:rPr lang="nl-NL"/>
              <a:t>The task is to predict from a vector of observations for model 1 the corresponding vector of observations for model 2. Note that we did not (yet) use recurrent neural networks to take into account the relationship between different time steps. However, already for a simple dense ANN the results are surprisingly pretty convincing.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g801308ffce_0_0"/>
          <p:cNvPicPr preferRelativeResize="0"/>
          <p:nvPr/>
        </p:nvPicPr>
        <p:blipFill>
          <a:blip r:embed="rId3">
            <a:alphaModFix/>
          </a:blip>
          <a:stretch>
            <a:fillRect/>
          </a:stretch>
        </p:blipFill>
        <p:spPr>
          <a:xfrm>
            <a:off x="992100" y="167400"/>
            <a:ext cx="10044077" cy="6266799"/>
          </a:xfrm>
          <a:prstGeom prst="rect">
            <a:avLst/>
          </a:prstGeom>
          <a:noFill/>
          <a:ln>
            <a:noFill/>
          </a:ln>
        </p:spPr>
      </p:pic>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559</Words>
  <Application>Microsoft Office PowerPoint</Application>
  <PresentationFormat>Widescreen</PresentationFormat>
  <Paragraphs>50</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Corbel</vt:lpstr>
      <vt:lpstr>Noto Sans Symbols</vt:lpstr>
      <vt:lpstr>Frame</vt:lpstr>
      <vt:lpstr>Climate Change project update: week 3</vt:lpstr>
      <vt:lpstr>This week we worked on:</vt:lpstr>
      <vt:lpstr>Clustering</vt:lpstr>
      <vt:lpstr>PowerPoint Presentation</vt:lpstr>
      <vt:lpstr>Removing a bug:</vt:lpstr>
      <vt:lpstr>3) Clustering</vt:lpstr>
      <vt:lpstr>Model prediction</vt:lpstr>
      <vt:lpstr>Model Prediction using dense ANN’s</vt:lpstr>
      <vt:lpstr>PowerPoint Presentation</vt:lpstr>
      <vt:lpstr>PowerPoint Presentation</vt:lpstr>
      <vt:lpstr>PowerPoint Presentation</vt:lpstr>
      <vt:lpstr>Model Prediction using dense ANN’s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Change project update: week 3</dc:title>
  <cp:lastModifiedBy>Simon van Oosterom</cp:lastModifiedBy>
  <cp:revision>2</cp:revision>
  <dcterms:modified xsi:type="dcterms:W3CDTF">2020-05-04T14:45:08Z</dcterms:modified>
</cp:coreProperties>
</file>