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63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5BBA-BCF8-44D3-B4B2-A0A2E5233426}" type="datetimeFigureOut">
              <a:rPr lang="en-GB" smtClean="0"/>
              <a:t>10/11/2014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27BF-D0E8-4589-AEC4-D9D3A62898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5351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5BBA-BCF8-44D3-B4B2-A0A2E5233426}" type="datetimeFigureOut">
              <a:rPr lang="en-GB" smtClean="0"/>
              <a:t>10/11/2014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27BF-D0E8-4589-AEC4-D9D3A62898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908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5BBA-BCF8-44D3-B4B2-A0A2E5233426}" type="datetimeFigureOut">
              <a:rPr lang="en-GB" smtClean="0"/>
              <a:t>10/11/2014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27BF-D0E8-4589-AEC4-D9D3A62898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375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5BBA-BCF8-44D3-B4B2-A0A2E5233426}" type="datetimeFigureOut">
              <a:rPr lang="en-GB" smtClean="0"/>
              <a:t>10/11/2014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27BF-D0E8-4589-AEC4-D9D3A62898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6805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5BBA-BCF8-44D3-B4B2-A0A2E5233426}" type="datetimeFigureOut">
              <a:rPr lang="en-GB" smtClean="0"/>
              <a:t>10/11/2014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27BF-D0E8-4589-AEC4-D9D3A62898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041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5BBA-BCF8-44D3-B4B2-A0A2E5233426}" type="datetimeFigureOut">
              <a:rPr lang="en-GB" smtClean="0"/>
              <a:t>10/11/2014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27BF-D0E8-4589-AEC4-D9D3A62898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493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5BBA-BCF8-44D3-B4B2-A0A2E5233426}" type="datetimeFigureOut">
              <a:rPr lang="en-GB" smtClean="0"/>
              <a:t>10/11/2014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27BF-D0E8-4589-AEC4-D9D3A62898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2478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5BBA-BCF8-44D3-B4B2-A0A2E5233426}" type="datetimeFigureOut">
              <a:rPr lang="en-GB" smtClean="0"/>
              <a:t>10/11/2014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27BF-D0E8-4589-AEC4-D9D3A62898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4931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5BBA-BCF8-44D3-B4B2-A0A2E5233426}" type="datetimeFigureOut">
              <a:rPr lang="en-GB" smtClean="0"/>
              <a:t>10/11/2014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27BF-D0E8-4589-AEC4-D9D3A62898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057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5BBA-BCF8-44D3-B4B2-A0A2E5233426}" type="datetimeFigureOut">
              <a:rPr lang="en-GB" smtClean="0"/>
              <a:t>10/11/2014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27BF-D0E8-4589-AEC4-D9D3A62898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58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CB5BBA-BCF8-44D3-B4B2-A0A2E5233426}" type="datetimeFigureOut">
              <a:rPr lang="en-GB" smtClean="0"/>
              <a:t>10/11/2014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E227BF-D0E8-4589-AEC4-D9D3A62898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816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CB5BBA-BCF8-44D3-B4B2-A0A2E5233426}" type="datetimeFigureOut">
              <a:rPr lang="en-GB" smtClean="0"/>
              <a:t>10/11/2014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227BF-D0E8-4589-AEC4-D9D3A62898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879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jpe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gif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gif"/><Relationship Id="rId15" Type="http://schemas.openxmlformats.org/officeDocument/2006/relationships/image" Target="../media/image14.jpeg"/><Relationship Id="rId10" Type="http://schemas.openxmlformats.org/officeDocument/2006/relationships/image" Target="../media/image9.png"/><Relationship Id="rId19" Type="http://schemas.openxmlformats.org/officeDocument/2006/relationships/image" Target="../media/image18.jpeg"/><Relationship Id="rId4" Type="http://schemas.openxmlformats.org/officeDocument/2006/relationships/image" Target="../media/image3.jpeg"/><Relationship Id="rId9" Type="http://schemas.openxmlformats.org/officeDocument/2006/relationships/image" Target="../media/image8.png"/><Relationship Id="rId1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ounded Rectangle 101"/>
          <p:cNvSpPr/>
          <p:nvPr/>
        </p:nvSpPr>
        <p:spPr>
          <a:xfrm>
            <a:off x="68878" y="78492"/>
            <a:ext cx="9011196" cy="5650492"/>
          </a:xfrm>
          <a:prstGeom prst="roundRect">
            <a:avLst>
              <a:gd name="adj" fmla="val 6602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nl-NL" sz="900" dirty="0">
              <a:solidFill>
                <a:prstClr val="black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137175" y="3843221"/>
            <a:ext cx="8883629" cy="1343165"/>
          </a:xfrm>
          <a:prstGeom prst="roundRect">
            <a:avLst>
              <a:gd name="adj" fmla="val 859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nl-NL" sz="900" dirty="0">
              <a:solidFill>
                <a:prstClr val="black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 rot="5400000">
            <a:off x="492756" y="754100"/>
            <a:ext cx="3098054" cy="2531309"/>
          </a:xfrm>
          <a:prstGeom prst="roundRect">
            <a:avLst>
              <a:gd name="adj" fmla="val 405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nl-NL" sz="900" dirty="0">
              <a:solidFill>
                <a:prstClr val="black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087230" y="2608714"/>
            <a:ext cx="1013884" cy="71590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nl-NL" sz="900" dirty="0">
              <a:solidFill>
                <a:prstClr val="black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057651" y="1626617"/>
            <a:ext cx="903737" cy="79010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nl-NL" sz="900" dirty="0">
              <a:solidFill>
                <a:prstClr val="black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655145" y="1363677"/>
            <a:ext cx="3863349" cy="2121049"/>
          </a:xfrm>
          <a:prstGeom prst="roundRect">
            <a:avLst>
              <a:gd name="adj" fmla="val 6602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nl-NL" sz="900" dirty="0">
              <a:solidFill>
                <a:prstClr val="black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833029" y="2616619"/>
            <a:ext cx="1610596" cy="73350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black"/>
                </a:solidFill>
              </a:rPr>
              <a:t>Command-Line</a:t>
            </a:r>
            <a:endParaRPr lang="nl-NL" sz="900" dirty="0">
              <a:solidFill>
                <a:prstClr val="black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5599361" y="2616619"/>
            <a:ext cx="1610596" cy="73350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r>
              <a:rPr lang="en-US" sz="1400" dirty="0" smtClean="0">
                <a:solidFill>
                  <a:prstClr val="black"/>
                </a:solidFill>
              </a:rPr>
              <a:t>Graphical User Interface</a:t>
            </a:r>
          </a:p>
        </p:txBody>
      </p:sp>
      <p:cxnSp>
        <p:nvCxnSpPr>
          <p:cNvPr id="14" name="Straight Arrow Connector 13"/>
          <p:cNvCxnSpPr>
            <a:endCxn id="8" idx="2"/>
          </p:cNvCxnSpPr>
          <p:nvPr/>
        </p:nvCxnSpPr>
        <p:spPr>
          <a:xfrm flipV="1">
            <a:off x="5557248" y="3484726"/>
            <a:ext cx="29572" cy="358496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sp>
        <p:nvSpPr>
          <p:cNvPr id="15" name="Rounded Rectangle 14"/>
          <p:cNvSpPr/>
          <p:nvPr/>
        </p:nvSpPr>
        <p:spPr>
          <a:xfrm>
            <a:off x="2308403" y="664670"/>
            <a:ext cx="732089" cy="7335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nl-NL" sz="900" dirty="0">
              <a:solidFill>
                <a:prstClr val="black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1064161" y="2610676"/>
            <a:ext cx="732089" cy="7335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nl-NL" sz="900" dirty="0">
              <a:solidFill>
                <a:prstClr val="black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308403" y="1650914"/>
            <a:ext cx="732089" cy="7335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nl-NL" sz="900" dirty="0">
              <a:solidFill>
                <a:prstClr val="black"/>
              </a:solidFill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3265916" y="2314896"/>
            <a:ext cx="39572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  <a:effec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5738" t="18181" r="52377" b="74243"/>
          <a:stretch>
            <a:fillRect/>
          </a:stretch>
        </p:blipFill>
        <p:spPr bwMode="auto">
          <a:xfrm>
            <a:off x="1906973" y="1412970"/>
            <a:ext cx="749637" cy="374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5738" t="18181" r="52377" b="74243"/>
          <a:stretch>
            <a:fillRect/>
          </a:stretch>
        </p:blipFill>
        <p:spPr bwMode="auto">
          <a:xfrm>
            <a:off x="641233" y="2448227"/>
            <a:ext cx="749637" cy="374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5738" t="18181" r="52377" b="74243"/>
          <a:stretch>
            <a:fillRect/>
          </a:stretch>
        </p:blipFill>
        <p:spPr bwMode="auto">
          <a:xfrm>
            <a:off x="1912859" y="450578"/>
            <a:ext cx="749637" cy="374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" name="Picture 18" descr="http://images.maketecheasier.com/2009/03/konso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125" y="1347821"/>
            <a:ext cx="1480433" cy="1480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145644" y="3551192"/>
            <a:ext cx="12650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4F81BD">
                    <a:lumMod val="75000"/>
                  </a:srgbClr>
                </a:solidFill>
                <a:latin typeface="Calibri"/>
              </a:rPr>
              <a:t>Model Plugins</a:t>
            </a:r>
            <a:endParaRPr lang="nl-NL" sz="1400" b="1" dirty="0">
              <a:solidFill>
                <a:srgbClr val="4F81BD">
                  <a:lumMod val="75000"/>
                </a:srgbClr>
              </a:solidFill>
              <a:latin typeface="Calibri"/>
            </a:endParaRPr>
          </a:p>
        </p:txBody>
      </p:sp>
      <p:pic>
        <p:nvPicPr>
          <p:cNvPr id="26" name="Picture 6" descr="http://t2.gstatic.com/images?q=tbn:ANd9GcSKBV03rAJsyzYeyyAKIdhb7IaRudlYMA96N--bJCmHhQNqzou5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EFF"/>
              </a:clrFrom>
              <a:clrTo>
                <a:srgbClr val="FFFE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471" y="773578"/>
            <a:ext cx="542710" cy="520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 descr="http://www.jeff-net.com/images/other/scripting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941" y="2720051"/>
            <a:ext cx="489591" cy="489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4"/>
          <p:cNvPicPr>
            <a:picLocks noChangeAspect="1" noChangeArrowheads="1"/>
          </p:cNvPicPr>
          <p:nvPr/>
        </p:nvPicPr>
        <p:blipFill rotWithShape="1">
          <a:blip r:embed="rId6" cstate="print"/>
          <a:srcRect l="2611" t="71437" r="74825"/>
          <a:stretch/>
        </p:blipFill>
        <p:spPr bwMode="auto">
          <a:xfrm>
            <a:off x="2426145" y="1696594"/>
            <a:ext cx="581082" cy="637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9" name="Group 28"/>
          <p:cNvGrpSpPr/>
          <p:nvPr/>
        </p:nvGrpSpPr>
        <p:grpSpPr>
          <a:xfrm>
            <a:off x="1164330" y="1717060"/>
            <a:ext cx="826031" cy="453115"/>
            <a:chOff x="1116711" y="1457992"/>
            <a:chExt cx="812481" cy="431802"/>
          </a:xfrm>
        </p:grpSpPr>
        <p:pic>
          <p:nvPicPr>
            <p:cNvPr id="30" name="Picture 29"/>
            <p:cNvPicPr/>
            <p:nvPr/>
          </p:nvPicPr>
          <p:blipFill>
            <a:blip r:embed="rId7" cstate="print"/>
            <a:srcRect t="31728" r="72542" b="16112"/>
            <a:stretch>
              <a:fillRect/>
            </a:stretch>
          </p:blipFill>
          <p:spPr bwMode="auto">
            <a:xfrm>
              <a:off x="1116711" y="1482158"/>
              <a:ext cx="377801" cy="407636"/>
            </a:xfrm>
            <a:prstGeom prst="rect">
              <a:avLst/>
            </a:prstGeom>
            <a:noFill/>
          </p:spPr>
        </p:pic>
        <p:sp>
          <p:nvSpPr>
            <p:cNvPr id="31" name="TextBox 30"/>
            <p:cNvSpPr txBox="1"/>
            <p:nvPr/>
          </p:nvSpPr>
          <p:spPr>
            <a:xfrm>
              <a:off x="1425528" y="1457992"/>
              <a:ext cx="50366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700" dirty="0" smtClean="0">
                  <a:solidFill>
                    <a:prstClr val="black"/>
                  </a:solidFill>
                  <a:latin typeface="Calibri"/>
                </a:rPr>
                <a:t>Q = Q(H)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700" dirty="0" smtClean="0">
                  <a:solidFill>
                    <a:prstClr val="black"/>
                  </a:solidFill>
                  <a:latin typeface="Calibri"/>
                </a:rPr>
                <a:t>H=H(t)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700" dirty="0" smtClean="0">
                  <a:solidFill>
                    <a:prstClr val="black"/>
                  </a:solidFill>
                  <a:latin typeface="Calibri"/>
                </a:rPr>
                <a:t>y=y(x, t)</a:t>
              </a:r>
              <a:endParaRPr lang="en-US" sz="700" dirty="0">
                <a:solidFill>
                  <a:prstClr val="black"/>
                </a:solidFill>
                <a:latin typeface="Calibri"/>
              </a:endParaRPr>
            </a:p>
          </p:txBody>
        </p:sp>
      </p:grpSp>
      <p:pic>
        <p:nvPicPr>
          <p:cNvPr id="38" name="Picture 3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71" t="40739" r="15686" b="17378"/>
          <a:stretch>
            <a:fillRect/>
          </a:stretch>
        </p:blipFill>
        <p:spPr bwMode="auto">
          <a:xfrm>
            <a:off x="2172789" y="2714877"/>
            <a:ext cx="880985" cy="476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E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21212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DCD6D4"/>
                  </a:outerShdw>
                </a:effectLst>
              </a14:hiddenEffects>
            </a:ext>
          </a:extLst>
        </p:spPr>
      </p:pic>
      <p:sp>
        <p:nvSpPr>
          <p:cNvPr id="39" name="TextBox 38"/>
          <p:cNvSpPr txBox="1"/>
          <p:nvPr/>
        </p:nvSpPr>
        <p:spPr>
          <a:xfrm>
            <a:off x="776130" y="186294"/>
            <a:ext cx="14589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srgbClr val="4F81BD">
                    <a:lumMod val="75000"/>
                  </a:srgbClr>
                </a:solidFill>
                <a:latin typeface="Calibri"/>
              </a:rPr>
              <a:t>Common Plugins</a:t>
            </a:r>
            <a:endParaRPr lang="nl-NL" sz="1400" b="1" dirty="0">
              <a:solidFill>
                <a:srgbClr val="4F81BD">
                  <a:lumMod val="75000"/>
                </a:srgbClr>
              </a:solidFill>
              <a:latin typeface="Calibri"/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5738" t="18181" r="52377" b="74243"/>
          <a:stretch>
            <a:fillRect/>
          </a:stretch>
        </p:blipFill>
        <p:spPr bwMode="auto">
          <a:xfrm>
            <a:off x="678714" y="1429914"/>
            <a:ext cx="749637" cy="374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5738" t="18181" r="52377" b="74243"/>
          <a:stretch>
            <a:fillRect/>
          </a:stretch>
        </p:blipFill>
        <p:spPr bwMode="auto">
          <a:xfrm>
            <a:off x="1712234" y="2380495"/>
            <a:ext cx="749637" cy="374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3" name="TextBox 42"/>
          <p:cNvSpPr txBox="1"/>
          <p:nvPr/>
        </p:nvSpPr>
        <p:spPr>
          <a:xfrm>
            <a:off x="3651881" y="1088530"/>
            <a:ext cx="13217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solidFill>
                  <a:prstClr val="black">
                    <a:lumMod val="50000"/>
                    <a:lumOff val="50000"/>
                  </a:prstClr>
                </a:solidFill>
                <a:latin typeface="Calibri"/>
              </a:rPr>
              <a:t>User interfaces</a:t>
            </a:r>
            <a:endParaRPr lang="nl-NL" sz="1400" b="1" dirty="0">
              <a:solidFill>
                <a:prstClr val="black">
                  <a:lumMod val="50000"/>
                  <a:lumOff val="50000"/>
                </a:prstClr>
              </a:solidFill>
              <a:latin typeface="Calibri"/>
            </a:endParaRPr>
          </a:p>
        </p:txBody>
      </p:sp>
      <p:grpSp>
        <p:nvGrpSpPr>
          <p:cNvPr id="44" name="Group 43"/>
          <p:cNvGrpSpPr/>
          <p:nvPr/>
        </p:nvGrpSpPr>
        <p:grpSpPr>
          <a:xfrm>
            <a:off x="4783789" y="3930710"/>
            <a:ext cx="1102096" cy="1184682"/>
            <a:chOff x="4007855" y="4468750"/>
            <a:chExt cx="1084017" cy="1128957"/>
          </a:xfrm>
        </p:grpSpPr>
        <p:sp>
          <p:nvSpPr>
            <p:cNvPr id="45" name="Rounded Rectangle 44"/>
            <p:cNvSpPr/>
            <p:nvPr/>
          </p:nvSpPr>
          <p:spPr>
            <a:xfrm>
              <a:off x="4371792" y="4705672"/>
              <a:ext cx="720080" cy="69900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nl-NL" sz="900" dirty="0">
                <a:solidFill>
                  <a:prstClr val="black"/>
                </a:solidFill>
              </a:endParaRPr>
            </a:p>
          </p:txBody>
        </p:sp>
        <p:pic>
          <p:nvPicPr>
            <p:cNvPr id="46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35738" t="18181" r="52377" b="74243"/>
            <a:stretch>
              <a:fillRect/>
            </a:stretch>
          </p:blipFill>
          <p:spPr bwMode="auto">
            <a:xfrm>
              <a:off x="4007855" y="4468750"/>
              <a:ext cx="714375" cy="357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47" name="Picture 4"/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3800" y="4758001"/>
              <a:ext cx="513476" cy="6000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48" name="TextBox 47"/>
            <p:cNvSpPr txBox="1"/>
            <p:nvPr/>
          </p:nvSpPr>
          <p:spPr>
            <a:xfrm>
              <a:off x="4427984" y="5382263"/>
              <a:ext cx="52610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b="1" dirty="0" smtClean="0">
                  <a:solidFill>
                    <a:srgbClr val="4F81BD">
                      <a:lumMod val="75000"/>
                    </a:srgbClr>
                  </a:solidFill>
                  <a:latin typeface="Calibri"/>
                </a:rPr>
                <a:t>Flow 1D</a:t>
              </a: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375114" y="1481577"/>
            <a:ext cx="65222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dirty="0" smtClean="0">
                <a:solidFill>
                  <a:srgbClr val="4F81BD">
                    <a:lumMod val="75000"/>
                  </a:srgbClr>
                </a:solidFill>
                <a:latin typeface="Calibri"/>
              </a:rPr>
              <a:t>Geospatial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367939" y="2442084"/>
            <a:ext cx="4501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dirty="0" smtClean="0">
                <a:solidFill>
                  <a:srgbClr val="4F81BD">
                    <a:lumMod val="75000"/>
                  </a:srgbClr>
                </a:solidFill>
                <a:latin typeface="Calibri"/>
              </a:rPr>
              <a:t>Hydro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282181" y="1456149"/>
            <a:ext cx="51043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dirty="0" smtClean="0">
                <a:solidFill>
                  <a:srgbClr val="4F81BD">
                    <a:lumMod val="75000"/>
                  </a:srgbClr>
                </a:solidFill>
                <a:latin typeface="Calibri"/>
              </a:rPr>
              <a:t>Science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156565" y="2440606"/>
            <a:ext cx="5658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dirty="0" smtClean="0">
                <a:solidFill>
                  <a:srgbClr val="4F81BD">
                    <a:lumMod val="75000"/>
                  </a:srgbClr>
                </a:solidFill>
                <a:latin typeface="Calibri"/>
              </a:rPr>
              <a:t>Scripting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2401310" y="496003"/>
            <a:ext cx="5185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dirty="0" smtClean="0">
                <a:solidFill>
                  <a:srgbClr val="4F81BD">
                    <a:lumMod val="75000"/>
                  </a:srgbClr>
                </a:solidFill>
                <a:latin typeface="Calibri"/>
              </a:rPr>
              <a:t>Storage</a:t>
            </a:r>
          </a:p>
        </p:txBody>
      </p:sp>
      <p:sp>
        <p:nvSpPr>
          <p:cNvPr id="54" name="Rounded Rectangle 53"/>
          <p:cNvSpPr/>
          <p:nvPr/>
        </p:nvSpPr>
        <p:spPr>
          <a:xfrm>
            <a:off x="1232933" y="667146"/>
            <a:ext cx="732089" cy="7335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nl-NL" sz="900" dirty="0">
              <a:solidFill>
                <a:prstClr val="black"/>
              </a:solidFill>
            </a:endParaRPr>
          </a:p>
        </p:txBody>
      </p:sp>
      <p:pic>
        <p:nvPicPr>
          <p:cNvPr id="55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5738" t="18181" r="52377" b="74243"/>
          <a:stretch>
            <a:fillRect/>
          </a:stretch>
        </p:blipFill>
        <p:spPr bwMode="auto">
          <a:xfrm>
            <a:off x="831503" y="429202"/>
            <a:ext cx="749637" cy="374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6" name="Picture 2" descr="NetCD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496" y="776765"/>
            <a:ext cx="499757" cy="499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/>
          <p:cNvSpPr txBox="1"/>
          <p:nvPr/>
        </p:nvSpPr>
        <p:spPr>
          <a:xfrm>
            <a:off x="1336872" y="500497"/>
            <a:ext cx="51206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800" b="1" dirty="0" err="1" smtClean="0">
                <a:solidFill>
                  <a:srgbClr val="4F81BD">
                    <a:lumMod val="75000"/>
                  </a:srgbClr>
                </a:solidFill>
                <a:latin typeface="Calibri"/>
              </a:rPr>
              <a:t>NetCDF</a:t>
            </a:r>
            <a:endParaRPr lang="en-US" sz="800" b="1" dirty="0" smtClean="0">
              <a:solidFill>
                <a:srgbClr val="4F81BD">
                  <a:lumMod val="75000"/>
                </a:srgbClr>
              </a:solidFill>
              <a:latin typeface="Calibri"/>
            </a:endParaRPr>
          </a:p>
        </p:txBody>
      </p:sp>
      <p:grpSp>
        <p:nvGrpSpPr>
          <p:cNvPr id="58" name="Group 57"/>
          <p:cNvGrpSpPr/>
          <p:nvPr/>
        </p:nvGrpSpPr>
        <p:grpSpPr>
          <a:xfrm>
            <a:off x="3815935" y="3940430"/>
            <a:ext cx="1171211" cy="1174481"/>
            <a:chOff x="720571" y="2443473"/>
            <a:chExt cx="1151999" cy="1119236"/>
          </a:xfrm>
        </p:grpSpPr>
        <p:sp>
          <p:nvSpPr>
            <p:cNvPr id="59" name="Rounded Rectangle 58"/>
            <p:cNvSpPr/>
            <p:nvPr/>
          </p:nvSpPr>
          <p:spPr>
            <a:xfrm>
              <a:off x="1129114" y="2663893"/>
              <a:ext cx="720080" cy="69900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nl-NL" sz="900" dirty="0">
                <a:solidFill>
                  <a:prstClr val="black"/>
                </a:solidFill>
              </a:endParaRPr>
            </a:p>
          </p:txBody>
        </p:sp>
        <p:pic>
          <p:nvPicPr>
            <p:cNvPr id="60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35738" t="18181" r="52377" b="74243"/>
            <a:stretch>
              <a:fillRect/>
            </a:stretch>
          </p:blipFill>
          <p:spPr bwMode="auto">
            <a:xfrm>
              <a:off x="720571" y="2443473"/>
              <a:ext cx="714375" cy="357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61" name="Picture 22" descr="FEWS1"/>
            <p:cNvPicPr>
              <a:picLocks noChangeAspect="1" noChangeArrowheads="1"/>
            </p:cNvPicPr>
            <p:nvPr/>
          </p:nvPicPr>
          <p:blipFill rotWithShape="1">
            <a:blip r:embed="rId11"/>
            <a:srcRect l="35418" t="16741" r="5798" b="27297"/>
            <a:stretch/>
          </p:blipFill>
          <p:spPr bwMode="auto">
            <a:xfrm>
              <a:off x="1249103" y="2811712"/>
              <a:ext cx="531218" cy="345498"/>
            </a:xfrm>
            <a:prstGeom prst="rect">
              <a:avLst/>
            </a:prstGeom>
            <a:noFill/>
            <a:ln w="9525" algn="in">
              <a:noFill/>
              <a:miter lim="800000"/>
              <a:headEnd/>
              <a:tailEnd/>
            </a:ln>
            <a:effectLst/>
          </p:spPr>
        </p:pic>
        <p:sp>
          <p:nvSpPr>
            <p:cNvPr id="62" name="TextBox 61"/>
            <p:cNvSpPr txBox="1"/>
            <p:nvPr/>
          </p:nvSpPr>
          <p:spPr>
            <a:xfrm>
              <a:off x="1077159" y="3347265"/>
              <a:ext cx="795411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nl-NL"/>
              </a:defPPr>
              <a:lvl1pPr>
                <a:defRPr sz="800" b="1">
                  <a:solidFill>
                    <a:schemeClr val="accent1">
                      <a:lumMod val="75000"/>
                    </a:schemeClr>
                  </a:solidFill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srgbClr val="4F81BD">
                      <a:lumMod val="75000"/>
                    </a:srgbClr>
                  </a:solidFill>
                  <a:latin typeface="Calibri"/>
                </a:rPr>
                <a:t>Rainfall runoff</a:t>
              </a:r>
              <a:endParaRPr lang="en-US" dirty="0">
                <a:solidFill>
                  <a:srgbClr val="4F81BD">
                    <a:lumMod val="75000"/>
                  </a:srgbClr>
                </a:solidFill>
                <a:latin typeface="Calibri"/>
              </a:endParaRP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5712209" y="3946277"/>
            <a:ext cx="1176005" cy="1168346"/>
            <a:chOff x="5106473" y="4484317"/>
            <a:chExt cx="1156714" cy="1113390"/>
          </a:xfrm>
        </p:grpSpPr>
        <p:sp>
          <p:nvSpPr>
            <p:cNvPr id="64" name="Rounded Rectangle 63"/>
            <p:cNvSpPr/>
            <p:nvPr/>
          </p:nvSpPr>
          <p:spPr>
            <a:xfrm>
              <a:off x="5490018" y="4705840"/>
              <a:ext cx="720080" cy="69900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nl-NL" sz="900" dirty="0">
                <a:solidFill>
                  <a:prstClr val="black"/>
                </a:solidFill>
              </a:endParaRPr>
            </a:p>
          </p:txBody>
        </p:sp>
        <p:pic>
          <p:nvPicPr>
            <p:cNvPr id="65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35738" t="18181" r="52377" b="74243"/>
            <a:stretch>
              <a:fillRect/>
            </a:stretch>
          </p:blipFill>
          <p:spPr bwMode="auto">
            <a:xfrm>
              <a:off x="5106473" y="4484317"/>
              <a:ext cx="714375" cy="357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6" name="TextBox 65"/>
            <p:cNvSpPr txBox="1"/>
            <p:nvPr/>
          </p:nvSpPr>
          <p:spPr>
            <a:xfrm>
              <a:off x="5471119" y="5382263"/>
              <a:ext cx="769763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nl-NL"/>
              </a:defPPr>
              <a:lvl1pPr>
                <a:defRPr sz="800" b="1">
                  <a:solidFill>
                    <a:schemeClr val="accent1">
                      <a:lumMod val="75000"/>
                    </a:schemeClr>
                  </a:solidFill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srgbClr val="4F81BD">
                      <a:lumMod val="75000"/>
                    </a:srgbClr>
                  </a:solidFill>
                  <a:latin typeface="Calibri"/>
                </a:rPr>
                <a:t>Water quality</a:t>
              </a:r>
              <a:endParaRPr lang="en-US" dirty="0">
                <a:solidFill>
                  <a:srgbClr val="4F81BD">
                    <a:lumMod val="75000"/>
                  </a:srgbClr>
                </a:solidFill>
                <a:latin typeface="Calibri"/>
              </a:endParaRPr>
            </a:p>
          </p:txBody>
        </p:sp>
        <p:pic>
          <p:nvPicPr>
            <p:cNvPr id="67" name="Picture 2"/>
            <p:cNvPicPr>
              <a:picLocks noChangeAspect="1" noChangeArrowheads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1334" y="4820329"/>
              <a:ext cx="443451" cy="5186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68" name="Picture 6" descr="http://img.ehowcdn.com/article-page-main/ehow/images/a06/fl/6o/clinical-use-cardiac-radionuclide-imaging-800x800.jpg"/>
            <p:cNvPicPr>
              <a:picLocks noChangeAspect="1" noChangeArrowheads="1"/>
            </p:cNvPicPr>
            <p:nvPr/>
          </p:nvPicPr>
          <p:blipFill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862" t="48052" r="27656" b="9282"/>
            <a:stretch/>
          </p:blipFill>
          <p:spPr bwMode="auto">
            <a:xfrm>
              <a:off x="6129746" y="4974158"/>
              <a:ext cx="133441" cy="1342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9" name="Group 68"/>
          <p:cNvGrpSpPr/>
          <p:nvPr/>
        </p:nvGrpSpPr>
        <p:grpSpPr>
          <a:xfrm>
            <a:off x="2862675" y="3930822"/>
            <a:ext cx="1219535" cy="1175636"/>
            <a:chOff x="1812191" y="4468862"/>
            <a:chExt cx="1199530" cy="1120337"/>
          </a:xfrm>
        </p:grpSpPr>
        <p:sp>
          <p:nvSpPr>
            <p:cNvPr id="70" name="Rounded Rectangle 69"/>
            <p:cNvSpPr/>
            <p:nvPr/>
          </p:nvSpPr>
          <p:spPr>
            <a:xfrm>
              <a:off x="2195736" y="4687532"/>
              <a:ext cx="720080" cy="69900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nl-NL" sz="900" dirty="0">
                <a:solidFill>
                  <a:prstClr val="black"/>
                </a:solidFill>
              </a:endParaRPr>
            </a:p>
          </p:txBody>
        </p:sp>
        <p:pic>
          <p:nvPicPr>
            <p:cNvPr id="71" name="Picture 2" descr="http://www.swadesh.com.bd/images/flowcharticon.jpg"/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2504" y="4730013"/>
              <a:ext cx="602352" cy="602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35738" t="18181" r="52377" b="74243"/>
            <a:stretch>
              <a:fillRect/>
            </a:stretch>
          </p:blipFill>
          <p:spPr bwMode="auto">
            <a:xfrm>
              <a:off x="1812191" y="4468862"/>
              <a:ext cx="714375" cy="357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73" name="TextBox 72"/>
            <p:cNvSpPr txBox="1"/>
            <p:nvPr/>
          </p:nvSpPr>
          <p:spPr>
            <a:xfrm>
              <a:off x="2107306" y="5373755"/>
              <a:ext cx="904415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sz="800" b="1" dirty="0" err="1" smtClean="0">
                  <a:solidFill>
                    <a:srgbClr val="4F81BD">
                      <a:lumMod val="75000"/>
                    </a:srgbClr>
                  </a:solidFill>
                  <a:latin typeface="Calibri"/>
                </a:rPr>
                <a:t>Realtime</a:t>
              </a:r>
              <a:r>
                <a:rPr lang="en-US" sz="800" b="1" dirty="0" smtClean="0">
                  <a:solidFill>
                    <a:srgbClr val="4F81BD">
                      <a:lumMod val="75000"/>
                    </a:srgbClr>
                  </a:solidFill>
                  <a:latin typeface="Calibri"/>
                </a:rPr>
                <a:t> Control</a:t>
              </a:r>
              <a:endParaRPr lang="en-US" sz="800" b="1" dirty="0">
                <a:solidFill>
                  <a:srgbClr val="4F81BD">
                    <a:lumMod val="75000"/>
                  </a:srgbClr>
                </a:solidFill>
                <a:latin typeface="Calibri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884418" y="3940991"/>
            <a:ext cx="1145096" cy="1165008"/>
            <a:chOff x="793676" y="4479031"/>
            <a:chExt cx="1126312" cy="1110209"/>
          </a:xfrm>
        </p:grpSpPr>
        <p:sp>
          <p:nvSpPr>
            <p:cNvPr id="75" name="Rounded Rectangle 74"/>
            <p:cNvSpPr/>
            <p:nvPr/>
          </p:nvSpPr>
          <p:spPr>
            <a:xfrm>
              <a:off x="1199908" y="4674209"/>
              <a:ext cx="720080" cy="69900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nl-NL" sz="900" dirty="0">
                <a:solidFill>
                  <a:prstClr val="black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1317501" y="5373796"/>
              <a:ext cx="47000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nl-NL"/>
              </a:defPPr>
              <a:lvl1pPr>
                <a:defRPr sz="800" b="1">
                  <a:solidFill>
                    <a:schemeClr val="accent1">
                      <a:lumMod val="75000"/>
                    </a:schemeClr>
                  </a:solidFill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srgbClr val="4F81BD">
                      <a:lumMod val="75000"/>
                    </a:srgbClr>
                  </a:solidFill>
                  <a:latin typeface="Calibri"/>
                </a:rPr>
                <a:t>Waves</a:t>
              </a:r>
              <a:endParaRPr lang="en-US" dirty="0">
                <a:solidFill>
                  <a:srgbClr val="4F81BD">
                    <a:lumMod val="75000"/>
                  </a:srgbClr>
                </a:solidFill>
                <a:latin typeface="Calibri"/>
              </a:endParaRPr>
            </a:p>
          </p:txBody>
        </p:sp>
        <p:pic>
          <p:nvPicPr>
            <p:cNvPr id="77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35738" t="18181" r="52377" b="74243"/>
            <a:stretch>
              <a:fillRect/>
            </a:stretch>
          </p:blipFill>
          <p:spPr bwMode="auto">
            <a:xfrm>
              <a:off x="793676" y="4479031"/>
              <a:ext cx="714375" cy="357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8" name="Picture 2" descr="http://upload.wikimedia.org/wikipedia/commons/thumb/9/9c/Nonsinusoidal_wavelength.JPG/200px-Nonsinusoidal_wavelength.JP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30353" y="4840662"/>
              <a:ext cx="638232" cy="3414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9" name="Group 78"/>
          <p:cNvGrpSpPr/>
          <p:nvPr/>
        </p:nvGrpSpPr>
        <p:grpSpPr>
          <a:xfrm>
            <a:off x="6649293" y="3955287"/>
            <a:ext cx="1285839" cy="1150006"/>
            <a:chOff x="6245557" y="4493327"/>
            <a:chExt cx="1264747" cy="1095913"/>
          </a:xfrm>
        </p:grpSpPr>
        <p:sp>
          <p:nvSpPr>
            <p:cNvPr id="80" name="Rounded Rectangle 79"/>
            <p:cNvSpPr/>
            <p:nvPr/>
          </p:nvSpPr>
          <p:spPr>
            <a:xfrm>
              <a:off x="6611645" y="4705563"/>
              <a:ext cx="720080" cy="69900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nl-NL" sz="900" dirty="0">
                <a:solidFill>
                  <a:prstClr val="black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6440780" y="5373796"/>
              <a:ext cx="10695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nl-NL"/>
              </a:defPPr>
              <a:lvl1pPr>
                <a:defRPr sz="800" b="1">
                  <a:solidFill>
                    <a:schemeClr val="accent1">
                      <a:lumMod val="75000"/>
                    </a:schemeClr>
                  </a:solidFill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srgbClr val="4F81BD">
                      <a:lumMod val="75000"/>
                    </a:srgbClr>
                  </a:solidFill>
                  <a:latin typeface="Calibri"/>
                </a:rPr>
                <a:t>Flexible Mesh </a:t>
              </a:r>
              <a:r>
                <a:rPr lang="en-US" dirty="0">
                  <a:solidFill>
                    <a:srgbClr val="4F81BD">
                      <a:lumMod val="75000"/>
                    </a:srgbClr>
                  </a:solidFill>
                  <a:latin typeface="Calibri"/>
                </a:rPr>
                <a:t>2D/3D</a:t>
              </a:r>
            </a:p>
          </p:txBody>
        </p:sp>
        <p:pic>
          <p:nvPicPr>
            <p:cNvPr id="82" name="Picture 81"/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98440" y="4770031"/>
              <a:ext cx="558617" cy="556726"/>
            </a:xfrm>
            <a:prstGeom prst="rect">
              <a:avLst/>
            </a:prstGeom>
          </p:spPr>
        </p:pic>
        <p:pic>
          <p:nvPicPr>
            <p:cNvPr id="83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35738" t="18181" r="52377" b="74243"/>
            <a:stretch>
              <a:fillRect/>
            </a:stretch>
          </p:blipFill>
          <p:spPr bwMode="auto">
            <a:xfrm>
              <a:off x="6245557" y="4493327"/>
              <a:ext cx="714375" cy="357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84" name="Group 83"/>
          <p:cNvGrpSpPr/>
          <p:nvPr/>
        </p:nvGrpSpPr>
        <p:grpSpPr>
          <a:xfrm>
            <a:off x="7554000" y="3948219"/>
            <a:ext cx="1343111" cy="1156814"/>
            <a:chOff x="7382881" y="4471020"/>
            <a:chExt cx="1321079" cy="1102400"/>
          </a:xfrm>
        </p:grpSpPr>
        <p:sp>
          <p:nvSpPr>
            <p:cNvPr id="85" name="Rounded Rectangle 84"/>
            <p:cNvSpPr/>
            <p:nvPr/>
          </p:nvSpPr>
          <p:spPr>
            <a:xfrm>
              <a:off x="7748969" y="4683256"/>
              <a:ext cx="720080" cy="69900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nl-NL" sz="900" dirty="0">
                <a:solidFill>
                  <a:prstClr val="black"/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7634436" y="5357976"/>
              <a:ext cx="10695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nl-NL"/>
              </a:defPPr>
              <a:lvl1pPr>
                <a:defRPr sz="800" b="1">
                  <a:solidFill>
                    <a:schemeClr val="accent1">
                      <a:lumMod val="75000"/>
                    </a:schemeClr>
                  </a:solidFill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srgbClr val="4F81BD">
                      <a:lumMod val="75000"/>
                    </a:srgbClr>
                  </a:solidFill>
                  <a:latin typeface="Calibri"/>
                </a:rPr>
                <a:t>Flexible Mesh 1D/2D</a:t>
              </a:r>
              <a:endParaRPr lang="en-US" dirty="0">
                <a:solidFill>
                  <a:srgbClr val="4F81BD">
                    <a:lumMod val="75000"/>
                  </a:srgbClr>
                </a:solidFill>
                <a:latin typeface="Calibri"/>
              </a:endParaRPr>
            </a:p>
          </p:txBody>
        </p:sp>
        <p:pic>
          <p:nvPicPr>
            <p:cNvPr id="87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35738" t="18181" r="52377" b="74243"/>
            <a:stretch>
              <a:fillRect/>
            </a:stretch>
          </p:blipFill>
          <p:spPr bwMode="auto">
            <a:xfrm>
              <a:off x="7382881" y="4471020"/>
              <a:ext cx="714375" cy="357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88" name="Picture 87"/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9530" y="4841307"/>
              <a:ext cx="661172" cy="471297"/>
            </a:xfrm>
            <a:prstGeom prst="rect">
              <a:avLst/>
            </a:prstGeom>
          </p:spPr>
        </p:pic>
      </p:grpSp>
      <p:grpSp>
        <p:nvGrpSpPr>
          <p:cNvPr id="89" name="Group 88"/>
          <p:cNvGrpSpPr/>
          <p:nvPr/>
        </p:nvGrpSpPr>
        <p:grpSpPr>
          <a:xfrm>
            <a:off x="908473" y="3934640"/>
            <a:ext cx="1146676" cy="1164399"/>
            <a:chOff x="-48076" y="4479031"/>
            <a:chExt cx="1127867" cy="1109629"/>
          </a:xfrm>
        </p:grpSpPr>
        <p:sp>
          <p:nvSpPr>
            <p:cNvPr id="90" name="Rounded Rectangle 89"/>
            <p:cNvSpPr/>
            <p:nvPr/>
          </p:nvSpPr>
          <p:spPr>
            <a:xfrm>
              <a:off x="358156" y="4674209"/>
              <a:ext cx="720080" cy="69900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nl-NL" sz="900" dirty="0">
                <a:solidFill>
                  <a:prstClr val="black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374149" y="5373216"/>
              <a:ext cx="705642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nl-NL"/>
              </a:defPPr>
              <a:lvl1pPr>
                <a:defRPr sz="800" b="1">
                  <a:solidFill>
                    <a:schemeClr val="accent1">
                      <a:lumMod val="75000"/>
                    </a:schemeClr>
                  </a:solidFill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srgbClr val="4F81BD">
                      <a:lumMod val="75000"/>
                    </a:srgbClr>
                  </a:solidFill>
                  <a:latin typeface="Calibri"/>
                </a:rPr>
                <a:t>Morphology</a:t>
              </a:r>
              <a:endParaRPr lang="en-US" dirty="0">
                <a:solidFill>
                  <a:srgbClr val="4F81BD">
                    <a:lumMod val="75000"/>
                  </a:srgbClr>
                </a:solidFill>
                <a:latin typeface="Calibri"/>
              </a:endParaRPr>
            </a:p>
          </p:txBody>
        </p:sp>
        <p:pic>
          <p:nvPicPr>
            <p:cNvPr id="92" name="Picture 91"/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2514" y="4803502"/>
              <a:ext cx="679847" cy="458287"/>
            </a:xfrm>
            <a:prstGeom prst="rect">
              <a:avLst/>
            </a:prstGeom>
          </p:spPr>
        </p:pic>
        <p:pic>
          <p:nvPicPr>
            <p:cNvPr id="93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35738" t="18181" r="52377" b="74243"/>
            <a:stretch>
              <a:fillRect/>
            </a:stretch>
          </p:blipFill>
          <p:spPr bwMode="auto">
            <a:xfrm>
              <a:off x="-48076" y="4479031"/>
              <a:ext cx="714375" cy="357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94" name="Group 93"/>
          <p:cNvGrpSpPr/>
          <p:nvPr/>
        </p:nvGrpSpPr>
        <p:grpSpPr>
          <a:xfrm>
            <a:off x="-44940" y="3930821"/>
            <a:ext cx="1145096" cy="1164399"/>
            <a:chOff x="-42862" y="4475212"/>
            <a:chExt cx="1126312" cy="1109629"/>
          </a:xfrm>
        </p:grpSpPr>
        <p:sp>
          <p:nvSpPr>
            <p:cNvPr id="95" name="Rounded Rectangle 94"/>
            <p:cNvSpPr/>
            <p:nvPr/>
          </p:nvSpPr>
          <p:spPr>
            <a:xfrm>
              <a:off x="363370" y="4670390"/>
              <a:ext cx="720080" cy="699007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</a:pPr>
              <a:endParaRPr lang="nl-NL" sz="900" dirty="0">
                <a:solidFill>
                  <a:prstClr val="black"/>
                </a:solidFill>
              </a:endParaRP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379363" y="5369397"/>
              <a:ext cx="65434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nl-NL"/>
              </a:defPPr>
              <a:lvl1pPr>
                <a:defRPr sz="800" b="1">
                  <a:solidFill>
                    <a:schemeClr val="accent1">
                      <a:lumMod val="75000"/>
                    </a:schemeClr>
                  </a:solidFill>
                </a:defRPr>
              </a:lvl1pPr>
            </a:lstStyle>
            <a:p>
              <a:pPr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dirty="0" smtClean="0">
                  <a:solidFill>
                    <a:srgbClr val="4F81BD">
                      <a:lumMod val="75000"/>
                    </a:srgbClr>
                  </a:solidFill>
                  <a:latin typeface="Calibri"/>
                </a:rPr>
                <a:t>Calibration</a:t>
              </a:r>
              <a:endParaRPr lang="en-US" dirty="0">
                <a:solidFill>
                  <a:srgbClr val="4F81BD">
                    <a:lumMod val="75000"/>
                  </a:srgbClr>
                </a:solidFill>
                <a:latin typeface="Calibri"/>
              </a:endParaRPr>
            </a:p>
          </p:txBody>
        </p:sp>
        <p:pic>
          <p:nvPicPr>
            <p:cNvPr id="97" name="Picture 96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3155" y="4767947"/>
              <a:ext cx="659170" cy="533261"/>
            </a:xfrm>
            <a:prstGeom prst="rect">
              <a:avLst/>
            </a:prstGeom>
          </p:spPr>
        </p:pic>
        <p:pic>
          <p:nvPicPr>
            <p:cNvPr id="98" name="Picture 2"/>
            <p:cNvPicPr>
              <a:picLocks noChangeAspect="1" noChangeArrowheads="1"/>
            </p:cNvPicPr>
            <p:nvPr/>
          </p:nvPicPr>
          <p:blipFill>
            <a:blip r:embed="rId2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35738" t="18181" r="52377" b="74243"/>
            <a:stretch>
              <a:fillRect/>
            </a:stretch>
          </p:blipFill>
          <p:spPr bwMode="auto">
            <a:xfrm>
              <a:off x="-42862" y="4475212"/>
              <a:ext cx="714375" cy="357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3229" y="1515418"/>
            <a:ext cx="1576993" cy="1053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" name="TextBox 102"/>
          <p:cNvSpPr txBox="1"/>
          <p:nvPr/>
        </p:nvSpPr>
        <p:spPr>
          <a:xfrm>
            <a:off x="6617896" y="115747"/>
            <a:ext cx="23217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sz="1400" b="1" dirty="0" smtClean="0">
                <a:latin typeface="Calibri"/>
              </a:rPr>
              <a:t>Customizable software suite</a:t>
            </a:r>
            <a:endParaRPr lang="nl-NL" sz="1400" b="1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3064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46</Words>
  <Application>Microsoft Office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Stichting Deltares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Hans van Putten</dc:creator>
  <cp:lastModifiedBy>Hans van Putten</cp:lastModifiedBy>
  <cp:revision>4</cp:revision>
  <dcterms:created xsi:type="dcterms:W3CDTF">2014-11-10T12:49:07Z</dcterms:created>
  <dcterms:modified xsi:type="dcterms:W3CDTF">2014-11-10T13:34:42Z</dcterms:modified>
</cp:coreProperties>
</file>