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3" autoAdjust="0"/>
    <p:restoredTop sz="94605" autoAdjust="0"/>
  </p:normalViewPr>
  <p:slideViewPr>
    <p:cSldViewPr snapToGrid="0" snapToObjects="1">
      <p:cViewPr varScale="1">
        <p:scale>
          <a:sx n="85" d="100"/>
          <a:sy n="85" d="100"/>
        </p:scale>
        <p:origin x="-112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Przeciągnij obraz na symbol zastępczy lub kliknij ikonę, aby go dodać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l-PL" smtClean="0"/>
              <a:t>Kliknij, aby edyt. styl wz. tyt.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08.01.15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‹nr›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Język RUBY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Mini wprowadzenie dla programistów PHP ;)</a:t>
            </a:r>
            <a:endParaRPr lang="pl-PL" dirty="0"/>
          </a:p>
        </p:txBody>
      </p:sp>
      <p:pic>
        <p:nvPicPr>
          <p:cNvPr id="4" name="Obraz 3" descr="ruby-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04" y="445618"/>
            <a:ext cx="2138671" cy="214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9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operatory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x</a:t>
            </a:r>
            <a:r>
              <a:rPr lang="pl-PL" dirty="0"/>
              <a:t>&lt;=&gt;</a:t>
            </a:r>
            <a:r>
              <a:rPr lang="pl-PL" dirty="0" smtClean="0"/>
              <a:t>y </a:t>
            </a:r>
            <a:r>
              <a:rPr lang="pl-PL" dirty="0"/>
              <a:t>zwraca -1, 0, 1 </a:t>
            </a:r>
          </a:p>
          <a:p>
            <a:r>
              <a:rPr lang="pl-PL" dirty="0"/>
              <a:t>123[</a:t>
            </a:r>
            <a:r>
              <a:rPr lang="pl-PL" dirty="0" smtClean="0"/>
              <a:t>2] zwraca 2 bit (</a:t>
            </a:r>
            <a:r>
              <a:rPr lang="pl-PL" dirty="0" err="1" smtClean="0"/>
              <a:t>licząc</a:t>
            </a:r>
            <a:r>
              <a:rPr lang="pl-PL" dirty="0" smtClean="0"/>
              <a:t> od 0)</a:t>
            </a:r>
            <a:br>
              <a:rPr lang="pl-PL" dirty="0" smtClean="0"/>
            </a:br>
            <a:r>
              <a:rPr lang="pl-PL" dirty="0" smtClean="0"/>
              <a:t>5</a:t>
            </a:r>
            <a:r>
              <a:rPr lang="pl-PL" dirty="0"/>
              <a:t>.size </a:t>
            </a:r>
            <a:r>
              <a:rPr lang="pl-PL" dirty="0" smtClean="0"/>
              <a:t>=&gt; liczba </a:t>
            </a:r>
            <a:r>
              <a:rPr lang="pl-PL" dirty="0" err="1"/>
              <a:t>bitów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5.</a:t>
            </a:r>
            <a:r>
              <a:rPr lang="pl-PL" dirty="0" smtClean="0"/>
              <a:t>to_f =&gt; rzutuje na obiekt klasy </a:t>
            </a:r>
            <a:r>
              <a:rPr lang="pl-PL" dirty="0" err="1"/>
              <a:t>Float</a:t>
            </a:r>
            <a:r>
              <a:rPr lang="pl-PL" dirty="0"/>
              <a:t> </a:t>
            </a:r>
          </a:p>
          <a:p>
            <a:r>
              <a:rPr lang="pl-PL" dirty="0"/>
              <a:t>3.</a:t>
            </a:r>
            <a:r>
              <a:rPr lang="pl-PL" dirty="0" smtClean="0"/>
              <a:t>to_s </a:t>
            </a:r>
            <a:r>
              <a:rPr lang="pl-PL" dirty="0"/>
              <a:t>przekształcenie do String</a:t>
            </a:r>
            <a:br>
              <a:rPr lang="pl-PL" dirty="0"/>
            </a:br>
            <a:r>
              <a:rPr lang="pl-PL" dirty="0"/>
              <a:t>15.to s(2) przekształcenie do String, ale przy podstawie 2 </a:t>
            </a:r>
          </a:p>
          <a:p>
            <a:r>
              <a:rPr lang="pl-PL" dirty="0" err="1"/>
              <a:t>x.zero</a:t>
            </a:r>
            <a:r>
              <a:rPr lang="pl-PL" dirty="0"/>
              <a:t>? sprawdzenie, czy liczba jest </a:t>
            </a:r>
            <a:r>
              <a:rPr lang="pl-PL" dirty="0" err="1"/>
              <a:t>równa</a:t>
            </a:r>
            <a:r>
              <a:rPr lang="pl-PL" dirty="0"/>
              <a:t> zero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080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Stringi…</a:t>
            </a:r>
            <a:endParaRPr lang="pl-PL" dirty="0"/>
          </a:p>
        </p:txBody>
      </p:sp>
      <p:pic>
        <p:nvPicPr>
          <p:cNvPr id="4" name="Symbol zastępczy zawartości 3" descr="blogpostpictur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63" r="-360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131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Stringi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/>
              <a:t>l</a:t>
            </a:r>
            <a:r>
              <a:rPr lang="pl-PL" dirty="0" err="1" smtClean="0"/>
              <a:t>abel</a:t>
            </a:r>
            <a:r>
              <a:rPr lang="pl-PL" dirty="0" smtClean="0"/>
              <a:t> = ‘przykładowy string’</a:t>
            </a:r>
          </a:p>
          <a:p>
            <a:r>
              <a:rPr lang="pl-PL" dirty="0"/>
              <a:t>x = </a:t>
            </a:r>
            <a:r>
              <a:rPr lang="pl-PL" dirty="0" smtClean="0"/>
              <a:t>255; „String z #{x} interpolacją”</a:t>
            </a:r>
          </a:p>
          <a:p>
            <a:r>
              <a:rPr lang="pl-PL" dirty="0"/>
              <a:t>%q/</a:t>
            </a:r>
            <a:r>
              <a:rPr lang="pl-PL" dirty="0" err="1"/>
              <a:t>Ciągłe</a:t>
            </a:r>
            <a:r>
              <a:rPr lang="pl-PL" dirty="0"/>
              <a:t> ’cytowanie’ jest ’bardzo’ </a:t>
            </a:r>
            <a:r>
              <a:rPr lang="pl-PL" dirty="0" err="1"/>
              <a:t>żmudne</a:t>
            </a:r>
            <a:r>
              <a:rPr lang="pl-PL" dirty="0" smtClean="0"/>
              <a:t>/</a:t>
            </a:r>
          </a:p>
          <a:p>
            <a:r>
              <a:rPr lang="pl-PL" dirty="0"/>
              <a:t>%</a:t>
            </a:r>
            <a:r>
              <a:rPr lang="pl-PL" dirty="0" err="1"/>
              <a:t>Q!Ale</a:t>
            </a:r>
            <a:r>
              <a:rPr lang="pl-PL" dirty="0"/>
              <a:t> ”w” </a:t>
            </a:r>
            <a:r>
              <a:rPr lang="pl-PL" dirty="0" err="1"/>
              <a:t>Ruby’m</a:t>
            </a:r>
            <a:r>
              <a:rPr lang="pl-PL" dirty="0"/>
              <a:t> ”</a:t>
            </a:r>
            <a:r>
              <a:rPr lang="pl-PL" dirty="0" err="1"/>
              <a:t>bardzo”łatwe</a:t>
            </a:r>
            <a:r>
              <a:rPr lang="pl-PL" dirty="0"/>
              <a:t>! 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„bla” * 10</a:t>
            </a:r>
          </a:p>
          <a:p>
            <a:r>
              <a:rPr lang="pl-PL" dirty="0" err="1"/>
              <a:t>l</a:t>
            </a:r>
            <a:r>
              <a:rPr lang="pl-PL" dirty="0" err="1" smtClean="0"/>
              <a:t>abel</a:t>
            </a:r>
            <a:r>
              <a:rPr lang="pl-PL" dirty="0" smtClean="0"/>
              <a:t>[3]; </a:t>
            </a:r>
            <a:r>
              <a:rPr lang="pl-PL" dirty="0" err="1" smtClean="0"/>
              <a:t>label</a:t>
            </a:r>
            <a:r>
              <a:rPr lang="pl-PL" dirty="0" smtClean="0"/>
              <a:t>[1..5]; </a:t>
            </a:r>
            <a:r>
              <a:rPr lang="pl-PL" dirty="0" err="1" smtClean="0"/>
              <a:t>label</a:t>
            </a:r>
            <a:r>
              <a:rPr lang="pl-PL" dirty="0" smtClean="0"/>
              <a:t>[3,1]; </a:t>
            </a:r>
            <a:r>
              <a:rPr lang="pl-PL" dirty="0" err="1" smtClean="0"/>
              <a:t>label</a:t>
            </a:r>
            <a:r>
              <a:rPr lang="pl-PL" dirty="0" smtClean="0"/>
              <a:t>[-3..-1]</a:t>
            </a:r>
          </a:p>
          <a:p>
            <a:r>
              <a:rPr lang="pl-PL" dirty="0" err="1"/>
              <a:t>l</a:t>
            </a:r>
            <a:r>
              <a:rPr lang="pl-PL" dirty="0" err="1" smtClean="0"/>
              <a:t>abel</a:t>
            </a:r>
            <a:r>
              <a:rPr lang="pl-PL" dirty="0" smtClean="0"/>
              <a:t>[0] = „z”; </a:t>
            </a:r>
            <a:r>
              <a:rPr lang="pl-PL" dirty="0" err="1" smtClean="0"/>
              <a:t>label</a:t>
            </a:r>
            <a:r>
              <a:rPr lang="pl-PL" dirty="0" smtClean="0"/>
              <a:t>[0..10] = „”</a:t>
            </a:r>
          </a:p>
          <a:p>
            <a:endParaRPr lang="pl-PL" dirty="0"/>
          </a:p>
          <a:p>
            <a:r>
              <a:rPr lang="pl-PL" dirty="0"/>
              <a:t>”Pi = %.2f ” % 3.1415</a:t>
            </a:r>
            <a:br>
              <a:rPr lang="pl-PL" dirty="0"/>
            </a:br>
            <a:r>
              <a:rPr lang="pl-PL" dirty="0"/>
              <a:t>”</a:t>
            </a:r>
            <a:r>
              <a:rPr lang="pl-PL" dirty="0" err="1"/>
              <a:t>Imie</a:t>
            </a:r>
            <a:r>
              <a:rPr lang="pl-PL" dirty="0"/>
              <a:t>̨ %s nazw %s” % [’Jan’, ’Kowalski’]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727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Stringi </a:t>
            </a:r>
            <a:r>
              <a:rPr lang="pl-PL" dirty="0" err="1" smtClean="0"/>
              <a:t>c.d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</a:t>
            </a:r>
            <a:r>
              <a:rPr lang="pl-PL" dirty="0" smtClean="0"/>
              <a:t>uchar1 = </a:t>
            </a:r>
            <a:r>
              <a:rPr lang="pl-PL" dirty="0"/>
              <a:t>&lt;</a:t>
            </a:r>
            <a:r>
              <a:rPr lang="pl-PL" dirty="0" smtClean="0"/>
              <a:t>&lt;EOS</a:t>
            </a:r>
          </a:p>
          <a:p>
            <a:pPr marL="0" indent="0">
              <a:buNone/>
            </a:pPr>
            <a:r>
              <a:rPr lang="pl-PL" dirty="0" smtClean="0"/>
              <a:t>	Przychodzi </a:t>
            </a:r>
            <a:r>
              <a:rPr lang="pl-PL" dirty="0"/>
              <a:t>chłopak do szkoły i mówi do swoich kolegów: </a:t>
            </a: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</a:t>
            </a:r>
            <a:r>
              <a:rPr lang="pl-PL" dirty="0"/>
              <a:t>Byłem u dziewczyny... </a:t>
            </a: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it-IT" dirty="0" smtClean="0"/>
              <a:t>- </a:t>
            </a:r>
            <a:r>
              <a:rPr lang="it-IT" dirty="0"/>
              <a:t>I co, i co??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- </a:t>
            </a:r>
            <a:r>
              <a:rPr lang="it-IT" dirty="0" err="1"/>
              <a:t>Waliłem</a:t>
            </a:r>
            <a:r>
              <a:rPr lang="it-IT" dirty="0"/>
              <a:t> </a:t>
            </a:r>
            <a:r>
              <a:rPr lang="it-IT" dirty="0" err="1"/>
              <a:t>caaaaaałą</a:t>
            </a:r>
            <a:r>
              <a:rPr lang="it-IT" dirty="0"/>
              <a:t> </a:t>
            </a:r>
            <a:r>
              <a:rPr lang="it-IT" dirty="0" err="1"/>
              <a:t>noc</a:t>
            </a:r>
            <a:r>
              <a:rPr lang="it-IT" dirty="0"/>
              <a:t>!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pl-PL" dirty="0" smtClean="0"/>
              <a:t>- </a:t>
            </a:r>
            <a:r>
              <a:rPr lang="pl-PL" dirty="0" err="1"/>
              <a:t>Łooo</a:t>
            </a:r>
            <a:r>
              <a:rPr lang="pl-PL" dirty="0"/>
              <a:t>!!!!!! </a:t>
            </a: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</a:t>
            </a:r>
            <a:r>
              <a:rPr lang="pl-PL" dirty="0"/>
              <a:t>...i nikt nie otworzył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EOS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6571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Tablice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l-PL" dirty="0" smtClean="0"/>
          </a:p>
          <a:p>
            <a:r>
              <a:rPr lang="pl-PL" dirty="0" smtClean="0"/>
              <a:t>x =[1, „pińcet”,69]</a:t>
            </a:r>
          </a:p>
          <a:p>
            <a:r>
              <a:rPr lang="pl-PL" dirty="0"/>
              <a:t>%w{ poniedziałek wtorek </a:t>
            </a:r>
            <a:r>
              <a:rPr lang="pl-PL" dirty="0" err="1"/>
              <a:t>środa</a:t>
            </a:r>
            <a:r>
              <a:rPr lang="pl-PL" dirty="0"/>
              <a:t> } </a:t>
            </a:r>
          </a:p>
          <a:p>
            <a:r>
              <a:rPr lang="pl-PL" dirty="0" smtClean="0"/>
              <a:t>Dołączanie [1,2,3] &lt;&lt; 4 &lt;&lt; 5 (lewostronna </a:t>
            </a:r>
            <a:r>
              <a:rPr lang="pl-PL" dirty="0" err="1" smtClean="0"/>
              <a:t>lączność</a:t>
            </a:r>
            <a:r>
              <a:rPr lang="pl-PL" dirty="0" smtClean="0"/>
              <a:t>)</a:t>
            </a:r>
          </a:p>
          <a:p>
            <a:r>
              <a:rPr lang="pl-PL" dirty="0"/>
              <a:t>x</a:t>
            </a:r>
            <a:r>
              <a:rPr lang="pl-PL" dirty="0" smtClean="0"/>
              <a:t>[0], x[1..2]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b="1" dirty="0" smtClean="0"/>
              <a:t>Przedziały</a:t>
            </a:r>
          </a:p>
          <a:p>
            <a:pPr lvl="1"/>
            <a:r>
              <a:rPr lang="pl-PL" dirty="0" smtClean="0"/>
              <a:t>1…3</a:t>
            </a:r>
          </a:p>
          <a:p>
            <a:pPr lvl="1"/>
            <a:r>
              <a:rPr lang="pl-PL" dirty="0" smtClean="0"/>
              <a:t>1..3</a:t>
            </a:r>
          </a:p>
          <a:p>
            <a:pPr lvl="1"/>
            <a:endParaRPr lang="pl-PL" b="1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650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Hashe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h1= </a:t>
            </a:r>
            <a:r>
              <a:rPr lang="pl-PL" dirty="0"/>
              <a:t>{ ’one’ =&gt; 1, </a:t>
            </a:r>
            <a:r>
              <a:rPr lang="pl-PL" dirty="0" smtClean="0"/>
              <a:t>’</a:t>
            </a:r>
            <a:r>
              <a:rPr lang="pl-PL" dirty="0" err="1"/>
              <a:t>two</a:t>
            </a:r>
            <a:r>
              <a:rPr lang="pl-PL" dirty="0"/>
              <a:t>’ =&gt; 2, </a:t>
            </a:r>
            <a:r>
              <a:rPr lang="pl-PL" dirty="0" smtClean="0"/>
              <a:t>’</a:t>
            </a:r>
            <a:r>
              <a:rPr lang="pl-PL" dirty="0" err="1"/>
              <a:t>three</a:t>
            </a:r>
            <a:r>
              <a:rPr lang="pl-PL" dirty="0"/>
              <a:t>’ =&gt; 3 } </a:t>
            </a:r>
            <a:endParaRPr lang="pl-PL" dirty="0" smtClean="0"/>
          </a:p>
          <a:p>
            <a:r>
              <a:rPr lang="pl-PL" dirty="0" smtClean="0"/>
              <a:t>Klucz to dowolny obiekt! (implementujący pewne metody)</a:t>
            </a:r>
            <a:endParaRPr lang="pl-PL" dirty="0"/>
          </a:p>
          <a:p>
            <a:r>
              <a:rPr lang="pl-PL" dirty="0" smtClean="0"/>
              <a:t>{} = </a:t>
            </a:r>
            <a:r>
              <a:rPr lang="pl-PL" dirty="0" err="1" smtClean="0"/>
              <a:t>Hash.new</a:t>
            </a:r>
            <a:endParaRPr lang="pl-PL" dirty="0"/>
          </a:p>
          <a:p>
            <a:r>
              <a:rPr lang="pl-PL" dirty="0" smtClean="0"/>
              <a:t>h1 = </a:t>
            </a:r>
            <a:r>
              <a:rPr lang="pl-PL" dirty="0"/>
              <a:t>{ 1=&gt; ’jeden’, 2 =&gt; ’dwa’ </a:t>
            </a:r>
            <a:r>
              <a:rPr lang="pl-PL" dirty="0" smtClean="0"/>
              <a:t>}</a:t>
            </a:r>
          </a:p>
          <a:p>
            <a:pPr marL="0" indent="0">
              <a:buNone/>
            </a:pPr>
            <a:r>
              <a:rPr lang="pl-PL" dirty="0" smtClean="0"/>
              <a:t>	for </a:t>
            </a:r>
            <a:r>
              <a:rPr lang="pl-PL" dirty="0"/>
              <a:t>k in </a:t>
            </a:r>
            <a:r>
              <a:rPr lang="pl-PL" dirty="0" smtClean="0"/>
              <a:t>h1.keys 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	</a:t>
            </a:r>
            <a:r>
              <a:rPr lang="pl-PL" dirty="0" err="1" smtClean="0"/>
              <a:t>puts</a:t>
            </a:r>
            <a:r>
              <a:rPr lang="pl-PL" dirty="0" smtClean="0"/>
              <a:t> </a:t>
            </a:r>
            <a:r>
              <a:rPr lang="pl-PL" dirty="0"/>
              <a:t>’[’ + </a:t>
            </a:r>
            <a:r>
              <a:rPr lang="pl-PL" dirty="0" err="1"/>
              <a:t>k.to</a:t>
            </a:r>
            <a:r>
              <a:rPr lang="pl-PL" dirty="0"/>
              <a:t> s + ’]=’ + </a:t>
            </a:r>
            <a:r>
              <a:rPr lang="pl-PL" dirty="0" smtClean="0"/>
              <a:t>h1[</a:t>
            </a:r>
            <a:r>
              <a:rPr lang="pl-PL" dirty="0"/>
              <a:t>k].</a:t>
            </a:r>
            <a:r>
              <a:rPr lang="pl-PL" dirty="0" err="1" smtClean="0"/>
              <a:t>to_s</a:t>
            </a:r>
            <a:r>
              <a:rPr lang="pl-PL" dirty="0" smtClean="0"/>
              <a:t> 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end </a:t>
            </a:r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0639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Bloki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l-PL" sz="1400" dirty="0" smtClean="0"/>
          </a:p>
          <a:p>
            <a:endParaRPr lang="pl-PL" sz="1400" dirty="0"/>
          </a:p>
          <a:p>
            <a:endParaRPr lang="pl-PL" sz="1400" dirty="0" smtClean="0"/>
          </a:p>
          <a:p>
            <a:endParaRPr lang="pl-PL" sz="1400" dirty="0"/>
          </a:p>
          <a:p>
            <a:r>
              <a:rPr lang="pl-PL" sz="1400" dirty="0" err="1" smtClean="0"/>
              <a:t>arr</a:t>
            </a:r>
            <a:r>
              <a:rPr lang="pl-PL" sz="1400" dirty="0" smtClean="0"/>
              <a:t> </a:t>
            </a:r>
            <a:r>
              <a:rPr lang="pl-PL" sz="1400" dirty="0"/>
              <a:t>= [</a:t>
            </a:r>
            <a:r>
              <a:rPr lang="pl-PL" sz="1400" dirty="0" smtClean="0"/>
              <a:t>’red’</a:t>
            </a:r>
            <a:r>
              <a:rPr lang="pl-PL" sz="1400" dirty="0"/>
              <a:t>, </a:t>
            </a:r>
            <a:r>
              <a:rPr lang="pl-PL" sz="1400" dirty="0" smtClean="0"/>
              <a:t>’</a:t>
            </a:r>
            <a:r>
              <a:rPr lang="pl-PL" sz="1400" dirty="0" err="1" smtClean="0"/>
              <a:t>white</a:t>
            </a:r>
            <a:r>
              <a:rPr lang="pl-PL" sz="1400" dirty="0" smtClean="0"/>
              <a:t>’</a:t>
            </a:r>
            <a:r>
              <a:rPr lang="pl-PL" sz="1400" dirty="0"/>
              <a:t>, </a:t>
            </a:r>
            <a:r>
              <a:rPr lang="pl-PL" sz="1400" dirty="0" smtClean="0"/>
              <a:t>’</a:t>
            </a:r>
            <a:r>
              <a:rPr lang="pl-PL" sz="1400" dirty="0" err="1" smtClean="0"/>
              <a:t>yellow</a:t>
            </a:r>
            <a:r>
              <a:rPr lang="pl-PL" sz="1400" dirty="0" smtClean="0"/>
              <a:t>’</a:t>
            </a:r>
            <a:r>
              <a:rPr lang="pl-PL" sz="1400" dirty="0"/>
              <a:t>]</a:t>
            </a:r>
            <a:br>
              <a:rPr lang="pl-PL" sz="1400" dirty="0"/>
            </a:br>
            <a:r>
              <a:rPr lang="pl-PL" sz="1400" dirty="0" err="1"/>
              <a:t>arr.each</a:t>
            </a:r>
            <a:r>
              <a:rPr lang="pl-PL" sz="1400" dirty="0"/>
              <a:t> { | </a:t>
            </a:r>
            <a:r>
              <a:rPr lang="pl-PL" sz="1400" dirty="0" err="1"/>
              <a:t>item</a:t>
            </a:r>
            <a:r>
              <a:rPr lang="pl-PL" sz="1400" dirty="0"/>
              <a:t> | </a:t>
            </a:r>
            <a:r>
              <a:rPr lang="pl-PL" sz="1400" dirty="0" err="1"/>
              <a:t>printf</a:t>
            </a:r>
            <a:r>
              <a:rPr lang="pl-PL" sz="1400" dirty="0"/>
              <a:t>(</a:t>
            </a:r>
            <a:r>
              <a:rPr lang="pl-PL" sz="1400" dirty="0" smtClean="0"/>
              <a:t>”</a:t>
            </a:r>
            <a:r>
              <a:rPr lang="pl-PL" sz="1400" dirty="0" err="1" smtClean="0"/>
              <a:t>Color</a:t>
            </a:r>
            <a:r>
              <a:rPr lang="pl-PL" sz="1400" dirty="0" smtClean="0"/>
              <a:t> %</a:t>
            </a:r>
            <a:r>
              <a:rPr lang="pl-PL" sz="1400" dirty="0"/>
              <a:t>s\n”</a:t>
            </a:r>
            <a:r>
              <a:rPr lang="pl-PL" sz="1400" dirty="0" smtClean="0"/>
              <a:t>, </a:t>
            </a:r>
            <a:r>
              <a:rPr lang="pl-PL" sz="1400" dirty="0" err="1" smtClean="0"/>
              <a:t>item</a:t>
            </a:r>
            <a:r>
              <a:rPr lang="pl-PL" sz="1400" dirty="0" smtClean="0"/>
              <a:t>}</a:t>
            </a:r>
          </a:p>
          <a:p>
            <a:r>
              <a:rPr lang="pl-PL" sz="1400" dirty="0" err="1" smtClean="0"/>
              <a:t>hash.each</a:t>
            </a:r>
            <a:r>
              <a:rPr lang="pl-PL" sz="1400" dirty="0" smtClean="0"/>
              <a:t>{ </a:t>
            </a:r>
            <a:r>
              <a:rPr lang="pl-PL" sz="1400" dirty="0"/>
              <a:t>|k, v| </a:t>
            </a:r>
            <a:r>
              <a:rPr lang="pl-PL" sz="1400" dirty="0" err="1"/>
              <a:t>puts</a:t>
            </a:r>
            <a:r>
              <a:rPr lang="pl-PL" sz="1400" dirty="0"/>
              <a:t> ”#{k} =&gt; #{v}” } </a:t>
            </a:r>
            <a:endParaRPr lang="pl-PL" sz="1400" dirty="0" smtClean="0"/>
          </a:p>
          <a:p>
            <a:r>
              <a:rPr lang="en-US" sz="1400" dirty="0"/>
              <a:t>15.downto(0) { |</a:t>
            </a:r>
            <a:r>
              <a:rPr lang="en-US" sz="1400" dirty="0" err="1"/>
              <a:t>i</a:t>
            </a:r>
            <a:r>
              <a:rPr lang="en-US" sz="1400" dirty="0"/>
              <a:t>| </a:t>
            </a:r>
            <a:r>
              <a:rPr lang="en-US" sz="1400" dirty="0" err="1"/>
              <a:t>printf</a:t>
            </a:r>
            <a:r>
              <a:rPr lang="en-US" sz="1400" dirty="0"/>
              <a:t>(”%04b\n”, </a:t>
            </a:r>
            <a:r>
              <a:rPr lang="en-US" sz="1400" dirty="0" err="1"/>
              <a:t>i</a:t>
            </a:r>
            <a:r>
              <a:rPr lang="en-US" sz="1400" dirty="0"/>
              <a:t>) } </a:t>
            </a:r>
            <a:endParaRPr lang="en-US" sz="1400" dirty="0" smtClean="0"/>
          </a:p>
          <a:p>
            <a:r>
              <a:rPr lang="en-US" sz="1400" dirty="0" smtClean="0"/>
              <a:t>’</a:t>
            </a:r>
            <a:r>
              <a:rPr lang="en-US" sz="1400" dirty="0"/>
              <a:t>xxx’.</a:t>
            </a:r>
            <a:r>
              <a:rPr lang="en-US" sz="1400" dirty="0" err="1"/>
              <a:t>upto</a:t>
            </a:r>
            <a:r>
              <a:rPr lang="en-US" sz="1400" dirty="0"/>
              <a:t>(’xyz’) { | </a:t>
            </a:r>
            <a:r>
              <a:rPr lang="en-US" sz="1400" dirty="0" err="1"/>
              <a:t>i</a:t>
            </a:r>
            <a:r>
              <a:rPr lang="en-US" sz="1400" dirty="0"/>
              <a:t> | puts </a:t>
            </a:r>
            <a:r>
              <a:rPr lang="en-US" sz="1400" dirty="0" err="1"/>
              <a:t>i</a:t>
            </a:r>
            <a:r>
              <a:rPr lang="en-US" sz="1400" dirty="0"/>
              <a:t> } </a:t>
            </a:r>
            <a:endParaRPr lang="en-US" sz="1400" dirty="0" smtClean="0"/>
          </a:p>
          <a:p>
            <a:r>
              <a:rPr lang="it-IT" sz="1400" dirty="0"/>
              <a:t>[1,2,3,4].</a:t>
            </a:r>
            <a:r>
              <a:rPr lang="it-IT" sz="1400" dirty="0" err="1"/>
              <a:t>collect</a:t>
            </a:r>
            <a:r>
              <a:rPr lang="it-IT" sz="1400" dirty="0"/>
              <a:t>! { |i| 2**i } </a:t>
            </a:r>
          </a:p>
          <a:p>
            <a:r>
              <a:rPr lang="en-US" sz="1400" dirty="0"/>
              <a:t>[1,2,3,4].delete if { | </a:t>
            </a:r>
            <a:r>
              <a:rPr lang="en-US" sz="1400" dirty="0" err="1"/>
              <a:t>i</a:t>
            </a:r>
            <a:r>
              <a:rPr lang="en-US" sz="1400" dirty="0"/>
              <a:t> | </a:t>
            </a:r>
            <a:r>
              <a:rPr lang="en-US" sz="1400" dirty="0" err="1"/>
              <a:t>i</a:t>
            </a:r>
            <a:r>
              <a:rPr lang="en-US" sz="1400" dirty="0"/>
              <a:t> % 2 == 0 }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/>
              <a:t>blok</a:t>
            </a:r>
            <a:r>
              <a:rPr lang="en-US" sz="1400" dirty="0"/>
              <a:t> = lambda { puts 2+2 } </a:t>
            </a:r>
            <a:endParaRPr lang="en-US" sz="1400" dirty="0" smtClean="0"/>
          </a:p>
          <a:p>
            <a:r>
              <a:rPr lang="en-US" sz="1400" dirty="0" err="1" smtClean="0"/>
              <a:t>blok.call</a:t>
            </a:r>
            <a:r>
              <a:rPr lang="en-US" sz="1400" dirty="0" smtClean="0"/>
              <a:t> 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 err="1" smtClean="0"/>
              <a:t>wtf</a:t>
            </a:r>
            <a:endParaRPr lang="en-US" sz="1400" dirty="0" smtClean="0"/>
          </a:p>
          <a:p>
            <a:pPr marL="320040" lvl="1" indent="0">
              <a:buNone/>
            </a:pPr>
            <a:r>
              <a:rPr lang="en-US" sz="1400" dirty="0" smtClean="0"/>
              <a:t>	yield 100</a:t>
            </a:r>
          </a:p>
          <a:p>
            <a:pPr marL="320040" lvl="1" indent="0">
              <a:buNone/>
            </a:pPr>
            <a:r>
              <a:rPr lang="en-US" sz="1400" dirty="0" smtClean="0"/>
              <a:t>end</a:t>
            </a:r>
          </a:p>
          <a:p>
            <a:pPr marL="320040" lvl="1" indent="0">
              <a:buNone/>
            </a:pPr>
            <a:endParaRPr lang="en-US" sz="1400" dirty="0" smtClean="0"/>
          </a:p>
          <a:p>
            <a:pPr marL="320040" lvl="1" indent="0">
              <a:buNone/>
            </a:pPr>
            <a:r>
              <a:rPr lang="en-US" sz="1400" dirty="0" err="1" smtClean="0"/>
              <a:t>wtf</a:t>
            </a:r>
            <a:r>
              <a:rPr lang="en-US" sz="1400" dirty="0" smtClean="0"/>
              <a:t>() {|</a:t>
            </a:r>
            <a:r>
              <a:rPr lang="en-US" sz="1400" dirty="0" err="1" smtClean="0"/>
              <a:t>param</a:t>
            </a:r>
            <a:r>
              <a:rPr lang="en-US" sz="1400" dirty="0" smtClean="0"/>
              <a:t>| puts 2 + </a:t>
            </a:r>
            <a:r>
              <a:rPr lang="en-US" sz="1400" dirty="0" err="1" smtClean="0"/>
              <a:t>param</a:t>
            </a:r>
            <a:r>
              <a:rPr lang="en-US" sz="1400" dirty="0" smtClean="0"/>
              <a:t>} =&gt; 102</a:t>
            </a:r>
          </a:p>
          <a:p>
            <a:pPr marL="0" indent="0">
              <a:buNone/>
            </a:pPr>
            <a:endParaRPr lang="pl-PL" sz="1400" dirty="0"/>
          </a:p>
          <a:p>
            <a:endParaRPr lang="pl-PL" sz="1400" dirty="0" smtClean="0"/>
          </a:p>
          <a:p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72129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Zmienne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Konwencje</a:t>
            </a:r>
          </a:p>
          <a:p>
            <a:r>
              <a:rPr lang="pl-PL" dirty="0" err="1" smtClean="0"/>
              <a:t>Zmiennna</a:t>
            </a:r>
            <a:r>
              <a:rPr lang="pl-PL" dirty="0" smtClean="0"/>
              <a:t> globalna powinna się zaczynać od $</a:t>
            </a:r>
          </a:p>
          <a:p>
            <a:r>
              <a:rPr lang="pl-PL" dirty="0" smtClean="0"/>
              <a:t>Nazwa stałej wielką literą</a:t>
            </a:r>
          </a:p>
          <a:p>
            <a:r>
              <a:rPr lang="pl-PL" dirty="0" smtClean="0"/>
              <a:t>@</a:t>
            </a:r>
            <a:r>
              <a:rPr lang="pl-PL" dirty="0" err="1" smtClean="0"/>
              <a:t>instance_variable</a:t>
            </a:r>
            <a:endParaRPr lang="pl-PL" dirty="0" smtClean="0"/>
          </a:p>
          <a:p>
            <a:r>
              <a:rPr lang="pl-PL" dirty="0" smtClean="0"/>
              <a:t>@@</a:t>
            </a:r>
            <a:r>
              <a:rPr lang="pl-PL" dirty="0" err="1" smtClean="0"/>
              <a:t>class_variable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102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pl-PL" dirty="0" smtClean="0"/>
              <a:t>def </a:t>
            </a:r>
            <a:r>
              <a:rPr lang="pl-PL" dirty="0" err="1" smtClean="0"/>
              <a:t>im_a_method</a:t>
            </a:r>
            <a:r>
              <a:rPr lang="pl-PL" dirty="0" smtClean="0"/>
              <a:t>? (</a:t>
            </a:r>
            <a:r>
              <a:rPr lang="pl-PL" dirty="0" err="1" smtClean="0"/>
              <a:t>not_used_param</a:t>
            </a:r>
            <a:r>
              <a:rPr lang="pl-PL" dirty="0" smtClean="0"/>
              <a:t>=</a:t>
            </a:r>
            <a:r>
              <a:rPr lang="pl-PL" dirty="0"/>
              <a:t>„</a:t>
            </a:r>
            <a:r>
              <a:rPr lang="pl-PL" dirty="0" err="1"/>
              <a:t>domyslny</a:t>
            </a:r>
            <a:r>
              <a:rPr lang="pl-PL" dirty="0"/>
              <a:t>”</a:t>
            </a:r>
            <a:r>
              <a:rPr lang="pl-PL" dirty="0" smtClean="0"/>
              <a:t>)</a:t>
            </a:r>
          </a:p>
          <a:p>
            <a:pPr marL="320040" lvl="1" indent="0">
              <a:buNone/>
            </a:pPr>
            <a:r>
              <a:rPr lang="pl-PL" dirty="0"/>
              <a:t>	</a:t>
            </a:r>
            <a:r>
              <a:rPr lang="pl-PL" dirty="0" smtClean="0"/>
              <a:t>return </a:t>
            </a:r>
            <a:r>
              <a:rPr lang="pl-PL" dirty="0" err="1" smtClean="0"/>
              <a:t>true</a:t>
            </a:r>
            <a:endParaRPr lang="pl-PL" dirty="0" smtClean="0"/>
          </a:p>
          <a:p>
            <a:pPr marL="320040" lvl="1" indent="0">
              <a:buNone/>
            </a:pPr>
            <a:r>
              <a:rPr lang="pl-PL" dirty="0" smtClean="0"/>
              <a:t>end</a:t>
            </a:r>
          </a:p>
          <a:p>
            <a:pPr marL="320040" lvl="1" indent="0">
              <a:buNone/>
            </a:pPr>
            <a:endParaRPr lang="pl-PL" dirty="0" smtClean="0"/>
          </a:p>
          <a:p>
            <a:pPr marL="320040" lvl="1" indent="0">
              <a:buNone/>
            </a:pPr>
            <a:r>
              <a:rPr lang="pl-PL" dirty="0" smtClean="0"/>
              <a:t>def </a:t>
            </a:r>
            <a:r>
              <a:rPr lang="pl-PL" dirty="0" err="1" smtClean="0"/>
              <a:t>destroy_the_production</a:t>
            </a:r>
            <a:r>
              <a:rPr lang="pl-PL" dirty="0" smtClean="0"/>
              <a:t>!</a:t>
            </a:r>
          </a:p>
          <a:p>
            <a:pPr marL="320040" lvl="1" indent="0">
              <a:buNone/>
            </a:pPr>
            <a:r>
              <a:rPr lang="pl-PL" dirty="0"/>
              <a:t>	</a:t>
            </a:r>
            <a:r>
              <a:rPr lang="pl-PL" dirty="0" smtClean="0"/>
              <a:t>„BOOM!”</a:t>
            </a:r>
          </a:p>
          <a:p>
            <a:pPr marL="320040" lvl="1" indent="0">
              <a:buNone/>
            </a:pPr>
            <a:r>
              <a:rPr lang="pl-PL" dirty="0" smtClean="0"/>
              <a:t>end</a:t>
            </a:r>
          </a:p>
          <a:p>
            <a:pPr marL="32004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8306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Obiekty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smtClean="0"/>
              <a:t>Device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 smtClean="0"/>
              <a:t>attr_writer</a:t>
            </a:r>
            <a:r>
              <a:rPr lang="pl-PL" dirty="0" smtClean="0"/>
              <a:t>  :</a:t>
            </a:r>
            <a:r>
              <a:rPr lang="pl-PL" dirty="0" err="1" smtClean="0"/>
              <a:t>name</a:t>
            </a: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 smtClean="0"/>
              <a:t>attr_reader</a:t>
            </a:r>
            <a:r>
              <a:rPr lang="pl-PL" dirty="0" smtClean="0"/>
              <a:t> :</a:t>
            </a:r>
            <a:r>
              <a:rPr lang="pl-PL" dirty="0" err="1" smtClean="0"/>
              <a:t>type</a:t>
            </a:r>
            <a:r>
              <a:rPr lang="pl-PL" dirty="0" smtClean="0"/>
              <a:t> #</a:t>
            </a:r>
            <a:r>
              <a:rPr lang="pl-PL" dirty="0" err="1" smtClean="0"/>
              <a:t>attr_accessor</a:t>
            </a: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 	def </a:t>
            </a:r>
            <a:r>
              <a:rPr lang="pl-PL" dirty="0" err="1"/>
              <a:t>initialize</a:t>
            </a:r>
            <a:r>
              <a:rPr lang="pl-PL" dirty="0"/>
              <a:t>(</a:t>
            </a:r>
            <a:r>
              <a:rPr lang="pl-PL" dirty="0" err="1"/>
              <a:t>name</a:t>
            </a:r>
            <a:r>
              <a:rPr lang="pl-PL" dirty="0"/>
              <a:t>, </a:t>
            </a:r>
            <a:r>
              <a:rPr lang="pl-PL" dirty="0" err="1"/>
              <a:t>type</a:t>
            </a:r>
            <a:r>
              <a:rPr lang="pl-PL" dirty="0"/>
              <a:t>) 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smtClean="0"/>
              <a:t>		@</a:t>
            </a:r>
            <a:r>
              <a:rPr lang="pl-PL" dirty="0" err="1"/>
              <a:t>name</a:t>
            </a:r>
            <a:r>
              <a:rPr lang="pl-PL" dirty="0"/>
              <a:t> = </a:t>
            </a:r>
            <a:r>
              <a:rPr lang="pl-PL" dirty="0" err="1"/>
              <a:t>name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 smtClean="0"/>
              <a:t>		@</a:t>
            </a:r>
            <a:r>
              <a:rPr lang="pl-PL" dirty="0" err="1"/>
              <a:t>type</a:t>
            </a:r>
            <a:r>
              <a:rPr lang="pl-PL" dirty="0"/>
              <a:t> = </a:t>
            </a:r>
            <a:r>
              <a:rPr lang="pl-PL" dirty="0" err="1"/>
              <a:t>type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 smtClean="0"/>
              <a:t>	end </a:t>
            </a:r>
          </a:p>
          <a:p>
            <a:pPr marL="0" indent="0">
              <a:buNone/>
            </a:pPr>
            <a:r>
              <a:rPr lang="pl-PL" dirty="0" smtClean="0"/>
              <a:t>    end 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057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Wstępne info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Obecnie 2.2.0 (25.12.2014)</a:t>
            </a:r>
          </a:p>
          <a:p>
            <a:endParaRPr lang="pl-PL" dirty="0"/>
          </a:p>
          <a:p>
            <a:r>
              <a:rPr lang="pl-PL" dirty="0" smtClean="0"/>
              <a:t>Data powstania: 1995</a:t>
            </a:r>
          </a:p>
          <a:p>
            <a:r>
              <a:rPr lang="pl-PL" dirty="0" smtClean="0"/>
              <a:t>Twórca: </a:t>
            </a:r>
            <a:r>
              <a:rPr lang="pl-PL" dirty="0" err="1" smtClean="0"/>
              <a:t>Yukihiro</a:t>
            </a:r>
            <a:r>
              <a:rPr lang="pl-PL" dirty="0" smtClean="0"/>
              <a:t> Matsumoto </a:t>
            </a:r>
          </a:p>
          <a:p>
            <a:pPr marL="0" indent="0">
              <a:buNone/>
            </a:pPr>
            <a:r>
              <a:rPr lang="pl-PL" dirty="0" smtClean="0"/>
              <a:t>	</a:t>
            </a:r>
          </a:p>
          <a:p>
            <a:pPr marL="0" indent="0">
              <a:buNone/>
            </a:pPr>
            <a:r>
              <a:rPr lang="pl-PL" b="1" dirty="0" smtClean="0"/>
              <a:t>Popularne </a:t>
            </a:r>
            <a:r>
              <a:rPr lang="pl-PL" b="1" dirty="0" err="1" smtClean="0"/>
              <a:t>interpetery</a:t>
            </a:r>
            <a:r>
              <a:rPr lang="pl-PL" b="1" dirty="0" smtClean="0"/>
              <a:t>:</a:t>
            </a:r>
          </a:p>
          <a:p>
            <a:r>
              <a:rPr lang="pl-PL" dirty="0" err="1" smtClean="0"/>
              <a:t>Ruby</a:t>
            </a:r>
            <a:r>
              <a:rPr lang="pl-PL" dirty="0" smtClean="0"/>
              <a:t> </a:t>
            </a:r>
            <a:r>
              <a:rPr lang="pl-PL" dirty="0"/>
              <a:t>MRI (C / </a:t>
            </a:r>
            <a:r>
              <a:rPr lang="pl-PL" dirty="0" err="1"/>
              <a:t>Ruby</a:t>
            </a:r>
            <a:r>
              <a:rPr lang="pl-PL" dirty="0"/>
              <a:t>) </a:t>
            </a:r>
            <a:r>
              <a:rPr lang="pl-PL" dirty="0">
                <a:sym typeface="Wingdings"/>
              </a:rPr>
              <a:t> do 2007</a:t>
            </a:r>
          </a:p>
          <a:p>
            <a:r>
              <a:rPr lang="pl-PL" dirty="0" smtClean="0">
                <a:sym typeface="Wingdings"/>
              </a:rPr>
              <a:t>YARV (C)  od 2007 oficjalny, ~4x bardziej wydajny</a:t>
            </a:r>
          </a:p>
          <a:p>
            <a:r>
              <a:rPr lang="pl-PL" dirty="0" err="1" smtClean="0">
                <a:sym typeface="Wingdings"/>
              </a:rPr>
              <a:t>Rubinus</a:t>
            </a:r>
            <a:r>
              <a:rPr lang="pl-PL" dirty="0" smtClean="0">
                <a:sym typeface="Wingdings"/>
              </a:rPr>
              <a:t> (C++, </a:t>
            </a:r>
            <a:r>
              <a:rPr lang="pl-PL" dirty="0" err="1" smtClean="0">
                <a:sym typeface="Wingdings"/>
              </a:rPr>
              <a:t>Ruby</a:t>
            </a:r>
            <a:r>
              <a:rPr lang="pl-PL" dirty="0" smtClean="0">
                <a:sym typeface="Wingdings"/>
              </a:rPr>
              <a:t>)</a:t>
            </a:r>
          </a:p>
          <a:p>
            <a:r>
              <a:rPr lang="pl-PL" dirty="0" err="1" smtClean="0">
                <a:sym typeface="Wingdings"/>
              </a:rPr>
              <a:t>MagLev</a:t>
            </a:r>
            <a:r>
              <a:rPr lang="pl-PL" dirty="0" smtClean="0">
                <a:sym typeface="Wingdings"/>
              </a:rPr>
              <a:t> (</a:t>
            </a:r>
            <a:r>
              <a:rPr lang="pl-PL" dirty="0" err="1" smtClean="0">
                <a:sym typeface="Wingdings"/>
              </a:rPr>
              <a:t>Smalltalk</a:t>
            </a:r>
            <a:r>
              <a:rPr lang="pl-PL" dirty="0" smtClean="0">
                <a:sym typeface="Wingdings"/>
              </a:rPr>
              <a:t>)</a:t>
            </a:r>
          </a:p>
          <a:p>
            <a:r>
              <a:rPr lang="pl-PL" dirty="0" err="1" smtClean="0">
                <a:sym typeface="Wingdings"/>
              </a:rPr>
              <a:t>JRuby</a:t>
            </a:r>
            <a:r>
              <a:rPr lang="pl-PL" dirty="0" smtClean="0">
                <a:sym typeface="Wingdings"/>
              </a:rPr>
              <a:t> (Java &lt;3)</a:t>
            </a:r>
          </a:p>
          <a:p>
            <a:r>
              <a:rPr lang="pl-PL" dirty="0" err="1" smtClean="0">
                <a:sym typeface="Wingdings"/>
              </a:rPr>
              <a:t>IronRuby</a:t>
            </a:r>
            <a:r>
              <a:rPr lang="pl-PL" dirty="0" smtClean="0">
                <a:sym typeface="Wingdings"/>
              </a:rPr>
              <a:t> (.NET)  </a:t>
            </a:r>
            <a:r>
              <a:rPr lang="pl-PL" dirty="0" smtClean="0"/>
              <a:t>☠</a:t>
            </a:r>
          </a:p>
          <a:p>
            <a:r>
              <a:rPr lang="pl-PL" dirty="0" smtClean="0">
                <a:sym typeface="Wingdings"/>
              </a:rPr>
              <a:t>…</a:t>
            </a:r>
          </a:p>
          <a:p>
            <a:pPr marL="0" indent="0">
              <a:buNone/>
            </a:pPr>
            <a:endParaRPr lang="pl-PL" dirty="0" smtClean="0">
              <a:sym typeface="Wingdings"/>
            </a:endParaRPr>
          </a:p>
          <a:p>
            <a:endParaRPr lang="pl-PL" dirty="0"/>
          </a:p>
        </p:txBody>
      </p:sp>
      <p:pic>
        <p:nvPicPr>
          <p:cNvPr id="4" name="Obraz 3" descr="Key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685800"/>
            <a:ext cx="1428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88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</a:t>
            </a:r>
            <a:r>
              <a:rPr lang="pl-PL" dirty="0" err="1" smtClean="0"/>
              <a:t>singletonowe</a:t>
            </a:r>
            <a:endParaRPr lang="pl-PL" dirty="0"/>
          </a:p>
        </p:txBody>
      </p:sp>
      <p:pic>
        <p:nvPicPr>
          <p:cNvPr id="4" name="Symbol zastępczy zawartości 3" descr="maxresdefaul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94" r="-227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49758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 </a:t>
            </a:r>
            <a:r>
              <a:rPr lang="pl-PL" dirty="0" err="1" smtClean="0"/>
              <a:t>c.d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Słowa kluczowe </a:t>
            </a:r>
            <a:r>
              <a:rPr lang="pl-PL" dirty="0" err="1" smtClean="0"/>
              <a:t>private</a:t>
            </a:r>
            <a:r>
              <a:rPr lang="pl-PL" dirty="0" smtClean="0"/>
              <a:t>, </a:t>
            </a:r>
            <a:r>
              <a:rPr lang="pl-PL" dirty="0" err="1" smtClean="0"/>
              <a:t>protected</a:t>
            </a:r>
            <a:r>
              <a:rPr lang="pl-PL" dirty="0" smtClean="0"/>
              <a:t>, public</a:t>
            </a:r>
          </a:p>
          <a:p>
            <a:r>
              <a:rPr lang="pl-PL" dirty="0" smtClean="0"/>
              <a:t>Wywołanie konstruktora z obiektu nadrzędnego </a:t>
            </a:r>
            <a:r>
              <a:rPr lang="pl-PL" dirty="0" smtClean="0">
                <a:sym typeface="Wingdings"/>
              </a:rPr>
              <a:t></a:t>
            </a:r>
            <a:r>
              <a:rPr lang="pl-PL" dirty="0" smtClean="0"/>
              <a:t> super</a:t>
            </a:r>
          </a:p>
          <a:p>
            <a:r>
              <a:rPr lang="pl-PL" dirty="0" err="1" smtClean="0"/>
              <a:t>Mixiny</a:t>
            </a:r>
            <a:endParaRPr lang="pl-PL" dirty="0" smtClean="0"/>
          </a:p>
          <a:p>
            <a:r>
              <a:rPr lang="pl-PL" dirty="0" smtClean="0"/>
              <a:t>Moduły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982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 smtClean="0"/>
              <a:t>Ruby</a:t>
            </a:r>
            <a:r>
              <a:rPr lang="pl-PL" dirty="0" smtClean="0"/>
              <a:t> on </a:t>
            </a:r>
            <a:r>
              <a:rPr lang="pl-PL" dirty="0" err="1" smtClean="0"/>
              <a:t>Rails</a:t>
            </a:r>
            <a:r>
              <a:rPr lang="pl-PL" dirty="0" smtClean="0"/>
              <a:t>!</a:t>
            </a:r>
            <a:endParaRPr lang="pl-PL" dirty="0"/>
          </a:p>
        </p:txBody>
      </p:sp>
      <p:pic>
        <p:nvPicPr>
          <p:cNvPr id="5" name="Symbol zastępczy zawartości 4" descr="rail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827" r="-738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412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Inne aplikacje…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l-PL" dirty="0" smtClean="0"/>
          </a:p>
          <a:p>
            <a:r>
              <a:rPr lang="pl-PL" dirty="0" err="1" smtClean="0"/>
              <a:t>Basecamp</a:t>
            </a:r>
            <a:endParaRPr lang="pl-PL" dirty="0" smtClean="0"/>
          </a:p>
          <a:p>
            <a:r>
              <a:rPr lang="pl-PL" dirty="0" err="1" smtClean="0"/>
              <a:t>GitHub</a:t>
            </a:r>
            <a:endParaRPr lang="pl-PL" dirty="0" smtClean="0"/>
          </a:p>
          <a:p>
            <a:r>
              <a:rPr lang="pl-PL" dirty="0" err="1" smtClean="0"/>
              <a:t>GitLab</a:t>
            </a:r>
            <a:endParaRPr lang="pl-PL" dirty="0" smtClean="0"/>
          </a:p>
          <a:p>
            <a:r>
              <a:rPr lang="pl-PL" dirty="0" err="1" smtClean="0"/>
              <a:t>Redmine</a:t>
            </a:r>
            <a:endParaRPr lang="pl-PL" dirty="0" smtClean="0"/>
          </a:p>
          <a:p>
            <a:r>
              <a:rPr lang="pl-PL" dirty="0" err="1" smtClean="0"/>
              <a:t>Yellow</a:t>
            </a:r>
            <a:r>
              <a:rPr lang="pl-PL" dirty="0" smtClean="0"/>
              <a:t> </a:t>
            </a:r>
            <a:r>
              <a:rPr lang="pl-PL" dirty="0" err="1" smtClean="0"/>
              <a:t>Pages</a:t>
            </a:r>
            <a:endParaRPr lang="pl-PL" dirty="0" smtClean="0"/>
          </a:p>
          <a:p>
            <a:r>
              <a:rPr lang="pl-PL" dirty="0" err="1" smtClean="0"/>
              <a:t>Scribd</a:t>
            </a:r>
            <a:endParaRPr lang="pl-PL" dirty="0" smtClean="0"/>
          </a:p>
          <a:p>
            <a:r>
              <a:rPr lang="pl-PL" dirty="0" err="1" smtClean="0"/>
              <a:t>CrunchBase</a:t>
            </a:r>
            <a:endParaRPr lang="pl-PL" dirty="0" smtClean="0"/>
          </a:p>
          <a:p>
            <a:r>
              <a:rPr lang="pl-PL" dirty="0" err="1" smtClean="0"/>
              <a:t>RSpec</a:t>
            </a:r>
            <a:endParaRPr lang="pl-PL" dirty="0" smtClean="0"/>
          </a:p>
          <a:p>
            <a:r>
              <a:rPr lang="pl-PL" i="1" dirty="0" err="1" smtClean="0"/>
              <a:t>Twitter</a:t>
            </a:r>
            <a:endParaRPr lang="pl-PL" i="1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767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języka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 smtClean="0"/>
              <a:t>Wszystko </a:t>
            </a:r>
            <a:r>
              <a:rPr lang="pl-PL" dirty="0" smtClean="0"/>
              <a:t>jest obiektem</a:t>
            </a:r>
          </a:p>
          <a:p>
            <a:r>
              <a:rPr lang="pl-PL" dirty="0" smtClean="0"/>
              <a:t>Różne paradygmaty programowania</a:t>
            </a:r>
          </a:p>
          <a:p>
            <a:r>
              <a:rPr lang="pl-PL" dirty="0" smtClean="0"/>
              <a:t>automatyczne </a:t>
            </a:r>
            <a:r>
              <a:rPr lang="pl-PL" dirty="0" err="1"/>
              <a:t>odśmiecanie</a:t>
            </a:r>
            <a:r>
              <a:rPr lang="pl-PL" dirty="0"/>
              <a:t> pamięci</a:t>
            </a:r>
          </a:p>
          <a:p>
            <a:r>
              <a:rPr lang="pl-PL" dirty="0" err="1" smtClean="0"/>
              <a:t>Iteratory</a:t>
            </a:r>
            <a:endParaRPr lang="pl-PL" dirty="0"/>
          </a:p>
          <a:p>
            <a:r>
              <a:rPr lang="pl-PL" dirty="0"/>
              <a:t>przeciążanie </a:t>
            </a:r>
            <a:r>
              <a:rPr lang="pl-PL" dirty="0" smtClean="0"/>
              <a:t>operatorów</a:t>
            </a:r>
            <a:endParaRPr lang="pl-PL" dirty="0"/>
          </a:p>
          <a:p>
            <a:r>
              <a:rPr lang="pl-PL" dirty="0" smtClean="0"/>
              <a:t>obsługa wyjątków</a:t>
            </a:r>
            <a:endParaRPr lang="pl-PL" dirty="0"/>
          </a:p>
          <a:p>
            <a:r>
              <a:rPr lang="pl-PL" dirty="0"/>
              <a:t>wyrażenia regularne wbudowane w składnię</a:t>
            </a:r>
          </a:p>
          <a:p>
            <a:r>
              <a:rPr lang="pl-PL" dirty="0"/>
              <a:t>liczby całkowite o </a:t>
            </a:r>
            <a:r>
              <a:rPr lang="pl-PL" u="sng" dirty="0" smtClean="0"/>
              <a:t>dowolnych </a:t>
            </a:r>
            <a:r>
              <a:rPr lang="pl-PL" dirty="0" smtClean="0"/>
              <a:t>rozmiarach</a:t>
            </a:r>
          </a:p>
          <a:p>
            <a:r>
              <a:rPr lang="pl-PL" dirty="0" err="1" smtClean="0"/>
              <a:t>Ri</a:t>
            </a:r>
            <a:r>
              <a:rPr lang="pl-PL" dirty="0"/>
              <a:t> </a:t>
            </a:r>
            <a:r>
              <a:rPr lang="pl-PL" dirty="0" smtClean="0"/>
              <a:t>/ </a:t>
            </a:r>
            <a:r>
              <a:rPr lang="pl-PL" dirty="0" err="1" smtClean="0"/>
              <a:t>irb</a:t>
            </a:r>
            <a:r>
              <a:rPr lang="pl-PL" dirty="0" smtClean="0"/>
              <a:t>, </a:t>
            </a:r>
            <a:r>
              <a:rPr lang="pl-PL" dirty="0" err="1" smtClean="0"/>
              <a:t>RDoc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552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języka </a:t>
            </a:r>
            <a:r>
              <a:rPr lang="pl-PL" dirty="0" err="1" smtClean="0"/>
              <a:t>c.d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dodawanie metod do instancji klasy </a:t>
            </a:r>
            <a:r>
              <a:rPr lang="pl-PL" dirty="0" smtClean="0">
                <a:sym typeface="Wingdings"/>
              </a:rPr>
              <a:t> </a:t>
            </a:r>
            <a:r>
              <a:rPr lang="pl-PL" dirty="0" smtClean="0"/>
              <a:t>możliwa </a:t>
            </a:r>
            <a:r>
              <a:rPr lang="pl-PL" dirty="0"/>
              <a:t>jest zmiana lub dodanie metody do instancji danej klasy</a:t>
            </a:r>
          </a:p>
          <a:p>
            <a:r>
              <a:rPr lang="pl-PL" dirty="0"/>
              <a:t>bloki i lambdy (</a:t>
            </a:r>
            <a:r>
              <a:rPr lang="pl-PL" dirty="0" err="1"/>
              <a:t>closures</a:t>
            </a:r>
            <a:r>
              <a:rPr lang="pl-PL" dirty="0"/>
              <a:t>) </a:t>
            </a:r>
            <a:r>
              <a:rPr lang="pl-PL" dirty="0" smtClean="0">
                <a:sym typeface="Wingdings"/>
              </a:rPr>
              <a:t> </a:t>
            </a:r>
            <a:r>
              <a:rPr lang="pl-PL" dirty="0" smtClean="0"/>
              <a:t>przekazywanie </a:t>
            </a:r>
            <a:r>
              <a:rPr lang="pl-PL" dirty="0"/>
              <a:t>funkcji jako </a:t>
            </a:r>
            <a:r>
              <a:rPr lang="pl-PL" dirty="0" smtClean="0"/>
              <a:t>parametrów (funkcje anonimowe)</a:t>
            </a:r>
            <a:endParaRPr lang="pl-PL" dirty="0"/>
          </a:p>
          <a:p>
            <a:r>
              <a:rPr lang="pl-PL" dirty="0"/>
              <a:t>"</a:t>
            </a:r>
            <a:r>
              <a:rPr lang="pl-PL" dirty="0" err="1"/>
              <a:t>Duck</a:t>
            </a:r>
            <a:r>
              <a:rPr lang="pl-PL" dirty="0"/>
              <a:t> </a:t>
            </a:r>
            <a:r>
              <a:rPr lang="pl-PL" dirty="0" err="1"/>
              <a:t>typing</a:t>
            </a:r>
            <a:r>
              <a:rPr lang="pl-PL" dirty="0"/>
              <a:t>" - rozpoznawanie typów na podstawie ich zachowania, a nie deklaracji</a:t>
            </a:r>
          </a:p>
          <a:p>
            <a:r>
              <a:rPr lang="pl-PL" dirty="0"/>
              <a:t>moduły - rodzaj </a:t>
            </a:r>
            <a:r>
              <a:rPr lang="pl-PL" dirty="0" err="1"/>
              <a:t>wielodziedziczenia</a:t>
            </a:r>
            <a:r>
              <a:rPr lang="pl-PL" dirty="0"/>
              <a:t> pozwalający włączyć gotową implementację zbioru metod do danej klasy</a:t>
            </a:r>
          </a:p>
          <a:p>
            <a:r>
              <a:rPr lang="pl-PL" dirty="0"/>
              <a:t>możliwość zmiany praktycznie wszystkiego - </a:t>
            </a:r>
            <a:r>
              <a:rPr lang="pl-PL" i="1" dirty="0"/>
              <a:t>dodanie dodatkowych </a:t>
            </a:r>
            <a:r>
              <a:rPr lang="pl-PL" dirty="0"/>
              <a:t>metod do klasy </a:t>
            </a:r>
            <a:r>
              <a:rPr lang="pl-PL" dirty="0" err="1" smtClean="0"/>
              <a:t>Array</a:t>
            </a:r>
            <a:r>
              <a:rPr lang="pl-PL" dirty="0" smtClean="0"/>
              <a:t>.</a:t>
            </a:r>
          </a:p>
          <a:p>
            <a:r>
              <a:rPr lang="pl-PL" dirty="0" smtClean="0"/>
              <a:t>zmienne </a:t>
            </a:r>
            <a:r>
              <a:rPr lang="pl-PL" dirty="0"/>
              <a:t>leksykalne modyfikowalne w czasie działania programu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1144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składni…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Pełny </a:t>
            </a:r>
            <a:r>
              <a:rPr lang="pl-PL" dirty="0" err="1" smtClean="0"/>
              <a:t>unicode</a:t>
            </a:r>
            <a:endParaRPr lang="pl-PL" dirty="0" smtClean="0"/>
          </a:p>
          <a:p>
            <a:r>
              <a:rPr lang="pl-PL" dirty="0" smtClean="0"/>
              <a:t>Nieobowiązkowe średniki</a:t>
            </a:r>
          </a:p>
          <a:p>
            <a:r>
              <a:rPr lang="pl-PL" dirty="0" smtClean="0"/>
              <a:t>Nieobowiązkowe nawiasy</a:t>
            </a:r>
          </a:p>
          <a:p>
            <a:r>
              <a:rPr lang="pl-PL" dirty="0" smtClean="0"/>
              <a:t>Wiele możliwości zapisania tego samego kodu</a:t>
            </a:r>
          </a:p>
          <a:p>
            <a:r>
              <a:rPr lang="pl-PL" dirty="0" smtClean="0"/>
              <a:t>Przekazywanie bloków z / do funkcji</a:t>
            </a:r>
          </a:p>
          <a:p>
            <a:r>
              <a:rPr lang="pl-PL" dirty="0" smtClean="0"/>
              <a:t>Niemal wszystko jest wyrażeniem</a:t>
            </a:r>
          </a:p>
          <a:p>
            <a:r>
              <a:rPr lang="pl-PL" dirty="0" smtClean="0"/>
              <a:t>Bloki kodu mogą być zamykane przez „end” albo „}</a:t>
            </a:r>
            <a:r>
              <a:rPr lang="pl-PL" dirty="0" smtClean="0"/>
              <a:t>”</a:t>
            </a:r>
          </a:p>
          <a:p>
            <a:r>
              <a:rPr lang="pl-PL" dirty="0" smtClean="0"/>
              <a:t># komentarze, w ten </a:t>
            </a:r>
            <a:r>
              <a:rPr lang="pl-PL" dirty="0" err="1" smtClean="0"/>
              <a:t>sposob</a:t>
            </a:r>
            <a:endParaRPr lang="pl-PL" dirty="0"/>
          </a:p>
          <a:p>
            <a:r>
              <a:rPr lang="pl-PL" dirty="0" smtClean="0"/>
              <a:t>Albo pomiędzy =</a:t>
            </a:r>
            <a:r>
              <a:rPr lang="pl-PL" dirty="0" err="1" smtClean="0"/>
              <a:t>begin</a:t>
            </a:r>
            <a:r>
              <a:rPr lang="pl-PL" dirty="0" smtClean="0"/>
              <a:t> … =end</a:t>
            </a:r>
          </a:p>
          <a:p>
            <a:r>
              <a:rPr lang="pl-PL" dirty="0" smtClean="0"/>
              <a:t>Konwencje </a:t>
            </a:r>
            <a:r>
              <a:rPr lang="pl-PL" dirty="0" err="1" smtClean="0"/>
              <a:t>Rdoc</a:t>
            </a:r>
            <a:r>
              <a:rPr lang="pl-PL" dirty="0"/>
              <a:t>		</a:t>
            </a:r>
            <a:endParaRPr lang="pl-PL" dirty="0" smtClean="0"/>
          </a:p>
          <a:p>
            <a:pPr marL="320040" lvl="1" indent="0">
              <a:buNone/>
            </a:pPr>
            <a:r>
              <a:rPr lang="pl-PL" dirty="0" smtClean="0"/>
              <a:t>	</a:t>
            </a:r>
            <a:r>
              <a:rPr lang="pl-PL" dirty="0" err="1" smtClean="0"/>
              <a:t>ri</a:t>
            </a:r>
            <a:r>
              <a:rPr lang="pl-PL" dirty="0"/>
              <a:t> </a:t>
            </a:r>
            <a:r>
              <a:rPr lang="pl-PL" dirty="0" err="1"/>
              <a:t>Array.sort</a:t>
            </a:r>
            <a:r>
              <a:rPr lang="pl-PL" dirty="0"/>
              <a:t>  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 smtClean="0"/>
              <a:t>ri</a:t>
            </a:r>
            <a:r>
              <a:rPr lang="pl-PL" dirty="0"/>
              <a:t> </a:t>
            </a:r>
            <a:r>
              <a:rPr lang="pl-PL" dirty="0" err="1"/>
              <a:t>Hash#each</a:t>
            </a:r>
            <a:r>
              <a:rPr lang="pl-PL" dirty="0"/>
              <a:t>  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 smtClean="0"/>
              <a:t>ri</a:t>
            </a:r>
            <a:r>
              <a:rPr lang="pl-PL" dirty="0"/>
              <a:t> Math::</a:t>
            </a:r>
            <a:r>
              <a:rPr lang="pl-PL" dirty="0" err="1"/>
              <a:t>sqrt</a:t>
            </a:r>
            <a:r>
              <a:rPr lang="pl-PL" dirty="0"/>
              <a:t> 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440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Diagram typów</a:t>
            </a:r>
            <a:endParaRPr lang="pl-PL" dirty="0"/>
          </a:p>
        </p:txBody>
      </p:sp>
      <p:pic>
        <p:nvPicPr>
          <p:cNvPr id="4" name="Symbol zastępczy zawartości 3" descr="Zrzut ekranu 2015-01-07 o 23.56.3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6" r="-4126"/>
          <a:stretch>
            <a:fillRect/>
          </a:stretch>
        </p:blipFill>
        <p:spPr>
          <a:xfrm>
            <a:off x="762000" y="925367"/>
            <a:ext cx="7479368" cy="3853008"/>
          </a:xfrm>
        </p:spPr>
      </p:pic>
    </p:spTree>
    <p:extLst>
      <p:ext uri="{BB962C8B-B14F-4D97-AF65-F5344CB8AC3E}">
        <p14:creationId xmlns:p14="http://schemas.microsoft.com/office/powerpoint/2010/main" val="204770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Typy proste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 smtClean="0"/>
              <a:t>FIXNUM</a:t>
            </a:r>
          </a:p>
          <a:p>
            <a:r>
              <a:rPr lang="pl-PL" dirty="0" smtClean="0"/>
              <a:t>Zakres </a:t>
            </a:r>
            <a:r>
              <a:rPr lang="pl-PL" dirty="0" err="1" smtClean="0"/>
              <a:t>zalezny</a:t>
            </a:r>
            <a:r>
              <a:rPr lang="pl-PL" dirty="0" smtClean="0"/>
              <a:t> od architektury </a:t>
            </a:r>
            <a:endParaRPr lang="pl-PL" dirty="0" smtClean="0"/>
          </a:p>
          <a:p>
            <a:r>
              <a:rPr lang="pl-PL" dirty="0" smtClean="0"/>
              <a:t>119</a:t>
            </a:r>
          </a:p>
          <a:p>
            <a:r>
              <a:rPr lang="pl-PL" dirty="0" smtClean="0"/>
              <a:t>0xFFFF</a:t>
            </a:r>
          </a:p>
          <a:p>
            <a:r>
              <a:rPr lang="pl-PL" dirty="0" smtClean="0"/>
              <a:t>0b1101001 </a:t>
            </a:r>
          </a:p>
          <a:p>
            <a:r>
              <a:rPr lang="pl-PL" dirty="0" smtClean="0"/>
              <a:t>Konwencja: 8_388_608 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b="1" dirty="0" smtClean="0"/>
              <a:t>BIGNUM</a:t>
            </a:r>
          </a:p>
          <a:p>
            <a:r>
              <a:rPr lang="pl-PL" dirty="0" smtClean="0"/>
              <a:t>Bez </a:t>
            </a:r>
            <a:r>
              <a:rPr lang="pl-PL" dirty="0" err="1" smtClean="0"/>
              <a:t>ograniczen</a:t>
            </a:r>
            <a:r>
              <a:rPr lang="pl-PL" dirty="0" smtClean="0"/>
              <a:t>…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3403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 gazetow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Papier gazetowy.thmx</Template>
  <TotalTime>124</TotalTime>
  <Words>543</Words>
  <Application>Microsoft Macintosh PowerPoint</Application>
  <PresentationFormat>Pokaz na ekranie (4:3)</PresentationFormat>
  <Paragraphs>168</Paragraphs>
  <Slides>21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Papier gazetowy</vt:lpstr>
      <vt:lpstr>Język RUBY</vt:lpstr>
      <vt:lpstr>Wstępne info</vt:lpstr>
      <vt:lpstr>Ruby on Rails!</vt:lpstr>
      <vt:lpstr>Inne aplikacje…</vt:lpstr>
      <vt:lpstr>Cechy języka</vt:lpstr>
      <vt:lpstr>Cechy języka c.d</vt:lpstr>
      <vt:lpstr>Cechy składni…</vt:lpstr>
      <vt:lpstr>Diagram typów</vt:lpstr>
      <vt:lpstr>Typy proste</vt:lpstr>
      <vt:lpstr>Podstawowe operatory</vt:lpstr>
      <vt:lpstr>Stringi…</vt:lpstr>
      <vt:lpstr>Stringi</vt:lpstr>
      <vt:lpstr>Stringi c.d</vt:lpstr>
      <vt:lpstr>Tablice</vt:lpstr>
      <vt:lpstr>Hashe</vt:lpstr>
      <vt:lpstr>Bloki</vt:lpstr>
      <vt:lpstr>Zmienne</vt:lpstr>
      <vt:lpstr>Metody</vt:lpstr>
      <vt:lpstr>Obiekty</vt:lpstr>
      <vt:lpstr>Metody singletonowe</vt:lpstr>
      <vt:lpstr>Klasy c.d</vt:lpstr>
    </vt:vector>
  </TitlesOfParts>
  <Company>Deluxe-Soft, Sofomo Sp z o.o.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Język RUBY</dc:title>
  <dc:creator>Piotr Walkowski</dc:creator>
  <cp:lastModifiedBy>Piotr Walkowski</cp:lastModifiedBy>
  <cp:revision>16</cp:revision>
  <dcterms:created xsi:type="dcterms:W3CDTF">2015-01-07T22:25:47Z</dcterms:created>
  <dcterms:modified xsi:type="dcterms:W3CDTF">2015-01-08T09:15:29Z</dcterms:modified>
</cp:coreProperties>
</file>