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3" r:id="rId4"/>
    <p:sldId id="258" r:id="rId5"/>
    <p:sldId id="267" r:id="rId6"/>
    <p:sldId id="259" r:id="rId7"/>
    <p:sldId id="261" r:id="rId8"/>
    <p:sldId id="260" r:id="rId9"/>
    <p:sldId id="264" r:id="rId10"/>
    <p:sldId id="262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6ACC5-6867-A10B-B518-ADF21EE3D291}" v="67" dt="2022-12-01T08:59:59.395"/>
    <p1510:client id="{15B8EF90-3525-DD61-020A-0EAD0DEC69F1}" v="23" dt="2022-12-01T07:24:04.228"/>
    <p1510:client id="{35260EF0-F862-1006-2CD7-72D62487C145}" v="219" dt="2022-12-01T00:02:48.824"/>
    <p1510:client id="{3C9669F5-6333-65F3-1C1C-8F23F5179DA9}" v="4" dt="2022-11-30T05:50:48.930"/>
    <p1510:client id="{5A099608-2E4A-927D-BE58-15DE94F71874}" v="762" dt="2022-11-30T15:17:03.246"/>
    <p1510:client id="{7CB6C0FD-E945-42DB-B379-6B034D78E2A7}" v="440" dt="2022-11-30T19:05:54.040"/>
    <p1510:client id="{A7078484-D263-2E7C-1489-222784B92595}" v="41" dt="2022-12-01T05:07:48.767"/>
    <p1510:client id="{C4491A8E-A991-5D1C-7DDF-6E8486857B66}" v="919" dt="2022-12-01T05:16:24.442"/>
    <p1510:client id="{C4BE0D7D-2533-5084-DD78-6703D46B9C26}" v="155" dt="2022-12-01T08:46:4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428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7" Type="http://schemas.openxmlformats.org/officeDocument/2006/relationships/hyperlink" Target="https://medium.com/capital-one-tech/k-nearest-neighbors-knn-algorithm-for-machine-learning-e883219c8f26" TargetMode="External"/><Relationship Id="rId2" Type="http://schemas.openxmlformats.org/officeDocument/2006/relationships/hyperlink" Target="https://en.wikipedia.org/wiki/Handwriting_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sagemaker/latest/dg/kNN-tuning.html" TargetMode="External"/><Relationship Id="rId5" Type="http://schemas.openxmlformats.org/officeDocument/2006/relationships/hyperlink" Target="https://medium.com/@nikhilanandikam/handwritten-digit-recognition-hdr-using-k-nearest-neighbors-knn-f4c794a0282a" TargetMode="External"/><Relationship Id="rId4" Type="http://schemas.openxmlformats.org/officeDocument/2006/relationships/hyperlink" Target="https://escholarship.org/content/qt0505d532/qt0505d53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knn-vs-decision-tree-vs-random-forest-for-handwritten-digit-recognition-470e864c75bc" TargetMode="External"/><Relationship Id="rId7" Type="http://schemas.openxmlformats.org/officeDocument/2006/relationships/hyperlink" Target="https://en.wikipedia.org/wiki/MNIST_database#/media/File:MnistExamples.png" TargetMode="External"/><Relationship Id="rId2" Type="http://schemas.openxmlformats.org/officeDocument/2006/relationships/hyperlink" Target="https://towardsdatascience.com/how-to-tune-a-decision-tree-f037218016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cedricb/mnist-cnn-grid-search-data-augmentation" TargetMode="External"/><Relationship Id="rId5" Type="http://schemas.openxmlformats.org/officeDocument/2006/relationships/hyperlink" Target="https://machinelearningmastery.com/how-to-develop-a-convolutional-neural-network-from-scratch-for-mnist-handwritten-digit-classification/" TargetMode="External"/><Relationship Id="rId4" Type="http://schemas.openxmlformats.org/officeDocument/2006/relationships/hyperlink" Target="https://towardsdatascience.com/mnist-handwritten-digits-classification-using-a-convolutional-neural-network-cnn-af5fafbc35e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NIST_database#/media/File:MnistExamples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alconbgsu-my.sharepoint.com/:u:/g/personal/nacunci_bgsu_edu/Ea1bpkh_cetMkAhgG-rM264BMygp1iuRRa_6TDjLF8R2XA?e=chgIa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cs typeface="Calibri Light"/>
              </a:rPr>
              <a:t>Model Comparison For Handwritten Digit </a:t>
            </a:r>
            <a:r>
              <a:rPr lang="en-US" sz="6100">
                <a:ea typeface="+mj-lt"/>
                <a:cs typeface="+mj-lt"/>
              </a:rPr>
              <a:t>Recognition</a:t>
            </a:r>
            <a:endParaRPr lang="en-US" sz="6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>
              <a:ea typeface="+mn-lt"/>
              <a:cs typeface="+mn-lt"/>
            </a:endParaRP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Team 1:</a:t>
            </a:r>
            <a:endParaRPr lang="en-US" dirty="0">
              <a:latin typeface="Times New Roman"/>
              <a:cs typeface="Calibri" panose="020F0502020204030204"/>
            </a:endParaRP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Jacob Partin </a:t>
            </a: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Nicholas </a:t>
            </a:r>
            <a:r>
              <a:rPr lang="en-US" dirty="0" err="1">
                <a:latin typeface="Times New Roman"/>
                <a:ea typeface="+mn-lt"/>
                <a:cs typeface="+mn-lt"/>
              </a:rPr>
              <a:t>Acuncius</a:t>
            </a: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Sakar Joshi</a:t>
            </a:r>
            <a:endParaRPr lang="en-US" dirty="0">
              <a:cs typeface="Calibri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5DBF-5059-53DF-0A8B-77C49CB3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FEBC07-83FA-742B-E197-24B0953FC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66816"/>
              </p:ext>
            </p:extLst>
          </p:nvPr>
        </p:nvGraphicFramePr>
        <p:xfrm>
          <a:off x="843692" y="2141538"/>
          <a:ext cx="10131420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4">
                  <a:extLst>
                    <a:ext uri="{9D8B030D-6E8A-4147-A177-3AD203B41FA5}">
                      <a16:colId xmlns:a16="http://schemas.microsoft.com/office/drawing/2014/main" val="3342373109"/>
                    </a:ext>
                  </a:extLst>
                </a:gridCol>
                <a:gridCol w="2026284">
                  <a:extLst>
                    <a:ext uri="{9D8B030D-6E8A-4147-A177-3AD203B41FA5}">
                      <a16:colId xmlns:a16="http://schemas.microsoft.com/office/drawing/2014/main" val="3207282564"/>
                    </a:ext>
                  </a:extLst>
                </a:gridCol>
                <a:gridCol w="2026284">
                  <a:extLst>
                    <a:ext uri="{9D8B030D-6E8A-4147-A177-3AD203B41FA5}">
                      <a16:colId xmlns:a16="http://schemas.microsoft.com/office/drawing/2014/main" val="251961639"/>
                    </a:ext>
                  </a:extLst>
                </a:gridCol>
                <a:gridCol w="2026284">
                  <a:extLst>
                    <a:ext uri="{9D8B030D-6E8A-4147-A177-3AD203B41FA5}">
                      <a16:colId xmlns:a16="http://schemas.microsoft.com/office/drawing/2014/main" val="3969784706"/>
                    </a:ext>
                  </a:extLst>
                </a:gridCol>
                <a:gridCol w="2026284">
                  <a:extLst>
                    <a:ext uri="{9D8B030D-6E8A-4147-A177-3AD203B41FA5}">
                      <a16:colId xmlns:a16="http://schemas.microsoft.com/office/drawing/2014/main" val="1267968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Creation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Tuning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910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150942.29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&lt;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~138977.03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3301.51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09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9042C1-565B-75C1-4E9E-8F11764D4DCA}"/>
              </a:ext>
            </a:extLst>
          </p:cNvPr>
          <p:cNvSpPr txBox="1"/>
          <p:nvPr/>
        </p:nvSpPr>
        <p:spPr>
          <a:xfrm>
            <a:off x="751114" y="4408714"/>
            <a:ext cx="6694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SLOC: source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44680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4571-BDD7-2BC5-E04E-D781D16A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D2EF-F13F-77A7-FABA-F0AC6805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14149"/>
            <a:ext cx="10131425" cy="3649133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https://en.wikipedia.org/wiki/Handwriting_recognition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https://en.wikipedia.org/wiki/MNIST_database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4"/>
              </a:rPr>
              <a:t>https://escholarship.org/content/qt0505d532/qt0505d532.pdf</a:t>
            </a: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5"/>
              </a:rPr>
              <a:t>https://medium.com/@nikhilanandikam/handwritten-digit-recognition-hdr-using-k-nearest-neighbors-knn-f4c794a0282a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6"/>
              </a:rPr>
              <a:t>https://docs.aws.amazon.com/sagemaker/latest/dg/kNN-tuning.html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Image credit: </a:t>
            </a:r>
            <a:r>
              <a:rPr lang="en-US" dirty="0">
                <a:ea typeface="+mn-lt"/>
                <a:cs typeface="+mn-lt"/>
                <a:hlinkClick r:id="rId7"/>
              </a:rPr>
              <a:t>https://medium.com/capital-one-tech/k-nearest-neighbors-knn-algorithm-for-machine-learning-e883219c8f26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94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229-BA97-4BD5-A5FF-4B8A65A5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CD06-4C88-C1AB-CABA-1C3B89F5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References for Decision Tree: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https://towardsdatascience.com/how-to-tune-a-decision-tree-f03721801680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https://medium.com/analytics-vidhya/knn-vs-decision-tree-vs-random-forest-for-handwritten-digit-recognition-470e864c75bc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References for CNN model: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4"/>
              </a:rPr>
              <a:t>https://towardsdatascience.com/mnist-handwritten-digits-classification-using-a-convolutional-neural-network-cnn-af5fafbc35e9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5"/>
              </a:rPr>
              <a:t>https://machinelearningmastery.com/how-to-develop-a-convolutional-neural-network-from-scratch-for-mnist-handwritten-digit-classification/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6"/>
              </a:rPr>
              <a:t>https://www.kaggle.com/code/cedricb/mnist-cnn-grid-search-data-augmentation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Images:</a:t>
            </a:r>
          </a:p>
          <a:p>
            <a:pPr marL="0" indent="0">
              <a:buNone/>
            </a:pPr>
            <a:r>
              <a:rPr lang="en-US">
                <a:cs typeface="Calibri"/>
                <a:hlinkClick r:id="rId7"/>
              </a:rPr>
              <a:t>https://en.wikipedia.org/wiki/MNIST_database#/media/File:MnistExamples.png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6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57BA-4D2F-5BBA-16D9-F6937F5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 of the handwritten digit recognition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467B-DF25-DAE7-85C7-BE932800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Machines get and recognize digits from some type of written media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cs typeface="Calibri"/>
              </a:rPr>
              <a:t>Two types: online and offline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latin typeface="Calibri"/>
                <a:cs typeface="Calibri"/>
              </a:rPr>
              <a:t>Online is the newer type that involves directly writing onto the computer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latin typeface="Calibri"/>
                <a:cs typeface="Calibri"/>
              </a:rPr>
              <a:t>Offline involves photos of digits.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0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075C-CC15-03D5-77FB-B8AAD901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077-835F-083A-85B7-837F3B69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668753"/>
            <a:ext cx="4002936" cy="3637935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MNIST (Modified National Institue of Science and Technology) database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Two sets: 60000 Training and 10000 Testing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1ABD2F2-0722-EFDE-8528-C4AD7A21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496348"/>
            <a:ext cx="6095593" cy="3703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F06E5-CB0A-4058-9828-9CF9B520DDB7}"/>
              </a:ext>
            </a:extLst>
          </p:cNvPr>
          <p:cNvSpPr txBox="1"/>
          <p:nvPr/>
        </p:nvSpPr>
        <p:spPr>
          <a:xfrm>
            <a:off x="5288440" y="5258606"/>
            <a:ext cx="65661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4"/>
              </a:rPr>
              <a:t>https://en.wikipedia.org/wiki/MNIST_database#/media/File:MnistExamples.png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219D-C828-36EE-9940-ACF1E7E5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D169-1B71-FBD2-A8CF-03D1A26C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Stands for k-Nearest Neighbor.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Supervised algorithm.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Generally used to classify a data point.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Memory-based learning method.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Hyperparameters: 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k value 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distance metric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DA36CC4-58D2-EEE2-0DA1-BFDE066E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29" y="1824171"/>
            <a:ext cx="3738605" cy="37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03E03E6-A746-068C-D3EB-AB7A88BC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097" y="894869"/>
            <a:ext cx="9620551" cy="5068992"/>
          </a:xfrm>
        </p:spPr>
      </p:pic>
    </p:spTree>
    <p:extLst>
      <p:ext uri="{BB962C8B-B14F-4D97-AF65-F5344CB8AC3E}">
        <p14:creationId xmlns:p14="http://schemas.microsoft.com/office/powerpoint/2010/main" val="20779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D8D0-4724-FBF2-2BB9-948F4E56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5137-85CE-E16C-D3EE-C653D383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Binary Tree that branches based on conditions with a feature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 panose="020F0502020204030204"/>
              </a:rPr>
              <a:t>Hyperparameters: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 panose="020F0502020204030204"/>
              </a:rPr>
              <a:t>Criterion</a:t>
            </a:r>
          </a:p>
          <a:p>
            <a:pPr lvl="1">
              <a:buClr>
                <a:srgbClr val="FFFFFF"/>
              </a:buClr>
            </a:pPr>
            <a:r>
              <a:rPr lang="en-US" err="1">
                <a:cs typeface="Calibri" panose="020F0502020204030204"/>
              </a:rPr>
              <a:t>Max_depth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err="1">
                <a:cs typeface="Calibri" panose="020F0502020204030204"/>
              </a:rPr>
              <a:t>Min_sample_leaf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err="1">
                <a:cs typeface="Calibri" panose="020F0502020204030204"/>
              </a:rPr>
              <a:t>Min_samples_split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err="1">
                <a:cs typeface="Calibri" panose="020F0502020204030204"/>
              </a:rPr>
              <a:t>Max_leaf_nodes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07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104DCE7-5117-7A07-609A-4D40C61F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744958"/>
            <a:ext cx="10586507" cy="336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1C725-1F3D-AA0B-7959-743A9C853122}"/>
              </a:ext>
            </a:extLst>
          </p:cNvPr>
          <p:cNvSpPr txBox="1"/>
          <p:nvPr/>
        </p:nvSpPr>
        <p:spPr>
          <a:xfrm>
            <a:off x="10500548" y="6390989"/>
            <a:ext cx="1404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[</a:t>
            </a:r>
            <a:r>
              <a:rPr lang="en-US">
                <a:solidFill>
                  <a:srgbClr val="C573D2"/>
                </a:solidFill>
                <a:cs typeface="Segoe UI"/>
                <a:hlinkClick r:id="rId4"/>
              </a:rPr>
              <a:t>Full Image</a:t>
            </a:r>
            <a:r>
              <a:rPr lang="en-US">
                <a:solidFill>
                  <a:srgbClr val="FFFFFF"/>
                </a:solidFill>
              </a:rPr>
              <a:t>]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2573-AE2C-ACC3-6868-B7621F23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FD6D-B490-308F-DA8C-4EBA7E9F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1351"/>
            <a:ext cx="10131425" cy="4813698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Pre-processing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Convert X to 1D vector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Convert y to categorical with "one-hot" vector</a:t>
            </a:r>
          </a:p>
          <a:p>
            <a:pPr lvl="2">
              <a:buClr>
                <a:srgbClr val="FFFFFF"/>
              </a:buClr>
            </a:pPr>
            <a:r>
              <a:rPr lang="en-US">
                <a:cs typeface="Calibri"/>
              </a:rPr>
              <a:t>Ex: 3 -&gt; [0, 0, 0, 1, 0, 0, 0, 0, 0, 0] 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32 Node hidden layer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Sigmoid activation function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Dropout layer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Can prevent overfitting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Output layer</a:t>
            </a:r>
          </a:p>
          <a:p>
            <a:pPr lvl="1">
              <a:buClr>
                <a:srgbClr val="FFFFFF"/>
              </a:buClr>
            </a:pPr>
            <a:r>
              <a:rPr lang="en-US" err="1">
                <a:cs typeface="Calibri"/>
              </a:rPr>
              <a:t>Softmax</a:t>
            </a:r>
            <a:r>
              <a:rPr lang="en-US">
                <a:cs typeface="Calibri"/>
              </a:rPr>
              <a:t> activation function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Mini-batch Gradient Descent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409318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2773-5613-9524-5957-099E88C7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425663"/>
            <a:ext cx="5521541" cy="61827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0"/>
              </a:spcAft>
              <a:buFont typeface="Wingdings"/>
              <a:buChar char="Ø"/>
            </a:pPr>
            <a:r>
              <a:rPr lang="en-US" sz="2000">
                <a:cs typeface="Calibri"/>
              </a:rPr>
              <a:t> Tuned hyperparameters</a:t>
            </a:r>
            <a:endParaRPr lang="en-US">
              <a:cs typeface="Calibri"/>
            </a:endParaRP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Batch size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cs typeface="Calibri"/>
              </a:rPr>
              <a:t> # of samples to use before updating internal weights/parameters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 16, 32, 64, 128, 256, 1024</a:t>
            </a:r>
            <a:endParaRPr lang="en-US" sz="2000">
              <a:cs typeface="Calibri"/>
            </a:endParaRP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Dropout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cs typeface="Calibri"/>
              </a:rPr>
              <a:t> % of random nodes to drop from hidden layer (can reduce overfit)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 0.0, 0.10, 0.20, 0.30</a:t>
            </a:r>
            <a:endParaRPr lang="en-US" sz="2000">
              <a:cs typeface="Calibri"/>
            </a:endParaRP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Epochs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cs typeface="Calibri"/>
              </a:rPr>
              <a:t> # of times the entire dataset passes through the network (all batches is one epoch)</a:t>
            </a:r>
          </a:p>
          <a:p>
            <a:pPr marL="1085850" lvl="2" indent="-342900">
              <a:spcAft>
                <a:spcPts val="0"/>
              </a:spcAft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5, 10, 30</a:t>
            </a:r>
            <a:endParaRPr lang="en-US" sz="2000">
              <a:cs typeface="Calibri"/>
            </a:endParaRPr>
          </a:p>
          <a:p>
            <a:pPr>
              <a:spcAft>
                <a:spcPts val="0"/>
              </a:spcAft>
              <a:buClr>
                <a:srgbClr val="FFFFFF"/>
              </a:buClr>
              <a:buFont typeface="Wingdings"/>
              <a:buChar char="Ø"/>
            </a:pPr>
            <a:r>
              <a:rPr lang="en-US" sz="2000">
                <a:cs typeface="Calibri"/>
              </a:rPr>
              <a:t> Bests</a:t>
            </a: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Batch size: 128</a:t>
            </a: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Dropout: 0.0</a:t>
            </a:r>
          </a:p>
          <a:p>
            <a:pPr marL="628650" lvl="1" indent="-342900"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sz="2000">
                <a:cs typeface="Calibri"/>
              </a:rPr>
              <a:t> Epochs: 30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endParaRPr lang="en-US" sz="1000"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29E9B3F-B0E3-F610-61ED-88BC94B6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133143"/>
            <a:ext cx="5447070" cy="42623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65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Model Comparison For Handwritten Digit Recognition</vt:lpstr>
      <vt:lpstr>Recap of the handwritten digit recognition</vt:lpstr>
      <vt:lpstr>Data</vt:lpstr>
      <vt:lpstr>KNN</vt:lpstr>
      <vt:lpstr>PowerPoint Presentation</vt:lpstr>
      <vt:lpstr>Decision Tree</vt:lpstr>
      <vt:lpstr>PowerPoint Presentation</vt:lpstr>
      <vt:lpstr>CNN</vt:lpstr>
      <vt:lpstr>PowerPoint Presentation</vt:lpstr>
      <vt:lpstr>comparisons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76</cp:revision>
  <dcterms:created xsi:type="dcterms:W3CDTF">2022-11-29T07:38:55Z</dcterms:created>
  <dcterms:modified xsi:type="dcterms:W3CDTF">2022-12-01T09:01:08Z</dcterms:modified>
</cp:coreProperties>
</file>