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3"/>
  </p:notesMasterIdLst>
  <p:sldIdLst>
    <p:sldId id="256" r:id="rId4"/>
    <p:sldId id="261" r:id="rId5"/>
    <p:sldId id="264" r:id="rId6"/>
    <p:sldId id="279" r:id="rId7"/>
    <p:sldId id="272" r:id="rId8"/>
    <p:sldId id="275" r:id="rId9"/>
    <p:sldId id="274" r:id="rId10"/>
    <p:sldId id="276" r:id="rId11"/>
    <p:sldId id="262"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6" autoAdjust="0"/>
    <p:restoredTop sz="96196" autoAdjust="0"/>
  </p:normalViewPr>
  <p:slideViewPr>
    <p:cSldViewPr>
      <p:cViewPr varScale="1">
        <p:scale>
          <a:sx n="96" d="100"/>
          <a:sy n="96" d="100"/>
        </p:scale>
        <p:origin x="81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pPr/>
              <a:t>2020-09-29</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pPr/>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5C4F3882-DEFD-4E72-8E13-72C60FD89A16}" type="slidenum">
              <a:rPr lang="ko-KR" altLang="en-US" smtClean="0"/>
              <a:pPr/>
              <a:t>7</a:t>
            </a:fld>
            <a:endParaRPr lang="ko-KR" altLang="en-US" dirty="0"/>
          </a:p>
        </p:txBody>
      </p:sp>
    </p:spTree>
    <p:extLst>
      <p:ext uri="{BB962C8B-B14F-4D97-AF65-F5344CB8AC3E}">
        <p14:creationId xmlns:p14="http://schemas.microsoft.com/office/powerpoint/2010/main" val="4006809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59832" y="1995686"/>
            <a:ext cx="3024336" cy="1440160"/>
          </a:xfrm>
        </p:spPr>
        <p:txBody>
          <a:bodyPr/>
          <a:lstStyle/>
          <a:p>
            <a:pPr lvl="0"/>
            <a:r>
              <a:rPr lang="id-ID" sz="2000" dirty="0">
                <a:effectLst/>
                <a:latin typeface="Times New Roman" panose="02020603050405020304" pitchFamily="18" charset="0"/>
                <a:ea typeface="Times New Roman" panose="02020603050405020304" pitchFamily="18" charset="0"/>
              </a:rPr>
              <a:t>Preservation of Library </a:t>
            </a:r>
          </a:p>
          <a:p>
            <a:pPr lvl="0"/>
            <a:r>
              <a:rPr lang="id-ID" sz="2000" dirty="0">
                <a:effectLst/>
                <a:latin typeface="Times New Roman" panose="02020603050405020304" pitchFamily="18" charset="0"/>
                <a:ea typeface="Times New Roman" panose="02020603050405020304" pitchFamily="18" charset="0"/>
              </a:rPr>
              <a:t>Materials : Problem and </a:t>
            </a:r>
          </a:p>
          <a:p>
            <a:pPr lvl="0"/>
            <a:r>
              <a:rPr lang="id-ID" sz="2000" dirty="0">
                <a:effectLst/>
                <a:latin typeface="Times New Roman" panose="02020603050405020304" pitchFamily="18" charset="0"/>
                <a:ea typeface="Times New Roman" panose="02020603050405020304" pitchFamily="18" charset="0"/>
              </a:rPr>
              <a:t>Perspective </a:t>
            </a:r>
            <a:endParaRPr lang="en-US" altLang="ko-KR" sz="4000" b="1" dirty="0">
              <a:solidFill>
                <a:srgbClr val="57A7BD"/>
              </a:solidFill>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1264" y="4515966"/>
            <a:ext cx="941472" cy="232815"/>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067944" y="80692"/>
            <a:ext cx="367240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id-ID" sz="2800" dirty="0">
                <a:solidFill>
                  <a:schemeClr val="bg1"/>
                </a:solidFill>
                <a:latin typeface="Comic Sans MS" panose="030F0702030302020204" pitchFamily="66" charset="0"/>
                <a:cs typeface="Arial" pitchFamily="34" charset="0"/>
              </a:rPr>
              <a:t>Nama Kelompok 17</a:t>
            </a:r>
          </a:p>
        </p:txBody>
      </p:sp>
      <p:sp>
        <p:nvSpPr>
          <p:cNvPr id="5" name="Oval 4"/>
          <p:cNvSpPr/>
          <p:nvPr/>
        </p:nvSpPr>
        <p:spPr>
          <a:xfrm>
            <a:off x="1652077" y="930582"/>
            <a:ext cx="691746" cy="669249"/>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a:solidFill>
                  <a:schemeClr val="tx1"/>
                </a:solidFill>
                <a:latin typeface="Comic Sans MS" panose="030F0702030302020204" pitchFamily="66" charset="0"/>
              </a:rPr>
              <a:t> </a:t>
            </a:r>
            <a:r>
              <a:rPr lang="id-ID" sz="1600" dirty="0">
                <a:solidFill>
                  <a:schemeClr val="accent5"/>
                </a:solidFill>
                <a:latin typeface="Comic Sans MS" panose="030F0702030302020204" pitchFamily="66" charset="0"/>
              </a:rPr>
              <a:t>1</a:t>
            </a:r>
            <a:endParaRPr lang="en-US" dirty="0">
              <a:solidFill>
                <a:schemeClr val="accent5"/>
              </a:solidFill>
              <a:latin typeface="Comic Sans MS" panose="030F0702030302020204" pitchFamily="66" charset="0"/>
            </a:endParaRPr>
          </a:p>
        </p:txBody>
      </p:sp>
      <p:sp>
        <p:nvSpPr>
          <p:cNvPr id="6" name="Oval 5"/>
          <p:cNvSpPr/>
          <p:nvPr/>
        </p:nvSpPr>
        <p:spPr>
          <a:xfrm>
            <a:off x="1648831" y="1789444"/>
            <a:ext cx="691746" cy="66925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a:solidFill>
                  <a:schemeClr val="tx1"/>
                </a:solidFill>
                <a:latin typeface="Comic Sans MS" panose="030F0702030302020204" pitchFamily="66" charset="0"/>
              </a:rPr>
              <a:t> </a:t>
            </a:r>
            <a:r>
              <a:rPr lang="id-ID" sz="1600" dirty="0">
                <a:solidFill>
                  <a:schemeClr val="accent5"/>
                </a:solidFill>
                <a:latin typeface="Comic Sans MS" panose="030F0702030302020204" pitchFamily="66" charset="0"/>
              </a:rPr>
              <a:t>2</a:t>
            </a:r>
            <a:endParaRPr lang="en-US" sz="1600" dirty="0">
              <a:solidFill>
                <a:schemeClr val="accent5"/>
              </a:solidFill>
              <a:latin typeface="Comic Sans MS" panose="030F0702030302020204" pitchFamily="66" charset="0"/>
            </a:endParaRPr>
          </a:p>
        </p:txBody>
      </p:sp>
      <p:sp>
        <p:nvSpPr>
          <p:cNvPr id="7" name="Oval 6"/>
          <p:cNvSpPr/>
          <p:nvPr/>
        </p:nvSpPr>
        <p:spPr>
          <a:xfrm>
            <a:off x="1648831" y="2648307"/>
            <a:ext cx="691746" cy="669249"/>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a:solidFill>
                  <a:schemeClr val="accent5"/>
                </a:solidFill>
                <a:latin typeface="Comic Sans MS" panose="030F0702030302020204" pitchFamily="66" charset="0"/>
              </a:rPr>
              <a:t> 3</a:t>
            </a:r>
            <a:endParaRPr lang="en-US" sz="1600" dirty="0">
              <a:solidFill>
                <a:schemeClr val="accent5"/>
              </a:solidFill>
              <a:latin typeface="Comic Sans MS" panose="030F0702030302020204" pitchFamily="66" charset="0"/>
            </a:endParaRPr>
          </a:p>
        </p:txBody>
      </p:sp>
      <p:sp>
        <p:nvSpPr>
          <p:cNvPr id="8" name="Oval 7"/>
          <p:cNvSpPr/>
          <p:nvPr/>
        </p:nvSpPr>
        <p:spPr>
          <a:xfrm>
            <a:off x="1648831" y="3507169"/>
            <a:ext cx="691746" cy="669249"/>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accent5"/>
                </a:solidFill>
                <a:latin typeface="Comic Sans MS" panose="030F0702030302020204" pitchFamily="66" charset="0"/>
              </a:rPr>
              <a:t>4</a:t>
            </a:r>
            <a:endParaRPr lang="en-US" sz="1600" dirty="0">
              <a:solidFill>
                <a:schemeClr val="accent5"/>
              </a:solidFill>
              <a:latin typeface="Comic Sans MS" panose="030F0702030302020204" pitchFamily="66" charset="0"/>
            </a:endParaRPr>
          </a:p>
        </p:txBody>
      </p:sp>
      <p:grpSp>
        <p:nvGrpSpPr>
          <p:cNvPr id="9" name="Group 8"/>
          <p:cNvGrpSpPr/>
          <p:nvPr/>
        </p:nvGrpSpPr>
        <p:grpSpPr>
          <a:xfrm>
            <a:off x="2585910" y="1037801"/>
            <a:ext cx="5860929" cy="502781"/>
            <a:chOff x="3017859" y="4363106"/>
            <a:chExt cx="1879883" cy="502781"/>
          </a:xfrm>
        </p:grpSpPr>
        <p:sp>
          <p:nvSpPr>
            <p:cNvPr id="10" name="TextBox 9"/>
            <p:cNvSpPr txBox="1"/>
            <p:nvPr/>
          </p:nvSpPr>
          <p:spPr>
            <a:xfrm>
              <a:off x="3017859" y="4588888"/>
              <a:ext cx="1866815" cy="276999"/>
            </a:xfrm>
            <a:prstGeom prst="rect">
              <a:avLst/>
            </a:prstGeom>
            <a:noFill/>
            <a:ln>
              <a:noFill/>
            </a:ln>
          </p:spPr>
          <p:txBody>
            <a:bodyPr wrap="square" rtlCol="0">
              <a:spAutoFit/>
            </a:bodyPr>
            <a:lstStyle/>
            <a:p>
              <a:r>
                <a:rPr lang="id-ID" altLang="ko-KR" sz="1200" dirty="0">
                  <a:solidFill>
                    <a:schemeClr val="bg1"/>
                  </a:solidFill>
                  <a:latin typeface="Comic Sans MS" panose="030F0702030302020204" pitchFamily="66" charset="0"/>
                  <a:cs typeface="Arial" pitchFamily="34" charset="0"/>
                </a:rPr>
                <a:t>071911633004</a:t>
              </a:r>
              <a:endParaRPr lang="en-US" altLang="ko-KR" sz="1200" dirty="0">
                <a:solidFill>
                  <a:schemeClr val="bg1"/>
                </a:solidFill>
                <a:latin typeface="Comic Sans MS" panose="030F0702030302020204" pitchFamily="66" charset="0"/>
                <a:cs typeface="Arial" pitchFamily="34" charset="0"/>
              </a:endParaRPr>
            </a:p>
          </p:txBody>
        </p:sp>
        <p:sp>
          <p:nvSpPr>
            <p:cNvPr id="11" name="TextBox 10"/>
            <p:cNvSpPr txBox="1"/>
            <p:nvPr/>
          </p:nvSpPr>
          <p:spPr>
            <a:xfrm>
              <a:off x="3017859" y="4363106"/>
              <a:ext cx="1879883" cy="307777"/>
            </a:xfrm>
            <a:prstGeom prst="rect">
              <a:avLst/>
            </a:prstGeom>
            <a:noFill/>
          </p:spPr>
          <p:txBody>
            <a:bodyPr wrap="square" rtlCol="0">
              <a:spAutoFit/>
            </a:bodyPr>
            <a:lstStyle/>
            <a:p>
              <a:r>
                <a:rPr lang="id-ID" altLang="ko-KR" sz="1400" b="1" dirty="0">
                  <a:solidFill>
                    <a:schemeClr val="bg1"/>
                  </a:solidFill>
                  <a:latin typeface="Comic Sans MS" panose="030F0702030302020204" pitchFamily="66" charset="0"/>
                  <a:cs typeface="Arial" pitchFamily="34" charset="0"/>
                </a:rPr>
                <a:t>Lailatul Khusniah</a:t>
              </a:r>
              <a:endParaRPr lang="ko-KR" altLang="en-US" sz="1400" b="1" dirty="0">
                <a:solidFill>
                  <a:schemeClr val="bg1"/>
                </a:solidFill>
                <a:latin typeface="Comic Sans MS" panose="030F0702030302020204" pitchFamily="66" charset="0"/>
                <a:cs typeface="Arial" pitchFamily="34" charset="0"/>
              </a:endParaRPr>
            </a:p>
          </p:txBody>
        </p:sp>
      </p:grpSp>
      <p:grpSp>
        <p:nvGrpSpPr>
          <p:cNvPr id="12" name="Group 11"/>
          <p:cNvGrpSpPr/>
          <p:nvPr/>
        </p:nvGrpSpPr>
        <p:grpSpPr>
          <a:xfrm>
            <a:off x="2546748" y="1883044"/>
            <a:ext cx="5878983" cy="495902"/>
            <a:chOff x="3017859" y="4369985"/>
            <a:chExt cx="1885674" cy="495902"/>
          </a:xfrm>
        </p:grpSpPr>
        <p:sp>
          <p:nvSpPr>
            <p:cNvPr id="13" name="TextBox 12"/>
            <p:cNvSpPr txBox="1"/>
            <p:nvPr/>
          </p:nvSpPr>
          <p:spPr>
            <a:xfrm>
              <a:off x="3017859" y="4588888"/>
              <a:ext cx="1866815" cy="276999"/>
            </a:xfrm>
            <a:prstGeom prst="rect">
              <a:avLst/>
            </a:prstGeom>
            <a:noFill/>
            <a:ln>
              <a:noFill/>
            </a:ln>
          </p:spPr>
          <p:txBody>
            <a:bodyPr wrap="square" rtlCol="0">
              <a:spAutoFit/>
            </a:bodyPr>
            <a:lstStyle/>
            <a:p>
              <a:r>
                <a:rPr lang="id-ID" altLang="ko-KR" sz="1200" dirty="0">
                  <a:solidFill>
                    <a:schemeClr val="bg1"/>
                  </a:solidFill>
                  <a:latin typeface="Comic Sans MS" panose="030F0702030302020204" pitchFamily="66" charset="0"/>
                  <a:cs typeface="Arial" pitchFamily="34" charset="0"/>
                </a:rPr>
                <a:t>071911633025</a:t>
              </a:r>
              <a:endParaRPr lang="en-US" altLang="ko-KR" sz="1200" dirty="0">
                <a:solidFill>
                  <a:schemeClr val="bg1"/>
                </a:solidFill>
                <a:latin typeface="Comic Sans MS" panose="030F0702030302020204" pitchFamily="66" charset="0"/>
                <a:cs typeface="Arial" pitchFamily="34" charset="0"/>
              </a:endParaRPr>
            </a:p>
          </p:txBody>
        </p:sp>
        <p:sp>
          <p:nvSpPr>
            <p:cNvPr id="14" name="TextBox 13"/>
            <p:cNvSpPr txBox="1"/>
            <p:nvPr/>
          </p:nvSpPr>
          <p:spPr>
            <a:xfrm>
              <a:off x="3027646" y="4369985"/>
              <a:ext cx="1875887" cy="276999"/>
            </a:xfrm>
            <a:prstGeom prst="rect">
              <a:avLst/>
            </a:prstGeom>
            <a:noFill/>
          </p:spPr>
          <p:txBody>
            <a:bodyPr wrap="square" rtlCol="0">
              <a:spAutoFit/>
            </a:bodyPr>
            <a:lstStyle/>
            <a:p>
              <a:r>
                <a:rPr lang="id-ID" altLang="ko-KR" sz="1200" b="1" dirty="0">
                  <a:solidFill>
                    <a:schemeClr val="bg1"/>
                  </a:solidFill>
                  <a:latin typeface="Comic Sans MS" panose="030F0702030302020204" pitchFamily="66" charset="0"/>
                  <a:cs typeface="Arial" pitchFamily="34" charset="0"/>
                </a:rPr>
                <a:t>Kharisma Nur Sa’diah </a:t>
              </a:r>
              <a:endParaRPr lang="ko-KR" altLang="en-US" sz="1200" b="1" dirty="0">
                <a:solidFill>
                  <a:schemeClr val="bg1"/>
                </a:solidFill>
                <a:latin typeface="Comic Sans MS" panose="030F0702030302020204" pitchFamily="66" charset="0"/>
                <a:cs typeface="Arial" pitchFamily="34" charset="0"/>
              </a:endParaRPr>
            </a:p>
          </p:txBody>
        </p:sp>
      </p:grpSp>
      <p:grpSp>
        <p:nvGrpSpPr>
          <p:cNvPr id="15" name="Group 14"/>
          <p:cNvGrpSpPr/>
          <p:nvPr/>
        </p:nvGrpSpPr>
        <p:grpSpPr>
          <a:xfrm>
            <a:off x="2582230" y="2669413"/>
            <a:ext cx="5836009" cy="502781"/>
            <a:chOff x="3017859" y="4363106"/>
            <a:chExt cx="1871890" cy="502781"/>
          </a:xfrm>
        </p:grpSpPr>
        <p:sp>
          <p:nvSpPr>
            <p:cNvPr id="16" name="TextBox 15"/>
            <p:cNvSpPr txBox="1"/>
            <p:nvPr/>
          </p:nvSpPr>
          <p:spPr>
            <a:xfrm>
              <a:off x="3017859" y="4588888"/>
              <a:ext cx="1866815" cy="276999"/>
            </a:xfrm>
            <a:prstGeom prst="rect">
              <a:avLst/>
            </a:prstGeom>
            <a:noFill/>
            <a:ln>
              <a:noFill/>
            </a:ln>
          </p:spPr>
          <p:txBody>
            <a:bodyPr wrap="square" rtlCol="0">
              <a:spAutoFit/>
            </a:bodyPr>
            <a:lstStyle/>
            <a:p>
              <a:r>
                <a:rPr lang="id-ID" altLang="ko-KR" sz="1200" dirty="0">
                  <a:solidFill>
                    <a:schemeClr val="bg1"/>
                  </a:solidFill>
                  <a:latin typeface="Comic Sans MS" panose="030F0702030302020204" pitchFamily="66" charset="0"/>
                  <a:cs typeface="Arial" pitchFamily="34" charset="0"/>
                </a:rPr>
                <a:t>071911633045</a:t>
              </a:r>
              <a:r>
                <a:rPr lang="en-US" altLang="ko-KR" sz="1200" dirty="0">
                  <a:solidFill>
                    <a:schemeClr val="bg1"/>
                  </a:solidFill>
                  <a:latin typeface="Comic Sans MS" panose="030F0702030302020204" pitchFamily="66" charset="0"/>
                  <a:cs typeface="Arial" pitchFamily="34" charset="0"/>
                </a:rPr>
                <a:t> </a:t>
              </a:r>
            </a:p>
          </p:txBody>
        </p:sp>
        <p:sp>
          <p:nvSpPr>
            <p:cNvPr id="17" name="TextBox 16"/>
            <p:cNvSpPr txBox="1"/>
            <p:nvPr/>
          </p:nvSpPr>
          <p:spPr>
            <a:xfrm>
              <a:off x="3017859" y="4363106"/>
              <a:ext cx="1871890" cy="276999"/>
            </a:xfrm>
            <a:prstGeom prst="rect">
              <a:avLst/>
            </a:prstGeom>
            <a:noFill/>
          </p:spPr>
          <p:txBody>
            <a:bodyPr wrap="square" rtlCol="0">
              <a:spAutoFit/>
            </a:bodyPr>
            <a:lstStyle/>
            <a:p>
              <a:r>
                <a:rPr lang="id-ID" altLang="ko-KR" sz="1200" b="1" dirty="0">
                  <a:solidFill>
                    <a:schemeClr val="bg1"/>
                  </a:solidFill>
                  <a:latin typeface="Comic Sans MS" panose="030F0702030302020204" pitchFamily="66" charset="0"/>
                  <a:cs typeface="Arial" pitchFamily="34" charset="0"/>
                </a:rPr>
                <a:t>Mirza Sinta Abdillah </a:t>
              </a:r>
              <a:endParaRPr lang="ko-KR" altLang="en-US" sz="1200" b="1" dirty="0">
                <a:solidFill>
                  <a:schemeClr val="bg1"/>
                </a:solidFill>
                <a:latin typeface="Comic Sans MS" panose="030F0702030302020204" pitchFamily="66" charset="0"/>
                <a:cs typeface="Arial" pitchFamily="34" charset="0"/>
              </a:endParaRPr>
            </a:p>
          </p:txBody>
        </p:sp>
      </p:grpSp>
      <p:grpSp>
        <p:nvGrpSpPr>
          <p:cNvPr id="18" name="Group 17"/>
          <p:cNvGrpSpPr/>
          <p:nvPr/>
        </p:nvGrpSpPr>
        <p:grpSpPr>
          <a:xfrm>
            <a:off x="2590142" y="3602539"/>
            <a:ext cx="5832648" cy="502781"/>
            <a:chOff x="3017859" y="4363106"/>
            <a:chExt cx="1870812" cy="502781"/>
          </a:xfrm>
        </p:grpSpPr>
        <p:sp>
          <p:nvSpPr>
            <p:cNvPr id="19" name="TextBox 18"/>
            <p:cNvSpPr txBox="1"/>
            <p:nvPr/>
          </p:nvSpPr>
          <p:spPr>
            <a:xfrm>
              <a:off x="3017859" y="4588888"/>
              <a:ext cx="1866815" cy="276999"/>
            </a:xfrm>
            <a:prstGeom prst="rect">
              <a:avLst/>
            </a:prstGeom>
            <a:noFill/>
            <a:ln>
              <a:noFill/>
            </a:ln>
          </p:spPr>
          <p:txBody>
            <a:bodyPr wrap="square" rtlCol="0">
              <a:spAutoFit/>
            </a:bodyPr>
            <a:lstStyle/>
            <a:p>
              <a:r>
                <a:rPr lang="id-ID" altLang="ko-KR" sz="1200" dirty="0">
                  <a:solidFill>
                    <a:schemeClr val="bg1"/>
                  </a:solidFill>
                  <a:latin typeface="Comic Sans MS" panose="030F0702030302020204" pitchFamily="66" charset="0"/>
                  <a:cs typeface="Arial" pitchFamily="34" charset="0"/>
                </a:rPr>
                <a:t>071911633095</a:t>
              </a:r>
              <a:endParaRPr lang="en-US" altLang="ko-KR" sz="1200" dirty="0">
                <a:solidFill>
                  <a:schemeClr val="bg1"/>
                </a:solidFill>
                <a:latin typeface="Comic Sans MS" panose="030F0702030302020204" pitchFamily="66" charset="0"/>
                <a:cs typeface="Arial" pitchFamily="34" charset="0"/>
              </a:endParaRPr>
            </a:p>
          </p:txBody>
        </p:sp>
        <p:sp>
          <p:nvSpPr>
            <p:cNvPr id="20" name="TextBox 19"/>
            <p:cNvSpPr txBox="1"/>
            <p:nvPr/>
          </p:nvSpPr>
          <p:spPr>
            <a:xfrm>
              <a:off x="3017859" y="4363106"/>
              <a:ext cx="1870812" cy="276999"/>
            </a:xfrm>
            <a:prstGeom prst="rect">
              <a:avLst/>
            </a:prstGeom>
            <a:noFill/>
          </p:spPr>
          <p:txBody>
            <a:bodyPr wrap="square" rtlCol="0">
              <a:spAutoFit/>
            </a:bodyPr>
            <a:lstStyle/>
            <a:p>
              <a:r>
                <a:rPr lang="id-ID" altLang="ko-KR" sz="1200" b="1" dirty="0">
                  <a:solidFill>
                    <a:schemeClr val="bg1"/>
                  </a:solidFill>
                  <a:latin typeface="Comic Sans MS" panose="030F0702030302020204" pitchFamily="66" charset="0"/>
                  <a:cs typeface="Arial" pitchFamily="34" charset="0"/>
                </a:rPr>
                <a:t>Delvia Ferdianti Putri</a:t>
              </a:r>
              <a:endParaRPr lang="ko-KR" altLang="en-US" sz="1200" b="1" dirty="0">
                <a:solidFill>
                  <a:schemeClr val="bg1"/>
                </a:solidFill>
                <a:latin typeface="Comic Sans MS" panose="030F0702030302020204" pitchFamily="66" charset="0"/>
                <a:cs typeface="Arial" pitchFamily="34" charset="0"/>
              </a:endParaRPr>
            </a:p>
          </p:txBody>
        </p:sp>
      </p:grpSp>
      <p:sp>
        <p:nvSpPr>
          <p:cNvPr id="2" name="Oval 1">
            <a:extLst>
              <a:ext uri="{FF2B5EF4-FFF2-40B4-BE49-F238E27FC236}">
                <a16:creationId xmlns:a16="http://schemas.microsoft.com/office/drawing/2014/main" id="{2CC39A6B-F643-4C3D-A3A2-4908F8D3FA1D}"/>
              </a:ext>
            </a:extLst>
          </p:cNvPr>
          <p:cNvSpPr/>
          <p:nvPr/>
        </p:nvSpPr>
        <p:spPr>
          <a:xfrm>
            <a:off x="1648831" y="4366031"/>
            <a:ext cx="691746" cy="669249"/>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a:solidFill>
                  <a:schemeClr val="tx1"/>
                </a:solidFill>
              </a:rPr>
              <a:t> </a:t>
            </a:r>
            <a:r>
              <a:rPr lang="id-ID" sz="1600" dirty="0">
                <a:solidFill>
                  <a:schemeClr val="accent5"/>
                </a:solidFill>
                <a:latin typeface="Comic Sans MS" panose="030F0702030302020204" pitchFamily="66" charset="0"/>
              </a:rPr>
              <a:t>5</a:t>
            </a:r>
            <a:endParaRPr lang="en-US" dirty="0">
              <a:solidFill>
                <a:schemeClr val="accent5"/>
              </a:solidFill>
              <a:latin typeface="Comic Sans MS" panose="030F0702030302020204" pitchFamily="66" charset="0"/>
            </a:endParaRPr>
          </a:p>
        </p:txBody>
      </p:sp>
      <p:grpSp>
        <p:nvGrpSpPr>
          <p:cNvPr id="26" name="Group 25">
            <a:extLst>
              <a:ext uri="{FF2B5EF4-FFF2-40B4-BE49-F238E27FC236}">
                <a16:creationId xmlns:a16="http://schemas.microsoft.com/office/drawing/2014/main" id="{9799CCBB-D764-45A4-AC32-DA937FFB6D92}"/>
              </a:ext>
            </a:extLst>
          </p:cNvPr>
          <p:cNvGrpSpPr/>
          <p:nvPr/>
        </p:nvGrpSpPr>
        <p:grpSpPr>
          <a:xfrm>
            <a:off x="2590142" y="4417956"/>
            <a:ext cx="5832648" cy="502781"/>
            <a:chOff x="3017859" y="4363106"/>
            <a:chExt cx="1870812" cy="502781"/>
          </a:xfrm>
        </p:grpSpPr>
        <p:sp>
          <p:nvSpPr>
            <p:cNvPr id="27" name="TextBox 26">
              <a:extLst>
                <a:ext uri="{FF2B5EF4-FFF2-40B4-BE49-F238E27FC236}">
                  <a16:creationId xmlns:a16="http://schemas.microsoft.com/office/drawing/2014/main" id="{0F5232FF-D7BF-46A3-8F78-D20569585019}"/>
                </a:ext>
              </a:extLst>
            </p:cNvPr>
            <p:cNvSpPr txBox="1"/>
            <p:nvPr/>
          </p:nvSpPr>
          <p:spPr>
            <a:xfrm>
              <a:off x="3017859" y="4588888"/>
              <a:ext cx="1866815" cy="276999"/>
            </a:xfrm>
            <a:prstGeom prst="rect">
              <a:avLst/>
            </a:prstGeom>
            <a:noFill/>
            <a:ln>
              <a:noFill/>
            </a:ln>
          </p:spPr>
          <p:txBody>
            <a:bodyPr wrap="square" rtlCol="0">
              <a:spAutoFit/>
            </a:bodyPr>
            <a:lstStyle/>
            <a:p>
              <a:r>
                <a:rPr lang="id-ID" altLang="ko-KR" sz="1200" dirty="0">
                  <a:solidFill>
                    <a:schemeClr val="bg1"/>
                  </a:solidFill>
                  <a:latin typeface="Comic Sans MS" panose="030F0702030302020204" pitchFamily="66" charset="0"/>
                  <a:cs typeface="Arial" pitchFamily="34" charset="0"/>
                </a:rPr>
                <a:t>071911633099</a:t>
              </a:r>
              <a:endParaRPr lang="en-US" altLang="ko-KR" sz="1200" dirty="0">
                <a:solidFill>
                  <a:schemeClr val="bg1"/>
                </a:solidFill>
                <a:latin typeface="Comic Sans MS" panose="030F0702030302020204" pitchFamily="66" charset="0"/>
                <a:cs typeface="Arial" pitchFamily="34" charset="0"/>
              </a:endParaRPr>
            </a:p>
          </p:txBody>
        </p:sp>
        <p:sp>
          <p:nvSpPr>
            <p:cNvPr id="28" name="TextBox 27">
              <a:extLst>
                <a:ext uri="{FF2B5EF4-FFF2-40B4-BE49-F238E27FC236}">
                  <a16:creationId xmlns:a16="http://schemas.microsoft.com/office/drawing/2014/main" id="{28B757DE-C6B8-4BCE-8B85-3EA03E8FE039}"/>
                </a:ext>
              </a:extLst>
            </p:cNvPr>
            <p:cNvSpPr txBox="1"/>
            <p:nvPr/>
          </p:nvSpPr>
          <p:spPr>
            <a:xfrm>
              <a:off x="3017859" y="4363106"/>
              <a:ext cx="1870812" cy="276999"/>
            </a:xfrm>
            <a:prstGeom prst="rect">
              <a:avLst/>
            </a:prstGeom>
            <a:noFill/>
          </p:spPr>
          <p:txBody>
            <a:bodyPr wrap="square" rtlCol="0">
              <a:spAutoFit/>
            </a:bodyPr>
            <a:lstStyle/>
            <a:p>
              <a:r>
                <a:rPr lang="id-ID" altLang="ko-KR" sz="1200" b="1" dirty="0">
                  <a:solidFill>
                    <a:schemeClr val="bg1"/>
                  </a:solidFill>
                  <a:latin typeface="Comic Sans MS" panose="030F0702030302020204" pitchFamily="66" charset="0"/>
                  <a:cs typeface="Arial" pitchFamily="34" charset="0"/>
                </a:rPr>
                <a:t>Khoirul Falah</a:t>
              </a:r>
              <a:endParaRPr lang="ko-KR" altLang="en-US" sz="1200" b="1" dirty="0">
                <a:solidFill>
                  <a:schemeClr val="bg1"/>
                </a:solidFill>
                <a:latin typeface="Comic Sans MS" panose="030F0702030302020204" pitchFamily="66" charset="0"/>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9552" y="123478"/>
            <a:ext cx="5652120" cy="864096"/>
          </a:xfrm>
        </p:spPr>
        <p:txBody>
          <a:bodyPr/>
          <a:lstStyle/>
          <a:p>
            <a:r>
              <a:rPr lang="id-ID" altLang="ko-KR" sz="2800" b="1" dirty="0">
                <a:ln w="22225">
                  <a:solidFill>
                    <a:schemeClr val="accent2"/>
                  </a:solidFill>
                  <a:prstDash val="solid"/>
                </a:ln>
                <a:solidFill>
                  <a:schemeClr val="accent4">
                    <a:lumMod val="50000"/>
                  </a:schemeClr>
                </a:solidFill>
                <a:latin typeface="Rockwell" panose="02060603020205020403" pitchFamily="18" charset="0"/>
              </a:rPr>
              <a:t>IDENTITAS JURNAL</a:t>
            </a:r>
            <a:endParaRPr lang="ko-KR" altLang="en-US" sz="2800" b="1" dirty="0">
              <a:ln w="22225">
                <a:solidFill>
                  <a:schemeClr val="accent2"/>
                </a:solidFill>
                <a:prstDash val="solid"/>
              </a:ln>
              <a:solidFill>
                <a:schemeClr val="accent4">
                  <a:lumMod val="50000"/>
                </a:schemeClr>
              </a:solidFill>
              <a:latin typeface="Rockwell" panose="02060603020205020403" pitchFamily="18" charset="0"/>
            </a:endParaRPr>
          </a:p>
        </p:txBody>
      </p:sp>
      <p:sp>
        <p:nvSpPr>
          <p:cNvPr id="3" name="Text Placeholder 2"/>
          <p:cNvSpPr>
            <a:spLocks noGrp="1"/>
          </p:cNvSpPr>
          <p:nvPr>
            <p:ph type="body" sz="quarter" idx="11"/>
          </p:nvPr>
        </p:nvSpPr>
        <p:spPr>
          <a:xfrm>
            <a:off x="3524756" y="1203598"/>
            <a:ext cx="5619244" cy="3600400"/>
          </a:xfrm>
        </p:spPr>
        <p:txBody>
          <a:bodyPr/>
          <a:lstStyle/>
          <a:p>
            <a:pPr marL="285750" lvl="0" indent="-285750" algn="just" fontAlgn="base">
              <a:lnSpc>
                <a:spcPct val="150000"/>
              </a:lnSpc>
              <a:spcAft>
                <a:spcPts val="600"/>
              </a:spcAft>
              <a:buClr>
                <a:srgbClr val="000000"/>
              </a:buClr>
              <a:buSzPts val="1200"/>
              <a:buFont typeface="Wingdings" panose="05000000000000000000" pitchFamily="2" charset="2"/>
              <a:buChar char="q"/>
            </a:pPr>
            <a:r>
              <a:rPr lang="id-ID" b="1" dirty="0">
                <a:effectLst/>
                <a:latin typeface="MV Boli" panose="02000500030200090000" pitchFamily="2" charset="0"/>
                <a:ea typeface="Times New Roman" panose="02020603050405020304" pitchFamily="18" charset="0"/>
                <a:cs typeface="MV Boli" panose="02000500030200090000" pitchFamily="2" charset="0"/>
              </a:rPr>
              <a:t>Judul Jurnal : DESIDOC Library and Information Technology </a:t>
            </a:r>
            <a:endParaRPr lang="id-ID" b="1" dirty="0">
              <a:latin typeface="MV Boli" panose="02000500030200090000" pitchFamily="2" charset="0"/>
              <a:ea typeface="Times New Roman" panose="02020603050405020304" pitchFamily="18" charset="0"/>
              <a:cs typeface="MV Boli" panose="02000500030200090000" pitchFamily="2" charset="0"/>
            </a:endParaRPr>
          </a:p>
          <a:p>
            <a:pPr marL="285750" lvl="0" indent="-285750" algn="just" fontAlgn="base">
              <a:lnSpc>
                <a:spcPct val="150000"/>
              </a:lnSpc>
              <a:spcAft>
                <a:spcPts val="600"/>
              </a:spcAft>
              <a:buClr>
                <a:srgbClr val="000000"/>
              </a:buClr>
              <a:buSzPts val="1200"/>
              <a:buFont typeface="Wingdings" panose="05000000000000000000" pitchFamily="2" charset="2"/>
              <a:buChar char="q"/>
            </a:pPr>
            <a:r>
              <a:rPr lang="id-ID" b="1" dirty="0">
                <a:effectLst/>
                <a:latin typeface="MV Boli" panose="02000500030200090000" pitchFamily="2" charset="0"/>
                <a:ea typeface="Times New Roman" panose="02020603050405020304" pitchFamily="18" charset="0"/>
                <a:cs typeface="MV Boli" panose="02000500030200090000" pitchFamily="2" charset="0"/>
              </a:rPr>
              <a:t>Judul Artikel : Preservation of Library Materials : Problem </a:t>
            </a:r>
            <a:br>
              <a:rPr lang="id-ID" b="1" dirty="0">
                <a:effectLst/>
                <a:latin typeface="MV Boli" panose="02000500030200090000" pitchFamily="2" charset="0"/>
                <a:ea typeface="Times New Roman" panose="02020603050405020304" pitchFamily="18" charset="0"/>
                <a:cs typeface="MV Boli" panose="02000500030200090000" pitchFamily="2" charset="0"/>
              </a:rPr>
            </a:br>
            <a:r>
              <a:rPr lang="id-ID" b="1" dirty="0">
                <a:effectLst/>
                <a:latin typeface="MV Boli" panose="02000500030200090000" pitchFamily="2" charset="0"/>
                <a:ea typeface="Times New Roman" panose="02020603050405020304" pitchFamily="18" charset="0"/>
                <a:cs typeface="MV Boli" panose="02000500030200090000" pitchFamily="2" charset="0"/>
              </a:rPr>
              <a:t>and Perspective </a:t>
            </a:r>
            <a:endParaRPr lang="id-ID" b="1" dirty="0">
              <a:latin typeface="MV Boli" panose="02000500030200090000" pitchFamily="2" charset="0"/>
              <a:ea typeface="Times New Roman" panose="02020603050405020304" pitchFamily="18" charset="0"/>
              <a:cs typeface="MV Boli" panose="02000500030200090000" pitchFamily="2" charset="0"/>
            </a:endParaRPr>
          </a:p>
          <a:p>
            <a:pPr marL="285750" lvl="0" indent="-285750" algn="just" fontAlgn="base">
              <a:lnSpc>
                <a:spcPct val="150000"/>
              </a:lnSpc>
              <a:spcAft>
                <a:spcPts val="600"/>
              </a:spcAft>
              <a:buClr>
                <a:srgbClr val="000000"/>
              </a:buClr>
              <a:buSzPts val="1200"/>
              <a:buFont typeface="Wingdings" panose="05000000000000000000" pitchFamily="2" charset="2"/>
              <a:buChar char="q"/>
            </a:pPr>
            <a:r>
              <a:rPr lang="id-ID" b="1" dirty="0">
                <a:effectLst/>
                <a:latin typeface="MV Boli" panose="02000500030200090000" pitchFamily="2" charset="0"/>
                <a:ea typeface="Times New Roman" panose="02020603050405020304" pitchFamily="18" charset="0"/>
                <a:cs typeface="MV Boli" panose="02000500030200090000" pitchFamily="2" charset="0"/>
              </a:rPr>
              <a:t>Volume : 29  No : 04  Hal : 37-40</a:t>
            </a:r>
            <a:endParaRPr lang="id-ID" b="1" dirty="0">
              <a:latin typeface="MV Boli" panose="02000500030200090000" pitchFamily="2" charset="0"/>
              <a:ea typeface="Times New Roman" panose="02020603050405020304" pitchFamily="18" charset="0"/>
              <a:cs typeface="MV Boli" panose="02000500030200090000" pitchFamily="2" charset="0"/>
            </a:endParaRPr>
          </a:p>
          <a:p>
            <a:pPr marL="285750" lvl="0" indent="-285750" algn="just" fontAlgn="base">
              <a:lnSpc>
                <a:spcPct val="150000"/>
              </a:lnSpc>
              <a:spcAft>
                <a:spcPts val="600"/>
              </a:spcAft>
              <a:buClr>
                <a:srgbClr val="000000"/>
              </a:buClr>
              <a:buSzPts val="1200"/>
              <a:buFont typeface="Wingdings" panose="05000000000000000000" pitchFamily="2" charset="2"/>
              <a:buChar char="q"/>
            </a:pPr>
            <a:r>
              <a:rPr lang="id-ID" b="1" dirty="0">
                <a:effectLst/>
                <a:latin typeface="MV Boli" panose="02000500030200090000" pitchFamily="2" charset="0"/>
                <a:ea typeface="Times New Roman" panose="02020603050405020304" pitchFamily="18" charset="0"/>
                <a:cs typeface="MV Boli" panose="02000500030200090000" pitchFamily="2" charset="0"/>
              </a:rPr>
              <a:t>Tanggal : July 2009</a:t>
            </a:r>
            <a:endParaRPr lang="id-ID" b="1" dirty="0">
              <a:latin typeface="MV Boli" panose="02000500030200090000" pitchFamily="2" charset="0"/>
              <a:ea typeface="Times New Roman" panose="02020603050405020304" pitchFamily="18" charset="0"/>
              <a:cs typeface="MV Boli" panose="02000500030200090000" pitchFamily="2" charset="0"/>
            </a:endParaRPr>
          </a:p>
          <a:p>
            <a:pPr marL="285750" lvl="0" indent="-285750" algn="just" fontAlgn="base">
              <a:lnSpc>
                <a:spcPct val="150000"/>
              </a:lnSpc>
              <a:spcAft>
                <a:spcPts val="600"/>
              </a:spcAft>
              <a:buClr>
                <a:srgbClr val="000000"/>
              </a:buClr>
              <a:buSzPts val="1200"/>
              <a:buFont typeface="Wingdings" panose="05000000000000000000" pitchFamily="2" charset="2"/>
              <a:buChar char="q"/>
            </a:pPr>
            <a:r>
              <a:rPr lang="id-ID" b="1" dirty="0">
                <a:effectLst/>
                <a:latin typeface="MV Boli" panose="02000500030200090000" pitchFamily="2" charset="0"/>
                <a:ea typeface="Times New Roman" panose="02020603050405020304" pitchFamily="18" charset="0"/>
                <a:cs typeface="MV Boli" panose="02000500030200090000" pitchFamily="2" charset="0"/>
              </a:rPr>
              <a:t>ISSN	: -</a:t>
            </a:r>
            <a:endParaRPr lang="id-ID" b="1" dirty="0">
              <a:latin typeface="MV Boli" panose="02000500030200090000" pitchFamily="2" charset="0"/>
              <a:ea typeface="Times New Roman" panose="02020603050405020304" pitchFamily="18" charset="0"/>
              <a:cs typeface="MV Boli" panose="02000500030200090000" pitchFamily="2" charset="0"/>
            </a:endParaRPr>
          </a:p>
          <a:p>
            <a:pPr marL="285750" lvl="0" indent="-285750" algn="just" fontAlgn="base">
              <a:lnSpc>
                <a:spcPct val="150000"/>
              </a:lnSpc>
              <a:spcAft>
                <a:spcPts val="600"/>
              </a:spcAft>
              <a:buClr>
                <a:srgbClr val="000000"/>
              </a:buClr>
              <a:buSzPts val="1200"/>
              <a:buFont typeface="Wingdings" panose="05000000000000000000" pitchFamily="2" charset="2"/>
              <a:buChar char="q"/>
            </a:pPr>
            <a:r>
              <a:rPr lang="id-ID" b="1" dirty="0">
                <a:effectLst/>
                <a:latin typeface="MV Boli" panose="02000500030200090000" pitchFamily="2" charset="0"/>
                <a:ea typeface="Times New Roman" panose="02020603050405020304" pitchFamily="18" charset="0"/>
                <a:cs typeface="MV Boli" panose="02000500030200090000" pitchFamily="2" charset="0"/>
              </a:rPr>
              <a:t>DOI 	: -</a:t>
            </a:r>
            <a:endParaRPr lang="id-ID" b="1" dirty="0">
              <a:latin typeface="MV Boli" panose="02000500030200090000" pitchFamily="2" charset="0"/>
              <a:ea typeface="Times New Roman" panose="02020603050405020304" pitchFamily="18" charset="0"/>
              <a:cs typeface="MV Boli" panose="02000500030200090000" pitchFamily="2" charset="0"/>
            </a:endParaRPr>
          </a:p>
          <a:p>
            <a:pPr marL="285750" lvl="0" indent="-285750" algn="just" fontAlgn="base">
              <a:lnSpc>
                <a:spcPct val="150000"/>
              </a:lnSpc>
              <a:spcAft>
                <a:spcPts val="600"/>
              </a:spcAft>
              <a:buClr>
                <a:srgbClr val="000000"/>
              </a:buClr>
              <a:buSzPts val="1200"/>
              <a:buFont typeface="Wingdings" panose="05000000000000000000" pitchFamily="2" charset="2"/>
              <a:buChar char="q"/>
            </a:pPr>
            <a:r>
              <a:rPr lang="id-ID" b="1" dirty="0">
                <a:effectLst/>
                <a:latin typeface="MV Boli" panose="02000500030200090000" pitchFamily="2" charset="0"/>
                <a:ea typeface="Times New Roman" panose="02020603050405020304" pitchFamily="18" charset="0"/>
                <a:cs typeface="MV Boli" panose="02000500030200090000" pitchFamily="2" charset="0"/>
              </a:rPr>
              <a:t>Author : Adupa Sunil dan K. Praveen Kumar</a:t>
            </a:r>
            <a:endParaRPr lang="en-ID" b="1" dirty="0">
              <a:effectLst/>
              <a:latin typeface="MV Boli" panose="02000500030200090000" pitchFamily="2" charset="0"/>
              <a:ea typeface="Noto Sans Symbols"/>
              <a:cs typeface="MV Boli" panose="02000500030200090000" pitchFamily="2" charset="0"/>
            </a:endParaRPr>
          </a:p>
          <a:p>
            <a:pPr lvl="0"/>
            <a:endParaRPr lang="en-US" altLang="ko-KR" dirty="0">
              <a:solidFill>
                <a:schemeClr val="bg1"/>
              </a:solidFill>
            </a:endParaRP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59B19EC7-5264-4085-8649-56F5C91C9EB2}"/>
              </a:ext>
            </a:extLst>
          </p:cNvPr>
          <p:cNvSpPr>
            <a:spLocks noGrp="1"/>
          </p:cNvSpPr>
          <p:nvPr>
            <p:ph type="pic" idx="1"/>
          </p:nvPr>
        </p:nvSpPr>
        <p:spPr>
          <a:xfrm>
            <a:off x="-8626" y="-17253"/>
            <a:ext cx="9144000" cy="5143500"/>
          </a:xfrm>
        </p:spPr>
      </p:sp>
      <p:sp>
        <p:nvSpPr>
          <p:cNvPr id="19" name="Isosceles Triangle 18"/>
          <p:cNvSpPr/>
          <p:nvPr/>
        </p:nvSpPr>
        <p:spPr>
          <a:xfrm>
            <a:off x="8626" y="692762"/>
            <a:ext cx="9144000" cy="4399267"/>
          </a:xfrm>
          <a:prstGeom prst="triangle">
            <a:avLst>
              <a:gd name="adj" fmla="val 12638"/>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Rectangle 1">
            <a:extLst>
              <a:ext uri="{FF2B5EF4-FFF2-40B4-BE49-F238E27FC236}">
                <a16:creationId xmlns:a16="http://schemas.microsoft.com/office/drawing/2014/main" id="{C39FDDCC-47EC-401C-8301-E976319ACDAA}"/>
              </a:ext>
            </a:extLst>
          </p:cNvPr>
          <p:cNvSpPr/>
          <p:nvPr/>
        </p:nvSpPr>
        <p:spPr>
          <a:xfrm>
            <a:off x="1547664" y="885949"/>
            <a:ext cx="8489230" cy="46166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id-ID" altLang="ko-KR"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LATAR BELAKANG MASALAH</a:t>
            </a:r>
            <a:endParaRPr lang="en-ID"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Isosceles Triangle 3">
            <a:extLst>
              <a:ext uri="{FF2B5EF4-FFF2-40B4-BE49-F238E27FC236}">
                <a16:creationId xmlns:a16="http://schemas.microsoft.com/office/drawing/2014/main" id="{CF4600B5-33E4-4DC1-9BD3-2F74AB0D45BD}"/>
              </a:ext>
            </a:extLst>
          </p:cNvPr>
          <p:cNvSpPr/>
          <p:nvPr/>
        </p:nvSpPr>
        <p:spPr>
          <a:xfrm rot="9535987">
            <a:off x="191125" y="3174448"/>
            <a:ext cx="9742992" cy="2827052"/>
          </a:xfrm>
          <a:prstGeom prst="triangle">
            <a:avLst>
              <a:gd name="adj" fmla="val 24035"/>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 Placeholder 1">
            <a:extLst>
              <a:ext uri="{FF2B5EF4-FFF2-40B4-BE49-F238E27FC236}">
                <a16:creationId xmlns:a16="http://schemas.microsoft.com/office/drawing/2014/main" id="{3F666AF5-1E59-4DAD-B7DA-0F1C18777A7C}"/>
              </a:ext>
            </a:extLst>
          </p:cNvPr>
          <p:cNvSpPr txBox="1">
            <a:spLocks/>
          </p:cNvSpPr>
          <p:nvPr/>
        </p:nvSpPr>
        <p:spPr>
          <a:xfrm>
            <a:off x="1121898" y="2864961"/>
            <a:ext cx="6882952" cy="2724150"/>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id-ID" sz="1400" dirty="0">
                <a:effectLst/>
                <a:latin typeface="MV Boli" panose="02000500030200090000" pitchFamily="2" charset="0"/>
                <a:ea typeface="Times New Roman" panose="02020603050405020304" pitchFamily="18" charset="0"/>
                <a:cs typeface="MV Boli" panose="02000500030200090000" pitchFamily="2" charset="0"/>
              </a:rPr>
              <a:t>Perpustakaan merupakan</a:t>
            </a:r>
            <a:r>
              <a:rPr lang="id-ID" sz="1400" b="1" dirty="0">
                <a:effectLst/>
                <a:latin typeface="MV Boli" panose="02000500030200090000" pitchFamily="2" charset="0"/>
                <a:ea typeface="Times New Roman" panose="02020603050405020304" pitchFamily="18" charset="0"/>
                <a:cs typeface="MV Boli" panose="02000500030200090000" pitchFamily="2" charset="0"/>
              </a:rPr>
              <a:t> </a:t>
            </a:r>
            <a:r>
              <a:rPr lang="id-ID" sz="1400" dirty="0">
                <a:effectLst/>
                <a:latin typeface="MV Boli" panose="02000500030200090000" pitchFamily="2" charset="0"/>
                <a:ea typeface="Times New Roman" panose="02020603050405020304" pitchFamily="18" charset="0"/>
                <a:cs typeface="MV Boli" panose="02000500030200090000" pitchFamily="2" charset="0"/>
              </a:rPr>
              <a:t>suatu lembaga atau tempat yang digunakan untuk menyimpan koleksi baik itu yang berbentuk buku atau non buku. Perpustakaan </a:t>
            </a:r>
          </a:p>
          <a:p>
            <a:pPr algn="ctr"/>
            <a:r>
              <a:rPr lang="id-ID" sz="1400" dirty="0">
                <a:effectLst/>
                <a:latin typeface="MV Boli" panose="02000500030200090000" pitchFamily="2" charset="0"/>
                <a:ea typeface="Times New Roman" panose="02020603050405020304" pitchFamily="18" charset="0"/>
                <a:cs typeface="MV Boli" panose="02000500030200090000" pitchFamily="2" charset="0"/>
              </a:rPr>
              <a:t>juga bertanggung jawab merawat koleksi serta membuatnya dapat diakses untuk memenuhi kebutuhan penggunanya. Dari berbagai macam koleksi yang dimiliki </a:t>
            </a:r>
          </a:p>
          <a:p>
            <a:pPr algn="ctr"/>
            <a:r>
              <a:rPr lang="id-ID" sz="1400" dirty="0">
                <a:effectLst/>
                <a:latin typeface="MV Boli" panose="02000500030200090000" pitchFamily="2" charset="0"/>
                <a:ea typeface="Times New Roman" panose="02020603050405020304" pitchFamily="18" charset="0"/>
                <a:cs typeface="MV Boli" panose="02000500030200090000" pitchFamily="2" charset="0"/>
              </a:rPr>
              <a:t>perpustakaan, untuk merawatnya juga memerlukan cara yang berbeda-beda agar tidak terjadi kerusakan pada koleksi. Maka dari itu perlu diketahui berbagai </a:t>
            </a:r>
          </a:p>
          <a:p>
            <a:pPr algn="ctr"/>
            <a:r>
              <a:rPr lang="id-ID" sz="1400" dirty="0">
                <a:effectLst/>
                <a:latin typeface="MV Boli" panose="02000500030200090000" pitchFamily="2" charset="0"/>
                <a:ea typeface="Times New Roman" panose="02020603050405020304" pitchFamily="18" charset="0"/>
                <a:cs typeface="MV Boli" panose="02000500030200090000" pitchFamily="2" charset="0"/>
              </a:rPr>
              <a:t>cara dalam merawat macam-macam koleksi, serta mengetahui berbagai macam perusak yang dapat merusak koleksi. </a:t>
            </a:r>
            <a:r>
              <a:rPr lang="id-ID" sz="1400" dirty="0">
                <a:effectLst/>
                <a:latin typeface="MV Boli" panose="02000500030200090000" pitchFamily="2" charset="0"/>
                <a:ea typeface="Calibri" panose="020F0502020204030204" pitchFamily="34" charset="0"/>
                <a:cs typeface="MV Boli" panose="02000500030200090000" pitchFamily="2" charset="0"/>
              </a:rPr>
              <a:t>Selain itu, merupakan tanggung jawab </a:t>
            </a:r>
          </a:p>
          <a:p>
            <a:pPr algn="ctr"/>
            <a:r>
              <a:rPr lang="id-ID" sz="1400" dirty="0">
                <a:effectLst/>
                <a:latin typeface="MV Boli" panose="02000500030200090000" pitchFamily="2" charset="0"/>
                <a:ea typeface="Calibri" panose="020F0502020204030204" pitchFamily="34" charset="0"/>
                <a:cs typeface="MV Boli" panose="02000500030200090000" pitchFamily="2" charset="0"/>
              </a:rPr>
              <a:t>pihak berwenang untuk melakukan sebuah pelestarian koleksi agar dapat diakses dengan mudah oleh publik.</a:t>
            </a:r>
            <a:endParaRPr lang="en-ID" sz="1400" dirty="0">
              <a:effectLst/>
              <a:latin typeface="MV Boli" panose="02000500030200090000" pitchFamily="2" charset="0"/>
              <a:ea typeface="Arial" panose="020B0604020202020204" pitchFamily="34" charset="0"/>
              <a:cs typeface="MV Boli" panose="02000500030200090000" pitchFamily="2" charset="0"/>
            </a:endParaRPr>
          </a:p>
          <a:p>
            <a:pPr marL="0" indent="0" algn="ctr">
              <a:buNone/>
            </a:pPr>
            <a:endParaRPr lang="en-US" altLang="ko-KR" sz="3200" b="1" dirty="0">
              <a:solidFill>
                <a:schemeClr val="bg1"/>
              </a:solidFill>
              <a:latin typeface="+mj-lt"/>
              <a:cs typeface="Arial" pitchFamily="34" charset="0"/>
            </a:endParaRPr>
          </a:p>
        </p:txBody>
      </p:sp>
    </p:spTree>
    <p:extLst>
      <p:ext uri="{BB962C8B-B14F-4D97-AF65-F5344CB8AC3E}">
        <p14:creationId xmlns:p14="http://schemas.microsoft.com/office/powerpoint/2010/main" val="303172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1835696" y="83451"/>
            <a:ext cx="3328368" cy="666526"/>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r">
              <a:buNone/>
            </a:pPr>
            <a:r>
              <a:rPr lang="id-ID" altLang="ko-KR" sz="2400" b="1" dirty="0">
                <a:solidFill>
                  <a:schemeClr val="accent1"/>
                </a:solidFill>
                <a:latin typeface="Algerian" panose="04020705040A02060702" pitchFamily="82" charset="0"/>
                <a:cs typeface="Arial" pitchFamily="34" charset="0"/>
              </a:rPr>
              <a:t>FOKUS MASALAH</a:t>
            </a:r>
            <a:endParaRPr lang="en-US" altLang="ko-KR" sz="2400" b="1" dirty="0">
              <a:solidFill>
                <a:schemeClr val="accent1"/>
              </a:solidFill>
              <a:latin typeface="Algerian" panose="04020705040A02060702" pitchFamily="82" charset="0"/>
              <a:cs typeface="Arial" pitchFamily="34" charset="0"/>
            </a:endParaRPr>
          </a:p>
        </p:txBody>
      </p:sp>
      <p:sp>
        <p:nvSpPr>
          <p:cNvPr id="11" name="TextBox 10"/>
          <p:cNvSpPr txBox="1"/>
          <p:nvPr/>
        </p:nvSpPr>
        <p:spPr>
          <a:xfrm>
            <a:off x="451131" y="1707654"/>
            <a:ext cx="4032938" cy="1323439"/>
          </a:xfrm>
          <a:prstGeom prst="rect">
            <a:avLst/>
          </a:prstGeom>
          <a:noFill/>
        </p:spPr>
        <p:txBody>
          <a:bodyPr wrap="square" rtlCol="0">
            <a:spAutoFit/>
          </a:bodyPr>
          <a:lstStyle/>
          <a:p>
            <a:r>
              <a:rPr lang="id-ID" sz="2000" dirty="0">
                <a:solidFill>
                  <a:schemeClr val="bg2">
                    <a:lumMod val="25000"/>
                  </a:schemeClr>
                </a:solidFill>
                <a:effectLst/>
                <a:latin typeface="Bahnschrift Condensed" panose="020B0502040204020203" pitchFamily="34" charset="0"/>
                <a:ea typeface="Times New Roman" panose="02020603050405020304" pitchFamily="18" charset="0"/>
              </a:rPr>
              <a:t>Dalam jurnal ini akan dibahas gambaran </a:t>
            </a:r>
            <a:br>
              <a:rPr lang="id-ID" sz="2000" dirty="0">
                <a:solidFill>
                  <a:schemeClr val="bg2">
                    <a:lumMod val="25000"/>
                  </a:schemeClr>
                </a:solidFill>
                <a:effectLst/>
                <a:latin typeface="Bahnschrift Condensed" panose="020B0502040204020203" pitchFamily="34" charset="0"/>
                <a:ea typeface="Times New Roman" panose="02020603050405020304" pitchFamily="18" charset="0"/>
              </a:rPr>
            </a:br>
            <a:r>
              <a:rPr lang="id-ID" sz="2000" dirty="0">
                <a:solidFill>
                  <a:schemeClr val="bg2">
                    <a:lumMod val="25000"/>
                  </a:schemeClr>
                </a:solidFill>
                <a:effectLst/>
                <a:latin typeface="Bahnschrift Condensed" panose="020B0502040204020203" pitchFamily="34" charset="0"/>
                <a:ea typeface="Times New Roman" panose="02020603050405020304" pitchFamily="18" charset="0"/>
              </a:rPr>
              <a:t>mengenai cara melestarikan bahan pustaka baik buku dan non-buku dari bahan-bahan </a:t>
            </a:r>
          </a:p>
          <a:p>
            <a:r>
              <a:rPr lang="id-ID" sz="2000" dirty="0">
                <a:solidFill>
                  <a:schemeClr val="bg2">
                    <a:lumMod val="25000"/>
                  </a:schemeClr>
                </a:solidFill>
                <a:effectLst/>
                <a:latin typeface="Bahnschrift Condensed" panose="020B0502040204020203" pitchFamily="34" charset="0"/>
                <a:ea typeface="Times New Roman" panose="02020603050405020304" pitchFamily="18" charset="0"/>
              </a:rPr>
              <a:t>yang berpotensi mencemarinya. </a:t>
            </a:r>
            <a:endParaRPr lang="en-ID" sz="2000" dirty="0">
              <a:solidFill>
                <a:schemeClr val="bg2">
                  <a:lumMod val="25000"/>
                </a:schemeClr>
              </a:solidFill>
              <a:effectLst/>
              <a:latin typeface="Bahnschrift Condensed" panose="020B0502040204020203" pitchFamily="34" charset="0"/>
              <a:ea typeface="Arial" panose="020B0604020202020204" pitchFamily="34" charset="0"/>
            </a:endParaRPr>
          </a:p>
        </p:txBody>
      </p:sp>
      <p:pic>
        <p:nvPicPr>
          <p:cNvPr id="12" name="Picture Placeholder 11" descr="microfilm.jpg"/>
          <p:cNvPicPr>
            <a:picLocks noGrp="1" noChangeAspect="1"/>
          </p:cNvPicPr>
          <p:nvPr>
            <p:ph type="pic" idx="1"/>
          </p:nvPr>
        </p:nvPicPr>
        <p:blipFill>
          <a:blip r:embed="rId2" cstate="print"/>
          <a:srcRect l="18143" r="18143"/>
          <a:stretch>
            <a:fillRect/>
          </a:stretch>
        </p:blipFill>
        <p:spPr/>
      </p:pic>
      <p:pic>
        <p:nvPicPr>
          <p:cNvPr id="14" name="Picture Placeholder 13" descr="naskah kuno.jpg"/>
          <p:cNvPicPr>
            <a:picLocks noGrp="1" noChangeAspect="1"/>
          </p:cNvPicPr>
          <p:nvPr>
            <p:ph type="pic" idx="12"/>
          </p:nvPr>
        </p:nvPicPr>
        <p:blipFill>
          <a:blip r:embed="rId3" cstate="print"/>
          <a:srcRect l="17949" r="17949"/>
          <a:stretch>
            <a:fillRect/>
          </a:stretch>
        </p:blipFill>
        <p:spPr/>
      </p:pic>
      <p:pic>
        <p:nvPicPr>
          <p:cNvPr id="13" name="Picture Placeholder 12" descr="pita magnetik.jpg"/>
          <p:cNvPicPr>
            <a:picLocks noGrp="1" noChangeAspect="1"/>
          </p:cNvPicPr>
          <p:nvPr>
            <p:ph type="pic" idx="11"/>
          </p:nvPr>
        </p:nvPicPr>
        <p:blipFill>
          <a:blip r:embed="rId4" cstate="print"/>
          <a:srcRect t="9016" b="9016"/>
          <a:stretch>
            <a:fillRect/>
          </a:stretch>
        </p:blipFill>
        <p:spPr>
          <a:xfrm>
            <a:off x="5436096" y="2715766"/>
            <a:ext cx="2160000" cy="2160000"/>
          </a:xfrm>
        </p:spPr>
      </p:pic>
      <p:pic>
        <p:nvPicPr>
          <p:cNvPr id="8" name="Picture Placeholder 7" descr="gambar buku (4).jpg"/>
          <p:cNvPicPr>
            <a:picLocks noGrp="1" noChangeAspect="1"/>
          </p:cNvPicPr>
          <p:nvPr>
            <p:ph type="pic" idx="10"/>
          </p:nvPr>
        </p:nvPicPr>
        <p:blipFill>
          <a:blip r:embed="rId5" cstate="print"/>
          <a:srcRect l="19349" r="19349"/>
          <a:stretch>
            <a:fillRect/>
          </a:stretch>
        </p:blipFill>
        <p:spPr/>
      </p:pic>
    </p:spTree>
    <p:extLst>
      <p:ext uri="{BB962C8B-B14F-4D97-AF65-F5344CB8AC3E}">
        <p14:creationId xmlns:p14="http://schemas.microsoft.com/office/powerpoint/2010/main" val="282202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5101964" y="1766671"/>
            <a:ext cx="3951460" cy="2694416"/>
          </a:xfrm>
          <a:custGeom>
            <a:avLst/>
            <a:gdLst/>
            <a:ahLst/>
            <a:cxnLst/>
            <a:rect l="l" t="t" r="r" b="b"/>
            <a:pathLst>
              <a:path w="3910322" h="1656000">
                <a:moveTo>
                  <a:pt x="184" y="0"/>
                </a:moveTo>
                <a:lnTo>
                  <a:pt x="3082322" y="0"/>
                </a:lnTo>
                <a:lnTo>
                  <a:pt x="3910322" y="828000"/>
                </a:lnTo>
                <a:lnTo>
                  <a:pt x="3082322" y="1656000"/>
                </a:lnTo>
                <a:lnTo>
                  <a:pt x="0" y="1656000"/>
                </a:lnTo>
                <a:lnTo>
                  <a:pt x="828092" y="827908"/>
                </a:lnTo>
                <a:close/>
              </a:path>
            </a:pathLst>
          </a:custGeom>
          <a:solidFill>
            <a:schemeClr val="bg1">
              <a:alpha val="50000"/>
            </a:schemeClr>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 Placeholder 1"/>
          <p:cNvSpPr>
            <a:spLocks noGrp="1"/>
          </p:cNvSpPr>
          <p:nvPr>
            <p:ph type="body" sz="quarter" idx="10"/>
          </p:nvPr>
        </p:nvSpPr>
        <p:spPr/>
        <p:txBody>
          <a:bodyPr/>
          <a:lstStyle/>
          <a:p>
            <a:r>
              <a:rPr lang="id-ID" altLang="ko-KR" dirty="0">
                <a:latin typeface="Bernard MT Condensed" panose="02050806060905020404" pitchFamily="18" charset="0"/>
              </a:rPr>
              <a:t>METODE dan TEORI</a:t>
            </a:r>
            <a:endParaRPr lang="ko-KR" altLang="en-US" dirty="0">
              <a:latin typeface="Bernard MT Condensed" panose="02050806060905020404" pitchFamily="18" charset="0"/>
            </a:endParaRPr>
          </a:p>
        </p:txBody>
      </p:sp>
      <p:sp>
        <p:nvSpPr>
          <p:cNvPr id="4" name="Pentagon 3"/>
          <p:cNvSpPr/>
          <p:nvPr/>
        </p:nvSpPr>
        <p:spPr>
          <a:xfrm>
            <a:off x="109687" y="1300878"/>
            <a:ext cx="5718706" cy="3626002"/>
          </a:xfrm>
          <a:prstGeom prst="homePlat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9"/>
          <p:cNvSpPr/>
          <p:nvPr/>
        </p:nvSpPr>
        <p:spPr>
          <a:xfrm>
            <a:off x="248653" y="1452243"/>
            <a:ext cx="216024" cy="2160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p:cNvSpPr txBox="1"/>
          <p:nvPr/>
        </p:nvSpPr>
        <p:spPr>
          <a:xfrm>
            <a:off x="510092" y="1452243"/>
            <a:ext cx="1541628" cy="523220"/>
          </a:xfrm>
          <a:prstGeom prst="rect">
            <a:avLst/>
          </a:prstGeom>
          <a:noFill/>
        </p:spPr>
        <p:txBody>
          <a:bodyPr wrap="square" rtlCol="0">
            <a:spAutoFit/>
          </a:bodyPr>
          <a:lstStyle/>
          <a:p>
            <a:r>
              <a:rPr lang="id-ID" altLang="ko-KR" sz="1400" b="1" dirty="0">
                <a:solidFill>
                  <a:schemeClr val="accent5"/>
                </a:solidFill>
                <a:latin typeface="Kristen ITC" panose="03050502040202030202" pitchFamily="66" charset="0"/>
                <a:cs typeface="Arial" pitchFamily="34" charset="0"/>
              </a:rPr>
              <a:t>TEORI</a:t>
            </a:r>
          </a:p>
          <a:p>
            <a:endParaRPr lang="id-ID" altLang="ko-KR" sz="1400" dirty="0">
              <a:solidFill>
                <a:schemeClr val="accent1"/>
              </a:solidFill>
              <a:latin typeface="Kristen ITC" panose="03050502040202030202" pitchFamily="66" charset="0"/>
              <a:cs typeface="Arial" pitchFamily="34" charset="0"/>
            </a:endParaRPr>
          </a:p>
        </p:txBody>
      </p:sp>
      <p:sp>
        <p:nvSpPr>
          <p:cNvPr id="15" name="TextBox 14"/>
          <p:cNvSpPr txBox="1"/>
          <p:nvPr/>
        </p:nvSpPr>
        <p:spPr>
          <a:xfrm>
            <a:off x="209787" y="3618277"/>
            <a:ext cx="4608512" cy="1169551"/>
          </a:xfrm>
          <a:prstGeom prst="rect">
            <a:avLst/>
          </a:prstGeom>
          <a:noFill/>
        </p:spPr>
        <p:txBody>
          <a:bodyPr wrap="square" rtlCol="0">
            <a:spAutoFit/>
          </a:bodyPr>
          <a:lstStyle/>
          <a:p>
            <a:pPr marL="285750" indent="-285750">
              <a:buFont typeface="Wingdings" panose="05000000000000000000" pitchFamily="2" charset="2"/>
              <a:buChar char="§"/>
            </a:pPr>
            <a:r>
              <a:rPr lang="id-ID" sz="1400" dirty="0">
                <a:solidFill>
                  <a:schemeClr val="accent5"/>
                </a:solidFill>
                <a:effectLst/>
                <a:latin typeface="Kristen ITC" panose="03050502040202030202" pitchFamily="66" charset="0"/>
                <a:ea typeface="Times New Roman" panose="02020603050405020304" pitchFamily="18" charset="0"/>
              </a:rPr>
              <a:t>Menurut</a:t>
            </a:r>
            <a:r>
              <a:rPr lang="id-ID" sz="1400" b="1" dirty="0">
                <a:solidFill>
                  <a:schemeClr val="accent5"/>
                </a:solidFill>
                <a:effectLst/>
                <a:latin typeface="Kristen ITC" panose="03050502040202030202" pitchFamily="66" charset="0"/>
                <a:ea typeface="Times New Roman" panose="02020603050405020304" pitchFamily="18" charset="0"/>
              </a:rPr>
              <a:t> Sir Hilary Jenkinson</a:t>
            </a:r>
            <a:r>
              <a:rPr lang="id-ID" sz="1400" dirty="0">
                <a:solidFill>
                  <a:schemeClr val="accent5"/>
                </a:solidFill>
                <a:effectLst/>
                <a:latin typeface="Kristen ITC" panose="03050502040202030202" pitchFamily="66" charset="0"/>
                <a:ea typeface="Times New Roman" panose="02020603050405020304" pitchFamily="18" charset="0"/>
              </a:rPr>
              <a:t>, “merawat koleksi buku berarti melindungi koleksi dari kerusakan empat musuh, yaitu api, air, serangga, dan </a:t>
            </a:r>
            <a:br>
              <a:rPr lang="id-ID" sz="1400" dirty="0">
                <a:solidFill>
                  <a:schemeClr val="accent5"/>
                </a:solidFill>
                <a:effectLst/>
                <a:latin typeface="Kristen ITC" panose="03050502040202030202" pitchFamily="66" charset="0"/>
                <a:ea typeface="Times New Roman" panose="02020603050405020304" pitchFamily="18" charset="0"/>
              </a:rPr>
            </a:br>
            <a:r>
              <a:rPr lang="id-ID" sz="1400" dirty="0">
                <a:solidFill>
                  <a:schemeClr val="accent5"/>
                </a:solidFill>
                <a:effectLst/>
                <a:latin typeface="Kristen ITC" panose="03050502040202030202" pitchFamily="66" charset="0"/>
                <a:ea typeface="Times New Roman" panose="02020603050405020304" pitchFamily="18" charset="0"/>
              </a:rPr>
              <a:t>manusia”. </a:t>
            </a:r>
            <a:endParaRPr lang="en-ID" sz="1400" dirty="0">
              <a:solidFill>
                <a:schemeClr val="accent5"/>
              </a:solidFill>
              <a:effectLst/>
              <a:latin typeface="Kristen ITC" panose="03050502040202030202" pitchFamily="66" charset="0"/>
              <a:ea typeface="Arial" panose="020B0604020202020204" pitchFamily="34" charset="0"/>
            </a:endParaRPr>
          </a:p>
          <a:p>
            <a:endParaRPr lang="ko-KR" altLang="en-US" sz="1400" b="1" dirty="0">
              <a:solidFill>
                <a:schemeClr val="accent3"/>
              </a:solidFill>
              <a:cs typeface="Arial" pitchFamily="34" charset="0"/>
            </a:endParaRPr>
          </a:p>
        </p:txBody>
      </p:sp>
      <p:sp>
        <p:nvSpPr>
          <p:cNvPr id="18" name="TextBox 17"/>
          <p:cNvSpPr txBox="1"/>
          <p:nvPr/>
        </p:nvSpPr>
        <p:spPr>
          <a:xfrm>
            <a:off x="5828393" y="1868862"/>
            <a:ext cx="2975965" cy="2677656"/>
          </a:xfrm>
          <a:prstGeom prst="rect">
            <a:avLst/>
          </a:prstGeom>
          <a:noFill/>
        </p:spPr>
        <p:txBody>
          <a:bodyPr wrap="square" rtlCol="0">
            <a:spAutoFit/>
          </a:bodyPr>
          <a:lstStyle/>
          <a:p>
            <a:r>
              <a:rPr lang="id-ID" altLang="ko-KR" sz="1400" b="1" dirty="0">
                <a:solidFill>
                  <a:schemeClr val="accent5"/>
                </a:solidFill>
                <a:latin typeface="MV Boli" panose="02000500030200090000" pitchFamily="2" charset="0"/>
                <a:cs typeface="MV Boli" panose="02000500030200090000" pitchFamily="2" charset="0"/>
              </a:rPr>
              <a:t>METODE</a:t>
            </a:r>
          </a:p>
          <a:p>
            <a:endParaRPr lang="id-ID" altLang="ko-KR" sz="1400" b="1" dirty="0">
              <a:solidFill>
                <a:schemeClr val="accent5"/>
              </a:solidFill>
              <a:latin typeface="MV Boli" panose="02000500030200090000" pitchFamily="2" charset="0"/>
              <a:cs typeface="MV Boli" panose="02000500030200090000" pitchFamily="2" charset="0"/>
            </a:endParaRPr>
          </a:p>
          <a:p>
            <a: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t>Jurnal ini menggunakan metode</a:t>
            </a:r>
            <a:b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br>
            <a: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t>kualitatif deskriptif dimana </a:t>
            </a:r>
            <a:b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br>
            <a: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t>pembahasan berpusat pada </a:t>
            </a:r>
            <a:b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br>
            <a: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t>bagaimana memberikan gambaran tentang cara menghemat bahan </a:t>
            </a:r>
            <a:b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br>
            <a: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t>pustaka karena materi yang ada </a:t>
            </a:r>
            <a:b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br>
            <a: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t>pada perpustakaan beraneka </a:t>
            </a:r>
            <a:b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br>
            <a: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t>ragam serta membutuhkan </a:t>
            </a:r>
            <a:b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br>
            <a:r>
              <a:rPr lang="id-ID" sz="1400" dirty="0">
                <a:solidFill>
                  <a:schemeClr val="accent5"/>
                </a:solidFill>
                <a:effectLst/>
                <a:latin typeface="MV Boli" panose="02000500030200090000" pitchFamily="2" charset="0"/>
                <a:ea typeface="Times New Roman" panose="02020603050405020304" pitchFamily="18" charset="0"/>
                <a:cs typeface="MV Boli" panose="02000500030200090000" pitchFamily="2" charset="0"/>
              </a:rPr>
              <a:t>bentuk upaya pengawetan.</a:t>
            </a:r>
            <a:endParaRPr lang="en-ID" sz="1400" dirty="0">
              <a:solidFill>
                <a:schemeClr val="accent5"/>
              </a:solidFill>
              <a:effectLst/>
              <a:latin typeface="MV Boli" panose="02000500030200090000" pitchFamily="2" charset="0"/>
              <a:ea typeface="Arial" panose="020B0604020202020204" pitchFamily="34" charset="0"/>
              <a:cs typeface="MV Boli" panose="02000500030200090000" pitchFamily="2" charset="0"/>
            </a:endParaRPr>
          </a:p>
          <a:p>
            <a:endParaRPr lang="ko-KR" altLang="en-US" sz="1400" b="1" dirty="0">
              <a:solidFill>
                <a:schemeClr val="bg1"/>
              </a:solidFill>
              <a:cs typeface="Arial" pitchFamily="34" charset="0"/>
            </a:endParaRPr>
          </a:p>
        </p:txBody>
      </p:sp>
      <p:sp>
        <p:nvSpPr>
          <p:cNvPr id="20" name="Rectangle 16"/>
          <p:cNvSpPr/>
          <p:nvPr/>
        </p:nvSpPr>
        <p:spPr>
          <a:xfrm rot="2700000">
            <a:off x="5542006" y="1905899"/>
            <a:ext cx="185215" cy="36287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TextBox 25">
            <a:extLst>
              <a:ext uri="{FF2B5EF4-FFF2-40B4-BE49-F238E27FC236}">
                <a16:creationId xmlns:a16="http://schemas.microsoft.com/office/drawing/2014/main" id="{101293C4-8051-44FC-A932-FD6C3D474A21}"/>
              </a:ext>
            </a:extLst>
          </p:cNvPr>
          <p:cNvSpPr txBox="1"/>
          <p:nvPr/>
        </p:nvSpPr>
        <p:spPr>
          <a:xfrm>
            <a:off x="209787" y="1893557"/>
            <a:ext cx="5090299" cy="1600438"/>
          </a:xfrm>
          <a:prstGeom prst="rect">
            <a:avLst/>
          </a:prstGeom>
          <a:noFill/>
        </p:spPr>
        <p:txBody>
          <a:bodyPr wrap="square" rtlCol="0">
            <a:spAutoFit/>
          </a:bodyPr>
          <a:lstStyle/>
          <a:p>
            <a:pPr marL="285750" indent="-285750">
              <a:buFont typeface="Wingdings" panose="05000000000000000000" pitchFamily="2" charset="2"/>
              <a:buChar char="§"/>
            </a:pPr>
            <a:r>
              <a:rPr lang="id-ID" sz="1400" dirty="0">
                <a:solidFill>
                  <a:schemeClr val="accent5"/>
                </a:solidFill>
                <a:latin typeface="Kristen ITC" panose="03050502040202030202" pitchFamily="66" charset="0"/>
                <a:ea typeface="Times New Roman" panose="02020603050405020304" pitchFamily="18" charset="0"/>
              </a:rPr>
              <a:t>Menurut </a:t>
            </a:r>
            <a:r>
              <a:rPr lang="id-ID" sz="1400" b="1" dirty="0">
                <a:solidFill>
                  <a:schemeClr val="accent5"/>
                </a:solidFill>
                <a:effectLst/>
                <a:latin typeface="Kristen ITC" panose="03050502040202030202" pitchFamily="66" charset="0"/>
                <a:ea typeface="Times New Roman" panose="02020603050405020304" pitchFamily="18" charset="0"/>
              </a:rPr>
              <a:t>SR Ranganathan </a:t>
            </a:r>
            <a:r>
              <a:rPr lang="id-ID" sz="1400" dirty="0">
                <a:solidFill>
                  <a:schemeClr val="accent5"/>
                </a:solidFill>
                <a:effectLst/>
                <a:latin typeface="Kristen ITC" panose="03050502040202030202" pitchFamily="66" charset="0"/>
                <a:ea typeface="Times New Roman" panose="02020603050405020304" pitchFamily="18" charset="0"/>
              </a:rPr>
              <a:t>yang mengemukakan </a:t>
            </a:r>
          </a:p>
          <a:p>
            <a:r>
              <a:rPr lang="id-ID" sz="1400" dirty="0">
                <a:solidFill>
                  <a:schemeClr val="accent5"/>
                </a:solidFill>
                <a:effectLst/>
                <a:latin typeface="Kristen ITC" panose="03050502040202030202" pitchFamily="66" charset="0"/>
                <a:ea typeface="Times New Roman" panose="02020603050405020304" pitchFamily="18" charset="0"/>
              </a:rPr>
              <a:t>bahwa mendefinisikan perpustakaan, “sebagai </a:t>
            </a:r>
            <a:br>
              <a:rPr lang="id-ID" sz="1400" dirty="0">
                <a:solidFill>
                  <a:schemeClr val="accent5"/>
                </a:solidFill>
                <a:effectLst/>
                <a:latin typeface="Kristen ITC" panose="03050502040202030202" pitchFamily="66" charset="0"/>
                <a:ea typeface="Times New Roman" panose="02020603050405020304" pitchFamily="18" charset="0"/>
              </a:rPr>
            </a:br>
            <a:r>
              <a:rPr lang="id-ID" sz="1400" dirty="0">
                <a:solidFill>
                  <a:schemeClr val="accent5"/>
                </a:solidFill>
                <a:effectLst/>
                <a:latin typeface="Kristen ITC" panose="03050502040202030202" pitchFamily="66" charset="0"/>
                <a:ea typeface="Times New Roman" panose="02020603050405020304" pitchFamily="18" charset="0"/>
              </a:rPr>
              <a:t>lembaga/lembaga publik yang bertugas merawat </a:t>
            </a:r>
            <a:br>
              <a:rPr lang="id-ID" sz="1400" dirty="0">
                <a:solidFill>
                  <a:schemeClr val="accent5"/>
                </a:solidFill>
                <a:effectLst/>
                <a:latin typeface="Kristen ITC" panose="03050502040202030202" pitchFamily="66" charset="0"/>
                <a:ea typeface="Times New Roman" panose="02020603050405020304" pitchFamily="18" charset="0"/>
              </a:rPr>
            </a:br>
            <a:r>
              <a:rPr lang="id-ID" sz="1400" dirty="0">
                <a:solidFill>
                  <a:schemeClr val="accent5"/>
                </a:solidFill>
                <a:effectLst/>
                <a:latin typeface="Kristen ITC" panose="03050502040202030202" pitchFamily="66" charset="0"/>
                <a:ea typeface="Times New Roman" panose="02020603050405020304" pitchFamily="18" charset="0"/>
              </a:rPr>
              <a:t>koleksi buku dan tugas membuatnya dapat diakses oleh mereka yang membutuhkan. Merupakan tanggung jawab pihak berwenang untuk melestarikan koleksi dan </a:t>
            </a:r>
            <a:br>
              <a:rPr lang="id-ID" sz="1400" dirty="0">
                <a:solidFill>
                  <a:schemeClr val="accent5"/>
                </a:solidFill>
                <a:effectLst/>
                <a:latin typeface="Kristen ITC" panose="03050502040202030202" pitchFamily="66" charset="0"/>
                <a:ea typeface="Times New Roman" panose="02020603050405020304" pitchFamily="18" charset="0"/>
              </a:rPr>
            </a:br>
            <a:r>
              <a:rPr lang="id-ID" sz="1400" dirty="0">
                <a:solidFill>
                  <a:schemeClr val="accent5"/>
                </a:solidFill>
                <a:effectLst/>
                <a:latin typeface="Kristen ITC" panose="03050502040202030202" pitchFamily="66" charset="0"/>
                <a:ea typeface="Times New Roman" panose="02020603050405020304" pitchFamily="18" charset="0"/>
              </a:rPr>
              <a:t>membuatnya dapat diakses oleh publik ”.</a:t>
            </a:r>
            <a:endParaRPr lang="ko-KR" altLang="en-US" sz="1400" dirty="0">
              <a:solidFill>
                <a:schemeClr val="accent5"/>
              </a:solidFill>
              <a:latin typeface="Kristen ITC" panose="03050502040202030202" pitchFamily="66" charset="0"/>
              <a:cs typeface="Arial" pitchFamily="34" charset="0"/>
            </a:endParaRPr>
          </a:p>
        </p:txBody>
      </p:sp>
    </p:spTree>
    <p:extLst>
      <p:ext uri="{BB962C8B-B14F-4D97-AF65-F5344CB8AC3E}">
        <p14:creationId xmlns:p14="http://schemas.microsoft.com/office/powerpoint/2010/main" val="3815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94028"/>
            <a:ext cx="6738915" cy="496893"/>
          </a:xfrm>
          <a:solidFill>
            <a:schemeClr val="accent3">
              <a:lumMod val="50000"/>
            </a:schemeClr>
          </a:solidFill>
          <a:ln>
            <a:solidFill>
              <a:schemeClr val="accent6">
                <a:lumMod val="75000"/>
              </a:schemeClr>
            </a:solidFill>
          </a:ln>
        </p:spPr>
        <p:txBody>
          <a:bodyPr/>
          <a:lstStyle/>
          <a:p>
            <a:r>
              <a:rPr lang="id-ID" altLang="ko-KR"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ANALISIS dan HASIL</a:t>
            </a:r>
            <a:endParaRPr lang="ko-KR" alt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 name="TextBox 27"/>
          <p:cNvSpPr txBox="1"/>
          <p:nvPr/>
        </p:nvSpPr>
        <p:spPr>
          <a:xfrm>
            <a:off x="683568" y="1491630"/>
            <a:ext cx="8136904" cy="2739211"/>
          </a:xfrm>
          <a:prstGeom prst="rect">
            <a:avLst/>
          </a:prstGeom>
          <a:noFill/>
          <a:ln>
            <a:noFill/>
          </a:ln>
        </p:spPr>
        <p:txBody>
          <a:bodyPr wrap="square" rtlCol="0">
            <a:spAutoFit/>
          </a:bodyPr>
          <a:lstStyle/>
          <a:p>
            <a:pPr algn="ctr"/>
            <a:r>
              <a:rPr lang="id-ID" sz="1400" dirty="0">
                <a:solidFill>
                  <a:schemeClr val="bg1"/>
                </a:solidFill>
                <a:effectLst/>
                <a:latin typeface="SimSun" panose="02010600030101010101" pitchFamily="2" charset="-122"/>
                <a:ea typeface="SimSun" panose="02010600030101010101" pitchFamily="2" charset="-122"/>
              </a:rPr>
              <a:t>Selain penyedia layanan informasi, perpustakaan juga bertanggung jawab atas semua koleksi yang ada, dengan cara menjaga, merawat, dan melestarikan, mengapa demikian karena banyak terjadi kerusakan pada bahan koleksi disebabkan oleh beberapa faktor, yaitu alam (suhu udara), serangga, dan manusia. Untuk mengatasi hal tersebut pustakawan dituntut untuk melakukan pelestarian bahan koleksi yang ada di perpustakan dengan cara menjaga suhu udara di dalam perpustakaan, penggunaan bahan kimia untuk membasmi serangga yang merusak bahan koleksi, dan meningkatan keamanan perpustakaan sehingga tidak ada lagi pencurian, perobekan hingga perusakan koleksi perpustakaan. Tujuan dari pelestarian bahan koleksi perpustakaan sendiri agar koleksi yang ada tidak rusak, kandungan informasinya masih tetap utuh sehingga bisa digunakan untuk pengembangan ilmu pengetahuan lebih lanjut, dan dapat diteruskan ke generasi selanjutnya</a:t>
            </a:r>
            <a:r>
              <a:rPr lang="id-ID" sz="1800" dirty="0">
                <a:solidFill>
                  <a:schemeClr val="bg1"/>
                </a:solidFill>
                <a:effectLst/>
                <a:latin typeface="Times New Roman" panose="02020603050405020304" pitchFamily="18" charset="0"/>
                <a:ea typeface="Times New Roman" panose="02020603050405020304" pitchFamily="18" charset="0"/>
              </a:rPr>
              <a:t>.</a:t>
            </a:r>
            <a:endParaRPr lang="en-ID" sz="1800" dirty="0">
              <a:solidFill>
                <a:schemeClr val="bg1"/>
              </a:solidFill>
              <a:effectLst/>
              <a:latin typeface="Arial" panose="020B0604020202020204" pitchFamily="34" charset="0"/>
              <a:ea typeface="Arial" panose="020B0604020202020204" pitchFamily="34" charset="0"/>
            </a:endParaRPr>
          </a:p>
          <a:p>
            <a:pPr algn="ct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208100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5033" y="195486"/>
            <a:ext cx="5616624" cy="576064"/>
          </a:xfrm>
        </p:spPr>
        <p:txBody>
          <a:bodyPr/>
          <a:lstStyle/>
          <a:p>
            <a:r>
              <a:rPr lang="id-ID" altLang="ko-KR" dirty="0">
                <a:latin typeface="MV Boli" panose="02000500030200090000" pitchFamily="2" charset="0"/>
                <a:cs typeface="MV Boli" panose="02000500030200090000" pitchFamily="2" charset="0"/>
              </a:rPr>
              <a:t>KESIMPULAN</a:t>
            </a:r>
            <a:endParaRPr lang="ko-KR" altLang="en-US" dirty="0">
              <a:latin typeface="MV Boli" panose="02000500030200090000" pitchFamily="2" charset="0"/>
              <a:cs typeface="MV Boli" panose="02000500030200090000" pitchFamily="2" charset="0"/>
            </a:endParaRPr>
          </a:p>
        </p:txBody>
      </p:sp>
      <p:sp>
        <p:nvSpPr>
          <p:cNvPr id="15" name="TextBox 14"/>
          <p:cNvSpPr txBox="1"/>
          <p:nvPr/>
        </p:nvSpPr>
        <p:spPr>
          <a:xfrm>
            <a:off x="755576" y="1995686"/>
            <a:ext cx="8208912" cy="2031325"/>
          </a:xfrm>
          <a:prstGeom prst="rect">
            <a:avLst/>
          </a:prstGeom>
          <a:noFill/>
        </p:spPr>
        <p:txBody>
          <a:bodyPr wrap="square" rtlCol="0">
            <a:spAutoFit/>
          </a:bodyPr>
          <a:lstStyle/>
          <a:p>
            <a:pPr algn="ctr"/>
            <a:r>
              <a:rPr lang="id-ID" sz="1400" dirty="0">
                <a:solidFill>
                  <a:schemeClr val="bg1"/>
                </a:solidFill>
                <a:effectLst/>
                <a:latin typeface="Kristen ITC" panose="03050502040202030202" pitchFamily="66" charset="0"/>
                <a:ea typeface="Times New Roman" panose="02020603050405020304" pitchFamily="18" charset="0"/>
              </a:rPr>
              <a:t>Preservasi adalah tindakan yang sangat penting untuk melindungi koleksi yang ada di </a:t>
            </a:r>
            <a:br>
              <a:rPr lang="id-ID" sz="1400" dirty="0">
                <a:solidFill>
                  <a:schemeClr val="bg1"/>
                </a:solidFill>
                <a:effectLst/>
                <a:latin typeface="Kristen ITC" panose="03050502040202030202" pitchFamily="66" charset="0"/>
                <a:ea typeface="Times New Roman" panose="02020603050405020304" pitchFamily="18" charset="0"/>
              </a:rPr>
            </a:br>
            <a:r>
              <a:rPr lang="id-ID" sz="1400" dirty="0">
                <a:solidFill>
                  <a:schemeClr val="bg1"/>
                </a:solidFill>
                <a:effectLst/>
                <a:latin typeface="Kristen ITC" panose="03050502040202030202" pitchFamily="66" charset="0"/>
                <a:ea typeface="Times New Roman" panose="02020603050405020304" pitchFamily="18" charset="0"/>
              </a:rPr>
              <a:t>perpustakaan. Pustakawan dituntut untuk mengerti dan mampu melakukan tindakan </a:t>
            </a:r>
            <a:br>
              <a:rPr lang="id-ID" sz="1400" dirty="0">
                <a:solidFill>
                  <a:schemeClr val="bg1"/>
                </a:solidFill>
                <a:effectLst/>
                <a:latin typeface="Kristen ITC" panose="03050502040202030202" pitchFamily="66" charset="0"/>
                <a:ea typeface="Times New Roman" panose="02020603050405020304" pitchFamily="18" charset="0"/>
              </a:rPr>
            </a:br>
            <a:r>
              <a:rPr lang="id-ID" sz="1400" dirty="0">
                <a:solidFill>
                  <a:schemeClr val="bg1"/>
                </a:solidFill>
                <a:effectLst/>
                <a:latin typeface="Kristen ITC" panose="03050502040202030202" pitchFamily="66" charset="0"/>
                <a:ea typeface="Times New Roman" panose="02020603050405020304" pitchFamily="18" charset="0"/>
              </a:rPr>
              <a:t>preservasi ini, sehingga kondisi perpustakaan, tata letak koleksi, perlakuan pemustaka </a:t>
            </a:r>
            <a:br>
              <a:rPr lang="id-ID" sz="1400" dirty="0">
                <a:solidFill>
                  <a:schemeClr val="bg1"/>
                </a:solidFill>
                <a:effectLst/>
                <a:latin typeface="Kristen ITC" panose="03050502040202030202" pitchFamily="66" charset="0"/>
                <a:ea typeface="Times New Roman" panose="02020603050405020304" pitchFamily="18" charset="0"/>
              </a:rPr>
            </a:br>
            <a:r>
              <a:rPr lang="id-ID" sz="1400" dirty="0">
                <a:solidFill>
                  <a:schemeClr val="bg1"/>
                </a:solidFill>
                <a:effectLst/>
                <a:latin typeface="Kristen ITC" panose="03050502040202030202" pitchFamily="66" charset="0"/>
                <a:ea typeface="Times New Roman" panose="02020603050405020304" pitchFamily="18" charset="0"/>
              </a:rPr>
              <a:t>terhadap koleksi, serta penanganan koleksi adalah tanggung jawab pustakawan. Selain itu, </a:t>
            </a:r>
            <a:br>
              <a:rPr lang="id-ID" sz="1400" dirty="0">
                <a:solidFill>
                  <a:schemeClr val="bg1"/>
                </a:solidFill>
                <a:effectLst/>
                <a:latin typeface="Kristen ITC" panose="03050502040202030202" pitchFamily="66" charset="0"/>
                <a:ea typeface="Times New Roman" panose="02020603050405020304" pitchFamily="18" charset="0"/>
              </a:rPr>
            </a:br>
            <a:r>
              <a:rPr lang="id-ID" sz="1400" dirty="0">
                <a:solidFill>
                  <a:schemeClr val="bg1"/>
                </a:solidFill>
                <a:effectLst/>
                <a:latin typeface="Kristen ITC" panose="03050502040202030202" pitchFamily="66" charset="0"/>
                <a:ea typeface="Times New Roman" panose="02020603050405020304" pitchFamily="18" charset="0"/>
              </a:rPr>
              <a:t>pustakawan harus mampu untuk menemukan solusi dari permasalahan yang muncul terkait </a:t>
            </a:r>
            <a:br>
              <a:rPr lang="id-ID" sz="1400" dirty="0">
                <a:solidFill>
                  <a:schemeClr val="bg1"/>
                </a:solidFill>
                <a:effectLst/>
                <a:latin typeface="Kristen ITC" panose="03050502040202030202" pitchFamily="66" charset="0"/>
                <a:ea typeface="Times New Roman" panose="02020603050405020304" pitchFamily="18" charset="0"/>
              </a:rPr>
            </a:br>
            <a:r>
              <a:rPr lang="id-ID" sz="1400" dirty="0">
                <a:solidFill>
                  <a:schemeClr val="bg1"/>
                </a:solidFill>
                <a:effectLst/>
                <a:latin typeface="Kristen ITC" panose="03050502040202030202" pitchFamily="66" charset="0"/>
                <a:ea typeface="Times New Roman" panose="02020603050405020304" pitchFamily="18" charset="0"/>
              </a:rPr>
              <a:t>perlindungan koleksi perpustakaan sesuai dengan perkembangan dan perubahan yang terjadi. Upaya ini dilakukan guna menjaga informasi agar tetap dapat diakses oleh pemustaka yang</a:t>
            </a:r>
            <a:br>
              <a:rPr lang="id-ID" sz="1400" dirty="0">
                <a:solidFill>
                  <a:schemeClr val="bg1"/>
                </a:solidFill>
                <a:effectLst/>
                <a:latin typeface="Kristen ITC" panose="03050502040202030202" pitchFamily="66" charset="0"/>
                <a:ea typeface="Times New Roman" panose="02020603050405020304" pitchFamily="18" charset="0"/>
              </a:rPr>
            </a:br>
            <a:r>
              <a:rPr lang="id-ID" sz="1400" dirty="0">
                <a:solidFill>
                  <a:schemeClr val="bg1"/>
                </a:solidFill>
                <a:effectLst/>
                <a:latin typeface="Kristen ITC" panose="03050502040202030202" pitchFamily="66" charset="0"/>
                <a:ea typeface="Times New Roman" panose="02020603050405020304" pitchFamily="18" charset="0"/>
              </a:rPr>
              <a:t> membutuhkan. </a:t>
            </a:r>
            <a:endParaRPr lang="en-ID" sz="1400" dirty="0">
              <a:solidFill>
                <a:schemeClr val="bg1"/>
              </a:solidFill>
              <a:effectLst/>
              <a:latin typeface="Kristen ITC" panose="03050502040202030202" pitchFamily="66" charset="0"/>
              <a:ea typeface="Arial" panose="020B0604020202020204" pitchFamily="34" charset="0"/>
            </a:endParaRPr>
          </a:p>
          <a:p>
            <a:pPr algn="ctr"/>
            <a:endParaRPr lang="ko-KR" altLang="en-US" sz="1400" b="1" dirty="0">
              <a:solidFill>
                <a:schemeClr val="bg1"/>
              </a:solidFill>
              <a:cs typeface="Arial" pitchFamily="34" charset="0"/>
            </a:endParaRPr>
          </a:p>
        </p:txBody>
      </p:sp>
      <p:sp>
        <p:nvSpPr>
          <p:cNvPr id="4" name="Freeform 3"/>
          <p:cNvSpPr/>
          <p:nvPr/>
        </p:nvSpPr>
        <p:spPr>
          <a:xfrm rot="21364001">
            <a:off x="-76163" y="826541"/>
            <a:ext cx="6965181" cy="1182565"/>
          </a:xfrm>
          <a:custGeom>
            <a:avLst/>
            <a:gdLst>
              <a:gd name="connsiteX0" fmla="*/ 6702732 w 8527613"/>
              <a:gd name="connsiteY0" fmla="*/ 0 h 1932318"/>
              <a:gd name="connsiteX1" fmla="*/ 7289327 w 8527613"/>
              <a:gd name="connsiteY1" fmla="*/ 1190446 h 1932318"/>
              <a:gd name="connsiteX2" fmla="*/ 8199872 w 8527613"/>
              <a:gd name="connsiteY2" fmla="*/ 354402 h 1932318"/>
              <a:gd name="connsiteX3" fmla="*/ 8063738 w 8527613"/>
              <a:gd name="connsiteY3" fmla="*/ 218268 h 1932318"/>
              <a:gd name="connsiteX4" fmla="*/ 8527613 w 8527613"/>
              <a:gd name="connsiteY4" fmla="*/ 35564 h 1932318"/>
              <a:gd name="connsiteX5" fmla="*/ 8438753 w 8527613"/>
              <a:gd name="connsiteY5" fmla="*/ 593283 h 1932318"/>
              <a:gd name="connsiteX6" fmla="*/ 8307071 w 8527613"/>
              <a:gd name="connsiteY6" fmla="*/ 461601 h 1932318"/>
              <a:gd name="connsiteX7" fmla="*/ 7375593 w 8527613"/>
              <a:gd name="connsiteY7" fmla="*/ 1544129 h 1932318"/>
              <a:gd name="connsiteX8" fmla="*/ 6737237 w 8527613"/>
              <a:gd name="connsiteY8" fmla="*/ 129398 h 1932318"/>
              <a:gd name="connsiteX9" fmla="*/ 767759 w 8527613"/>
              <a:gd name="connsiteY9" fmla="*/ 1932318 h 1932318"/>
              <a:gd name="connsiteX10" fmla="*/ 7 w 8527613"/>
              <a:gd name="connsiteY10" fmla="*/ 1104182 h 1932318"/>
              <a:gd name="connsiteX11" fmla="*/ 6702732 w 8527613"/>
              <a:gd name="connsiteY11" fmla="*/ 0 h 1932318"/>
              <a:gd name="connsiteX0" fmla="*/ 6703554 w 8528435"/>
              <a:gd name="connsiteY0" fmla="*/ 0 h 2303254"/>
              <a:gd name="connsiteX1" fmla="*/ 7290149 w 8528435"/>
              <a:gd name="connsiteY1" fmla="*/ 1190446 h 2303254"/>
              <a:gd name="connsiteX2" fmla="*/ 8200694 w 8528435"/>
              <a:gd name="connsiteY2" fmla="*/ 354402 h 2303254"/>
              <a:gd name="connsiteX3" fmla="*/ 8064560 w 8528435"/>
              <a:gd name="connsiteY3" fmla="*/ 218268 h 2303254"/>
              <a:gd name="connsiteX4" fmla="*/ 8528435 w 8528435"/>
              <a:gd name="connsiteY4" fmla="*/ 35564 h 2303254"/>
              <a:gd name="connsiteX5" fmla="*/ 8439575 w 8528435"/>
              <a:gd name="connsiteY5" fmla="*/ 593283 h 2303254"/>
              <a:gd name="connsiteX6" fmla="*/ 8307893 w 8528435"/>
              <a:gd name="connsiteY6" fmla="*/ 461601 h 2303254"/>
              <a:gd name="connsiteX7" fmla="*/ 7376415 w 8528435"/>
              <a:gd name="connsiteY7" fmla="*/ 1544129 h 2303254"/>
              <a:gd name="connsiteX8" fmla="*/ 6738059 w 8528435"/>
              <a:gd name="connsiteY8" fmla="*/ 129398 h 2303254"/>
              <a:gd name="connsiteX9" fmla="*/ 830 w 8528435"/>
              <a:gd name="connsiteY9" fmla="*/ 2303254 h 2303254"/>
              <a:gd name="connsiteX10" fmla="*/ 829 w 8528435"/>
              <a:gd name="connsiteY10" fmla="*/ 1104182 h 2303254"/>
              <a:gd name="connsiteX11" fmla="*/ 6703554 w 8528435"/>
              <a:gd name="connsiteY11" fmla="*/ 0 h 2303254"/>
              <a:gd name="connsiteX0" fmla="*/ 6720227 w 8545108"/>
              <a:gd name="connsiteY0" fmla="*/ 0 h 2303254"/>
              <a:gd name="connsiteX1" fmla="*/ 7306822 w 8545108"/>
              <a:gd name="connsiteY1" fmla="*/ 1190446 h 2303254"/>
              <a:gd name="connsiteX2" fmla="*/ 8217367 w 8545108"/>
              <a:gd name="connsiteY2" fmla="*/ 354402 h 2303254"/>
              <a:gd name="connsiteX3" fmla="*/ 8081233 w 8545108"/>
              <a:gd name="connsiteY3" fmla="*/ 218268 h 2303254"/>
              <a:gd name="connsiteX4" fmla="*/ 8545108 w 8545108"/>
              <a:gd name="connsiteY4" fmla="*/ 35564 h 2303254"/>
              <a:gd name="connsiteX5" fmla="*/ 8456248 w 8545108"/>
              <a:gd name="connsiteY5" fmla="*/ 593283 h 2303254"/>
              <a:gd name="connsiteX6" fmla="*/ 8324566 w 8545108"/>
              <a:gd name="connsiteY6" fmla="*/ 461601 h 2303254"/>
              <a:gd name="connsiteX7" fmla="*/ 7393088 w 8545108"/>
              <a:gd name="connsiteY7" fmla="*/ 1544129 h 2303254"/>
              <a:gd name="connsiteX8" fmla="*/ 6754732 w 8545108"/>
              <a:gd name="connsiteY8" fmla="*/ 129398 h 2303254"/>
              <a:gd name="connsiteX9" fmla="*/ 17503 w 8545108"/>
              <a:gd name="connsiteY9" fmla="*/ 2303254 h 2303254"/>
              <a:gd name="connsiteX10" fmla="*/ 249 w 8545108"/>
              <a:gd name="connsiteY10" fmla="*/ 897148 h 2303254"/>
              <a:gd name="connsiteX11" fmla="*/ 6720227 w 8545108"/>
              <a:gd name="connsiteY11" fmla="*/ 0 h 2303254"/>
              <a:gd name="connsiteX0" fmla="*/ 6720227 w 8545108"/>
              <a:gd name="connsiteY0" fmla="*/ 0 h 2303254"/>
              <a:gd name="connsiteX1" fmla="*/ 7306822 w 8545108"/>
              <a:gd name="connsiteY1" fmla="*/ 1190446 h 2303254"/>
              <a:gd name="connsiteX2" fmla="*/ 8217367 w 8545108"/>
              <a:gd name="connsiteY2" fmla="*/ 354402 h 2303254"/>
              <a:gd name="connsiteX3" fmla="*/ 8081233 w 8545108"/>
              <a:gd name="connsiteY3" fmla="*/ 218268 h 2303254"/>
              <a:gd name="connsiteX4" fmla="*/ 8545108 w 8545108"/>
              <a:gd name="connsiteY4" fmla="*/ 35564 h 2303254"/>
              <a:gd name="connsiteX5" fmla="*/ 8456248 w 8545108"/>
              <a:gd name="connsiteY5" fmla="*/ 593283 h 2303254"/>
              <a:gd name="connsiteX6" fmla="*/ 8324566 w 8545108"/>
              <a:gd name="connsiteY6" fmla="*/ 461601 h 2303254"/>
              <a:gd name="connsiteX7" fmla="*/ 7393088 w 8545108"/>
              <a:gd name="connsiteY7" fmla="*/ 1544129 h 2303254"/>
              <a:gd name="connsiteX8" fmla="*/ 6771985 w 8545108"/>
              <a:gd name="connsiteY8" fmla="*/ 345058 h 2303254"/>
              <a:gd name="connsiteX9" fmla="*/ 17503 w 8545108"/>
              <a:gd name="connsiteY9" fmla="*/ 2303254 h 2303254"/>
              <a:gd name="connsiteX10" fmla="*/ 249 w 8545108"/>
              <a:gd name="connsiteY10" fmla="*/ 897148 h 2303254"/>
              <a:gd name="connsiteX11" fmla="*/ 6720227 w 8545108"/>
              <a:gd name="connsiteY11" fmla="*/ 0 h 2303254"/>
              <a:gd name="connsiteX0" fmla="*/ 6780612 w 8545108"/>
              <a:gd name="connsiteY0" fmla="*/ 197350 h 2267690"/>
              <a:gd name="connsiteX1" fmla="*/ 7306822 w 8545108"/>
              <a:gd name="connsiteY1" fmla="*/ 1154882 h 2267690"/>
              <a:gd name="connsiteX2" fmla="*/ 8217367 w 8545108"/>
              <a:gd name="connsiteY2" fmla="*/ 318838 h 2267690"/>
              <a:gd name="connsiteX3" fmla="*/ 8081233 w 8545108"/>
              <a:gd name="connsiteY3" fmla="*/ 182704 h 2267690"/>
              <a:gd name="connsiteX4" fmla="*/ 8545108 w 8545108"/>
              <a:gd name="connsiteY4" fmla="*/ 0 h 2267690"/>
              <a:gd name="connsiteX5" fmla="*/ 8456248 w 8545108"/>
              <a:gd name="connsiteY5" fmla="*/ 557719 h 2267690"/>
              <a:gd name="connsiteX6" fmla="*/ 8324566 w 8545108"/>
              <a:gd name="connsiteY6" fmla="*/ 426037 h 2267690"/>
              <a:gd name="connsiteX7" fmla="*/ 7393088 w 8545108"/>
              <a:gd name="connsiteY7" fmla="*/ 1508565 h 2267690"/>
              <a:gd name="connsiteX8" fmla="*/ 6771985 w 8545108"/>
              <a:gd name="connsiteY8" fmla="*/ 309494 h 2267690"/>
              <a:gd name="connsiteX9" fmla="*/ 17503 w 8545108"/>
              <a:gd name="connsiteY9" fmla="*/ 2267690 h 2267690"/>
              <a:gd name="connsiteX10" fmla="*/ 249 w 8545108"/>
              <a:gd name="connsiteY10" fmla="*/ 861584 h 2267690"/>
              <a:gd name="connsiteX11" fmla="*/ 6780612 w 8545108"/>
              <a:gd name="connsiteY11" fmla="*/ 197350 h 2267690"/>
              <a:gd name="connsiteX0" fmla="*/ 6780612 w 8545108"/>
              <a:gd name="connsiteY0" fmla="*/ 197350 h 2095162"/>
              <a:gd name="connsiteX1" fmla="*/ 7306822 w 8545108"/>
              <a:gd name="connsiteY1" fmla="*/ 1154882 h 2095162"/>
              <a:gd name="connsiteX2" fmla="*/ 8217367 w 8545108"/>
              <a:gd name="connsiteY2" fmla="*/ 318838 h 2095162"/>
              <a:gd name="connsiteX3" fmla="*/ 8081233 w 8545108"/>
              <a:gd name="connsiteY3" fmla="*/ 182704 h 2095162"/>
              <a:gd name="connsiteX4" fmla="*/ 8545108 w 8545108"/>
              <a:gd name="connsiteY4" fmla="*/ 0 h 2095162"/>
              <a:gd name="connsiteX5" fmla="*/ 8456248 w 8545108"/>
              <a:gd name="connsiteY5" fmla="*/ 557719 h 2095162"/>
              <a:gd name="connsiteX6" fmla="*/ 8324566 w 8545108"/>
              <a:gd name="connsiteY6" fmla="*/ 426037 h 2095162"/>
              <a:gd name="connsiteX7" fmla="*/ 7393088 w 8545108"/>
              <a:gd name="connsiteY7" fmla="*/ 1508565 h 2095162"/>
              <a:gd name="connsiteX8" fmla="*/ 6771985 w 8545108"/>
              <a:gd name="connsiteY8" fmla="*/ 309494 h 2095162"/>
              <a:gd name="connsiteX9" fmla="*/ 17503 w 8545108"/>
              <a:gd name="connsiteY9" fmla="*/ 2095162 h 2095162"/>
              <a:gd name="connsiteX10" fmla="*/ 249 w 8545108"/>
              <a:gd name="connsiteY10" fmla="*/ 861584 h 2095162"/>
              <a:gd name="connsiteX11" fmla="*/ 6780612 w 8545108"/>
              <a:gd name="connsiteY11" fmla="*/ 197350 h 209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45108" h="2095162">
                <a:moveTo>
                  <a:pt x="6780612" y="197350"/>
                </a:moveTo>
                <a:lnTo>
                  <a:pt x="7306822" y="1154882"/>
                </a:lnTo>
                <a:lnTo>
                  <a:pt x="8217367" y="318838"/>
                </a:lnTo>
                <a:lnTo>
                  <a:pt x="8081233" y="182704"/>
                </a:lnTo>
                <a:lnTo>
                  <a:pt x="8545108" y="0"/>
                </a:lnTo>
                <a:lnTo>
                  <a:pt x="8456248" y="557719"/>
                </a:lnTo>
                <a:lnTo>
                  <a:pt x="8324566" y="426037"/>
                </a:lnTo>
                <a:lnTo>
                  <a:pt x="7393088" y="1508565"/>
                </a:lnTo>
                <a:lnTo>
                  <a:pt x="6771985" y="309494"/>
                </a:lnTo>
                <a:lnTo>
                  <a:pt x="17503" y="2095162"/>
                </a:lnTo>
                <a:cubicBezTo>
                  <a:pt x="20378" y="1706973"/>
                  <a:pt x="-2626" y="1249773"/>
                  <a:pt x="249" y="861584"/>
                </a:cubicBezTo>
                <a:lnTo>
                  <a:pt x="6780612" y="19735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95464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latin typeface="Bernard MT Condensed" panose="02050806060905020404" pitchFamily="18" charset="0"/>
              </a:rPr>
              <a:t>Thank you</a:t>
            </a:r>
            <a:endParaRPr lang="ko-KR" altLang="en-US" dirty="0">
              <a:solidFill>
                <a:schemeClr val="bg1"/>
              </a:solidFill>
              <a:latin typeface="Bernard MT Condensed" panose="02050806060905020404" pitchFamily="18" charset="0"/>
            </a:endParaRPr>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2341</TotalTime>
  <Words>573</Words>
  <Application>Microsoft Office PowerPoint</Application>
  <PresentationFormat>On-screen Show (16:9)</PresentationFormat>
  <Paragraphs>50</Paragraphs>
  <Slides>9</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9</vt:i4>
      </vt:variant>
    </vt:vector>
  </HeadingPairs>
  <TitlesOfParts>
    <vt:vector size="24" baseType="lpstr">
      <vt:lpstr>맑은 고딕</vt:lpstr>
      <vt:lpstr>SimSun</vt:lpstr>
      <vt:lpstr>Algerian</vt:lpstr>
      <vt:lpstr>Arial</vt:lpstr>
      <vt:lpstr>Bahnschrift Condensed</vt:lpstr>
      <vt:lpstr>Bernard MT Condensed</vt:lpstr>
      <vt:lpstr>Comic Sans MS</vt:lpstr>
      <vt:lpstr>Kristen ITC</vt:lpstr>
      <vt:lpstr>MV Boli</vt:lpstr>
      <vt:lpstr>Rockwell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Delvia Ferdianti P</cp:lastModifiedBy>
  <cp:revision>113</cp:revision>
  <dcterms:created xsi:type="dcterms:W3CDTF">2016-12-05T23:26:54Z</dcterms:created>
  <dcterms:modified xsi:type="dcterms:W3CDTF">2020-09-30T03:35:10Z</dcterms:modified>
</cp:coreProperties>
</file>