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9" r:id="rId6"/>
    <p:sldId id="260" r:id="rId7"/>
    <p:sldId id="261" r:id="rId8"/>
    <p:sldId id="262" r:id="rId9"/>
    <p:sldId id="263" r:id="rId10"/>
    <p:sldId id="264" r:id="rId11"/>
    <p:sldId id="266" r:id="rId12"/>
    <p:sldId id="265" r:id="rId13"/>
    <p:sldId id="267" r:id="rId14"/>
    <p:sldId id="268" r:id="rId15"/>
    <p:sldId id="280" r:id="rId16"/>
    <p:sldId id="281" r:id="rId17"/>
    <p:sldId id="284" r:id="rId18"/>
    <p:sldId id="283" r:id="rId19"/>
    <p:sldId id="273" r:id="rId20"/>
    <p:sldId id="279" r:id="rId21"/>
    <p:sldId id="278" r:id="rId22"/>
    <p:sldId id="275" r:id="rId23"/>
    <p:sldId id="276" r:id="rId24"/>
    <p:sldId id="277" r:id="rId25"/>
    <p:sldId id="274" r:id="rId26"/>
    <p:sldId id="270" r:id="rId27"/>
    <p:sldId id="271" r:id="rId28"/>
    <p:sldId id="282" r:id="rId29"/>
    <p:sldId id="27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B789F8-7108-497D-B3D4-9CA845131ECD}" v="46" dt="2021-12-24T11:31:07.590"/>
    <p1510:client id="{916D77A8-033B-0A4D-9938-BF60ED610953}" v="253" dt="2021-12-24T11:46:27.177"/>
    <p1510:client id="{DEB65351-FD13-442E-BC9D-619B04880444}" v="575" dt="2021-12-24T10:46:09.1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3964"/>
  </p:normalViewPr>
  <p:slideViewPr>
    <p:cSldViewPr snapToGrid="0">
      <p:cViewPr varScale="1">
        <p:scale>
          <a:sx n="119" d="100"/>
          <a:sy n="119" d="100"/>
        </p:scale>
        <p:origin x="3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C52EF-326B-004A-901A-BA3D84AB5F6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99F00E4-BDD4-DF4B-86FB-FAD7ADE64E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3441F3E-244E-3F49-8076-F4B1C2678212}"/>
              </a:ext>
            </a:extLst>
          </p:cNvPr>
          <p:cNvSpPr>
            <a:spLocks noGrp="1"/>
          </p:cNvSpPr>
          <p:nvPr>
            <p:ph type="dt" sz="half" idx="10"/>
          </p:nvPr>
        </p:nvSpPr>
        <p:spPr/>
        <p:txBody>
          <a:bodyPr/>
          <a:lstStyle/>
          <a:p>
            <a:fld id="{467D379D-64B0-0F46-8C34-A4B8C8190715}" type="datetimeFigureOut">
              <a:rPr lang="en-US" smtClean="0"/>
              <a:t>12/24/21</a:t>
            </a:fld>
            <a:endParaRPr lang="en-US"/>
          </a:p>
        </p:txBody>
      </p:sp>
      <p:sp>
        <p:nvSpPr>
          <p:cNvPr id="5" name="Footer Placeholder 4">
            <a:extLst>
              <a:ext uri="{FF2B5EF4-FFF2-40B4-BE49-F238E27FC236}">
                <a16:creationId xmlns:a16="http://schemas.microsoft.com/office/drawing/2014/main" id="{72F090B7-BB81-8A4D-AD3B-EB37F664BE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6D7F7A-8CA6-2D40-B546-381BAA1B0274}"/>
              </a:ext>
            </a:extLst>
          </p:cNvPr>
          <p:cNvSpPr>
            <a:spLocks noGrp="1"/>
          </p:cNvSpPr>
          <p:nvPr>
            <p:ph type="sldNum" sz="quarter" idx="12"/>
          </p:nvPr>
        </p:nvSpPr>
        <p:spPr/>
        <p:txBody>
          <a:bodyPr/>
          <a:lstStyle/>
          <a:p>
            <a:fld id="{8A5283FE-FD24-1F40-9655-1C3242BC77E5}" type="slidenum">
              <a:rPr lang="en-US" smtClean="0"/>
              <a:t>‹#›</a:t>
            </a:fld>
            <a:endParaRPr lang="en-US"/>
          </a:p>
        </p:txBody>
      </p:sp>
    </p:spTree>
    <p:extLst>
      <p:ext uri="{BB962C8B-B14F-4D97-AF65-F5344CB8AC3E}">
        <p14:creationId xmlns:p14="http://schemas.microsoft.com/office/powerpoint/2010/main" val="2836447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B1090-3E21-2F41-B6B2-9927B5145BE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17853DD-D917-BB43-AE3B-44062D1CB9E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DCB5240-43A6-1B48-841A-5A96639F09E6}"/>
              </a:ext>
            </a:extLst>
          </p:cNvPr>
          <p:cNvSpPr>
            <a:spLocks noGrp="1"/>
          </p:cNvSpPr>
          <p:nvPr>
            <p:ph type="dt" sz="half" idx="10"/>
          </p:nvPr>
        </p:nvSpPr>
        <p:spPr/>
        <p:txBody>
          <a:bodyPr/>
          <a:lstStyle/>
          <a:p>
            <a:fld id="{467D379D-64B0-0F46-8C34-A4B8C8190715}" type="datetimeFigureOut">
              <a:rPr lang="en-US" smtClean="0"/>
              <a:t>12/24/21</a:t>
            </a:fld>
            <a:endParaRPr lang="en-US"/>
          </a:p>
        </p:txBody>
      </p:sp>
      <p:sp>
        <p:nvSpPr>
          <p:cNvPr id="5" name="Footer Placeholder 4">
            <a:extLst>
              <a:ext uri="{FF2B5EF4-FFF2-40B4-BE49-F238E27FC236}">
                <a16:creationId xmlns:a16="http://schemas.microsoft.com/office/drawing/2014/main" id="{F38715A8-1F9A-B041-8EE2-0CE09B2137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BF9AC4-F116-8949-99F0-DFB0ABD6E240}"/>
              </a:ext>
            </a:extLst>
          </p:cNvPr>
          <p:cNvSpPr>
            <a:spLocks noGrp="1"/>
          </p:cNvSpPr>
          <p:nvPr>
            <p:ph type="sldNum" sz="quarter" idx="12"/>
          </p:nvPr>
        </p:nvSpPr>
        <p:spPr/>
        <p:txBody>
          <a:bodyPr/>
          <a:lstStyle/>
          <a:p>
            <a:fld id="{8A5283FE-FD24-1F40-9655-1C3242BC77E5}" type="slidenum">
              <a:rPr lang="en-US" smtClean="0"/>
              <a:t>‹#›</a:t>
            </a:fld>
            <a:endParaRPr lang="en-US"/>
          </a:p>
        </p:txBody>
      </p:sp>
    </p:spTree>
    <p:extLst>
      <p:ext uri="{BB962C8B-B14F-4D97-AF65-F5344CB8AC3E}">
        <p14:creationId xmlns:p14="http://schemas.microsoft.com/office/powerpoint/2010/main" val="665511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0B0E7E-AF75-DF49-AEA7-990E2CDAE28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DED30F7-1379-024F-B1E9-717EC4A336E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2162A14-2E6D-F74A-9516-49D83CD61E52}"/>
              </a:ext>
            </a:extLst>
          </p:cNvPr>
          <p:cNvSpPr>
            <a:spLocks noGrp="1"/>
          </p:cNvSpPr>
          <p:nvPr>
            <p:ph type="dt" sz="half" idx="10"/>
          </p:nvPr>
        </p:nvSpPr>
        <p:spPr/>
        <p:txBody>
          <a:bodyPr/>
          <a:lstStyle/>
          <a:p>
            <a:fld id="{467D379D-64B0-0F46-8C34-A4B8C8190715}" type="datetimeFigureOut">
              <a:rPr lang="en-US" smtClean="0"/>
              <a:t>12/24/21</a:t>
            </a:fld>
            <a:endParaRPr lang="en-US"/>
          </a:p>
        </p:txBody>
      </p:sp>
      <p:sp>
        <p:nvSpPr>
          <p:cNvPr id="5" name="Footer Placeholder 4">
            <a:extLst>
              <a:ext uri="{FF2B5EF4-FFF2-40B4-BE49-F238E27FC236}">
                <a16:creationId xmlns:a16="http://schemas.microsoft.com/office/drawing/2014/main" id="{62B1480A-6ACC-6A43-A937-578CE435C7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EB7896-4159-BD44-B97B-D5B0AD5D3CB9}"/>
              </a:ext>
            </a:extLst>
          </p:cNvPr>
          <p:cNvSpPr>
            <a:spLocks noGrp="1"/>
          </p:cNvSpPr>
          <p:nvPr>
            <p:ph type="sldNum" sz="quarter" idx="12"/>
          </p:nvPr>
        </p:nvSpPr>
        <p:spPr/>
        <p:txBody>
          <a:bodyPr/>
          <a:lstStyle/>
          <a:p>
            <a:fld id="{8A5283FE-FD24-1F40-9655-1C3242BC77E5}" type="slidenum">
              <a:rPr lang="en-US" smtClean="0"/>
              <a:t>‹#›</a:t>
            </a:fld>
            <a:endParaRPr lang="en-US"/>
          </a:p>
        </p:txBody>
      </p:sp>
    </p:spTree>
    <p:extLst>
      <p:ext uri="{BB962C8B-B14F-4D97-AF65-F5344CB8AC3E}">
        <p14:creationId xmlns:p14="http://schemas.microsoft.com/office/powerpoint/2010/main" val="3804941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61800-FB2F-D24A-B1A0-34C98E250F8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758019F-2135-8649-8ACE-99831A8A72B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C76E92B-2C24-7045-9E75-A072FDA45AAB}"/>
              </a:ext>
            </a:extLst>
          </p:cNvPr>
          <p:cNvSpPr>
            <a:spLocks noGrp="1"/>
          </p:cNvSpPr>
          <p:nvPr>
            <p:ph type="dt" sz="half" idx="10"/>
          </p:nvPr>
        </p:nvSpPr>
        <p:spPr/>
        <p:txBody>
          <a:bodyPr/>
          <a:lstStyle/>
          <a:p>
            <a:fld id="{467D379D-64B0-0F46-8C34-A4B8C8190715}" type="datetimeFigureOut">
              <a:rPr lang="en-US" smtClean="0"/>
              <a:t>12/24/21</a:t>
            </a:fld>
            <a:endParaRPr lang="en-US"/>
          </a:p>
        </p:txBody>
      </p:sp>
      <p:sp>
        <p:nvSpPr>
          <p:cNvPr id="5" name="Footer Placeholder 4">
            <a:extLst>
              <a:ext uri="{FF2B5EF4-FFF2-40B4-BE49-F238E27FC236}">
                <a16:creationId xmlns:a16="http://schemas.microsoft.com/office/drawing/2014/main" id="{3AC8DFA1-E5F4-944B-8A14-F768F89765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C88D3-1801-C14F-9D35-9D18F5B77589}"/>
              </a:ext>
            </a:extLst>
          </p:cNvPr>
          <p:cNvSpPr>
            <a:spLocks noGrp="1"/>
          </p:cNvSpPr>
          <p:nvPr>
            <p:ph type="sldNum" sz="quarter" idx="12"/>
          </p:nvPr>
        </p:nvSpPr>
        <p:spPr/>
        <p:txBody>
          <a:bodyPr/>
          <a:lstStyle/>
          <a:p>
            <a:fld id="{8A5283FE-FD24-1F40-9655-1C3242BC77E5}" type="slidenum">
              <a:rPr lang="en-US" smtClean="0"/>
              <a:t>‹#›</a:t>
            </a:fld>
            <a:endParaRPr lang="en-US"/>
          </a:p>
        </p:txBody>
      </p:sp>
    </p:spTree>
    <p:extLst>
      <p:ext uri="{BB962C8B-B14F-4D97-AF65-F5344CB8AC3E}">
        <p14:creationId xmlns:p14="http://schemas.microsoft.com/office/powerpoint/2010/main" val="4062525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F3DD4-2180-724D-B4C7-D6E72ABDD8B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453AC8C-8682-2B41-B631-1707CEA16C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64CCDD5-0A09-D64E-BF49-3316828CCEEF}"/>
              </a:ext>
            </a:extLst>
          </p:cNvPr>
          <p:cNvSpPr>
            <a:spLocks noGrp="1"/>
          </p:cNvSpPr>
          <p:nvPr>
            <p:ph type="dt" sz="half" idx="10"/>
          </p:nvPr>
        </p:nvSpPr>
        <p:spPr/>
        <p:txBody>
          <a:bodyPr/>
          <a:lstStyle/>
          <a:p>
            <a:fld id="{467D379D-64B0-0F46-8C34-A4B8C8190715}" type="datetimeFigureOut">
              <a:rPr lang="en-US" smtClean="0"/>
              <a:t>12/24/21</a:t>
            </a:fld>
            <a:endParaRPr lang="en-US"/>
          </a:p>
        </p:txBody>
      </p:sp>
      <p:sp>
        <p:nvSpPr>
          <p:cNvPr id="5" name="Footer Placeholder 4">
            <a:extLst>
              <a:ext uri="{FF2B5EF4-FFF2-40B4-BE49-F238E27FC236}">
                <a16:creationId xmlns:a16="http://schemas.microsoft.com/office/drawing/2014/main" id="{973E845E-5156-AB47-ABA1-DF546496EE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37A135-59CD-3043-8457-994DFBBF657D}"/>
              </a:ext>
            </a:extLst>
          </p:cNvPr>
          <p:cNvSpPr>
            <a:spLocks noGrp="1"/>
          </p:cNvSpPr>
          <p:nvPr>
            <p:ph type="sldNum" sz="quarter" idx="12"/>
          </p:nvPr>
        </p:nvSpPr>
        <p:spPr/>
        <p:txBody>
          <a:bodyPr/>
          <a:lstStyle/>
          <a:p>
            <a:fld id="{8A5283FE-FD24-1F40-9655-1C3242BC77E5}" type="slidenum">
              <a:rPr lang="en-US" smtClean="0"/>
              <a:t>‹#›</a:t>
            </a:fld>
            <a:endParaRPr lang="en-US"/>
          </a:p>
        </p:txBody>
      </p:sp>
    </p:spTree>
    <p:extLst>
      <p:ext uri="{BB962C8B-B14F-4D97-AF65-F5344CB8AC3E}">
        <p14:creationId xmlns:p14="http://schemas.microsoft.com/office/powerpoint/2010/main" val="3219410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F102-4AED-AC4B-A6D7-5D96C7C089B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D8C80E2-935C-7347-BF2E-0ADE0F682B7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63127E8-972F-DE48-B9F5-C126B9787AB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78983B2-4C80-C447-B148-38E4E6C1F8FD}"/>
              </a:ext>
            </a:extLst>
          </p:cNvPr>
          <p:cNvSpPr>
            <a:spLocks noGrp="1"/>
          </p:cNvSpPr>
          <p:nvPr>
            <p:ph type="dt" sz="half" idx="10"/>
          </p:nvPr>
        </p:nvSpPr>
        <p:spPr/>
        <p:txBody>
          <a:bodyPr/>
          <a:lstStyle/>
          <a:p>
            <a:fld id="{467D379D-64B0-0F46-8C34-A4B8C8190715}" type="datetimeFigureOut">
              <a:rPr lang="en-US" smtClean="0"/>
              <a:t>12/24/21</a:t>
            </a:fld>
            <a:endParaRPr lang="en-US"/>
          </a:p>
        </p:txBody>
      </p:sp>
      <p:sp>
        <p:nvSpPr>
          <p:cNvPr id="6" name="Footer Placeholder 5">
            <a:extLst>
              <a:ext uri="{FF2B5EF4-FFF2-40B4-BE49-F238E27FC236}">
                <a16:creationId xmlns:a16="http://schemas.microsoft.com/office/drawing/2014/main" id="{FFBADEED-0380-934B-BB5E-14DA91F902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D3DF38-00B4-3F4F-8656-D9A30D217AFE}"/>
              </a:ext>
            </a:extLst>
          </p:cNvPr>
          <p:cNvSpPr>
            <a:spLocks noGrp="1"/>
          </p:cNvSpPr>
          <p:nvPr>
            <p:ph type="sldNum" sz="quarter" idx="12"/>
          </p:nvPr>
        </p:nvSpPr>
        <p:spPr/>
        <p:txBody>
          <a:bodyPr/>
          <a:lstStyle/>
          <a:p>
            <a:fld id="{8A5283FE-FD24-1F40-9655-1C3242BC77E5}" type="slidenum">
              <a:rPr lang="en-US" smtClean="0"/>
              <a:t>‹#›</a:t>
            </a:fld>
            <a:endParaRPr lang="en-US"/>
          </a:p>
        </p:txBody>
      </p:sp>
    </p:spTree>
    <p:extLst>
      <p:ext uri="{BB962C8B-B14F-4D97-AF65-F5344CB8AC3E}">
        <p14:creationId xmlns:p14="http://schemas.microsoft.com/office/powerpoint/2010/main" val="3917450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C61E0-D101-904C-B783-F5E2FA6DD07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735CA41-372F-CF40-AFDC-883D9CF1B0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BD18156-71D3-D043-99F1-10C50ED7D6E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3FC37B3-E55D-E845-97DD-8024A786E3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61F925A-0496-9548-9BA6-14C3043A5E3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4DD437A-DD24-D041-A1D1-A9D2F27F24FB}"/>
              </a:ext>
            </a:extLst>
          </p:cNvPr>
          <p:cNvSpPr>
            <a:spLocks noGrp="1"/>
          </p:cNvSpPr>
          <p:nvPr>
            <p:ph type="dt" sz="half" idx="10"/>
          </p:nvPr>
        </p:nvSpPr>
        <p:spPr/>
        <p:txBody>
          <a:bodyPr/>
          <a:lstStyle/>
          <a:p>
            <a:fld id="{467D379D-64B0-0F46-8C34-A4B8C8190715}" type="datetimeFigureOut">
              <a:rPr lang="en-US" smtClean="0"/>
              <a:t>12/24/21</a:t>
            </a:fld>
            <a:endParaRPr lang="en-US"/>
          </a:p>
        </p:txBody>
      </p:sp>
      <p:sp>
        <p:nvSpPr>
          <p:cNvPr id="8" name="Footer Placeholder 7">
            <a:extLst>
              <a:ext uri="{FF2B5EF4-FFF2-40B4-BE49-F238E27FC236}">
                <a16:creationId xmlns:a16="http://schemas.microsoft.com/office/drawing/2014/main" id="{16AB4DF1-39CC-D84A-9FCE-9BF8DAD31C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09F859-51AD-964E-A737-8F473086AAC1}"/>
              </a:ext>
            </a:extLst>
          </p:cNvPr>
          <p:cNvSpPr>
            <a:spLocks noGrp="1"/>
          </p:cNvSpPr>
          <p:nvPr>
            <p:ph type="sldNum" sz="quarter" idx="12"/>
          </p:nvPr>
        </p:nvSpPr>
        <p:spPr/>
        <p:txBody>
          <a:bodyPr/>
          <a:lstStyle/>
          <a:p>
            <a:fld id="{8A5283FE-FD24-1F40-9655-1C3242BC77E5}" type="slidenum">
              <a:rPr lang="en-US" smtClean="0"/>
              <a:t>‹#›</a:t>
            </a:fld>
            <a:endParaRPr lang="en-US"/>
          </a:p>
        </p:txBody>
      </p:sp>
    </p:spTree>
    <p:extLst>
      <p:ext uri="{BB962C8B-B14F-4D97-AF65-F5344CB8AC3E}">
        <p14:creationId xmlns:p14="http://schemas.microsoft.com/office/powerpoint/2010/main" val="2558152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4BF1C-03C8-AF4E-856C-8930DB2F2CD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C1A0D58-B557-3946-92E1-72B3F8FD0A18}"/>
              </a:ext>
            </a:extLst>
          </p:cNvPr>
          <p:cNvSpPr>
            <a:spLocks noGrp="1"/>
          </p:cNvSpPr>
          <p:nvPr>
            <p:ph type="dt" sz="half" idx="10"/>
          </p:nvPr>
        </p:nvSpPr>
        <p:spPr/>
        <p:txBody>
          <a:bodyPr/>
          <a:lstStyle/>
          <a:p>
            <a:fld id="{467D379D-64B0-0F46-8C34-A4B8C8190715}" type="datetimeFigureOut">
              <a:rPr lang="en-US" smtClean="0"/>
              <a:t>12/24/21</a:t>
            </a:fld>
            <a:endParaRPr lang="en-US"/>
          </a:p>
        </p:txBody>
      </p:sp>
      <p:sp>
        <p:nvSpPr>
          <p:cNvPr id="4" name="Footer Placeholder 3">
            <a:extLst>
              <a:ext uri="{FF2B5EF4-FFF2-40B4-BE49-F238E27FC236}">
                <a16:creationId xmlns:a16="http://schemas.microsoft.com/office/drawing/2014/main" id="{E9D0FDE4-2749-A24D-A8E0-F5A827B386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C1B8AB-F481-BA44-B606-CB03207EC8E2}"/>
              </a:ext>
            </a:extLst>
          </p:cNvPr>
          <p:cNvSpPr>
            <a:spLocks noGrp="1"/>
          </p:cNvSpPr>
          <p:nvPr>
            <p:ph type="sldNum" sz="quarter" idx="12"/>
          </p:nvPr>
        </p:nvSpPr>
        <p:spPr/>
        <p:txBody>
          <a:bodyPr/>
          <a:lstStyle/>
          <a:p>
            <a:fld id="{8A5283FE-FD24-1F40-9655-1C3242BC77E5}" type="slidenum">
              <a:rPr lang="en-US" smtClean="0"/>
              <a:t>‹#›</a:t>
            </a:fld>
            <a:endParaRPr lang="en-US"/>
          </a:p>
        </p:txBody>
      </p:sp>
    </p:spTree>
    <p:extLst>
      <p:ext uri="{BB962C8B-B14F-4D97-AF65-F5344CB8AC3E}">
        <p14:creationId xmlns:p14="http://schemas.microsoft.com/office/powerpoint/2010/main" val="2180707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9960E6-CFD7-6647-BB7D-E5B226476806}"/>
              </a:ext>
            </a:extLst>
          </p:cNvPr>
          <p:cNvSpPr>
            <a:spLocks noGrp="1"/>
          </p:cNvSpPr>
          <p:nvPr>
            <p:ph type="dt" sz="half" idx="10"/>
          </p:nvPr>
        </p:nvSpPr>
        <p:spPr/>
        <p:txBody>
          <a:bodyPr/>
          <a:lstStyle/>
          <a:p>
            <a:fld id="{467D379D-64B0-0F46-8C34-A4B8C8190715}" type="datetimeFigureOut">
              <a:rPr lang="en-US" smtClean="0"/>
              <a:t>12/24/21</a:t>
            </a:fld>
            <a:endParaRPr lang="en-US"/>
          </a:p>
        </p:txBody>
      </p:sp>
      <p:sp>
        <p:nvSpPr>
          <p:cNvPr id="3" name="Footer Placeholder 2">
            <a:extLst>
              <a:ext uri="{FF2B5EF4-FFF2-40B4-BE49-F238E27FC236}">
                <a16:creationId xmlns:a16="http://schemas.microsoft.com/office/drawing/2014/main" id="{BAFD7C8F-43A0-FD4B-A346-9F53B6B8F5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9304B3-FD35-C542-B020-F6E32DF06994}"/>
              </a:ext>
            </a:extLst>
          </p:cNvPr>
          <p:cNvSpPr>
            <a:spLocks noGrp="1"/>
          </p:cNvSpPr>
          <p:nvPr>
            <p:ph type="sldNum" sz="quarter" idx="12"/>
          </p:nvPr>
        </p:nvSpPr>
        <p:spPr/>
        <p:txBody>
          <a:bodyPr/>
          <a:lstStyle/>
          <a:p>
            <a:fld id="{8A5283FE-FD24-1F40-9655-1C3242BC77E5}" type="slidenum">
              <a:rPr lang="en-US" smtClean="0"/>
              <a:t>‹#›</a:t>
            </a:fld>
            <a:endParaRPr lang="en-US"/>
          </a:p>
        </p:txBody>
      </p:sp>
    </p:spTree>
    <p:extLst>
      <p:ext uri="{BB962C8B-B14F-4D97-AF65-F5344CB8AC3E}">
        <p14:creationId xmlns:p14="http://schemas.microsoft.com/office/powerpoint/2010/main" val="2523516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9CFB0-6BCD-5941-9DFF-00933A76E5C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07AB947-3685-9B4B-A760-B18431DCDB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1373F1C-050A-9943-BC7F-206B56BB18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50052B4-7429-2B4D-B7C4-A62677F87F42}"/>
              </a:ext>
            </a:extLst>
          </p:cNvPr>
          <p:cNvSpPr>
            <a:spLocks noGrp="1"/>
          </p:cNvSpPr>
          <p:nvPr>
            <p:ph type="dt" sz="half" idx="10"/>
          </p:nvPr>
        </p:nvSpPr>
        <p:spPr/>
        <p:txBody>
          <a:bodyPr/>
          <a:lstStyle/>
          <a:p>
            <a:fld id="{467D379D-64B0-0F46-8C34-A4B8C8190715}" type="datetimeFigureOut">
              <a:rPr lang="en-US" smtClean="0"/>
              <a:t>12/24/21</a:t>
            </a:fld>
            <a:endParaRPr lang="en-US"/>
          </a:p>
        </p:txBody>
      </p:sp>
      <p:sp>
        <p:nvSpPr>
          <p:cNvPr id="6" name="Footer Placeholder 5">
            <a:extLst>
              <a:ext uri="{FF2B5EF4-FFF2-40B4-BE49-F238E27FC236}">
                <a16:creationId xmlns:a16="http://schemas.microsoft.com/office/drawing/2014/main" id="{643DBC54-EE8D-C14A-A75A-B5039F927B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917435-8B03-1146-B7DA-2F631C0F50A4}"/>
              </a:ext>
            </a:extLst>
          </p:cNvPr>
          <p:cNvSpPr>
            <a:spLocks noGrp="1"/>
          </p:cNvSpPr>
          <p:nvPr>
            <p:ph type="sldNum" sz="quarter" idx="12"/>
          </p:nvPr>
        </p:nvSpPr>
        <p:spPr/>
        <p:txBody>
          <a:bodyPr/>
          <a:lstStyle/>
          <a:p>
            <a:fld id="{8A5283FE-FD24-1F40-9655-1C3242BC77E5}" type="slidenum">
              <a:rPr lang="en-US" smtClean="0"/>
              <a:t>‹#›</a:t>
            </a:fld>
            <a:endParaRPr lang="en-US"/>
          </a:p>
        </p:txBody>
      </p:sp>
    </p:spTree>
    <p:extLst>
      <p:ext uri="{BB962C8B-B14F-4D97-AF65-F5344CB8AC3E}">
        <p14:creationId xmlns:p14="http://schemas.microsoft.com/office/powerpoint/2010/main" val="565534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0BB3A-9BBB-4148-ADF8-36317AEBDB9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22EE931-9E04-624E-8905-692BEAA369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84A886-6C16-6744-9EF1-A149C56834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8CB0100-8817-0747-8DD2-D9F85CAD5640}"/>
              </a:ext>
            </a:extLst>
          </p:cNvPr>
          <p:cNvSpPr>
            <a:spLocks noGrp="1"/>
          </p:cNvSpPr>
          <p:nvPr>
            <p:ph type="dt" sz="half" idx="10"/>
          </p:nvPr>
        </p:nvSpPr>
        <p:spPr/>
        <p:txBody>
          <a:bodyPr/>
          <a:lstStyle/>
          <a:p>
            <a:fld id="{467D379D-64B0-0F46-8C34-A4B8C8190715}" type="datetimeFigureOut">
              <a:rPr lang="en-US" smtClean="0"/>
              <a:t>12/24/21</a:t>
            </a:fld>
            <a:endParaRPr lang="en-US"/>
          </a:p>
        </p:txBody>
      </p:sp>
      <p:sp>
        <p:nvSpPr>
          <p:cNvPr id="6" name="Footer Placeholder 5">
            <a:extLst>
              <a:ext uri="{FF2B5EF4-FFF2-40B4-BE49-F238E27FC236}">
                <a16:creationId xmlns:a16="http://schemas.microsoft.com/office/drawing/2014/main" id="{699C601E-EBA5-2242-8AF6-AC110E2B67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FC5B3B-2E45-A443-9DDE-88AA182612B5}"/>
              </a:ext>
            </a:extLst>
          </p:cNvPr>
          <p:cNvSpPr>
            <a:spLocks noGrp="1"/>
          </p:cNvSpPr>
          <p:nvPr>
            <p:ph type="sldNum" sz="quarter" idx="12"/>
          </p:nvPr>
        </p:nvSpPr>
        <p:spPr/>
        <p:txBody>
          <a:bodyPr/>
          <a:lstStyle/>
          <a:p>
            <a:fld id="{8A5283FE-FD24-1F40-9655-1C3242BC77E5}" type="slidenum">
              <a:rPr lang="en-US" smtClean="0"/>
              <a:t>‹#›</a:t>
            </a:fld>
            <a:endParaRPr lang="en-US"/>
          </a:p>
        </p:txBody>
      </p:sp>
    </p:spTree>
    <p:extLst>
      <p:ext uri="{BB962C8B-B14F-4D97-AF65-F5344CB8AC3E}">
        <p14:creationId xmlns:p14="http://schemas.microsoft.com/office/powerpoint/2010/main" val="2871017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C48A06-5B6A-EC42-9303-2B42DB72AF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55219FD-6F7B-054F-87F4-FEE903B2DF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9BD6E4E-E5C5-864D-AD73-F0B074AD8A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7D379D-64B0-0F46-8C34-A4B8C8190715}" type="datetimeFigureOut">
              <a:rPr lang="en-US" smtClean="0"/>
              <a:t>12/24/21</a:t>
            </a:fld>
            <a:endParaRPr lang="en-US"/>
          </a:p>
        </p:txBody>
      </p:sp>
      <p:sp>
        <p:nvSpPr>
          <p:cNvPr id="5" name="Footer Placeholder 4">
            <a:extLst>
              <a:ext uri="{FF2B5EF4-FFF2-40B4-BE49-F238E27FC236}">
                <a16:creationId xmlns:a16="http://schemas.microsoft.com/office/drawing/2014/main" id="{E6DDBEBD-F4EF-F24A-8984-76DB376C81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478F60-89C2-9643-BE9B-EF0E1F611F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5283FE-FD24-1F40-9655-1C3242BC77E5}" type="slidenum">
              <a:rPr lang="en-US" smtClean="0"/>
              <a:t>‹#›</a:t>
            </a:fld>
            <a:endParaRPr lang="en-US"/>
          </a:p>
        </p:txBody>
      </p:sp>
    </p:spTree>
    <p:extLst>
      <p:ext uri="{BB962C8B-B14F-4D97-AF65-F5344CB8AC3E}">
        <p14:creationId xmlns:p14="http://schemas.microsoft.com/office/powerpoint/2010/main" val="3391486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blazemeter.com/case-study/ticketfly?utm_source=Blog&amp;utm_medium=BM_Blog&amp;utm_campaign=performance-testing-load-testing-stress-testing-spike-testing-soak-testing" TargetMode="External"/><Relationship Id="rId2" Type="http://schemas.openxmlformats.org/officeDocument/2006/relationships/hyperlink" Target="http://info.blazemeter.com/holiday_load_testing_wp?utm_source=Blog&amp;utm_medium=BM_Blog&amp;utm_campaign=performance-testing-load-testing-stress-testing-spike-testing-soak-testin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kissflow.com/project/agile/scrum-sprint-plann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kissflow.com/project/agile/lead-time-vs-cycle-time-in-kanba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11F8F-090F-8D40-88D8-F6E5A160D5B3}"/>
              </a:ext>
            </a:extLst>
          </p:cNvPr>
          <p:cNvSpPr>
            <a:spLocks noGrp="1"/>
          </p:cNvSpPr>
          <p:nvPr>
            <p:ph type="ctrTitle"/>
          </p:nvPr>
        </p:nvSpPr>
        <p:spPr/>
        <p:txBody>
          <a:bodyPr/>
          <a:lstStyle/>
          <a:p>
            <a:r>
              <a:rPr lang="en-US"/>
              <a:t>Introduction</a:t>
            </a:r>
          </a:p>
        </p:txBody>
      </p:sp>
      <p:sp>
        <p:nvSpPr>
          <p:cNvPr id="3" name="Subtitle 2">
            <a:extLst>
              <a:ext uri="{FF2B5EF4-FFF2-40B4-BE49-F238E27FC236}">
                <a16:creationId xmlns:a16="http://schemas.microsoft.com/office/drawing/2014/main" id="{FC4DDE36-C0C8-794F-9F6A-C7A1C90F2E4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93283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05842-1034-2B40-A2E4-69B19259ECFB}"/>
              </a:ext>
            </a:extLst>
          </p:cNvPr>
          <p:cNvSpPr>
            <a:spLocks noGrp="1"/>
          </p:cNvSpPr>
          <p:nvPr>
            <p:ph type="title"/>
          </p:nvPr>
        </p:nvSpPr>
        <p:spPr/>
        <p:txBody>
          <a:bodyPr/>
          <a:lstStyle/>
          <a:p>
            <a:r>
              <a:rPr lang="en-US"/>
              <a:t>Scrum Backlogs:</a:t>
            </a:r>
          </a:p>
        </p:txBody>
      </p:sp>
      <p:sp>
        <p:nvSpPr>
          <p:cNvPr id="3" name="Content Placeholder 2">
            <a:extLst>
              <a:ext uri="{FF2B5EF4-FFF2-40B4-BE49-F238E27FC236}">
                <a16:creationId xmlns:a16="http://schemas.microsoft.com/office/drawing/2014/main" id="{8C1A17C6-EB7A-614F-B87A-25632EDF29E3}"/>
              </a:ext>
            </a:extLst>
          </p:cNvPr>
          <p:cNvSpPr>
            <a:spLocks noGrp="1"/>
          </p:cNvSpPr>
          <p:nvPr>
            <p:ph idx="1"/>
          </p:nvPr>
        </p:nvSpPr>
        <p:spPr/>
        <p:txBody>
          <a:bodyPr>
            <a:normAutofit lnSpcReduction="10000"/>
          </a:bodyPr>
          <a:lstStyle/>
          <a:p>
            <a:r>
              <a:rPr lang="en-US"/>
              <a:t>Product backlog</a:t>
            </a:r>
          </a:p>
          <a:p>
            <a:pPr lvl="1"/>
            <a:r>
              <a:rPr lang="en-US"/>
              <a:t>This is the ultimate to-do list for the project/product</a:t>
            </a:r>
          </a:p>
          <a:p>
            <a:pPr lvl="1"/>
            <a:r>
              <a:rPr lang="en-GB"/>
              <a:t>A product backlog item (PBI) is a single element of work in the product backlog</a:t>
            </a:r>
          </a:p>
          <a:p>
            <a:pPr lvl="1"/>
            <a:r>
              <a:rPr lang="en-GB"/>
              <a:t>a PBI is an individual task that needs to be </a:t>
            </a:r>
            <a:r>
              <a:rPr lang="en-GB" b="1"/>
              <a:t>taken care of to improve the project</a:t>
            </a:r>
            <a:r>
              <a:rPr lang="en-GB"/>
              <a:t> or fix an issue</a:t>
            </a:r>
            <a:endParaRPr lang="en-US"/>
          </a:p>
          <a:p>
            <a:pPr lvl="1"/>
            <a:r>
              <a:rPr lang="en-US"/>
              <a:t>If every PBI is completed it means project is completed</a:t>
            </a:r>
          </a:p>
          <a:p>
            <a:pPr lvl="1"/>
            <a:r>
              <a:rPr lang="en-US"/>
              <a:t>The list of tasks(PBI’s) are continuously monitored and prioritized</a:t>
            </a:r>
          </a:p>
          <a:p>
            <a:pPr lvl="1"/>
            <a:r>
              <a:rPr lang="en-US"/>
              <a:t>New tasks(PBI’s) can be added to reflect any change</a:t>
            </a:r>
          </a:p>
          <a:p>
            <a:pPr lvl="1"/>
            <a:r>
              <a:rPr lang="en-GB"/>
              <a:t>product backlog refers to a prioritized list of functionality which a product should contain. It is sometimes referred to as a to-do list, and is considered an 'artifact' within the scrum software development framework.</a:t>
            </a:r>
            <a:endParaRPr lang="en-US"/>
          </a:p>
        </p:txBody>
      </p:sp>
    </p:spTree>
    <p:extLst>
      <p:ext uri="{BB962C8B-B14F-4D97-AF65-F5344CB8AC3E}">
        <p14:creationId xmlns:p14="http://schemas.microsoft.com/office/powerpoint/2010/main" val="1078608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6A4EF-5B06-F146-BFE4-BDA6DA947ABA}"/>
              </a:ext>
            </a:extLst>
          </p:cNvPr>
          <p:cNvSpPr>
            <a:spLocks noGrp="1"/>
          </p:cNvSpPr>
          <p:nvPr>
            <p:ph type="title"/>
          </p:nvPr>
        </p:nvSpPr>
        <p:spPr/>
        <p:txBody>
          <a:bodyPr/>
          <a:lstStyle/>
          <a:p>
            <a:r>
              <a:rPr lang="en-US"/>
              <a:t>Sprint planning</a:t>
            </a:r>
          </a:p>
        </p:txBody>
      </p:sp>
      <p:sp>
        <p:nvSpPr>
          <p:cNvPr id="3" name="Content Placeholder 2">
            <a:extLst>
              <a:ext uri="{FF2B5EF4-FFF2-40B4-BE49-F238E27FC236}">
                <a16:creationId xmlns:a16="http://schemas.microsoft.com/office/drawing/2014/main" id="{01203349-CC05-B84B-8E04-30C179D1DCCC}"/>
              </a:ext>
            </a:extLst>
          </p:cNvPr>
          <p:cNvSpPr>
            <a:spLocks noGrp="1"/>
          </p:cNvSpPr>
          <p:nvPr>
            <p:ph idx="1"/>
          </p:nvPr>
        </p:nvSpPr>
        <p:spPr/>
        <p:txBody>
          <a:bodyPr>
            <a:normAutofit lnSpcReduction="10000"/>
          </a:bodyPr>
          <a:lstStyle/>
          <a:p>
            <a:r>
              <a:rPr lang="en-GB"/>
              <a:t>Sprint planning is </a:t>
            </a:r>
            <a:r>
              <a:rPr lang="en-GB" b="1"/>
              <a:t>an event in scrum that kicks off the sprint</a:t>
            </a:r>
          </a:p>
          <a:p>
            <a:r>
              <a:rPr lang="en-GB"/>
              <a:t>The purpose of sprint planning is to define what can be delivered in the sprint and how that work will be achieved</a:t>
            </a:r>
          </a:p>
          <a:p>
            <a:r>
              <a:rPr lang="en-GB"/>
              <a:t>Sprint planning is done in collaboration with the whole scrum team</a:t>
            </a:r>
          </a:p>
          <a:p>
            <a:r>
              <a:rPr lang="en-GB"/>
              <a:t>before you can leap into action you have to set up the sprint:</a:t>
            </a:r>
          </a:p>
          <a:p>
            <a:pPr lvl="1"/>
            <a:r>
              <a:rPr lang="en-GB" b="1"/>
              <a:t>The What</a:t>
            </a:r>
            <a:r>
              <a:rPr lang="en-GB"/>
              <a:t> –  The product owner describes the objective(or goal) of the sprint and what backlog items contribute to that goal</a:t>
            </a:r>
          </a:p>
          <a:p>
            <a:pPr lvl="1"/>
            <a:r>
              <a:rPr lang="en-GB" b="1"/>
              <a:t>The How</a:t>
            </a:r>
            <a:r>
              <a:rPr lang="en-GB"/>
              <a:t> – The development team plans the work necessary to deliver the sprint goal</a:t>
            </a:r>
          </a:p>
          <a:p>
            <a:r>
              <a:rPr lang="en-GB"/>
              <a:t>Ultimately, the resulting sprint plan is a negotiation between the development team and product owner based on value and effort.</a:t>
            </a:r>
          </a:p>
          <a:p>
            <a:pPr marL="457200" lvl="1" indent="0">
              <a:buNone/>
            </a:pPr>
            <a:endParaRPr lang="en-US"/>
          </a:p>
        </p:txBody>
      </p:sp>
    </p:spTree>
    <p:extLst>
      <p:ext uri="{BB962C8B-B14F-4D97-AF65-F5344CB8AC3E}">
        <p14:creationId xmlns:p14="http://schemas.microsoft.com/office/powerpoint/2010/main" val="23291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E2BD47-889A-194F-AE25-23D560CCB642}"/>
              </a:ext>
            </a:extLst>
          </p:cNvPr>
          <p:cNvSpPr>
            <a:spLocks noGrp="1"/>
          </p:cNvSpPr>
          <p:nvPr>
            <p:ph idx="1"/>
          </p:nvPr>
        </p:nvSpPr>
        <p:spPr>
          <a:xfrm>
            <a:off x="838200" y="233916"/>
            <a:ext cx="10515600" cy="5943047"/>
          </a:xfrm>
        </p:spPr>
        <p:txBody>
          <a:bodyPr/>
          <a:lstStyle/>
          <a:p>
            <a:r>
              <a:rPr lang="en-US"/>
              <a:t>Sprint Backlog:</a:t>
            </a:r>
          </a:p>
          <a:p>
            <a:pPr lvl="1"/>
            <a:r>
              <a:rPr lang="en-GB"/>
              <a:t> the Sprint Backlog is composed of </a:t>
            </a:r>
            <a:r>
              <a:rPr lang="en-GB" b="1"/>
              <a:t>the Sprint Goal (why), the set of Product Backlog items selected for the Sprint (what), as well as an actionable plan for delivering the Increment (how)</a:t>
            </a:r>
          </a:p>
          <a:p>
            <a:pPr lvl="1"/>
            <a:r>
              <a:rPr lang="en-GB"/>
              <a:t>The main purpose of the Sprint Backlog is </a:t>
            </a:r>
            <a:r>
              <a:rPr lang="en-GB" b="1"/>
              <a:t>to provide the Scrum Team (and other stakeholders) with full transparency of the work being done during the Sprint</a:t>
            </a:r>
            <a:r>
              <a:rPr lang="en-GB"/>
              <a:t>.</a:t>
            </a:r>
          </a:p>
          <a:p>
            <a:pPr lvl="1"/>
            <a:r>
              <a:rPr lang="en-GB"/>
              <a:t>The sprint backlog is a list of tasks </a:t>
            </a:r>
            <a:r>
              <a:rPr lang="en-GB" b="1"/>
              <a:t>identified by the Scrum team to be completed</a:t>
            </a:r>
            <a:r>
              <a:rPr lang="en-GB"/>
              <a:t> during the Scrum sprint. During the sprint planning meeting, the team selects some number of product backlog items, usually in the form of user stories, and identifies the tasks necessary to complete each user story</a:t>
            </a:r>
          </a:p>
          <a:p>
            <a:pPr lvl="1"/>
            <a:r>
              <a:rPr lang="en-GB"/>
              <a:t>A sprint backlog is the subset of product backlog that a team targets to deliver during a sprint in order to accomplish the sprint goal and make progress toward a desired outcome. </a:t>
            </a:r>
          </a:p>
          <a:p>
            <a:pPr lvl="1"/>
            <a:r>
              <a:rPr lang="en-GB"/>
              <a:t>The sprint backlog consists of </a:t>
            </a:r>
            <a:r>
              <a:rPr lang="en-GB" b="1"/>
              <a:t>product backlog items that the team agreed with their product owner to include during sprint planning</a:t>
            </a:r>
            <a:endParaRPr lang="en-US"/>
          </a:p>
          <a:p>
            <a:pPr lvl="1"/>
            <a:endParaRPr lang="en-US"/>
          </a:p>
        </p:txBody>
      </p:sp>
    </p:spTree>
    <p:extLst>
      <p:ext uri="{BB962C8B-B14F-4D97-AF65-F5344CB8AC3E}">
        <p14:creationId xmlns:p14="http://schemas.microsoft.com/office/powerpoint/2010/main" val="1795247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FCCB6-849B-B34B-B735-C1212B715F1C}"/>
              </a:ext>
            </a:extLst>
          </p:cNvPr>
          <p:cNvSpPr>
            <a:spLocks noGrp="1"/>
          </p:cNvSpPr>
          <p:nvPr>
            <p:ph type="title"/>
          </p:nvPr>
        </p:nvSpPr>
        <p:spPr/>
        <p:txBody>
          <a:bodyPr/>
          <a:lstStyle/>
          <a:p>
            <a:r>
              <a:rPr lang="en-US"/>
              <a:t>The Actual sprint</a:t>
            </a:r>
          </a:p>
        </p:txBody>
      </p:sp>
      <p:sp>
        <p:nvSpPr>
          <p:cNvPr id="3" name="Content Placeholder 2">
            <a:extLst>
              <a:ext uri="{FF2B5EF4-FFF2-40B4-BE49-F238E27FC236}">
                <a16:creationId xmlns:a16="http://schemas.microsoft.com/office/drawing/2014/main" id="{A4371323-E3A6-B44D-98D2-319B2B461737}"/>
              </a:ext>
            </a:extLst>
          </p:cNvPr>
          <p:cNvSpPr>
            <a:spLocks noGrp="1"/>
          </p:cNvSpPr>
          <p:nvPr>
            <p:ph idx="1"/>
          </p:nvPr>
        </p:nvSpPr>
        <p:spPr/>
        <p:txBody>
          <a:bodyPr/>
          <a:lstStyle/>
          <a:p>
            <a:r>
              <a:rPr lang="en-GB"/>
              <a:t>A sprint is a short, time-boxed period when a scrum team works to complete a set amount of work</a:t>
            </a:r>
          </a:p>
          <a:p>
            <a:r>
              <a:rPr lang="en-GB"/>
              <a:t>Sprints are at the very heart of scrum</a:t>
            </a:r>
          </a:p>
          <a:p>
            <a:r>
              <a:rPr lang="en-GB"/>
              <a:t>Make sure the team sets and understands the sprint goal and how success will be measured. This is the key to keeping everyone aligned and moving forward toward a common destination</a:t>
            </a:r>
          </a:p>
          <a:p>
            <a:r>
              <a:rPr lang="en-GB"/>
              <a:t>Optimize your sprints with automation</a:t>
            </a:r>
          </a:p>
          <a:p>
            <a:endParaRPr lang="en-US"/>
          </a:p>
        </p:txBody>
      </p:sp>
    </p:spTree>
    <p:extLst>
      <p:ext uri="{BB962C8B-B14F-4D97-AF65-F5344CB8AC3E}">
        <p14:creationId xmlns:p14="http://schemas.microsoft.com/office/powerpoint/2010/main" val="104481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0B0A5-7A21-714C-8217-36F7DF72161E}"/>
              </a:ext>
            </a:extLst>
          </p:cNvPr>
          <p:cNvSpPr>
            <a:spLocks noGrp="1"/>
          </p:cNvSpPr>
          <p:nvPr>
            <p:ph type="title"/>
          </p:nvPr>
        </p:nvSpPr>
        <p:spPr/>
        <p:txBody>
          <a:bodyPr/>
          <a:lstStyle/>
          <a:p>
            <a:r>
              <a:rPr lang="en-US"/>
              <a:t>Scrum Ceremony(meetings):</a:t>
            </a:r>
          </a:p>
        </p:txBody>
      </p:sp>
      <p:sp>
        <p:nvSpPr>
          <p:cNvPr id="3" name="Content Placeholder 2">
            <a:extLst>
              <a:ext uri="{FF2B5EF4-FFF2-40B4-BE49-F238E27FC236}">
                <a16:creationId xmlns:a16="http://schemas.microsoft.com/office/drawing/2014/main" id="{DC3281C7-6298-B046-8E71-E37358165476}"/>
              </a:ext>
            </a:extLst>
          </p:cNvPr>
          <p:cNvSpPr>
            <a:spLocks noGrp="1"/>
          </p:cNvSpPr>
          <p:nvPr>
            <p:ph idx="1"/>
          </p:nvPr>
        </p:nvSpPr>
        <p:spPr/>
        <p:txBody>
          <a:bodyPr>
            <a:normAutofit fontScale="77500" lnSpcReduction="20000"/>
          </a:bodyPr>
          <a:lstStyle/>
          <a:p>
            <a:r>
              <a:rPr lang="en-GB"/>
              <a:t>Sprint Planning Meeting</a:t>
            </a:r>
          </a:p>
          <a:p>
            <a:r>
              <a:rPr lang="en-GB"/>
              <a:t>Daily Scrum Meeting</a:t>
            </a:r>
          </a:p>
          <a:p>
            <a:r>
              <a:rPr lang="en-GB"/>
              <a:t>Sprint Review Meeting</a:t>
            </a:r>
          </a:p>
          <a:p>
            <a:pPr lvl="1"/>
            <a:r>
              <a:rPr lang="en-GB" b="1"/>
              <a:t>sprint review is about the product</a:t>
            </a:r>
            <a:endParaRPr lang="en-GB"/>
          </a:p>
          <a:p>
            <a:pPr lvl="1"/>
            <a:r>
              <a:rPr lang="en-GB"/>
              <a:t>in a Sprint Review meeting, </a:t>
            </a:r>
            <a:r>
              <a:rPr lang="en-GB" b="1"/>
              <a:t>the Scrum Team and stakeholders discuss the work done during the Sprint</a:t>
            </a:r>
            <a:r>
              <a:rPr lang="en-GB"/>
              <a:t>. After assessing the work done along with changes made to the Product Backlog, the group collaborates on what steps should be taken next to optimize the value of the software</a:t>
            </a:r>
          </a:p>
          <a:p>
            <a:r>
              <a:rPr lang="en-GB"/>
              <a:t>Sprint Retrospective Meeting</a:t>
            </a:r>
          </a:p>
          <a:p>
            <a:pPr lvl="1"/>
            <a:r>
              <a:rPr lang="en-GB"/>
              <a:t>sprint retrospective is about the team</a:t>
            </a:r>
          </a:p>
          <a:p>
            <a:pPr lvl="1"/>
            <a:r>
              <a:rPr lang="en-GB"/>
              <a:t>The Scrum sprint retrospective is </a:t>
            </a:r>
            <a:r>
              <a:rPr lang="en-GB" b="1"/>
              <a:t>a timeboxed meeting that takes place after the sprint review and before sprint planning</a:t>
            </a:r>
            <a:endParaRPr lang="en-GB"/>
          </a:p>
          <a:p>
            <a:pPr lvl="1"/>
            <a:r>
              <a:rPr lang="en-GB"/>
              <a:t>The sprint </a:t>
            </a:r>
            <a:r>
              <a:rPr lang="en-GB" b="1"/>
              <a:t>retrospective is focused on how the team worked together during the sprint</a:t>
            </a:r>
          </a:p>
          <a:p>
            <a:pPr lvl="1"/>
            <a:r>
              <a:rPr lang="en-GB"/>
              <a:t>goal of a sprint retrospective is to improve the development process</a:t>
            </a:r>
          </a:p>
          <a:p>
            <a:r>
              <a:rPr lang="en-GB"/>
              <a:t>Backlog Refinement Meeting</a:t>
            </a:r>
            <a:endParaRPr lang="en-US"/>
          </a:p>
        </p:txBody>
      </p:sp>
    </p:spTree>
    <p:extLst>
      <p:ext uri="{BB962C8B-B14F-4D97-AF65-F5344CB8AC3E}">
        <p14:creationId xmlns:p14="http://schemas.microsoft.com/office/powerpoint/2010/main" val="1448651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E6795-03B9-4DDB-B0F4-D6ED2003BA76}"/>
              </a:ext>
            </a:extLst>
          </p:cNvPr>
          <p:cNvSpPr>
            <a:spLocks noGrp="1"/>
          </p:cNvSpPr>
          <p:nvPr>
            <p:ph type="title"/>
          </p:nvPr>
        </p:nvSpPr>
        <p:spPr/>
        <p:txBody>
          <a:bodyPr/>
          <a:lstStyle/>
          <a:p>
            <a:r>
              <a:rPr lang="en-US">
                <a:cs typeface="Calibri Light"/>
              </a:rPr>
              <a:t>Presentation start from here</a:t>
            </a:r>
            <a:endParaRPr lang="en-US"/>
          </a:p>
        </p:txBody>
      </p:sp>
      <p:sp>
        <p:nvSpPr>
          <p:cNvPr id="3" name="Content Placeholder 2">
            <a:extLst>
              <a:ext uri="{FF2B5EF4-FFF2-40B4-BE49-F238E27FC236}">
                <a16:creationId xmlns:a16="http://schemas.microsoft.com/office/drawing/2014/main" id="{8C5161CE-B7B8-4AD5-BB9E-F08C2E2F2386}"/>
              </a:ext>
            </a:extLst>
          </p:cNvPr>
          <p:cNvSpPr>
            <a:spLocks noGrp="1"/>
          </p:cNvSpPr>
          <p:nvPr>
            <p:ph idx="1"/>
          </p:nvPr>
        </p:nvSpPr>
        <p:spPr/>
        <p:txBody>
          <a:bodyPr vert="horz" lIns="91440" tIns="45720" rIns="91440" bIns="45720" rtlCol="0" anchor="t">
            <a:normAutofit/>
          </a:bodyPr>
          <a:lstStyle/>
          <a:p>
            <a:r>
              <a:rPr lang="en-US">
                <a:cs typeface="Calibri"/>
              </a:rPr>
              <a:t>Introductions:</a:t>
            </a:r>
            <a:endParaRPr lang="en-US"/>
          </a:p>
        </p:txBody>
      </p:sp>
    </p:spTree>
    <p:extLst>
      <p:ext uri="{BB962C8B-B14F-4D97-AF65-F5344CB8AC3E}">
        <p14:creationId xmlns:p14="http://schemas.microsoft.com/office/powerpoint/2010/main" val="2085804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02382-DCCC-C34F-A52E-1D658E5B5544}"/>
              </a:ext>
            </a:extLst>
          </p:cNvPr>
          <p:cNvSpPr>
            <a:spLocks noGrp="1"/>
          </p:cNvSpPr>
          <p:nvPr>
            <p:ph type="title"/>
          </p:nvPr>
        </p:nvSpPr>
        <p:spPr/>
        <p:txBody>
          <a:bodyPr/>
          <a:lstStyle/>
          <a:p>
            <a:r>
              <a:rPr lang="en-US" dirty="0"/>
              <a:t>Project Diagram:</a:t>
            </a:r>
          </a:p>
        </p:txBody>
      </p:sp>
      <p:pic>
        <p:nvPicPr>
          <p:cNvPr id="5" name="Content Placeholder 4" descr="Diagram&#10;&#10;Description automatically generated">
            <a:extLst>
              <a:ext uri="{FF2B5EF4-FFF2-40B4-BE49-F238E27FC236}">
                <a16:creationId xmlns:a16="http://schemas.microsoft.com/office/drawing/2014/main" id="{E65DEFAC-BD9A-2C48-BD69-F5CD48A25395}"/>
              </a:ext>
            </a:extLst>
          </p:cNvPr>
          <p:cNvPicPr>
            <a:picLocks noGrp="1" noChangeAspect="1"/>
          </p:cNvPicPr>
          <p:nvPr>
            <p:ph idx="1"/>
          </p:nvPr>
        </p:nvPicPr>
        <p:blipFill>
          <a:blip r:embed="rId2"/>
          <a:stretch>
            <a:fillRect/>
          </a:stretch>
        </p:blipFill>
        <p:spPr>
          <a:xfrm>
            <a:off x="978948" y="1291164"/>
            <a:ext cx="9455970" cy="5201711"/>
          </a:xfrm>
        </p:spPr>
      </p:pic>
    </p:spTree>
    <p:extLst>
      <p:ext uri="{BB962C8B-B14F-4D97-AF65-F5344CB8AC3E}">
        <p14:creationId xmlns:p14="http://schemas.microsoft.com/office/powerpoint/2010/main" val="750120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0257-F3C2-4C39-BAEC-4181FD4FCF72}"/>
              </a:ext>
            </a:extLst>
          </p:cNvPr>
          <p:cNvSpPr>
            <a:spLocks noGrp="1"/>
          </p:cNvSpPr>
          <p:nvPr>
            <p:ph type="title"/>
          </p:nvPr>
        </p:nvSpPr>
        <p:spPr/>
        <p:txBody>
          <a:bodyPr/>
          <a:lstStyle/>
          <a:p>
            <a:r>
              <a:rPr lang="en-GB">
                <a:cs typeface="Calibri Light"/>
              </a:rPr>
              <a:t>Autoscaling Group</a:t>
            </a:r>
          </a:p>
        </p:txBody>
      </p:sp>
      <p:sp>
        <p:nvSpPr>
          <p:cNvPr id="3" name="Content Placeholder 2">
            <a:extLst>
              <a:ext uri="{FF2B5EF4-FFF2-40B4-BE49-F238E27FC236}">
                <a16:creationId xmlns:a16="http://schemas.microsoft.com/office/drawing/2014/main" id="{EE372A31-EC12-4421-9759-713B3782B7F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68219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7B924-062F-4E46-8467-FB3EAC72DA0B}"/>
              </a:ext>
            </a:extLst>
          </p:cNvPr>
          <p:cNvSpPr>
            <a:spLocks noGrp="1"/>
          </p:cNvSpPr>
          <p:nvPr>
            <p:ph type="title"/>
          </p:nvPr>
        </p:nvSpPr>
        <p:spPr/>
        <p:txBody>
          <a:bodyPr/>
          <a:lstStyle/>
          <a:p>
            <a:r>
              <a:rPr lang="en-GB">
                <a:cs typeface="Calibri Light"/>
              </a:rPr>
              <a:t>Application Load Balancer</a:t>
            </a:r>
            <a:endParaRPr lang="en-GB"/>
          </a:p>
        </p:txBody>
      </p:sp>
      <p:sp>
        <p:nvSpPr>
          <p:cNvPr id="3" name="Content Placeholder 2">
            <a:extLst>
              <a:ext uri="{FF2B5EF4-FFF2-40B4-BE49-F238E27FC236}">
                <a16:creationId xmlns:a16="http://schemas.microsoft.com/office/drawing/2014/main" id="{DE1451B9-7415-4AF1-B66F-005C2C11AA9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98720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112C-C5E1-4CF0-A957-8F306D28622F}"/>
              </a:ext>
            </a:extLst>
          </p:cNvPr>
          <p:cNvSpPr>
            <a:spLocks noGrp="1"/>
          </p:cNvSpPr>
          <p:nvPr>
            <p:ph type="title"/>
          </p:nvPr>
        </p:nvSpPr>
        <p:spPr/>
        <p:txBody>
          <a:bodyPr/>
          <a:lstStyle/>
          <a:p>
            <a:r>
              <a:rPr lang="en-US">
                <a:cs typeface="Calibri Light"/>
              </a:rPr>
              <a:t>What is gatling</a:t>
            </a:r>
            <a:endParaRPr lang="en-US"/>
          </a:p>
        </p:txBody>
      </p:sp>
      <p:sp>
        <p:nvSpPr>
          <p:cNvPr id="3" name="Content Placeholder 2">
            <a:extLst>
              <a:ext uri="{FF2B5EF4-FFF2-40B4-BE49-F238E27FC236}">
                <a16:creationId xmlns:a16="http://schemas.microsoft.com/office/drawing/2014/main" id="{14168AA2-666E-4B8E-B7EB-EE09E77D4F68}"/>
              </a:ext>
            </a:extLst>
          </p:cNvPr>
          <p:cNvSpPr>
            <a:spLocks noGrp="1"/>
          </p:cNvSpPr>
          <p:nvPr>
            <p:ph idx="1"/>
          </p:nvPr>
        </p:nvSpPr>
        <p:spPr>
          <a:xfrm>
            <a:off x="838200" y="1825625"/>
            <a:ext cx="10515600" cy="989574"/>
          </a:xfrm>
        </p:spPr>
        <p:txBody>
          <a:bodyPr vert="horz" lIns="91440" tIns="45720" rIns="91440" bIns="45720" rtlCol="0" anchor="t">
            <a:normAutofit/>
          </a:bodyPr>
          <a:lstStyle/>
          <a:p>
            <a:r>
              <a:rPr lang="en-US">
                <a:ea typeface="+mn-lt"/>
                <a:cs typeface="+mn-lt"/>
              </a:rPr>
              <a:t>Gatling is an open-source load- and performance-testing framework based on Scala, Akka and Netty. </a:t>
            </a:r>
            <a:endParaRPr lang="en-US"/>
          </a:p>
        </p:txBody>
      </p:sp>
      <p:sp>
        <p:nvSpPr>
          <p:cNvPr id="4" name="TextBox 3">
            <a:extLst>
              <a:ext uri="{FF2B5EF4-FFF2-40B4-BE49-F238E27FC236}">
                <a16:creationId xmlns:a16="http://schemas.microsoft.com/office/drawing/2014/main" id="{D7EAFEF4-10A6-403B-8DD6-D5AD5DE43087}"/>
              </a:ext>
            </a:extLst>
          </p:cNvPr>
          <p:cNvSpPr txBox="1"/>
          <p:nvPr/>
        </p:nvSpPr>
        <p:spPr>
          <a:xfrm>
            <a:off x="779930" y="2965076"/>
            <a:ext cx="691178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ea typeface="+mn-lt"/>
                <a:cs typeface="+mn-lt"/>
              </a:rPr>
              <a:t>What is Performance testing:</a:t>
            </a:r>
            <a:endParaRPr lang="en-US" sz="4400"/>
          </a:p>
        </p:txBody>
      </p:sp>
      <p:sp>
        <p:nvSpPr>
          <p:cNvPr id="5" name="TextBox 4">
            <a:extLst>
              <a:ext uri="{FF2B5EF4-FFF2-40B4-BE49-F238E27FC236}">
                <a16:creationId xmlns:a16="http://schemas.microsoft.com/office/drawing/2014/main" id="{0158173A-AA54-41F2-A162-B6542917C86B}"/>
              </a:ext>
            </a:extLst>
          </p:cNvPr>
          <p:cNvSpPr txBox="1"/>
          <p:nvPr/>
        </p:nvSpPr>
        <p:spPr>
          <a:xfrm>
            <a:off x="945216" y="4015628"/>
            <a:ext cx="8480611"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 </a:t>
            </a:r>
            <a:r>
              <a:rPr lang="en-US" sz="2800">
                <a:ea typeface="+mn-lt"/>
                <a:cs typeface="+mn-lt"/>
              </a:rPr>
              <a:t>performance testing is in general a testing practice performed to determine how a system performs in terms of responsiveness and stability under a particular workload</a:t>
            </a:r>
          </a:p>
        </p:txBody>
      </p:sp>
    </p:spTree>
    <p:extLst>
      <p:ext uri="{BB962C8B-B14F-4D97-AF65-F5344CB8AC3E}">
        <p14:creationId xmlns:p14="http://schemas.microsoft.com/office/powerpoint/2010/main" val="2529152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AAB8C-D778-174E-8B54-D1E946371253}"/>
              </a:ext>
            </a:extLst>
          </p:cNvPr>
          <p:cNvSpPr>
            <a:spLocks noGrp="1"/>
          </p:cNvSpPr>
          <p:nvPr>
            <p:ph type="title"/>
          </p:nvPr>
        </p:nvSpPr>
        <p:spPr/>
        <p:txBody>
          <a:bodyPr/>
          <a:lstStyle/>
          <a:p>
            <a:r>
              <a:rPr lang="en-US"/>
              <a:t>What is Performance testing</a:t>
            </a:r>
          </a:p>
        </p:txBody>
      </p:sp>
      <p:sp>
        <p:nvSpPr>
          <p:cNvPr id="3" name="Content Placeholder 2">
            <a:extLst>
              <a:ext uri="{FF2B5EF4-FFF2-40B4-BE49-F238E27FC236}">
                <a16:creationId xmlns:a16="http://schemas.microsoft.com/office/drawing/2014/main" id="{072F6A2D-0053-BD4B-BB98-4158229B41E8}"/>
              </a:ext>
            </a:extLst>
          </p:cNvPr>
          <p:cNvSpPr>
            <a:spLocks noGrp="1"/>
          </p:cNvSpPr>
          <p:nvPr>
            <p:ph idx="1"/>
          </p:nvPr>
        </p:nvSpPr>
        <p:spPr/>
        <p:txBody>
          <a:bodyPr/>
          <a:lstStyle/>
          <a:p>
            <a:r>
              <a:rPr lang="en-GB"/>
              <a:t>In software quality assurance </a:t>
            </a:r>
          </a:p>
          <a:p>
            <a:r>
              <a:rPr lang="en-GB"/>
              <a:t>performance testing is in general a testing practice performed to determine how a system performs in terms of responsiveness and stability under a particular workload.</a:t>
            </a:r>
            <a:endParaRPr lang="en-US"/>
          </a:p>
        </p:txBody>
      </p:sp>
    </p:spTree>
    <p:extLst>
      <p:ext uri="{BB962C8B-B14F-4D97-AF65-F5344CB8AC3E}">
        <p14:creationId xmlns:p14="http://schemas.microsoft.com/office/powerpoint/2010/main" val="1399672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A849D-A061-4CF3-BFE9-0798A2C3C390}"/>
              </a:ext>
            </a:extLst>
          </p:cNvPr>
          <p:cNvSpPr>
            <a:spLocks noGrp="1"/>
          </p:cNvSpPr>
          <p:nvPr>
            <p:ph type="title"/>
          </p:nvPr>
        </p:nvSpPr>
        <p:spPr/>
        <p:txBody>
          <a:bodyPr/>
          <a:lstStyle/>
          <a:p>
            <a:r>
              <a:rPr lang="en-US">
                <a:cs typeface="Calibri Light"/>
              </a:rPr>
              <a:t>Why performance testing:</a:t>
            </a:r>
            <a:endParaRPr lang="en-US"/>
          </a:p>
        </p:txBody>
      </p:sp>
      <p:sp>
        <p:nvSpPr>
          <p:cNvPr id="3" name="Content Placeholder 2">
            <a:extLst>
              <a:ext uri="{FF2B5EF4-FFF2-40B4-BE49-F238E27FC236}">
                <a16:creationId xmlns:a16="http://schemas.microsoft.com/office/drawing/2014/main" id="{D4BA8726-4A78-4543-9780-1F5C0B468867}"/>
              </a:ext>
            </a:extLst>
          </p:cNvPr>
          <p:cNvSpPr>
            <a:spLocks noGrp="1"/>
          </p:cNvSpPr>
          <p:nvPr>
            <p:ph idx="1"/>
          </p:nvPr>
        </p:nvSpPr>
        <p:spPr/>
        <p:txBody>
          <a:bodyPr vert="horz" lIns="91440" tIns="45720" rIns="91440" bIns="45720" rtlCol="0" anchor="t">
            <a:normAutofit/>
          </a:bodyPr>
          <a:lstStyle/>
          <a:p>
            <a:r>
              <a:rPr lang="en-US">
                <a:ea typeface="+mn-lt"/>
                <a:cs typeface="+mn-lt"/>
              </a:rPr>
              <a:t>If you’re a developer or QA engineer or if you work in DevOps, you know you need to conduct different types of performance tests in order to make sure each code change or feature addition (a) doesn’t break the system</a:t>
            </a:r>
          </a:p>
          <a:p>
            <a:r>
              <a:rPr lang="en-US">
                <a:ea typeface="+mn-lt"/>
                <a:cs typeface="+mn-lt"/>
              </a:rPr>
              <a:t>Performance testing examines responsiveness, stability, scalability, reliability, speed and resource usage of your software and infrastructure</a:t>
            </a:r>
          </a:p>
          <a:p>
            <a:r>
              <a:rPr lang="en-US">
                <a:ea typeface="+mn-lt"/>
                <a:cs typeface="+mn-lt"/>
              </a:rPr>
              <a:t>Before performance testing, it’s important to determine your system’s business goals, so you can tell if your system behaves satisfactorily or not according to your customers’ needs</a:t>
            </a:r>
          </a:p>
        </p:txBody>
      </p:sp>
    </p:spTree>
    <p:extLst>
      <p:ext uri="{BB962C8B-B14F-4D97-AF65-F5344CB8AC3E}">
        <p14:creationId xmlns:p14="http://schemas.microsoft.com/office/powerpoint/2010/main" val="3754996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B1C3C-2977-4C78-A36A-065924D2FD2B}"/>
              </a:ext>
            </a:extLst>
          </p:cNvPr>
          <p:cNvSpPr>
            <a:spLocks noGrp="1"/>
          </p:cNvSpPr>
          <p:nvPr>
            <p:ph type="title"/>
          </p:nvPr>
        </p:nvSpPr>
        <p:spPr/>
        <p:txBody>
          <a:bodyPr/>
          <a:lstStyle/>
          <a:p>
            <a:r>
              <a:rPr lang="en-US">
                <a:ea typeface="+mj-lt"/>
                <a:cs typeface="+mj-lt"/>
              </a:rPr>
              <a:t>Types of performance Testing (will be performed)</a:t>
            </a:r>
            <a:endParaRPr lang="en-US"/>
          </a:p>
        </p:txBody>
      </p:sp>
      <p:sp>
        <p:nvSpPr>
          <p:cNvPr id="3" name="Content Placeholder 2">
            <a:extLst>
              <a:ext uri="{FF2B5EF4-FFF2-40B4-BE49-F238E27FC236}">
                <a16:creationId xmlns:a16="http://schemas.microsoft.com/office/drawing/2014/main" id="{E59420CD-3681-4B94-AA0B-B8F977D0E5E3}"/>
              </a:ext>
            </a:extLst>
          </p:cNvPr>
          <p:cNvSpPr>
            <a:spLocks noGrp="1"/>
          </p:cNvSpPr>
          <p:nvPr>
            <p:ph idx="1"/>
          </p:nvPr>
        </p:nvSpPr>
        <p:spPr/>
        <p:txBody>
          <a:bodyPr vert="horz" lIns="91440" tIns="45720" rIns="91440" bIns="45720" rtlCol="0" anchor="t">
            <a:normAutofit fontScale="92500" lnSpcReduction="10000"/>
          </a:bodyPr>
          <a:lstStyle/>
          <a:p>
            <a:pPr marL="0" indent="0">
              <a:lnSpc>
                <a:spcPct val="100000"/>
              </a:lnSpc>
              <a:spcBef>
                <a:spcPts val="0"/>
              </a:spcBef>
              <a:buNone/>
            </a:pPr>
            <a:endParaRPr lang="en-US">
              <a:cs typeface="Calibri" panose="020F0502020204030204"/>
            </a:endParaRPr>
          </a:p>
          <a:p>
            <a:pPr>
              <a:lnSpc>
                <a:spcPct val="100000"/>
              </a:lnSpc>
              <a:spcBef>
                <a:spcPts val="0"/>
              </a:spcBef>
            </a:pPr>
            <a:r>
              <a:rPr lang="en-US">
                <a:ea typeface="+mn-lt"/>
                <a:cs typeface="+mn-lt"/>
              </a:rPr>
              <a:t>Load testing</a:t>
            </a:r>
            <a:endParaRPr lang="en-US">
              <a:cs typeface="Calibri"/>
            </a:endParaRPr>
          </a:p>
          <a:p>
            <a:pPr lvl="1">
              <a:lnSpc>
                <a:spcPct val="100000"/>
              </a:lnSpc>
              <a:spcBef>
                <a:spcPts val="0"/>
              </a:spcBef>
            </a:pPr>
            <a:r>
              <a:rPr lang="en-US">
                <a:ea typeface="+mn-lt"/>
                <a:cs typeface="+mn-lt"/>
              </a:rPr>
              <a:t>the test measures how systems handle heavy load volumes</a:t>
            </a:r>
          </a:p>
          <a:p>
            <a:pPr>
              <a:lnSpc>
                <a:spcPct val="100000"/>
              </a:lnSpc>
              <a:spcBef>
                <a:spcPts val="0"/>
              </a:spcBef>
            </a:pPr>
            <a:r>
              <a:rPr lang="en-US">
                <a:ea typeface="+mn-lt"/>
                <a:cs typeface="+mn-lt"/>
              </a:rPr>
              <a:t>Stress testing</a:t>
            </a:r>
          </a:p>
          <a:p>
            <a:pPr lvl="1">
              <a:lnSpc>
                <a:spcPct val="100000"/>
              </a:lnSpc>
              <a:spcBef>
                <a:spcPts val="0"/>
              </a:spcBef>
            </a:pPr>
            <a:r>
              <a:rPr lang="en-US">
                <a:ea typeface="+mn-lt"/>
                <a:cs typeface="+mn-lt"/>
              </a:rPr>
              <a:t>Stress tests examine how the system behaves under intense loads and how it recovers when going back to normal usage</a:t>
            </a:r>
          </a:p>
          <a:p>
            <a:pPr>
              <a:lnSpc>
                <a:spcPct val="100000"/>
              </a:lnSpc>
              <a:spcBef>
                <a:spcPts val="0"/>
              </a:spcBef>
            </a:pPr>
            <a:r>
              <a:rPr lang="en-US">
                <a:ea typeface="+mn-lt"/>
                <a:cs typeface="+mn-lt"/>
              </a:rPr>
              <a:t>Spike Testing</a:t>
            </a:r>
          </a:p>
          <a:p>
            <a:pPr lvl="1">
              <a:lnSpc>
                <a:spcPct val="100000"/>
              </a:lnSpc>
              <a:spcBef>
                <a:spcPts val="0"/>
              </a:spcBef>
            </a:pPr>
            <a:r>
              <a:rPr lang="en-US">
                <a:ea typeface="+mn-lt"/>
                <a:cs typeface="+mn-lt"/>
              </a:rPr>
              <a:t>If your stress test includes a sudden, high ramp-up in the number of virtual users, it is called a Spike Test</a:t>
            </a:r>
          </a:p>
          <a:p>
            <a:pPr>
              <a:lnSpc>
                <a:spcPct val="100000"/>
              </a:lnSpc>
              <a:spcBef>
                <a:spcPts val="0"/>
              </a:spcBef>
            </a:pPr>
            <a:r>
              <a:rPr lang="en-US">
                <a:ea typeface="+mn-lt"/>
                <a:cs typeface="+mn-lt"/>
              </a:rPr>
              <a:t>Soal Testing</a:t>
            </a:r>
            <a:endParaRPr lang="en-US"/>
          </a:p>
          <a:p>
            <a:pPr lvl="1">
              <a:lnSpc>
                <a:spcPct val="100000"/>
              </a:lnSpc>
              <a:spcBef>
                <a:spcPts val="0"/>
              </a:spcBef>
            </a:pPr>
            <a:r>
              <a:rPr lang="en-US">
                <a:ea typeface="+mn-lt"/>
                <a:cs typeface="+mn-lt"/>
              </a:rPr>
              <a:t>If you stress test for a long period of time to check the system’s sustainability over time with a slow ramp-up, it’s called a Soak Test</a:t>
            </a:r>
          </a:p>
          <a:p>
            <a:pPr lvl="1">
              <a:lnSpc>
                <a:spcPct val="100000"/>
              </a:lnSpc>
              <a:spcBef>
                <a:spcPts val="0"/>
              </a:spcBef>
            </a:pPr>
            <a:endParaRPr lang="en-US">
              <a:ea typeface="+mn-lt"/>
              <a:cs typeface="+mn-lt"/>
            </a:endParaRPr>
          </a:p>
          <a:p>
            <a:pPr>
              <a:lnSpc>
                <a:spcPct val="100000"/>
              </a:lnSpc>
              <a:spcBef>
                <a:spcPts val="0"/>
              </a:spcBef>
            </a:pPr>
            <a:endParaRPr lang="en-US">
              <a:ea typeface="+mn-lt"/>
              <a:cs typeface="+mn-lt"/>
            </a:endParaRPr>
          </a:p>
        </p:txBody>
      </p:sp>
    </p:spTree>
    <p:extLst>
      <p:ext uri="{BB962C8B-B14F-4D97-AF65-F5344CB8AC3E}">
        <p14:creationId xmlns:p14="http://schemas.microsoft.com/office/powerpoint/2010/main" val="3504779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53883-0603-4AAB-AFE9-B520C89A4CA8}"/>
              </a:ext>
            </a:extLst>
          </p:cNvPr>
          <p:cNvSpPr>
            <a:spLocks noGrp="1"/>
          </p:cNvSpPr>
          <p:nvPr>
            <p:ph type="title"/>
          </p:nvPr>
        </p:nvSpPr>
        <p:spPr/>
        <p:txBody>
          <a:bodyPr/>
          <a:lstStyle/>
          <a:p>
            <a:r>
              <a:rPr lang="en-US">
                <a:cs typeface="Calibri Light"/>
              </a:rPr>
              <a:t>Load Testing</a:t>
            </a:r>
            <a:endParaRPr lang="en-US"/>
          </a:p>
        </p:txBody>
      </p:sp>
      <p:sp>
        <p:nvSpPr>
          <p:cNvPr id="3" name="Content Placeholder 2">
            <a:extLst>
              <a:ext uri="{FF2B5EF4-FFF2-40B4-BE49-F238E27FC236}">
                <a16:creationId xmlns:a16="http://schemas.microsoft.com/office/drawing/2014/main" id="{1AFF5B1C-748E-4A6D-B391-2834BB247D75}"/>
              </a:ext>
            </a:extLst>
          </p:cNvPr>
          <p:cNvSpPr>
            <a:spLocks noGrp="1"/>
          </p:cNvSpPr>
          <p:nvPr>
            <p:ph idx="1"/>
          </p:nvPr>
        </p:nvSpPr>
        <p:spPr/>
        <p:txBody>
          <a:bodyPr vert="horz" lIns="91440" tIns="45720" rIns="91440" bIns="45720" rtlCol="0" anchor="t">
            <a:normAutofit/>
          </a:bodyPr>
          <a:lstStyle/>
          <a:p>
            <a:r>
              <a:rPr lang="en-US">
                <a:ea typeface="+mn-lt"/>
                <a:cs typeface="+mn-lt"/>
              </a:rPr>
              <a:t>Load testing is the process of putting demand on a system and measuring its response.</a:t>
            </a:r>
          </a:p>
          <a:p>
            <a:r>
              <a:rPr lang="en-US">
                <a:ea typeface="+mn-lt"/>
                <a:cs typeface="+mn-lt"/>
              </a:rPr>
              <a:t>A load test is a type of performance test that checks how systems function under a heavy number of concurrent virtual users performing transactions over a certain period of time</a:t>
            </a:r>
          </a:p>
          <a:p>
            <a:r>
              <a:rPr lang="en-US">
                <a:ea typeface="+mn-lt"/>
                <a:cs typeface="+mn-lt"/>
              </a:rPr>
              <a:t>Load test when you want to determine how many users your system can actually handle</a:t>
            </a:r>
            <a:endParaRPr lang="en-US">
              <a:cs typeface="Calibri"/>
            </a:endParaRPr>
          </a:p>
          <a:p>
            <a:endParaRPr lang="en-US">
              <a:cs typeface="Calibri"/>
            </a:endParaRPr>
          </a:p>
        </p:txBody>
      </p:sp>
    </p:spTree>
    <p:extLst>
      <p:ext uri="{BB962C8B-B14F-4D97-AF65-F5344CB8AC3E}">
        <p14:creationId xmlns:p14="http://schemas.microsoft.com/office/powerpoint/2010/main" val="94545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5325-72A9-45F9-914E-22F6291C2A32}"/>
              </a:ext>
            </a:extLst>
          </p:cNvPr>
          <p:cNvSpPr>
            <a:spLocks noGrp="1"/>
          </p:cNvSpPr>
          <p:nvPr>
            <p:ph type="title"/>
          </p:nvPr>
        </p:nvSpPr>
        <p:spPr/>
        <p:txBody>
          <a:bodyPr/>
          <a:lstStyle/>
          <a:p>
            <a:r>
              <a:rPr lang="en-US">
                <a:cs typeface="Calibri Light"/>
              </a:rPr>
              <a:t>Stress testing:</a:t>
            </a:r>
            <a:endParaRPr lang="en-US"/>
          </a:p>
        </p:txBody>
      </p:sp>
      <p:sp>
        <p:nvSpPr>
          <p:cNvPr id="3" name="Content Placeholder 2">
            <a:extLst>
              <a:ext uri="{FF2B5EF4-FFF2-40B4-BE49-F238E27FC236}">
                <a16:creationId xmlns:a16="http://schemas.microsoft.com/office/drawing/2014/main" id="{636A04DE-B5F3-4EE6-AF49-974CE83290D5}"/>
              </a:ext>
            </a:extLst>
          </p:cNvPr>
          <p:cNvSpPr>
            <a:spLocks noGrp="1"/>
          </p:cNvSpPr>
          <p:nvPr>
            <p:ph idx="1"/>
          </p:nvPr>
        </p:nvSpPr>
        <p:spPr/>
        <p:txBody>
          <a:bodyPr vert="horz" lIns="91440" tIns="45720" rIns="91440" bIns="45720" rtlCol="0" anchor="t">
            <a:normAutofit/>
          </a:bodyPr>
          <a:lstStyle/>
          <a:p>
            <a:r>
              <a:rPr lang="en-US">
                <a:ea typeface="+mn-lt"/>
                <a:cs typeface="+mn-lt"/>
              </a:rPr>
              <a:t>A stress test is a type of performance test that checks the upper limits of your system by testing it under extreme loads</a:t>
            </a:r>
          </a:p>
          <a:p>
            <a:r>
              <a:rPr lang="en-US">
                <a:ea typeface="+mn-lt"/>
                <a:cs typeface="+mn-lt"/>
              </a:rPr>
              <a:t>Stress tests examine how the system behaves under intense loads and how it recovers when going back to normal usage</a:t>
            </a:r>
          </a:p>
          <a:p>
            <a:r>
              <a:rPr lang="en-US">
                <a:ea typeface="+mn-lt"/>
                <a:cs typeface="+mn-lt"/>
              </a:rPr>
              <a:t>Stress testing can be conducted through load testing tools by defining a test case with a very high number of concurrent virtual users</a:t>
            </a:r>
          </a:p>
          <a:p>
            <a:r>
              <a:rPr lang="en-US">
                <a:ea typeface="+mn-lt"/>
                <a:cs typeface="+mn-lt"/>
              </a:rPr>
              <a:t>Run stress tests against your website or app before major events, like</a:t>
            </a:r>
            <a:r>
              <a:rPr lang="en-US">
                <a:ea typeface="+mn-lt"/>
                <a:cs typeface="+mn-lt"/>
                <a:hlinkClick r:id="rId2"/>
              </a:rPr>
              <a:t> Black Friday</a:t>
            </a:r>
            <a:r>
              <a:rPr lang="en-US">
                <a:ea typeface="+mn-lt"/>
                <a:cs typeface="+mn-lt"/>
              </a:rPr>
              <a:t>, </a:t>
            </a:r>
            <a:r>
              <a:rPr lang="en-US">
                <a:ea typeface="+mn-lt"/>
                <a:cs typeface="+mn-lt"/>
                <a:hlinkClick r:id="rId3"/>
              </a:rPr>
              <a:t>ticket selling</a:t>
            </a:r>
            <a:r>
              <a:rPr lang="en-US">
                <a:ea typeface="+mn-lt"/>
                <a:cs typeface="+mn-lt"/>
              </a:rPr>
              <a:t> for a popular concert with high demand, or elections</a:t>
            </a:r>
          </a:p>
        </p:txBody>
      </p:sp>
    </p:spTree>
    <p:extLst>
      <p:ext uri="{BB962C8B-B14F-4D97-AF65-F5344CB8AC3E}">
        <p14:creationId xmlns:p14="http://schemas.microsoft.com/office/powerpoint/2010/main" val="2526860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F6C5C-5C4D-4D1C-B82E-83D7A5074309}"/>
              </a:ext>
            </a:extLst>
          </p:cNvPr>
          <p:cNvSpPr>
            <a:spLocks noGrp="1"/>
          </p:cNvSpPr>
          <p:nvPr>
            <p:ph type="title"/>
          </p:nvPr>
        </p:nvSpPr>
        <p:spPr/>
        <p:txBody>
          <a:bodyPr/>
          <a:lstStyle/>
          <a:p>
            <a:r>
              <a:rPr lang="en-US">
                <a:cs typeface="Calibri Light"/>
              </a:rPr>
              <a:t>Spike Testing:</a:t>
            </a:r>
            <a:endParaRPr lang="en-US"/>
          </a:p>
        </p:txBody>
      </p:sp>
      <p:sp>
        <p:nvSpPr>
          <p:cNvPr id="3" name="Content Placeholder 2">
            <a:extLst>
              <a:ext uri="{FF2B5EF4-FFF2-40B4-BE49-F238E27FC236}">
                <a16:creationId xmlns:a16="http://schemas.microsoft.com/office/drawing/2014/main" id="{A64C3A0F-42E9-4E1D-9DC4-B6B5D4564BA1}"/>
              </a:ext>
            </a:extLst>
          </p:cNvPr>
          <p:cNvSpPr>
            <a:spLocks noGrp="1"/>
          </p:cNvSpPr>
          <p:nvPr>
            <p:ph idx="1"/>
          </p:nvPr>
        </p:nvSpPr>
        <p:spPr/>
        <p:txBody>
          <a:bodyPr vert="horz" lIns="91440" tIns="45720" rIns="91440" bIns="45720" rtlCol="0" anchor="t">
            <a:normAutofit/>
          </a:bodyPr>
          <a:lstStyle/>
          <a:p>
            <a:r>
              <a:rPr lang="en-US">
                <a:ea typeface="+mn-lt"/>
                <a:cs typeface="+mn-lt"/>
              </a:rPr>
              <a:t> If your stress test includes a sudden, high ramp-up in the number of virtual users, it is called a Spike Test</a:t>
            </a:r>
          </a:p>
          <a:p>
            <a:r>
              <a:rPr lang="en-US">
                <a:ea typeface="+mn-lt"/>
                <a:cs typeface="+mn-lt"/>
              </a:rPr>
              <a:t>The goal of spike testing is to determine the behavior of a software application </a:t>
            </a:r>
            <a:r>
              <a:rPr lang="en-US" b="1">
                <a:ea typeface="+mn-lt"/>
                <a:cs typeface="+mn-lt"/>
              </a:rPr>
              <a:t>when it receives extreme variations in traffic</a:t>
            </a:r>
            <a:r>
              <a:rPr lang="en-US">
                <a:ea typeface="+mn-lt"/>
                <a:cs typeface="+mn-lt"/>
              </a:rPr>
              <a:t>.</a:t>
            </a:r>
          </a:p>
          <a:p>
            <a:r>
              <a:rPr lang="en-US">
                <a:ea typeface="+mn-lt"/>
                <a:cs typeface="+mn-lt"/>
              </a:rPr>
              <a:t>Spike testing addresses more than just an application's maximum load; it also verifies an application's recovery time between activity spikes.</a:t>
            </a:r>
            <a:endParaRPr lang="en-US">
              <a:cs typeface="Calibri"/>
            </a:endParaRPr>
          </a:p>
        </p:txBody>
      </p:sp>
    </p:spTree>
    <p:extLst>
      <p:ext uri="{BB962C8B-B14F-4D97-AF65-F5344CB8AC3E}">
        <p14:creationId xmlns:p14="http://schemas.microsoft.com/office/powerpoint/2010/main" val="1836129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BAC95-4FEF-4117-A8D1-0DB5A4ED7990}"/>
              </a:ext>
            </a:extLst>
          </p:cNvPr>
          <p:cNvSpPr>
            <a:spLocks noGrp="1"/>
          </p:cNvSpPr>
          <p:nvPr>
            <p:ph type="title"/>
          </p:nvPr>
        </p:nvSpPr>
        <p:spPr/>
        <p:txBody>
          <a:bodyPr/>
          <a:lstStyle/>
          <a:p>
            <a:r>
              <a:rPr lang="en-US">
                <a:cs typeface="Calibri Light"/>
              </a:rPr>
              <a:t>Soak Testing:</a:t>
            </a:r>
            <a:endParaRPr lang="en-US"/>
          </a:p>
        </p:txBody>
      </p:sp>
      <p:sp>
        <p:nvSpPr>
          <p:cNvPr id="3" name="Content Placeholder 2">
            <a:extLst>
              <a:ext uri="{FF2B5EF4-FFF2-40B4-BE49-F238E27FC236}">
                <a16:creationId xmlns:a16="http://schemas.microsoft.com/office/drawing/2014/main" id="{766EB2CB-EE89-4C57-B4A5-9E9029057CFB}"/>
              </a:ext>
            </a:extLst>
          </p:cNvPr>
          <p:cNvSpPr>
            <a:spLocks noGrp="1"/>
          </p:cNvSpPr>
          <p:nvPr>
            <p:ph idx="1"/>
          </p:nvPr>
        </p:nvSpPr>
        <p:spPr/>
        <p:txBody>
          <a:bodyPr vert="horz" lIns="91440" tIns="45720" rIns="91440" bIns="45720" rtlCol="0" anchor="t">
            <a:normAutofit/>
          </a:bodyPr>
          <a:lstStyle/>
          <a:p>
            <a:r>
              <a:rPr lang="en-US">
                <a:ea typeface="+mn-lt"/>
                <a:cs typeface="+mn-lt"/>
              </a:rPr>
              <a:t>Soak testing is a type of load testing.</a:t>
            </a:r>
          </a:p>
          <a:p>
            <a:r>
              <a:rPr lang="en-US">
                <a:ea typeface="+mn-lt"/>
                <a:cs typeface="+mn-lt"/>
              </a:rPr>
              <a:t>Soak tests are similar to spike tests, except they test the system over time</a:t>
            </a:r>
          </a:p>
          <a:p>
            <a:r>
              <a:rPr lang="en-US">
                <a:ea typeface="+mn-lt"/>
                <a:cs typeface="+mn-lt"/>
              </a:rPr>
              <a:t>Soak testing involves testing a system with a typical production load, over a continuous availability period, to validate system behavior under production use</a:t>
            </a:r>
            <a:endParaRPr lang="en-US"/>
          </a:p>
          <a:p>
            <a:r>
              <a:rPr lang="en-US">
                <a:ea typeface="+mn-lt"/>
                <a:cs typeface="+mn-lt"/>
              </a:rPr>
              <a:t>Soak tests are used primarily to check the reaction of a subject under test under a possible simulated environment for a given duration and for a given threshold.</a:t>
            </a:r>
            <a:endParaRPr lang="en-US"/>
          </a:p>
        </p:txBody>
      </p:sp>
    </p:spTree>
    <p:extLst>
      <p:ext uri="{BB962C8B-B14F-4D97-AF65-F5344CB8AC3E}">
        <p14:creationId xmlns:p14="http://schemas.microsoft.com/office/powerpoint/2010/main" val="4011749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91BD7-E624-AC40-8019-1CBF569BD507}"/>
              </a:ext>
            </a:extLst>
          </p:cNvPr>
          <p:cNvSpPr>
            <a:spLocks noGrp="1"/>
          </p:cNvSpPr>
          <p:nvPr>
            <p:ph type="title"/>
          </p:nvPr>
        </p:nvSpPr>
        <p:spPr/>
        <p:txBody>
          <a:bodyPr/>
          <a:lstStyle/>
          <a:p>
            <a:r>
              <a:rPr lang="en-US"/>
              <a:t>What is Agile</a:t>
            </a:r>
          </a:p>
        </p:txBody>
      </p:sp>
      <p:sp>
        <p:nvSpPr>
          <p:cNvPr id="3" name="Content Placeholder 2">
            <a:extLst>
              <a:ext uri="{FF2B5EF4-FFF2-40B4-BE49-F238E27FC236}">
                <a16:creationId xmlns:a16="http://schemas.microsoft.com/office/drawing/2014/main" id="{B03AB277-9896-704B-9169-3317FA087B21}"/>
              </a:ext>
            </a:extLst>
          </p:cNvPr>
          <p:cNvSpPr>
            <a:spLocks noGrp="1"/>
          </p:cNvSpPr>
          <p:nvPr>
            <p:ph idx="1"/>
          </p:nvPr>
        </p:nvSpPr>
        <p:spPr>
          <a:xfrm>
            <a:off x="838200" y="1825625"/>
            <a:ext cx="10515600" cy="1427938"/>
          </a:xfrm>
        </p:spPr>
        <p:txBody>
          <a:bodyPr/>
          <a:lstStyle/>
          <a:p>
            <a:r>
              <a:rPr lang="en-GB"/>
              <a:t>A project management / product development philosophy </a:t>
            </a:r>
          </a:p>
          <a:p>
            <a:r>
              <a:rPr lang="en-GB"/>
              <a:t>The Agile process consists of short, time-boxed iterations known as sprints. Each sprint results in a working product.</a:t>
            </a:r>
          </a:p>
          <a:p>
            <a:endParaRPr lang="en-GB"/>
          </a:p>
          <a:p>
            <a:endParaRPr lang="en-US"/>
          </a:p>
        </p:txBody>
      </p:sp>
      <p:sp>
        <p:nvSpPr>
          <p:cNvPr id="4" name="TextBox 3">
            <a:extLst>
              <a:ext uri="{FF2B5EF4-FFF2-40B4-BE49-F238E27FC236}">
                <a16:creationId xmlns:a16="http://schemas.microsoft.com/office/drawing/2014/main" id="{5D926B56-5154-6441-BE31-8E017B18EEFE}"/>
              </a:ext>
            </a:extLst>
          </p:cNvPr>
          <p:cNvSpPr txBox="1"/>
          <p:nvPr/>
        </p:nvSpPr>
        <p:spPr>
          <a:xfrm>
            <a:off x="838200" y="3604438"/>
            <a:ext cx="8846288" cy="461665"/>
          </a:xfrm>
          <a:prstGeom prst="rect">
            <a:avLst/>
          </a:prstGeom>
          <a:noFill/>
        </p:spPr>
        <p:txBody>
          <a:bodyPr wrap="square" rtlCol="0">
            <a:spAutoFit/>
          </a:bodyPr>
          <a:lstStyle/>
          <a:p>
            <a:r>
              <a:rPr lang="en-US" sz="2400"/>
              <a:t> 4 core principles of Agile:</a:t>
            </a:r>
          </a:p>
        </p:txBody>
      </p:sp>
      <p:sp>
        <p:nvSpPr>
          <p:cNvPr id="5" name="TextBox 4">
            <a:extLst>
              <a:ext uri="{FF2B5EF4-FFF2-40B4-BE49-F238E27FC236}">
                <a16:creationId xmlns:a16="http://schemas.microsoft.com/office/drawing/2014/main" id="{3A0740AF-BEE0-C347-A914-2D52752BF047}"/>
              </a:ext>
            </a:extLst>
          </p:cNvPr>
          <p:cNvSpPr txBox="1"/>
          <p:nvPr/>
        </p:nvSpPr>
        <p:spPr>
          <a:xfrm>
            <a:off x="1031358" y="4324645"/>
            <a:ext cx="7985051" cy="18912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000"/>
              <a:t>individuals and interactions over processes and tools</a:t>
            </a:r>
          </a:p>
          <a:p>
            <a:pPr marL="285750" indent="-285750">
              <a:lnSpc>
                <a:spcPct val="150000"/>
              </a:lnSpc>
              <a:buFont typeface="Arial" panose="020B0604020202020204" pitchFamily="34" charset="0"/>
              <a:buChar char="•"/>
            </a:pPr>
            <a:r>
              <a:rPr lang="en-GB" sz="2000"/>
              <a:t>working software over comprehensive documentation</a:t>
            </a:r>
          </a:p>
          <a:p>
            <a:pPr marL="285750" indent="-285750">
              <a:lnSpc>
                <a:spcPct val="150000"/>
              </a:lnSpc>
              <a:buFont typeface="Arial" panose="020B0604020202020204" pitchFamily="34" charset="0"/>
              <a:buChar char="•"/>
            </a:pPr>
            <a:r>
              <a:rPr lang="en-GB" sz="2000"/>
              <a:t>customer collaboration over contract negotiation</a:t>
            </a:r>
          </a:p>
          <a:p>
            <a:pPr marL="285750" indent="-285750">
              <a:lnSpc>
                <a:spcPct val="150000"/>
              </a:lnSpc>
              <a:buFont typeface="Arial" panose="020B0604020202020204" pitchFamily="34" charset="0"/>
              <a:buChar char="•"/>
            </a:pPr>
            <a:r>
              <a:rPr lang="en-GB" sz="2000"/>
              <a:t>responding to change over following a plan</a:t>
            </a:r>
            <a:endParaRPr lang="en-US" sz="2000"/>
          </a:p>
        </p:txBody>
      </p:sp>
    </p:spTree>
    <p:extLst>
      <p:ext uri="{BB962C8B-B14F-4D97-AF65-F5344CB8AC3E}">
        <p14:creationId xmlns:p14="http://schemas.microsoft.com/office/powerpoint/2010/main" val="2103359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43FFD-5633-DE4D-804B-735119ED7B37}"/>
              </a:ext>
            </a:extLst>
          </p:cNvPr>
          <p:cNvSpPr>
            <a:spLocks noGrp="1"/>
          </p:cNvSpPr>
          <p:nvPr>
            <p:ph type="title"/>
          </p:nvPr>
        </p:nvSpPr>
        <p:spPr/>
        <p:txBody>
          <a:bodyPr/>
          <a:lstStyle/>
          <a:p>
            <a:r>
              <a:rPr lang="en-US"/>
              <a:t>What is Scrum?</a:t>
            </a:r>
          </a:p>
        </p:txBody>
      </p:sp>
      <p:sp>
        <p:nvSpPr>
          <p:cNvPr id="3" name="Content Placeholder 2">
            <a:extLst>
              <a:ext uri="{FF2B5EF4-FFF2-40B4-BE49-F238E27FC236}">
                <a16:creationId xmlns:a16="http://schemas.microsoft.com/office/drawing/2014/main" id="{99540DE7-993E-B24F-95EE-7179CFEEA578}"/>
              </a:ext>
            </a:extLst>
          </p:cNvPr>
          <p:cNvSpPr>
            <a:spLocks noGrp="1"/>
          </p:cNvSpPr>
          <p:nvPr>
            <p:ph idx="1"/>
          </p:nvPr>
        </p:nvSpPr>
        <p:spPr>
          <a:xfrm>
            <a:off x="838200" y="1825625"/>
            <a:ext cx="10515600" cy="768719"/>
          </a:xfrm>
        </p:spPr>
        <p:txBody>
          <a:bodyPr/>
          <a:lstStyle/>
          <a:p>
            <a:r>
              <a:rPr lang="en-US"/>
              <a:t>Scrum is a framework to implement agile way of development</a:t>
            </a:r>
          </a:p>
        </p:txBody>
      </p:sp>
      <p:pic>
        <p:nvPicPr>
          <p:cNvPr id="4" name="Picture 3">
            <a:extLst>
              <a:ext uri="{FF2B5EF4-FFF2-40B4-BE49-F238E27FC236}">
                <a16:creationId xmlns:a16="http://schemas.microsoft.com/office/drawing/2014/main" id="{EEB3E2DF-CF36-434D-A23F-FB2B98918DE7}"/>
              </a:ext>
            </a:extLst>
          </p:cNvPr>
          <p:cNvPicPr>
            <a:picLocks noChangeAspect="1"/>
          </p:cNvPicPr>
          <p:nvPr/>
        </p:nvPicPr>
        <p:blipFill>
          <a:blip r:embed="rId2"/>
          <a:stretch>
            <a:fillRect/>
          </a:stretch>
        </p:blipFill>
        <p:spPr>
          <a:xfrm>
            <a:off x="838200" y="2343528"/>
            <a:ext cx="8683642" cy="3840257"/>
          </a:xfrm>
          <a:prstGeom prst="rect">
            <a:avLst/>
          </a:prstGeom>
        </p:spPr>
      </p:pic>
    </p:spTree>
    <p:extLst>
      <p:ext uri="{BB962C8B-B14F-4D97-AF65-F5344CB8AC3E}">
        <p14:creationId xmlns:p14="http://schemas.microsoft.com/office/powerpoint/2010/main" val="1490522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CBC26-980A-E84A-B653-4C329E7F2663}"/>
              </a:ext>
            </a:extLst>
          </p:cNvPr>
          <p:cNvSpPr>
            <a:spLocks noGrp="1"/>
          </p:cNvSpPr>
          <p:nvPr>
            <p:ph type="title"/>
          </p:nvPr>
        </p:nvSpPr>
        <p:spPr/>
        <p:txBody>
          <a:bodyPr/>
          <a:lstStyle/>
          <a:p>
            <a:r>
              <a:rPr lang="en-US" dirty="0"/>
              <a:t>Mood Board</a:t>
            </a:r>
          </a:p>
        </p:txBody>
      </p:sp>
      <p:pic>
        <p:nvPicPr>
          <p:cNvPr id="5" name="Content Placeholder 4" descr="Chart, line chart&#10;&#10;Description automatically generated">
            <a:extLst>
              <a:ext uri="{FF2B5EF4-FFF2-40B4-BE49-F238E27FC236}">
                <a16:creationId xmlns:a16="http://schemas.microsoft.com/office/drawing/2014/main" id="{ACE8F210-111A-1F41-940D-9F45692D2930}"/>
              </a:ext>
            </a:extLst>
          </p:cNvPr>
          <p:cNvPicPr>
            <a:picLocks noGrp="1" noChangeAspect="1"/>
          </p:cNvPicPr>
          <p:nvPr>
            <p:ph idx="1"/>
          </p:nvPr>
        </p:nvPicPr>
        <p:blipFill>
          <a:blip r:embed="rId2"/>
          <a:stretch>
            <a:fillRect/>
          </a:stretch>
        </p:blipFill>
        <p:spPr>
          <a:xfrm>
            <a:off x="1215613" y="1690687"/>
            <a:ext cx="8089751" cy="4686477"/>
          </a:xfrm>
        </p:spPr>
      </p:pic>
    </p:spTree>
    <p:extLst>
      <p:ext uri="{BB962C8B-B14F-4D97-AF65-F5344CB8AC3E}">
        <p14:creationId xmlns:p14="http://schemas.microsoft.com/office/powerpoint/2010/main" val="237403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292BB-7021-4B3B-9612-AFEE9E32EAA0}"/>
              </a:ext>
            </a:extLst>
          </p:cNvPr>
          <p:cNvSpPr>
            <a:spLocks noGrp="1"/>
          </p:cNvSpPr>
          <p:nvPr>
            <p:ph type="title"/>
          </p:nvPr>
        </p:nvSpPr>
        <p:spPr/>
        <p:txBody>
          <a:bodyPr/>
          <a:lstStyle/>
          <a:p>
            <a:r>
              <a:rPr lang="en-US">
                <a:cs typeface="Calibri Light"/>
              </a:rPr>
              <a:t>Our project content</a:t>
            </a:r>
          </a:p>
        </p:txBody>
      </p:sp>
      <p:sp>
        <p:nvSpPr>
          <p:cNvPr id="3" name="Content Placeholder 2">
            <a:extLst>
              <a:ext uri="{FF2B5EF4-FFF2-40B4-BE49-F238E27FC236}">
                <a16:creationId xmlns:a16="http://schemas.microsoft.com/office/drawing/2014/main" id="{B2A30F69-0D36-4E72-83D3-F55724323165}"/>
              </a:ext>
            </a:extLst>
          </p:cNvPr>
          <p:cNvSpPr>
            <a:spLocks noGrp="1"/>
          </p:cNvSpPr>
          <p:nvPr>
            <p:ph idx="1"/>
          </p:nvPr>
        </p:nvSpPr>
        <p:spPr/>
        <p:txBody>
          <a:bodyPr vert="horz" lIns="91440" tIns="45720" rIns="91440" bIns="45720" rtlCol="0" anchor="t">
            <a:normAutofit/>
          </a:bodyPr>
          <a:lstStyle/>
          <a:p>
            <a:r>
              <a:rPr lang="en-US">
                <a:cs typeface="Calibri"/>
              </a:rPr>
              <a:t>Yet to be filled</a:t>
            </a:r>
          </a:p>
          <a:p>
            <a:r>
              <a:rPr lang="en-US">
                <a:cs typeface="Calibri"/>
              </a:rPr>
              <a:t>Trello</a:t>
            </a:r>
          </a:p>
          <a:p>
            <a:r>
              <a:rPr lang="en-US">
                <a:cs typeface="Calibri"/>
              </a:rPr>
              <a:t>Mood board</a:t>
            </a:r>
          </a:p>
          <a:p>
            <a:endParaRPr lang="en-US">
              <a:cs typeface="Calibri"/>
            </a:endParaRPr>
          </a:p>
        </p:txBody>
      </p:sp>
    </p:spTree>
    <p:extLst>
      <p:ext uri="{BB962C8B-B14F-4D97-AF65-F5344CB8AC3E}">
        <p14:creationId xmlns:p14="http://schemas.microsoft.com/office/powerpoint/2010/main" val="3912703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09E17-8493-964D-908B-3809390D64D9}"/>
              </a:ext>
            </a:extLst>
          </p:cNvPr>
          <p:cNvSpPr>
            <a:spLocks noGrp="1"/>
          </p:cNvSpPr>
          <p:nvPr>
            <p:ph type="title"/>
          </p:nvPr>
        </p:nvSpPr>
        <p:spPr/>
        <p:txBody>
          <a:bodyPr>
            <a:normAutofit/>
          </a:bodyPr>
          <a:lstStyle/>
          <a:p>
            <a:r>
              <a:rPr lang="en-US"/>
              <a:t>What is agile?</a:t>
            </a:r>
          </a:p>
        </p:txBody>
      </p:sp>
      <p:sp>
        <p:nvSpPr>
          <p:cNvPr id="3" name="Content Placeholder 2">
            <a:extLst>
              <a:ext uri="{FF2B5EF4-FFF2-40B4-BE49-F238E27FC236}">
                <a16:creationId xmlns:a16="http://schemas.microsoft.com/office/drawing/2014/main" id="{8146F0E6-4F4E-8B4B-8606-571DB76E90C6}"/>
              </a:ext>
            </a:extLst>
          </p:cNvPr>
          <p:cNvSpPr>
            <a:spLocks noGrp="1"/>
          </p:cNvSpPr>
          <p:nvPr>
            <p:ph idx="1"/>
          </p:nvPr>
        </p:nvSpPr>
        <p:spPr/>
        <p:txBody>
          <a:bodyPr>
            <a:normAutofit/>
          </a:bodyPr>
          <a:lstStyle/>
          <a:p>
            <a:r>
              <a:rPr lang="en-GB"/>
              <a:t>A project management / product development philosophy </a:t>
            </a:r>
          </a:p>
          <a:p>
            <a:r>
              <a:rPr lang="en-GB"/>
              <a:t>It is a set of values and principles</a:t>
            </a:r>
          </a:p>
          <a:p>
            <a:r>
              <a:rPr lang="en-GB"/>
              <a:t>The Agile process consists of short, time-boxed iterations known as sprints. Each sprint results in a working product.</a:t>
            </a:r>
          </a:p>
          <a:p>
            <a:r>
              <a:rPr lang="en-GB"/>
              <a:t>It creates opportunities to assess a project's direction during the development cycle </a:t>
            </a:r>
          </a:p>
          <a:p>
            <a:r>
              <a:rPr lang="en-GB"/>
              <a:t>Agile emphasizes on producing results and optimizing performance</a:t>
            </a:r>
          </a:p>
          <a:p>
            <a:endParaRPr lang="en-GB"/>
          </a:p>
        </p:txBody>
      </p:sp>
    </p:spTree>
    <p:extLst>
      <p:ext uri="{BB962C8B-B14F-4D97-AF65-F5344CB8AC3E}">
        <p14:creationId xmlns:p14="http://schemas.microsoft.com/office/powerpoint/2010/main" val="461376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98B8D-8598-984C-BCC8-5B0E47761CA1}"/>
              </a:ext>
            </a:extLst>
          </p:cNvPr>
          <p:cNvSpPr>
            <a:spLocks noGrp="1"/>
          </p:cNvSpPr>
          <p:nvPr>
            <p:ph type="title"/>
          </p:nvPr>
        </p:nvSpPr>
        <p:spPr/>
        <p:txBody>
          <a:bodyPr/>
          <a:lstStyle/>
          <a:p>
            <a:r>
              <a:rPr lang="en-US"/>
              <a:t>What are the Benefits?</a:t>
            </a:r>
          </a:p>
        </p:txBody>
      </p:sp>
      <p:sp>
        <p:nvSpPr>
          <p:cNvPr id="3" name="Content Placeholder 2">
            <a:extLst>
              <a:ext uri="{FF2B5EF4-FFF2-40B4-BE49-F238E27FC236}">
                <a16:creationId xmlns:a16="http://schemas.microsoft.com/office/drawing/2014/main" id="{CC5DF9D3-655E-0141-92BF-EB41A70AABF5}"/>
              </a:ext>
            </a:extLst>
          </p:cNvPr>
          <p:cNvSpPr>
            <a:spLocks noGrp="1"/>
          </p:cNvSpPr>
          <p:nvPr>
            <p:ph idx="1"/>
          </p:nvPr>
        </p:nvSpPr>
        <p:spPr/>
        <p:txBody>
          <a:bodyPr>
            <a:normAutofit lnSpcReduction="10000"/>
          </a:bodyPr>
          <a:lstStyle/>
          <a:p>
            <a:r>
              <a:rPr lang="en-GB"/>
              <a:t>Superior quality product</a:t>
            </a:r>
          </a:p>
          <a:p>
            <a:pPr lvl="1"/>
            <a:r>
              <a:rPr lang="en-GB"/>
              <a:t>testing is an integrated part</a:t>
            </a:r>
          </a:p>
          <a:p>
            <a:r>
              <a:rPr lang="en-GB"/>
              <a:t>Customer satisfaction</a:t>
            </a:r>
          </a:p>
          <a:p>
            <a:pPr lvl="1"/>
            <a:r>
              <a:rPr lang="en-GB"/>
              <a:t>The client remains involved in the development process and can ask for changes depending on the market realities</a:t>
            </a:r>
          </a:p>
          <a:p>
            <a:r>
              <a:rPr lang="en-GB"/>
              <a:t>Reduced risks</a:t>
            </a:r>
          </a:p>
          <a:p>
            <a:pPr lvl="1"/>
            <a:r>
              <a:rPr lang="en-GB"/>
              <a:t>Agile  works in </a:t>
            </a:r>
            <a:r>
              <a:rPr lang="en-GB">
                <a:hlinkClick r:id="rId2"/>
              </a:rPr>
              <a:t>small sprints</a:t>
            </a:r>
            <a:r>
              <a:rPr lang="en-GB"/>
              <a:t> that focus on continuous delivery</a:t>
            </a:r>
          </a:p>
          <a:p>
            <a:r>
              <a:rPr lang="en-GB"/>
              <a:t>Continuous improvement</a:t>
            </a:r>
          </a:p>
          <a:p>
            <a:pPr lvl="1"/>
            <a:r>
              <a:rPr lang="en-GB"/>
              <a:t>Working on self-reflection and striving for continuous improvement</a:t>
            </a:r>
          </a:p>
          <a:p>
            <a:pPr lvl="1"/>
            <a:r>
              <a:rPr lang="en-GB"/>
              <a:t>The methodology works in iterations which means that each sprint will be better than the last one and previous mistakes will not be repeated</a:t>
            </a:r>
          </a:p>
          <a:p>
            <a:endParaRPr lang="en-US"/>
          </a:p>
        </p:txBody>
      </p:sp>
    </p:spTree>
    <p:extLst>
      <p:ext uri="{BB962C8B-B14F-4D97-AF65-F5344CB8AC3E}">
        <p14:creationId xmlns:p14="http://schemas.microsoft.com/office/powerpoint/2010/main" val="3306308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71065-4598-6047-96CF-B7E7CC6099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E3EDD7-7469-A64A-A94B-FC31BEB9862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64582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C5A756-FDD5-114A-97AD-6DD8060D6825}"/>
              </a:ext>
            </a:extLst>
          </p:cNvPr>
          <p:cNvSpPr>
            <a:spLocks noGrp="1"/>
          </p:cNvSpPr>
          <p:nvPr>
            <p:ph idx="1"/>
          </p:nvPr>
        </p:nvSpPr>
        <p:spPr>
          <a:xfrm>
            <a:off x="838200" y="172995"/>
            <a:ext cx="10515600" cy="6003968"/>
          </a:xfrm>
        </p:spPr>
        <p:txBody>
          <a:bodyPr>
            <a:normAutofit lnSpcReduction="10000"/>
          </a:bodyPr>
          <a:lstStyle/>
          <a:p>
            <a:r>
              <a:rPr lang="en-GB"/>
              <a:t>Increased flexibility</a:t>
            </a:r>
          </a:p>
          <a:p>
            <a:pPr lvl="1"/>
            <a:r>
              <a:rPr lang="en-GB"/>
              <a:t>Teams work in smaller bursts and are supplemented by the constant feedback and involvement of the product owner</a:t>
            </a:r>
          </a:p>
          <a:p>
            <a:pPr lvl="1"/>
            <a:r>
              <a:rPr lang="en-GB"/>
              <a:t>changes usually are time-consuming and costly</a:t>
            </a:r>
          </a:p>
          <a:p>
            <a:pPr lvl="1"/>
            <a:r>
              <a:rPr lang="en-GB"/>
              <a:t>Agile divides the project in short sprints that are both manageable and flexible enough to allow the team to implement changes on short notice</a:t>
            </a:r>
          </a:p>
          <a:p>
            <a:r>
              <a:rPr lang="en-GB"/>
              <a:t>Better control</a:t>
            </a:r>
          </a:p>
          <a:p>
            <a:pPr lvl="1"/>
            <a:r>
              <a:rPr lang="en-GB"/>
              <a:t>Agile allows managers to have better control over the project due to its transparency, feedback integration, and quality-control features</a:t>
            </a:r>
          </a:p>
          <a:p>
            <a:r>
              <a:rPr lang="en-GB"/>
              <a:t>More relevant metrics</a:t>
            </a:r>
          </a:p>
          <a:p>
            <a:pPr lvl="1"/>
            <a:r>
              <a:rPr lang="en-GB"/>
              <a:t>The metrics used by Agile teams in estimating time and cost, measuring project performance are more accurate and relevant than the ones used in traditional methodologies</a:t>
            </a:r>
          </a:p>
          <a:p>
            <a:pPr lvl="1"/>
            <a:r>
              <a:rPr lang="en-GB"/>
              <a:t>Agile produces important metrics like </a:t>
            </a:r>
            <a:r>
              <a:rPr lang="en-GB">
                <a:hlinkClick r:id="rId2"/>
              </a:rPr>
              <a:t>lead time</a:t>
            </a:r>
            <a:r>
              <a:rPr lang="en-GB"/>
              <a:t>, cycle time, and throughput that helps measure the team’s performance, identify bottlenecks and make data-driven decisions to correct them.</a:t>
            </a:r>
          </a:p>
          <a:p>
            <a:pPr marL="457200" lvl="1" indent="0">
              <a:buNone/>
            </a:pPr>
            <a:endParaRPr lang="en-US"/>
          </a:p>
          <a:p>
            <a:pPr marL="0" indent="0">
              <a:buNone/>
            </a:pPr>
            <a:endParaRPr lang="en-GB"/>
          </a:p>
          <a:p>
            <a:endParaRPr lang="en-GB"/>
          </a:p>
          <a:p>
            <a:pPr marL="457200" lvl="1" indent="0">
              <a:buNone/>
            </a:pPr>
            <a:endParaRPr lang="en-US"/>
          </a:p>
        </p:txBody>
      </p:sp>
    </p:spTree>
    <p:extLst>
      <p:ext uri="{BB962C8B-B14F-4D97-AF65-F5344CB8AC3E}">
        <p14:creationId xmlns:p14="http://schemas.microsoft.com/office/powerpoint/2010/main" val="2365869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73DEA-27AF-BD4C-AA89-A612DFA9EC56}"/>
              </a:ext>
            </a:extLst>
          </p:cNvPr>
          <p:cNvSpPr>
            <a:spLocks noGrp="1"/>
          </p:cNvSpPr>
          <p:nvPr>
            <p:ph type="title"/>
          </p:nvPr>
        </p:nvSpPr>
        <p:spPr/>
        <p:txBody>
          <a:bodyPr/>
          <a:lstStyle/>
          <a:p>
            <a:r>
              <a:rPr lang="en-US"/>
              <a:t>what are the 4 core principles of Agile</a:t>
            </a:r>
          </a:p>
        </p:txBody>
      </p:sp>
      <p:sp>
        <p:nvSpPr>
          <p:cNvPr id="3" name="Content Placeholder 2">
            <a:extLst>
              <a:ext uri="{FF2B5EF4-FFF2-40B4-BE49-F238E27FC236}">
                <a16:creationId xmlns:a16="http://schemas.microsoft.com/office/drawing/2014/main" id="{B331AAEA-97A7-C44F-A9D4-9BBB512EB07B}"/>
              </a:ext>
            </a:extLst>
          </p:cNvPr>
          <p:cNvSpPr>
            <a:spLocks noGrp="1"/>
          </p:cNvSpPr>
          <p:nvPr>
            <p:ph idx="1"/>
          </p:nvPr>
        </p:nvSpPr>
        <p:spPr/>
        <p:txBody>
          <a:bodyPr/>
          <a:lstStyle/>
          <a:p>
            <a:r>
              <a:rPr lang="en-GB"/>
              <a:t>individuals and interactions over processes and tools</a:t>
            </a:r>
          </a:p>
          <a:p>
            <a:r>
              <a:rPr lang="en-GB"/>
              <a:t>working software over comprehensive documentation</a:t>
            </a:r>
          </a:p>
          <a:p>
            <a:r>
              <a:rPr lang="en-GB"/>
              <a:t>customer collaboration over contract negotiation</a:t>
            </a:r>
          </a:p>
          <a:p>
            <a:r>
              <a:rPr lang="en-GB"/>
              <a:t>responding to change over following a plan</a:t>
            </a:r>
            <a:endParaRPr lang="en-US"/>
          </a:p>
        </p:txBody>
      </p:sp>
    </p:spTree>
    <p:extLst>
      <p:ext uri="{BB962C8B-B14F-4D97-AF65-F5344CB8AC3E}">
        <p14:creationId xmlns:p14="http://schemas.microsoft.com/office/powerpoint/2010/main" val="1980822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C1B77-8104-234B-887D-394452B288AA}"/>
              </a:ext>
            </a:extLst>
          </p:cNvPr>
          <p:cNvSpPr>
            <a:spLocks noGrp="1"/>
          </p:cNvSpPr>
          <p:nvPr>
            <p:ph type="title"/>
          </p:nvPr>
        </p:nvSpPr>
        <p:spPr/>
        <p:txBody>
          <a:bodyPr/>
          <a:lstStyle/>
          <a:p>
            <a:r>
              <a:rPr lang="en-US"/>
              <a:t>What is Scrum?</a:t>
            </a:r>
          </a:p>
        </p:txBody>
      </p:sp>
      <p:sp>
        <p:nvSpPr>
          <p:cNvPr id="3" name="Content Placeholder 2">
            <a:extLst>
              <a:ext uri="{FF2B5EF4-FFF2-40B4-BE49-F238E27FC236}">
                <a16:creationId xmlns:a16="http://schemas.microsoft.com/office/drawing/2014/main" id="{E2D2B5F4-3B26-ED40-86D5-10E1815D4901}"/>
              </a:ext>
            </a:extLst>
          </p:cNvPr>
          <p:cNvSpPr>
            <a:spLocks noGrp="1"/>
          </p:cNvSpPr>
          <p:nvPr>
            <p:ph idx="1"/>
          </p:nvPr>
        </p:nvSpPr>
        <p:spPr/>
        <p:txBody>
          <a:bodyPr>
            <a:normAutofit fontScale="92500" lnSpcReduction="20000"/>
          </a:bodyPr>
          <a:lstStyle/>
          <a:p>
            <a:r>
              <a:rPr lang="en-GB"/>
              <a:t>Scrum is </a:t>
            </a:r>
            <a:r>
              <a:rPr lang="en-GB" b="1"/>
              <a:t>a specific Agile methodology</a:t>
            </a:r>
            <a:endParaRPr lang="en-GB"/>
          </a:p>
          <a:p>
            <a:r>
              <a:rPr lang="en-GB"/>
              <a:t>an agile project management framework</a:t>
            </a:r>
          </a:p>
          <a:p>
            <a:r>
              <a:rPr lang="en-GB"/>
              <a:t>With scrum, a product is built in a series of iterations called sprints that break down big, complex projects into bite-sized pieces</a:t>
            </a:r>
          </a:p>
          <a:p>
            <a:r>
              <a:rPr lang="en-GB"/>
              <a:t>can use a framework like scrum to help you start thinking that way and to practice building agile principles into your everyday communication and work.</a:t>
            </a:r>
          </a:p>
          <a:p>
            <a:r>
              <a:rPr lang="en-GB"/>
              <a:t>scrum describes a set of meetings, tools, and roles that work in concert to help teams structure and manage their work</a:t>
            </a:r>
          </a:p>
          <a:p>
            <a:r>
              <a:rPr lang="en-GB"/>
              <a:t>Scrum is structured to help teams naturally adapt to changing conditions and user requirements, with re-prioritization built into the process and short release cycles so your team can constantly learn and improve</a:t>
            </a:r>
          </a:p>
          <a:p>
            <a:endParaRPr lang="en-US"/>
          </a:p>
        </p:txBody>
      </p:sp>
    </p:spTree>
    <p:extLst>
      <p:ext uri="{BB962C8B-B14F-4D97-AF65-F5344CB8AC3E}">
        <p14:creationId xmlns:p14="http://schemas.microsoft.com/office/powerpoint/2010/main" val="1860980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D8DCAE-9B01-8A42-8851-70CDAC5FC910}"/>
              </a:ext>
            </a:extLst>
          </p:cNvPr>
          <p:cNvPicPr>
            <a:picLocks noChangeAspect="1"/>
          </p:cNvPicPr>
          <p:nvPr/>
        </p:nvPicPr>
        <p:blipFill>
          <a:blip r:embed="rId2"/>
          <a:stretch>
            <a:fillRect/>
          </a:stretch>
        </p:blipFill>
        <p:spPr>
          <a:xfrm>
            <a:off x="0" y="903766"/>
            <a:ext cx="12001000" cy="5307327"/>
          </a:xfrm>
          <a:prstGeom prst="rect">
            <a:avLst/>
          </a:prstGeom>
        </p:spPr>
      </p:pic>
      <p:sp>
        <p:nvSpPr>
          <p:cNvPr id="6" name="TextBox 5">
            <a:extLst>
              <a:ext uri="{FF2B5EF4-FFF2-40B4-BE49-F238E27FC236}">
                <a16:creationId xmlns:a16="http://schemas.microsoft.com/office/drawing/2014/main" id="{95FB808A-F460-6D4A-909C-12AF2A8434EE}"/>
              </a:ext>
            </a:extLst>
          </p:cNvPr>
          <p:cNvSpPr txBox="1"/>
          <p:nvPr/>
        </p:nvSpPr>
        <p:spPr>
          <a:xfrm>
            <a:off x="669851" y="542260"/>
            <a:ext cx="10813311" cy="369332"/>
          </a:xfrm>
          <a:prstGeom prst="rect">
            <a:avLst/>
          </a:prstGeom>
          <a:noFill/>
        </p:spPr>
        <p:txBody>
          <a:bodyPr wrap="square" rtlCol="0">
            <a:spAutoFit/>
          </a:bodyPr>
          <a:lstStyle/>
          <a:p>
            <a:r>
              <a:rPr lang="en-US"/>
              <a:t>The Scrum Work Flow:</a:t>
            </a:r>
          </a:p>
        </p:txBody>
      </p:sp>
    </p:spTree>
    <p:extLst>
      <p:ext uri="{BB962C8B-B14F-4D97-AF65-F5344CB8AC3E}">
        <p14:creationId xmlns:p14="http://schemas.microsoft.com/office/powerpoint/2010/main" val="418776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1745</Words>
  <Application>Microsoft Macintosh PowerPoint</Application>
  <PresentationFormat>Widescreen</PresentationFormat>
  <Paragraphs>140</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Introduction</vt:lpstr>
      <vt:lpstr>What is Performance testing</vt:lpstr>
      <vt:lpstr>What is agile?</vt:lpstr>
      <vt:lpstr>What are the Benefits?</vt:lpstr>
      <vt:lpstr>PowerPoint Presentation</vt:lpstr>
      <vt:lpstr>PowerPoint Presentation</vt:lpstr>
      <vt:lpstr>what are the 4 core principles of Agile</vt:lpstr>
      <vt:lpstr>What is Scrum?</vt:lpstr>
      <vt:lpstr>PowerPoint Presentation</vt:lpstr>
      <vt:lpstr>Scrum Backlogs:</vt:lpstr>
      <vt:lpstr>Sprint planning</vt:lpstr>
      <vt:lpstr>PowerPoint Presentation</vt:lpstr>
      <vt:lpstr>The Actual sprint</vt:lpstr>
      <vt:lpstr>Scrum Ceremony(meetings):</vt:lpstr>
      <vt:lpstr>Presentation start from here</vt:lpstr>
      <vt:lpstr>Project Diagram:</vt:lpstr>
      <vt:lpstr>Autoscaling Group</vt:lpstr>
      <vt:lpstr>Application Load Balancer</vt:lpstr>
      <vt:lpstr>What is gatling</vt:lpstr>
      <vt:lpstr>Why performance testing:</vt:lpstr>
      <vt:lpstr>Types of performance Testing (will be performed)</vt:lpstr>
      <vt:lpstr>Load Testing</vt:lpstr>
      <vt:lpstr>Stress testing:</vt:lpstr>
      <vt:lpstr>Spike Testing:</vt:lpstr>
      <vt:lpstr>Soak Testing:</vt:lpstr>
      <vt:lpstr>What is Agile</vt:lpstr>
      <vt:lpstr>What is Scrum?</vt:lpstr>
      <vt:lpstr>Mood Board</vt:lpstr>
      <vt:lpstr>Our project 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Vigneshraj Venkatesh</dc:creator>
  <cp:lastModifiedBy>Vigneshraj Venkatesh</cp:lastModifiedBy>
  <cp:revision>2</cp:revision>
  <dcterms:created xsi:type="dcterms:W3CDTF">2021-12-23T10:35:39Z</dcterms:created>
  <dcterms:modified xsi:type="dcterms:W3CDTF">2021-12-24T11:46:27Z</dcterms:modified>
</cp:coreProperties>
</file>