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20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handoutMasterIdLst>
    <p:handoutMasterId r:id="rId40"/>
  </p:handoutMasterIdLst>
  <p:sldIdLst>
    <p:sldId id="274" r:id="rId4"/>
    <p:sldId id="318" r:id="rId5"/>
    <p:sldId id="319" r:id="rId7"/>
    <p:sldId id="277" r:id="rId8"/>
    <p:sldId id="294" r:id="rId9"/>
    <p:sldId id="320" r:id="rId10"/>
    <p:sldId id="299" r:id="rId11"/>
    <p:sldId id="282" r:id="rId12"/>
    <p:sldId id="280" r:id="rId13"/>
    <p:sldId id="287" r:id="rId14"/>
    <p:sldId id="302" r:id="rId15"/>
    <p:sldId id="305" r:id="rId16"/>
    <p:sldId id="317" r:id="rId17"/>
    <p:sldId id="306" r:id="rId18"/>
    <p:sldId id="307" r:id="rId19"/>
    <p:sldId id="308" r:id="rId20"/>
    <p:sldId id="311" r:id="rId21"/>
    <p:sldId id="309" r:id="rId22"/>
    <p:sldId id="312" r:id="rId23"/>
    <p:sldId id="313" r:id="rId24"/>
    <p:sldId id="314" r:id="rId25"/>
    <p:sldId id="315" r:id="rId26"/>
    <p:sldId id="316" r:id="rId27"/>
    <p:sldId id="261" r:id="rId28"/>
    <p:sldId id="297" r:id="rId29"/>
    <p:sldId id="279" r:id="rId30"/>
    <p:sldId id="278" r:id="rId31"/>
    <p:sldId id="296" r:id="rId32"/>
    <p:sldId id="304" r:id="rId33"/>
    <p:sldId id="301" r:id="rId34"/>
    <p:sldId id="258" r:id="rId35"/>
    <p:sldId id="284" r:id="rId36"/>
    <p:sldId id="285" r:id="rId37"/>
    <p:sldId id="286" r:id="rId38"/>
    <p:sldId id="300" r:id="rId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 id="1005650313" name="WPS_1591187822" initials="W"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6" Type="http://schemas.openxmlformats.org/officeDocument/2006/relationships/customXml" Target="../customXml/item1.xml"/><Relationship Id="rId45" Type="http://schemas.openxmlformats.org/officeDocument/2006/relationships/customXmlProps" Target="../customXml/itemProps206.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sz="1800">
                <a:solidFill>
                  <a:schemeClr val="tx1"/>
                </a:solidFill>
              </a:rPr>
              <a:t>在当今竞争激烈的就业市场中，准确评估求职者的性格特征对企业来说越来越重要。性格特征可以显著影响个人的工作表现、团队协作以及与公司文化的整体契合度。因此，许多公司正在积极寻求在面试过程中评估求职者性格特征的有效方法。
</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R(2</a:t>
            </a:r>
            <a:r>
              <a:rPr lang="zh-CN" altLang="en-US"/>
              <a:t>+</a:t>
            </a:r>
            <a:r>
              <a:rPr lang="en-US" altLang="zh-CN"/>
              <a:t>1)D</a:t>
            </a:r>
            <a:r>
              <a:rPr lang="zh-CN" altLang="en-US"/>
              <a:t>是一种创新的三维卷积分解方法，通过将</a:t>
            </a:r>
            <a:r>
              <a:rPr lang="en-US" altLang="zh-CN"/>
              <a:t>3D</a:t>
            </a:r>
            <a:r>
              <a:rPr lang="zh-CN" altLang="en-US"/>
              <a:t>卷积核拆分为空间</a:t>
            </a:r>
            <a:r>
              <a:rPr lang="en-US" altLang="zh-CN"/>
              <a:t>2D</a:t>
            </a:r>
            <a:r>
              <a:rPr lang="zh-CN" altLang="en-US"/>
              <a:t>卷积和时间</a:t>
            </a:r>
            <a:r>
              <a:rPr lang="en-US" altLang="zh-CN"/>
              <a:t>1D</a:t>
            </a:r>
            <a:r>
              <a:rPr lang="zh-CN" altLang="en-US"/>
              <a:t>卷积的组合，解决了传统</a:t>
            </a:r>
            <a:r>
              <a:rPr lang="en-US" altLang="zh-CN"/>
              <a:t>3D CNN</a:t>
            </a:r>
            <a:r>
              <a:rPr lang="zh-CN" altLang="en-US"/>
              <a:t>参数量大、优化困难的问题。</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SenseVoice</a:t>
            </a:r>
            <a:r>
              <a:rPr lang="zh-CN" altLang="en-US"/>
              <a:t>基本介绍</a:t>
            </a:r>
            <a:endParaRPr lang="zh-CN" altLang="en-US"/>
          </a:p>
          <a:p>
            <a:r>
              <a:rPr lang="en-US" altLang="zh-CN"/>
              <a:t>SenseVoice</a:t>
            </a:r>
            <a:r>
              <a:rPr lang="zh-CN" altLang="en-US"/>
              <a:t>是一个具有多种语音理解能力的语音基础模型，包括自动语音识别（</a:t>
            </a:r>
            <a:r>
              <a:rPr lang="en-US" altLang="zh-CN"/>
              <a:t>ASR</a:t>
            </a:r>
            <a:r>
              <a:rPr lang="zh-CN" altLang="en-US"/>
              <a:t>）、口语识别（</a:t>
            </a:r>
            <a:r>
              <a:rPr lang="en-US" altLang="zh-CN"/>
              <a:t>LID</a:t>
            </a:r>
            <a:r>
              <a:rPr lang="zh-CN" altLang="en-US"/>
              <a:t>）、语音情感识别（</a:t>
            </a:r>
            <a:r>
              <a:rPr lang="en-US" altLang="zh-CN"/>
              <a:t>SER</a:t>
            </a:r>
            <a:r>
              <a:rPr lang="zh-CN" altLang="en-US"/>
              <a:t>）和音频事件检测（</a:t>
            </a:r>
            <a:r>
              <a:rPr lang="en-US" altLang="zh-CN"/>
              <a:t>AED</a:t>
            </a:r>
            <a:r>
              <a:rPr lang="zh-CN" altLang="en-US"/>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VGGish</a:t>
            </a:r>
            <a:r>
              <a:rPr lang="zh-CN" altLang="en-US"/>
              <a:t>是由</a:t>
            </a:r>
            <a:r>
              <a:rPr lang="en-US" altLang="zh-CN"/>
              <a:t>Google</a:t>
            </a:r>
            <a:r>
              <a:rPr lang="zh-CN" altLang="en-US"/>
              <a:t>团队基于</a:t>
            </a:r>
            <a:r>
              <a:rPr lang="en-US" altLang="zh-CN"/>
              <a:t>VGGNet</a:t>
            </a:r>
            <a:r>
              <a:rPr lang="zh-CN" altLang="en-US"/>
              <a:t>架构开发的深度卷积神经网络（</a:t>
            </a:r>
            <a:r>
              <a:rPr lang="en-US" altLang="zh-CN"/>
              <a:t>CNN</a:t>
            </a:r>
            <a:r>
              <a:rPr lang="zh-CN" altLang="en-US"/>
              <a:t>）</a:t>
            </a:r>
            <a:r>
              <a:rPr lang="en-US" altLang="zh-CN"/>
              <a:t>,</a:t>
            </a:r>
            <a:r>
              <a:rPr lang="zh-CN" altLang="en-US"/>
              <a:t>专为音频特征提取设计。</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通过调用</a:t>
            </a:r>
            <a:r>
              <a:rPr lang="en-US" altLang="zh-CN"/>
              <a:t>chatgpt 4o</a:t>
            </a:r>
            <a:r>
              <a:rPr lang="zh-CN" altLang="en-US"/>
              <a:t>的</a:t>
            </a:r>
            <a:r>
              <a:rPr lang="en-US" altLang="zh-CN"/>
              <a:t>api</a:t>
            </a:r>
            <a:r>
              <a:rPr lang="zh-CN" altLang="en-US"/>
              <a:t>，我们将带时间戳的聊天文本以及语音事件，语音情感，行为动作的格式化信息传递给</a:t>
            </a:r>
            <a:r>
              <a:rPr lang="en-US" altLang="zh-CN"/>
              <a:t>chatgpt 4o</a:t>
            </a:r>
            <a:r>
              <a:rPr lang="zh-CN" altLang="en-US"/>
              <a:t>模型，让其分析做出</a:t>
            </a:r>
            <a:r>
              <a:rPr lang="en-US" altLang="zh-CN"/>
              <a:t>MBTI</a:t>
            </a:r>
            <a:r>
              <a:rPr lang="zh-CN" altLang="en-US"/>
              <a:t>性格判断，并且以格式化字符串给出确信度，然后我们通过字符串查找的方式给出</a:t>
            </a:r>
            <a:r>
              <a:rPr lang="en-US" altLang="zh-CN"/>
              <a:t>MBTI</a:t>
            </a:r>
            <a:r>
              <a:rPr lang="zh-CN" altLang="en-US"/>
              <a:t>性格以及确信度以及完整的</a:t>
            </a:r>
            <a:r>
              <a:rPr lang="en-US" altLang="zh-CN"/>
              <a:t>ai</a:t>
            </a:r>
            <a:r>
              <a:rPr lang="zh-CN" altLang="en-US"/>
              <a:t>分析回答。</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多模态性格识别中，使用在线大语言模型对面试场景视频进行分析时，存在难以整合多模态数据的问题。为了解决这一问题，我们选择将各个模态的数据进行本地分析，并将分析结果上传给大语言模型。然而，这种方法相较于本地的多模态大语言视觉模型，会缺失许多模态间互补的特征。我们如何尽可能地弥补这部分缺失？</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sz="1800">
                <a:solidFill>
                  <a:schemeClr val="tx1"/>
                </a:solidFill>
              </a:rPr>
              <a:t>思路：在本地分析多模态数据时候进行融合分析，加强本地分析能力。
通过对称的跨模态注意力模块（MA），在本地编码阶段保留模态独立特征的同时增强交互。</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sz="1800">
                <a:solidFill>
                  <a:schemeClr val="tx1"/>
                </a:solidFill>
              </a:rPr>
              <a:t>权重决策级融合核心思想是在多个模态（如语音、视觉和文本）的预测结果基础上，通过动态调整各模态的权重，以实现更优的最终决策。这种方法的优势在于能够根据模态的可信度和任务需求灵活分配权重，从而提高整体系统的鲁棒性和准确性。
基于置信度的权重调整：</a:t>
            </a:r>
            <a:endParaRPr lang="zh-CN" altLang="en-US" sz="1800">
              <a:solidFill>
                <a:schemeClr val="tx1"/>
              </a:solidFill>
            </a:endParaRPr>
          </a:p>
          <a:p>
            <a:r>
              <a:rPr lang="zh-CN" altLang="en-US"/>
              <a:t>决策级融合通常会根据各模态的置信度来调整权重。我们决定采用基于置信度的权重调整，我们将各个模态分析的结果添加上置信度，并且在</a:t>
            </a:r>
            <a:r>
              <a:rPr lang="en-US" altLang="zh-CN"/>
              <a:t>chatgpt 4o</a:t>
            </a:r>
            <a:r>
              <a:rPr lang="zh-CN" altLang="en-US"/>
              <a:t>的系统提示词上添加上“更加优先关注置信度高的结果进行性格分析”</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sz="1800">
                <a:solidFill>
                  <a:schemeClr val="tx1"/>
                </a:solidFill>
              </a:rPr>
              <a:t>通过基于置信度动态调整每个模态的权重，系统可以更好地处理不同模态可靠性不同的情况。
此方法的性能可能会受到数据质量和数量的影响。如果某一模态的数据质量较差或数量不足，可能会影响其置信度计算的准确性和分析结果的可靠性，从而影响系统的整体性能。</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CB329-4026-40EB-95DF-A9AAA5F825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企业在招聘，尤其是中高层职位时，越来越重视准确评估求职者性格，以了解其个性、行为风格和潜力，预测工作表现。研究表明，</a:t>
            </a:r>
            <a:r>
              <a:rPr lang="en-US" altLang="zh-CN"/>
              <a:t>80% </a:t>
            </a:r>
            <a:r>
              <a:rPr lang="zh-CN" altLang="en-US"/>
              <a:t>的财富</a:t>
            </a:r>
            <a:r>
              <a:rPr lang="en-US" altLang="zh-CN"/>
              <a:t> 500 </a:t>
            </a:r>
            <a:r>
              <a:rPr lang="zh-CN" altLang="en-US"/>
              <a:t>强公司用性格测试筛选高层候选人，</a:t>
            </a:r>
            <a:r>
              <a:rPr lang="en-US" altLang="zh-CN"/>
              <a:t>32% </a:t>
            </a:r>
            <a:r>
              <a:rPr lang="zh-CN" altLang="en-US"/>
              <a:t>的</a:t>
            </a:r>
            <a:r>
              <a:rPr lang="en-US" altLang="zh-CN"/>
              <a:t> HR </a:t>
            </a:r>
            <a:r>
              <a:rPr lang="zh-CN" altLang="en-US"/>
              <a:t>用其筛选高管，</a:t>
            </a:r>
            <a:r>
              <a:rPr lang="en-US" altLang="zh-CN"/>
              <a:t>28% </a:t>
            </a:r>
            <a:r>
              <a:rPr lang="zh-CN" altLang="en-US"/>
              <a:t>用于中层管理，显示企业急需准确性格评估工具。</a:t>
            </a:r>
            <a:endParaRPr lang="zh-CN" altLang="en-US"/>
          </a:p>
          <a:p>
            <a:endParaRPr lang="en-US" altLang="zh-CN"/>
          </a:p>
          <a:p>
            <a:r>
              <a:rPr lang="zh-CN" altLang="en-US"/>
              <a:t>准确性格评估能帮企业快速筛选合适候选人，减少招聘时间和成本，提高招聘质量，降低离职率和招聘失误率。如某公司用</a:t>
            </a:r>
            <a:r>
              <a:rPr lang="en-US" altLang="zh-CN"/>
              <a:t> MBTI </a:t>
            </a:r>
            <a:r>
              <a:rPr lang="zh-CN" altLang="en-US"/>
              <a:t>测试后，员工效能提高</a:t>
            </a:r>
            <a:r>
              <a:rPr lang="en-US" altLang="zh-CN"/>
              <a:t> 98%</a:t>
            </a:r>
            <a:r>
              <a:rPr lang="zh-CN" altLang="en-US"/>
              <a:t>，节省</a:t>
            </a:r>
            <a:r>
              <a:rPr lang="en-US" altLang="zh-CN"/>
              <a:t> 2000 </a:t>
            </a:r>
            <a:r>
              <a:rPr lang="zh-CN" altLang="en-US"/>
              <a:t>万美元，凸显准确性格评估对招聘的重要价值。</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 </a:t>
            </a:r>
            <a:r>
              <a:rPr lang="zh-CN" altLang="en-US"/>
              <a:t>直接使用多模态</a:t>
            </a:r>
            <a:r>
              <a:rPr lang="en-US" altLang="zh-CN"/>
              <a:t>AI</a:t>
            </a:r>
            <a:r>
              <a:rPr lang="zh-CN" altLang="en-US"/>
              <a:t>：将视频传递给具有多模态能力的</a:t>
            </a:r>
            <a:r>
              <a:rPr lang="en-US" altLang="zh-CN"/>
              <a:t>AI</a:t>
            </a:r>
            <a:r>
              <a:rPr lang="zh-CN" altLang="en-US"/>
              <a:t>，直接获取性格分析结果。</a:t>
            </a:r>
            <a:endParaRPr lang="zh-CN" altLang="en-US"/>
          </a:p>
          <a:p>
            <a:r>
              <a:rPr lang="en-US" altLang="zh-CN"/>
              <a:t>2. </a:t>
            </a:r>
            <a:r>
              <a:rPr lang="zh-CN" altLang="en-US"/>
              <a:t>数据转换与判断：分别处理各个模态的数据，将其转换为格式化文本后，传递给大型语言模型进行判断。</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多模态性格分析模型文献参考：
</a:t>
            </a:r>
            <a:r>
              <a:rPr lang="en-US" altLang="zh-CN"/>
              <a:t>1. Investigating Audio, Visual, and Text Fusion Methods for End</a:t>
            </a:r>
            <a:r>
              <a:rPr lang="zh-CN" altLang="en-US"/>
              <a:t>-</a:t>
            </a:r>
            <a:r>
              <a:rPr lang="en-US" altLang="zh-CN"/>
              <a:t>to</a:t>
            </a:r>
            <a:r>
              <a:rPr lang="zh-CN" altLang="en-US"/>
              <a:t>-</a:t>
            </a:r>
            <a:r>
              <a:rPr lang="en-US" altLang="zh-CN"/>
              <a:t>End Automatic Personality Prediction(https://arxiv.org/abs/1805.00705)
</a:t>
            </a:r>
            <a:r>
              <a:rPr lang="zh-CN" altLang="en-US"/>
              <a:t>多模态深度神经网络架构包含三个独立的通道，分别处理音频、文本和视频数据，这些通道在决策层和网络内部进行融合。整个架构采用端到端训练，能够自动从原始输入中学习特征。
研究了三种融合方法：</a:t>
            </a:r>
            <a:endParaRPr lang="zh-CN" altLang="en-US"/>
          </a:p>
          <a:p>
            <a:r>
              <a:rPr lang="zh-CN" altLang="en-US"/>
              <a:t>决策层融合：通过集成（投票）方法，找到每个模态和特质的线性组合权重。</a:t>
            </a:r>
            <a:endParaRPr lang="zh-CN" altLang="en-US"/>
          </a:p>
          <a:p>
            <a:r>
              <a:rPr lang="zh-CN" altLang="en-US"/>
              <a:t>有限反向传播：冻结各通道的所有层，仅学习通道输出的组合。</a:t>
            </a:r>
            <a:endParaRPr lang="zh-CN" altLang="en-US"/>
          </a:p>
          <a:p>
            <a:r>
              <a:rPr lang="zh-CN" altLang="en-US"/>
              <a:t>全反向传播：更新音频和文本通道的参数，使模型能够学习不同通道之间的复杂交互。</a:t>
            </a:r>
            <a:r>
              <a:rPr lang="en-US" altLang="zh-CN"/>
              <a:t>
2.Automated Screening of Job Candidate Based on Multimodal Video Processing(https://openaccess.thecvf.com/content_cvpr_2017_workshops/w26/html/Gorbova_Automated_Screening_of_CVPR_2017_paper.html)</a:t>
            </a:r>
            <a:r>
              <a:rPr lang="zh-CN" altLang="en-US"/>
              <a:t>；
一种基于多模态视频处理的求职者自动筛选系统。该系统旨在通过分析求职者的短视频片段，自动预测其大五人格特质分数，并决定是否邀请其参加面试。该系统通过从短视频片段中提取视觉、音频和词汇线索，使用深度学习分别训练每个模态的特征，然后将结果融合以预测最终得分。
多模态数据分析面试者性格文献参考：
</a:t>
            </a:r>
            <a:r>
              <a:rPr lang="en-US" altLang="zh-CN"/>
              <a:t>3.</a:t>
            </a:r>
            <a:r>
              <a:rPr lang="zh-CN" altLang="en-US"/>
              <a:t>基于多模态识别的人力资源面试系统</a:t>
            </a:r>
            <a:r>
              <a:rPr lang="en-US" altLang="zh-CN"/>
              <a:t>(https://www.zhuanlichaxun.net/pdf/14187002.html) 
4.</a:t>
            </a:r>
            <a:r>
              <a:rPr lang="zh-CN" altLang="en-US"/>
              <a:t>一种基于多模态信息的面试测评方法和系统</a:t>
            </a:r>
            <a:r>
              <a:rPr lang="en-US" altLang="zh-CN"/>
              <a:t>(https://max.book118.com/html/2023/0603/5022033301010220.shtm)
</a:t>
            </a:r>
            <a:r>
              <a:rPr lang="en-US" altLang="zh-CN" sz="1800">
                <a:solidFill>
                  <a:schemeClr val="tx1"/>
                </a:solidFill>
              </a:rPr>
              <a:t>具体使用技术：</a:t>
            </a:r>
            <a:endParaRPr lang="en-US" altLang="zh-CN" sz="1800">
              <a:solidFill>
                <a:schemeClr val="tx1"/>
              </a:solidFill>
            </a:endParaRPr>
          </a:p>
          <a:p>
            <a:r>
              <a:rPr lang="en-US" altLang="zh-CN" sz="1800">
                <a:solidFill>
                  <a:schemeClr val="tx1"/>
                </a:solidFill>
              </a:rPr>
              <a:t>1.多模态特征提取</a:t>
            </a:r>
            <a:endParaRPr lang="en-US" altLang="zh-CN" sz="1800">
              <a:solidFill>
                <a:schemeClr val="tx1"/>
              </a:solidFill>
            </a:endParaRPr>
          </a:p>
          <a:p>
            <a:r>
              <a:rPr lang="en-US" altLang="zh-CN" sz="1800">
                <a:solidFill>
                  <a:schemeClr val="tx1"/>
                </a:solidFill>
              </a:rPr>
              <a:t>音频：使用MFCCs、基频、能量等声学特征，通过CNN或LSTM建模非语言线索（如语速、语调）。</a:t>
            </a:r>
            <a:endParaRPr lang="en-US" altLang="zh-CN" sz="1800">
              <a:solidFill>
                <a:schemeClr val="tx1"/>
              </a:solidFill>
            </a:endParaRPr>
          </a:p>
          <a:p>
            <a:r>
              <a:rPr lang="en-US" altLang="zh-CN" sz="1800">
                <a:solidFill>
                  <a:schemeClr val="tx1"/>
                </a:solidFill>
              </a:rPr>
              <a:t>视觉：通过OpenFace、VGG等模型提取面部动作单元（AUs）、微表情、姿态特征，结合关键帧聚类减少冗余。</a:t>
            </a:r>
            <a:endParaRPr lang="en-US" altLang="zh-CN" sz="1800">
              <a:solidFill>
                <a:schemeClr val="tx1"/>
              </a:solidFill>
            </a:endParaRPr>
          </a:p>
          <a:p>
            <a:r>
              <a:rPr lang="en-US" altLang="zh-CN" sz="1800">
                <a:solidFill>
                  <a:schemeClr val="tx1"/>
                </a:solidFill>
              </a:rPr>
              <a:t>文本：基于词嵌入（word2vec）或情感词典（SentiWordNet）分析词汇选择、情感极性及语义连贯性。2.多模态融合策略</a:t>
            </a:r>
            <a:endParaRPr lang="en-US" altLang="zh-CN" sz="1800">
              <a:solidFill>
                <a:schemeClr val="tx1"/>
              </a:solidFill>
            </a:endParaRPr>
          </a:p>
          <a:p>
            <a:r>
              <a:rPr lang="en-US" altLang="zh-CN" sz="1800">
                <a:solidFill>
                  <a:schemeClr val="tx1"/>
                </a:solidFill>
              </a:rPr>
              <a:t>决策级融合：对单模态预测结果加权平均（如根据心理学权重分配）。</a:t>
            </a:r>
            <a:endParaRPr lang="en-US" altLang="zh-CN" sz="1800">
              <a:solidFill>
                <a:schemeClr val="tx1"/>
              </a:solidFill>
            </a:endParaRPr>
          </a:p>
          <a:p>
            <a:r>
              <a:rPr lang="en-US" altLang="zh-CN" sz="1800">
                <a:solidFill>
                  <a:schemeClr val="tx1"/>
                </a:solidFill>
              </a:rPr>
              <a:t>特征级融合：通过神经网络（LSTM、注意力机制）动态整合跨模态特征，捕捉复杂交互。</a:t>
            </a:r>
            <a:endParaRPr lang="en-US" altLang="zh-CN" sz="1800">
              <a:solidFill>
                <a:schemeClr val="tx1"/>
              </a:solidFill>
            </a:endParaRPr>
          </a:p>
          <a:p>
            <a:r>
              <a:rPr lang="en-US" altLang="zh-CN" sz="1800">
                <a:solidFill>
                  <a:schemeClr val="tx1"/>
                </a:solidFill>
              </a:rPr>
              <a:t>端到端模型：结合CNN和LSTM进行时序建模，支持全模态联合优化（如全反向传播训练）。3.上下文建模</a:t>
            </a:r>
            <a:endParaRPr lang="en-US" altLang="zh-CN" sz="1800">
              <a:solidFill>
                <a:schemeClr val="tx1"/>
              </a:solidFill>
            </a:endParaRPr>
          </a:p>
          <a:p>
            <a:r>
              <a:rPr lang="en-US" altLang="zh-CN" sz="1800">
                <a:solidFill>
                  <a:schemeClr val="tx1"/>
                </a:solidFill>
              </a:rPr>
              <a:t>使用LSTM或双向LSTM捕捉视频中多语句的时序依赖，增强对动态性格特征的推理</a:t>
            </a:r>
            <a:r>
              <a:rPr lang="en-US" altLang="zh-CN"/>
              <a:t>
</a:t>
            </a:r>
            <a:r>
              <a:rPr lang="zh-CN" altLang="en-US"/>
              <a:t>综上所述。由现有技术得出改进重点在于：
</a:t>
            </a:r>
            <a:r>
              <a:rPr lang="en-US" altLang="zh-CN"/>
              <a:t>1.</a:t>
            </a:r>
            <a:r>
              <a:rPr lang="zh-CN" altLang="en-US"/>
              <a:t>平衡多模态间的差异（视觉和音频主导外向性等易观察特质，文本在跨语言场景（如翻译噪声）或文化差异下表现弱。）
</a:t>
            </a:r>
            <a:r>
              <a:rPr lang="en-US" altLang="zh-CN"/>
              <a:t>2.</a:t>
            </a:r>
            <a:r>
              <a:rPr lang="zh-CN" altLang="en-US"/>
              <a:t>平衡实时性与数据局限性（长视频时序建模（多帧动态分析资源消耗大，则依赖短时视频片段（如</a:t>
            </a:r>
            <a:r>
              <a:rPr lang="en-US" altLang="zh-CN"/>
              <a:t>15</a:t>
            </a:r>
            <a:r>
              <a:rPr lang="zh-CN" altLang="en-US"/>
              <a:t>秒）易忽略长期行为模式。）</a:t>
            </a:r>
            <a:endParaRPr lang="zh-CN" altLang="en-US"/>
          </a:p>
          <a:p>
            <a:endParaRPr lang="zh-CN" altLang="en-US"/>
          </a:p>
          <a:p>
            <a:pPr marL="0" marR="0" lvl="0" indent="0" algn="l" defTabSz="0" rtl="0" eaLnBrk="1" latinLnBrk="0" hangingPunct="1">
              <a:lnSpc>
                <a:spcPct val="130000"/>
              </a:lnSpc>
              <a:spcBef>
                <a:spcPts val="0"/>
              </a:spcBef>
              <a:spcAft>
                <a:spcPts val="1000"/>
              </a:spcAft>
              <a:buNone/>
            </a:pPr>
            <a:r>
              <a:rPr lang="en-US" altLang="zh-CN" b="1" spc="200">
                <a:uFillTx/>
                <a:latin typeface="微软雅黑" panose="020B0503020204020204" charset="-122"/>
                <a:ea typeface="微软雅黑" panose="020B0503020204020204" charset="-122"/>
                <a:sym typeface="+mn-ea"/>
              </a:rPr>
              <a:t>3.Improvements available:</a:t>
            </a:r>
            <a:endParaRPr lang="en-US" altLang="zh-CN" b="1" spc="200">
              <a:solidFill>
                <a:schemeClr val="tx1"/>
              </a:solidFill>
              <a:uFillTx/>
              <a:latin typeface="微软雅黑" panose="020B0503020204020204" charset="-122"/>
              <a:ea typeface="微软雅黑" panose="020B0503020204020204" charset="-122"/>
            </a:endParaRPr>
          </a:p>
          <a:p>
            <a:pPr marL="0" marR="0" lvl="0" indent="0" algn="l" defTabSz="0" rtl="0" eaLnBrk="1" latinLnBrk="0" hangingPunct="1">
              <a:lnSpc>
                <a:spcPct val="130000"/>
              </a:lnSpc>
              <a:spcBef>
                <a:spcPts val="0"/>
              </a:spcBef>
              <a:spcAft>
                <a:spcPts val="1000"/>
              </a:spcAft>
              <a:buNone/>
            </a:pPr>
            <a:r>
              <a:rPr lang="en-US" altLang="zh-CN">
                <a:uFillTx/>
                <a:latin typeface="微软雅黑" panose="020B0503020204020204" charset="-122"/>
                <a:ea typeface="微软雅黑" panose="020B0503020204020204" charset="-122"/>
                <a:sym typeface="+mn-ea"/>
              </a:rPr>
              <a:t>①Address modality gaps (text underperforms in cross-lingual/cultural contexts; visual/audio dominate observable traits).②Optimize resource use: lightweight architectures for multi-frame analysis, expand beyond short clips to model long-term behaviors.</a:t>
            </a:r>
            <a:endParaRPr lang="en-US" altLang="zh-CN">
              <a:solidFill>
                <a:schemeClr val="tx1"/>
              </a:solidFill>
              <a:uFillTx/>
              <a:latin typeface="微软雅黑" panose="020B0503020204020204" charset="-122"/>
              <a:ea typeface="微软雅黑" panose="020B0503020204020204" charset="-122"/>
            </a:endParaRPr>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a:t>
            </a:r>
            <a:r>
              <a:rPr lang="zh-CN" altLang="en-US">
                <a:cs typeface="Arial" panose="020B0604020202020204" pitchFamily="34" charset="0"/>
              </a:rPr>
              <a:t>找到了一个</a:t>
            </a:r>
            <a:r>
              <a:rPr lang="en-US" altLang="zh-CN">
                <a:cs typeface="Arial" panose="020B0604020202020204" pitchFamily="34" charset="0"/>
              </a:rPr>
              <a:t>github</a:t>
            </a:r>
            <a:r>
              <a:rPr lang="zh-CN" altLang="en-US">
                <a:cs typeface="Arial" panose="020B0604020202020204" pitchFamily="34" charset="0"/>
              </a:rPr>
              <a:t>项目一个多模态神经网络判断人性格的神经网络，并且其提供了大量的练习数据，可惜因为该项目所依赖的</a:t>
            </a:r>
            <a:r>
              <a:rPr lang="en-US" altLang="zh-CN">
                <a:cs typeface="Arial" panose="020B0604020202020204" pitchFamily="34" charset="0"/>
              </a:rPr>
              <a:t>python</a:t>
            </a:r>
            <a:r>
              <a:rPr lang="zh-CN" altLang="en-US">
                <a:cs typeface="Arial" panose="020B0604020202020204" pitchFamily="34" charset="0"/>
              </a:rPr>
              <a:t>包过时的缘故不得不放弃。不过我们从中获取了一些灵感。</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使用面对面的交流方式，更能反映性格</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面试场景中，仅依靠单一模态的数据（如文本、音频或视频）进行性格评估，无法全面捕捉求职者的性格特征。例如，仅通过文本分析可能忽略语音语调和面部表情等重要信息，而仅通过音频分析又可能遗漏文字表达和肢体动作的细节。因此，需要一种能够整合多种模态数据的性格评估方法，以提高评估的准确性和可靠性。</a:t>
            </a:r>
            <a:br>
              <a:rPr lang="zh-CN" altLang="en-US"/>
            </a:br>
            <a:r>
              <a:rPr lang="zh-CN" altLang="en-US"/>
              <a:t>基于多模态输入准确判断人的性格，特别是通过视频输入判断面试者的</a:t>
            </a:r>
            <a:r>
              <a:rPr lang="en-US" altLang="zh-CN"/>
              <a:t> MBTI </a:t>
            </a:r>
            <a:r>
              <a:rPr lang="zh-CN" altLang="en-US"/>
              <a:t>性格类型。明确输入为视频，输出为</a:t>
            </a:r>
            <a:r>
              <a:rPr lang="en-US" altLang="zh-CN"/>
              <a:t> MBTI </a:t>
            </a:r>
            <a:r>
              <a:rPr lang="zh-CN" altLang="en-US"/>
              <a:t>性格类型。</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sz="1800">
                <a:solidFill>
                  <a:schemeClr val="tx1"/>
                </a:solidFill>
              </a:rPr>
              <a:t>传统的性格探究方法容易受到各种偏见的影响，包括社会期望偏见，应聘者可能会提供他们认为对面试官更有利的答案，而不是真正反映他们自己的性格特征。
另一方面，单模态评估缺乏全面性，可能会错过重要信息。例如，基于文本的评估可能会忽略候选人的语调和面部表情，而基于音频的评估可能会错过候选人的肢体语言和文本内容。</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在讲解</a:t>
            </a:r>
            <a:r>
              <a:rPr lang="zh-CN" altLang="en-US">
                <a:cs typeface="Arial" panose="020B0604020202020204" pitchFamily="34" charset="0"/>
              </a:rPr>
              <a:t>我们的方法前，让我们先看一下现存的方法是如何衡量一个人的性格的。</a:t>
            </a:r>
            <a:r>
              <a:rPr lang="en-US" altLang="zh-CN"/>
              <a:t>
1.</a:t>
            </a:r>
            <a:r>
              <a:rPr lang="zh-CN" altLang="en-US"/>
              <a:t>传统性格评估方法中，填写问卷是最常见的方式之一。求职者需要根据自己的情况回答一系列问题，如</a:t>
            </a:r>
            <a:r>
              <a:rPr lang="en-US" altLang="zh-CN"/>
              <a:t> MBTI </a:t>
            </a:r>
            <a:r>
              <a:rPr lang="zh-CN" altLang="en-US"/>
              <a:t>问卷、大五人格问卷等。这些问卷通过标准化的问题和评分体系来评估求职者的性格特征。然而，这种方法容易受到社会期望偏差的影响，求职者可能会为了给面试官留下好印象而提供不真实的答案。例如，研究表明，许多求职者在自我报告问卷中会夸大自己的优点，隐瞒自己的缺点，导致评估结果不准确。</a:t>
            </a:r>
            <a:endParaRPr lang="zh-CN" altLang="en-US"/>
          </a:p>
          <a:p>
            <a:r>
              <a:rPr lang="en-US" altLang="zh-CN"/>
              <a:t> 2.</a:t>
            </a:r>
            <a:r>
              <a:rPr lang="zh-CN" altLang="en-US"/>
              <a:t>在面试过程中，面试官会根据自己的观察和经验对求职者的性格进行主观判断。面试官会关注求职者的语言表达、行为举止、面部表情等方面，从而形成对求职者性格的印象。然而，这种主观判断容易受到面试官的个人偏见和主观因素的影响，缺乏客观性和可靠性。例如，面试官可能会因为对某种性格的刻板印象而对求职者产生偏见，影响招聘决策。</a:t>
            </a:r>
            <a:endParaRPr lang="zh-CN" altLang="en-US"/>
          </a:p>
          <a:p>
            <a:endParaRPr lang="zh-CN" altLang="en-US"/>
          </a:p>
          <a:p>
            <a:endParaRPr lang="en-US" altLang="zh-CN"/>
          </a:p>
          <a:p>
            <a:endParaRPr lang="zh-CN" altLang="en-US"/>
          </a:p>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传统性格评估方法存在以下缺点：   求职者可能会为了给面试官留下好印象而提供不真实的答案，导致评估结果不准确。面试官的主观判断容易受到个人偏见和主观因素的影响，缺乏客观性和可靠性。传统方法通常只关注某一种模态的数据，如语言表达或行为举止，无法全面捕捉求职者的性格特征。填写问卷和面试官主观判断耗时费力，效率低下，难以满足企业大规模招聘的需求。</a:t>
            </a:r>
            <a:r>
              <a:rPr lang="en-US" altLang="zh-CN"/>
              <a:t>
* **</a:t>
            </a:r>
            <a:r>
              <a:rPr lang="zh-CN" altLang="en-US"/>
              <a:t>我们的优势</a:t>
            </a:r>
            <a:r>
              <a:rPr lang="en-US" altLang="zh-CN"/>
              <a:t>** </a:t>
            </a:r>
            <a:r>
              <a:rPr lang="zh-CN" altLang="en-US"/>
              <a:t>：相比之下，我们的多模态方法可以克服传统方法的这些缺点。通过整合多种模态的数据，如视频中的语音、文本、图像等，我们的方法可以更全面、准确地捕捉求职者的性格特征，提高评估的准确性和可靠性。并且我们的方法可以减少社会期望偏差的影响，提高评估的客观性和公正性。</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a:p>
            <a:r>
              <a:rPr lang="zh-CN" altLang="en-US">
                <a:sym typeface="+mn-ea"/>
              </a:rPr>
              <a:t>通过对面试者的语言表达、语音特征、面部表情及肢体动作进行全方位分析，构建多维度的性格评估模型。系统采用</a:t>
            </a:r>
            <a:r>
              <a:rPr lang="en-US" altLang="zh-CN">
                <a:sym typeface="+mn-ea"/>
              </a:rPr>
              <a:t>"</a:t>
            </a:r>
            <a:r>
              <a:rPr lang="zh-CN" altLang="en-US">
                <a:sym typeface="+mn-ea"/>
              </a:rPr>
              <a:t>视频解构-特征提取-多模态融合-性格概述</a:t>
            </a:r>
            <a:r>
              <a:rPr lang="en-US" altLang="zh-CN">
                <a:sym typeface="+mn-ea"/>
              </a:rPr>
              <a:t>"</a:t>
            </a:r>
            <a:r>
              <a:rPr lang="zh-CN" altLang="en-US">
                <a:sym typeface="+mn-ea"/>
              </a:rPr>
              <a:t>的四阶段分析流程，突破传统单一维度测评的局限，实现更精准的人格特质识别。</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sz="1800">
                <a:solidFill>
                  <a:schemeClr val="tx1"/>
                </a:solidFill>
                <a:cs typeface="Arial" panose="020B0604020202020204" pitchFamily="34" charset="0"/>
              </a:rPr>
              <a:t>我们将接入阿里百炼平台的通义千问VL-MAX-LATEST模型，该模型具备强大的多模态处理能力，能够直接处理图片、视频等数据进行聊天。
通过上述模型，用户可以与AI进行视频聊天。在聊天过程中，AI会实时收集和处理用户的语音、文字、图像等多模态数据。
在</a:t>
            </a:r>
            <a:r>
              <a:rPr lang="zh-CN" altLang="en-US" sz="1800">
                <a:solidFill>
                  <a:schemeClr val="tx1"/>
                </a:solidFill>
                <a:cs typeface="Arial" panose="020B0604020202020204" pitchFamily="34" charset="0"/>
              </a:rPr>
              <a:t>聊天结束后</a:t>
            </a:r>
            <a:r>
              <a:rPr lang="en-US" altLang="zh-CN" sz="1800">
                <a:solidFill>
                  <a:schemeClr val="tx1"/>
                </a:solidFill>
                <a:cs typeface="Arial" panose="020B0604020202020204" pitchFamily="34" charset="0"/>
              </a:rPr>
              <a:t>，我们对聊天产生的视频流进行初步处理，提取包括但不限于声音,</a:t>
            </a:r>
            <a:r>
              <a:rPr lang="zh-CN" altLang="en-US" sz="1800">
                <a:solidFill>
                  <a:schemeClr val="tx1"/>
                </a:solidFill>
                <a:cs typeface="Arial" panose="020B0604020202020204" pitchFamily="34" charset="0"/>
              </a:rPr>
              <a:t>动作行为</a:t>
            </a:r>
            <a:r>
              <a:rPr lang="en-US" altLang="zh-CN" sz="1800">
                <a:solidFill>
                  <a:schemeClr val="tx1"/>
                </a:solidFill>
                <a:cs typeface="Arial" panose="020B0604020202020204" pitchFamily="34" charset="0"/>
              </a:rPr>
              <a:t>特征数据。
</a:t>
            </a:r>
            <a:r>
              <a:rPr lang="zh-CN" altLang="en-US" sz="1800">
                <a:solidFill>
                  <a:schemeClr val="tx1"/>
                </a:solidFill>
                <a:cs typeface="Arial" panose="020B0604020202020204" pitchFamily="34" charset="0"/>
              </a:rPr>
              <a:t>人格推断：利用</a:t>
            </a:r>
            <a:r>
              <a:rPr lang="en-US" altLang="zh-CN" sz="1800">
                <a:solidFill>
                  <a:schemeClr val="tx1"/>
                </a:solidFill>
                <a:cs typeface="Arial" panose="020B0604020202020204" pitchFamily="34" charset="0"/>
              </a:rPr>
              <a:t>LLM</a:t>
            </a:r>
            <a:r>
              <a:rPr lang="zh-CN" altLang="en-US" sz="1800">
                <a:solidFill>
                  <a:schemeClr val="tx1"/>
                </a:solidFill>
                <a:cs typeface="Arial" panose="020B0604020202020204" pitchFamily="34" charset="0"/>
              </a:rPr>
              <a:t>分析言语和行为特征以获得人格洞察力</a:t>
            </a:r>
            <a:r>
              <a:rPr lang="en-US" altLang="zh-CN" sz="1800">
                <a:solidFill>
                  <a:schemeClr val="tx1"/>
                </a:solidFill>
                <a:cs typeface="Arial" panose="020B0604020202020204" pitchFamily="34" charset="0"/>
              </a:rPr>
              <a:t>
在面试结束后，再次运用多模态性格识别方法对整个聊天视频进行全面、系统地分析，结合聊天过程中的动态分析结果，生成最终的性格评估报告。
Personality Analysis: Analyze extracted features using multimodal methods to determine personality traits, updating results dynamically.
</a:t>
            </a:r>
            <a:r>
              <a:rPr lang="zh-CN" altLang="en-US" sz="1800">
                <a:solidFill>
                  <a:schemeClr val="tx1"/>
                </a:solidFill>
                <a:cs typeface="Arial" panose="020B0604020202020204" pitchFamily="34" charset="0"/>
              </a:rPr>
              <a:t>利用多模态性格识别方法，对提取到的特征数据进行综合分析，判断用户的性格特征，并在聊天过程中动态更新分析结果。</a:t>
            </a:r>
            <a:endParaRPr lang="en-US" altLang="zh-CN">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Qwen</a:t>
            </a:r>
            <a:r>
              <a:rPr lang="zh-CN" altLang="en-US"/>
              <a:t>-</a:t>
            </a:r>
            <a:r>
              <a:rPr lang="en-US" altLang="zh-CN"/>
              <a:t>VL</a:t>
            </a:r>
            <a:r>
              <a:rPr lang="zh-CN" altLang="en-US"/>
              <a:t>-</a:t>
            </a:r>
            <a:r>
              <a:rPr lang="en-US" altLang="zh-CN"/>
              <a:t>Max </a:t>
            </a:r>
            <a:r>
              <a:rPr lang="zh-CN" altLang="en-US"/>
              <a:t>本质上是一个“视觉-语言大模型”，在通用 </a:t>
            </a:r>
            <a:r>
              <a:rPr lang="en-US" altLang="zh-CN"/>
              <a:t>Qwen</a:t>
            </a:r>
            <a:r>
              <a:rPr lang="zh-CN" altLang="en-US"/>
              <a:t>-</a:t>
            </a:r>
            <a:r>
              <a:rPr lang="en-US" altLang="zh-CN"/>
              <a:t>LM </a:t>
            </a:r>
            <a:r>
              <a:rPr lang="zh-CN" altLang="en-US"/>
              <a:t>的语言能力基础上，接入了视觉编码模块（</a:t>
            </a:r>
            <a:r>
              <a:rPr lang="en-US" altLang="zh-CN"/>
              <a:t>Vision Transformer </a:t>
            </a:r>
            <a:r>
              <a:rPr lang="zh-CN" altLang="en-US"/>
              <a:t>+ </a:t>
            </a:r>
            <a:r>
              <a:rPr lang="en-US" altLang="zh-CN"/>
              <a:t>Adapter</a:t>
            </a:r>
            <a:r>
              <a:rPr lang="zh-CN" altLang="en-US"/>
              <a:t>），使得模型能将图像、文本、检测框等多种输入形式进行融合处理。</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实际上，这是</a:t>
            </a:r>
            <a:r>
              <a:rPr lang="en-US" altLang="zh-CN"/>
              <a:t>open</a:t>
            </a:r>
            <a:r>
              <a:rPr lang="zh-CN" altLang="en-US"/>
              <a:t>-</a:t>
            </a:r>
            <a:r>
              <a:rPr lang="en-US" altLang="zh-CN"/>
              <a:t>webui</a:t>
            </a:r>
            <a:r>
              <a:rPr lang="zh-CN" altLang="en-US"/>
              <a:t>的界面，我们将仿照这个界面做出我们的界面。
最终，我们可能会取消左下角的输入框，让其左边的区域完整显示交互过程。并且在正上方的中间，做一个醒目的结束按键。</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4" Type="http://schemas.openxmlformats.org/officeDocument/2006/relationships/tags" Target="../tags/tag43.xml"/><Relationship Id="rId23" Type="http://schemas.openxmlformats.org/officeDocument/2006/relationships/tags" Target="../tags/tag42.xml"/><Relationship Id="rId22" Type="http://schemas.openxmlformats.org/officeDocument/2006/relationships/tags" Target="../tags/tag41.xml"/><Relationship Id="rId21" Type="http://schemas.openxmlformats.org/officeDocument/2006/relationships/tags" Target="../tags/tag40.xml"/><Relationship Id="rId20" Type="http://schemas.openxmlformats.org/officeDocument/2006/relationships/tags" Target="../tags/tag39.xml"/><Relationship Id="rId2" Type="http://schemas.openxmlformats.org/officeDocument/2006/relationships/tags" Target="../tags/tag23.xml"/><Relationship Id="rId19" Type="http://schemas.openxmlformats.org/officeDocument/2006/relationships/tags" Target="../tags/tag38.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3" Type="http://schemas.openxmlformats.org/officeDocument/2006/relationships/tags" Target="../tags/tag175.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23" name="任意多边形 7"/>
          <p:cNvSpPr/>
          <p:nvPr userDrawn="1">
            <p:custDataLst>
              <p:tags r:id="rId2"/>
            </p:custDataLst>
          </p:nvPr>
        </p:nvSpPr>
        <p:spPr>
          <a:xfrm>
            <a:off x="0" y="0"/>
            <a:ext cx="12192000" cy="5620154"/>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userDrawn="1">
            <p:custDataLst>
              <p:tags r:id="rId3"/>
            </p:custDataLst>
          </p:nvPr>
        </p:nvGrpSpPr>
        <p:grpSpPr>
          <a:xfrm>
            <a:off x="-9250" y="0"/>
            <a:ext cx="12201250" cy="6372629"/>
            <a:chOff x="-9250" y="0"/>
            <a:chExt cx="12201250" cy="6372629"/>
          </a:xfrm>
        </p:grpSpPr>
        <p:grpSp>
          <p:nvGrpSpPr>
            <p:cNvPr id="25" name="组合 24"/>
            <p:cNvGrpSpPr/>
            <p:nvPr userDrawn="1"/>
          </p:nvGrpSpPr>
          <p:grpSpPr>
            <a:xfrm>
              <a:off x="-9250" y="4181879"/>
              <a:ext cx="1429240" cy="2190750"/>
              <a:chOff x="-9250" y="4181879"/>
              <a:chExt cx="1429240" cy="2190750"/>
            </a:xfrm>
          </p:grpSpPr>
          <p:sp>
            <p:nvSpPr>
              <p:cNvPr id="30" name="椭圆 29"/>
              <p:cNvSpPr/>
              <p:nvPr>
                <p:custDataLst>
                  <p:tags r:id="rId4"/>
                </p:custDataLst>
              </p:nvPr>
            </p:nvSpPr>
            <p:spPr>
              <a:xfrm>
                <a:off x="599874" y="4255919"/>
                <a:ext cx="820116" cy="820116"/>
              </a:xfrm>
              <a:prstGeom prst="ellipse">
                <a:avLst/>
              </a:prstGeom>
              <a:gradFill>
                <a:gsLst>
                  <a:gs pos="0">
                    <a:schemeClr val="accent1">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14"/>
              <p:cNvSpPr/>
              <p:nvPr>
                <p:custDataLst>
                  <p:tags r:id="rId5"/>
                </p:custDataLst>
              </p:nvPr>
            </p:nvSpPr>
            <p:spPr>
              <a:xfrm>
                <a:off x="-9250" y="4181879"/>
                <a:ext cx="1163016" cy="2190750"/>
              </a:xfrm>
              <a:custGeom>
                <a:avLst/>
                <a:gdLst>
                  <a:gd name="connsiteX0" fmla="*/ 67641 w 1163016"/>
                  <a:gd name="connsiteY0" fmla="*/ 0 h 2190750"/>
                  <a:gd name="connsiteX1" fmla="*/ 1163016 w 1163016"/>
                  <a:gd name="connsiteY1" fmla="*/ 1095375 h 2190750"/>
                  <a:gd name="connsiteX2" fmla="*/ 67641 w 1163016"/>
                  <a:gd name="connsiteY2" fmla="*/ 2190750 h 2190750"/>
                  <a:gd name="connsiteX3" fmla="*/ 0 w 1163016"/>
                  <a:gd name="connsiteY3" fmla="*/ 2183931 h 2190750"/>
                  <a:gd name="connsiteX4" fmla="*/ 0 w 1163016"/>
                  <a:gd name="connsiteY4" fmla="*/ 6819 h 2190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016" h="2190750">
                    <a:moveTo>
                      <a:pt x="67641" y="0"/>
                    </a:moveTo>
                    <a:cubicBezTo>
                      <a:pt x="672600" y="0"/>
                      <a:pt x="1163016" y="490416"/>
                      <a:pt x="1163016" y="1095375"/>
                    </a:cubicBezTo>
                    <a:cubicBezTo>
                      <a:pt x="1163016" y="1700334"/>
                      <a:pt x="672600" y="2190750"/>
                      <a:pt x="67641" y="2190750"/>
                    </a:cubicBezTo>
                    <a:lnTo>
                      <a:pt x="0" y="2183931"/>
                    </a:lnTo>
                    <a:lnTo>
                      <a:pt x="0" y="6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userDrawn="1"/>
          </p:nvGrpSpPr>
          <p:grpSpPr>
            <a:xfrm>
              <a:off x="9058597" y="0"/>
              <a:ext cx="3133403" cy="6372629"/>
              <a:chOff x="9058597" y="0"/>
              <a:chExt cx="3133403" cy="6372629"/>
            </a:xfrm>
          </p:grpSpPr>
          <p:sp>
            <p:nvSpPr>
              <p:cNvPr id="27" name="任意多边形 18"/>
              <p:cNvSpPr/>
              <p:nvPr>
                <p:custDataLst>
                  <p:tags r:id="rId6"/>
                </p:custDataLst>
              </p:nvPr>
            </p:nvSpPr>
            <p:spPr>
              <a:xfrm>
                <a:off x="9058597" y="0"/>
                <a:ext cx="3133403" cy="6372629"/>
              </a:xfrm>
              <a:custGeom>
                <a:avLst/>
                <a:gdLst>
                  <a:gd name="connsiteX0" fmla="*/ 1753717 w 3133403"/>
                  <a:gd name="connsiteY0" fmla="*/ 0 h 5943480"/>
                  <a:gd name="connsiteX1" fmla="*/ 3133403 w 3133403"/>
                  <a:gd name="connsiteY1" fmla="*/ 0 h 5943480"/>
                  <a:gd name="connsiteX2" fmla="*/ 3133403 w 3133403"/>
                  <a:gd name="connsiteY2" fmla="*/ 5943480 h 5943480"/>
                  <a:gd name="connsiteX3" fmla="*/ 0 w 3133403"/>
                  <a:gd name="connsiteY3" fmla="*/ 2810077 h 5943480"/>
                  <a:gd name="connsiteX4" fmla="*/ 1639837 w 3133403"/>
                  <a:gd name="connsiteY4" fmla="*/ 54859 h 594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3403" h="5943480">
                    <a:moveTo>
                      <a:pt x="1753717" y="0"/>
                    </a:moveTo>
                    <a:lnTo>
                      <a:pt x="3133403" y="0"/>
                    </a:lnTo>
                    <a:lnTo>
                      <a:pt x="3133403" y="5943480"/>
                    </a:lnTo>
                    <a:cubicBezTo>
                      <a:pt x="1402872" y="5943480"/>
                      <a:pt x="0" y="4540608"/>
                      <a:pt x="0" y="2810077"/>
                    </a:cubicBezTo>
                    <a:cubicBezTo>
                      <a:pt x="0" y="1620337"/>
                      <a:pt x="663076" y="585467"/>
                      <a:pt x="1639837" y="54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9"/>
              <p:cNvSpPr/>
              <p:nvPr>
                <p:custDataLst>
                  <p:tags r:id="rId7"/>
                </p:custDataLst>
              </p:nvPr>
            </p:nvSpPr>
            <p:spPr>
              <a:xfrm>
                <a:off x="9058598" y="1797542"/>
                <a:ext cx="2727236" cy="3388340"/>
              </a:xfrm>
              <a:custGeom>
                <a:avLst/>
                <a:gdLst>
                  <a:gd name="connsiteX0" fmla="*/ 1033066 w 2727236"/>
                  <a:gd name="connsiteY0" fmla="*/ 0 h 3388340"/>
                  <a:gd name="connsiteX1" fmla="*/ 2727236 w 2727236"/>
                  <a:gd name="connsiteY1" fmla="*/ 1694170 h 3388340"/>
                  <a:gd name="connsiteX2" fmla="*/ 1033066 w 2727236"/>
                  <a:gd name="connsiteY2" fmla="*/ 3388340 h 3388340"/>
                  <a:gd name="connsiteX3" fmla="*/ 859847 w 2727236"/>
                  <a:gd name="connsiteY3" fmla="*/ 3379593 h 3388340"/>
                  <a:gd name="connsiteX4" fmla="*/ 720463 w 2727236"/>
                  <a:gd name="connsiteY4" fmla="*/ 3358321 h 3388340"/>
                  <a:gd name="connsiteX5" fmla="*/ 715517 w 2727236"/>
                  <a:gd name="connsiteY5" fmla="*/ 3352486 h 3388340"/>
                  <a:gd name="connsiteX6" fmla="*/ 0 w 2727236"/>
                  <a:gd name="connsiteY6" fmla="*/ 1215436 h 3388340"/>
                  <a:gd name="connsiteX7" fmla="*/ 118868 w 2727236"/>
                  <a:gd name="connsiteY7" fmla="*/ 295690 h 3388340"/>
                  <a:gd name="connsiteX8" fmla="*/ 128541 w 2727236"/>
                  <a:gd name="connsiteY8" fmla="*/ 263396 h 3388340"/>
                  <a:gd name="connsiteX9" fmla="*/ 225524 w 2727236"/>
                  <a:gd name="connsiteY9" fmla="*/ 204477 h 3388340"/>
                  <a:gd name="connsiteX10" fmla="*/ 1033066 w 2727236"/>
                  <a:gd name="connsiteY10" fmla="*/ 0 h 338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7236" h="3388340">
                    <a:moveTo>
                      <a:pt x="1033066" y="0"/>
                    </a:moveTo>
                    <a:cubicBezTo>
                      <a:pt x="1968730" y="0"/>
                      <a:pt x="2727236" y="758506"/>
                      <a:pt x="2727236" y="1694170"/>
                    </a:cubicBezTo>
                    <a:cubicBezTo>
                      <a:pt x="2727236" y="2629834"/>
                      <a:pt x="1968730" y="3388340"/>
                      <a:pt x="1033066" y="3388340"/>
                    </a:cubicBezTo>
                    <a:cubicBezTo>
                      <a:pt x="974587" y="3388340"/>
                      <a:pt x="916800" y="3385377"/>
                      <a:pt x="859847" y="3379593"/>
                    </a:cubicBezTo>
                    <a:lnTo>
                      <a:pt x="720463" y="3358321"/>
                    </a:lnTo>
                    <a:lnTo>
                      <a:pt x="715517" y="3352486"/>
                    </a:lnTo>
                    <a:cubicBezTo>
                      <a:pt x="268519" y="2771740"/>
                      <a:pt x="0" y="2027210"/>
                      <a:pt x="0" y="1215436"/>
                    </a:cubicBezTo>
                    <a:cubicBezTo>
                      <a:pt x="0" y="896524"/>
                      <a:pt x="41442" y="587991"/>
                      <a:pt x="118868" y="295690"/>
                    </a:cubicBezTo>
                    <a:lnTo>
                      <a:pt x="128541" y="263396"/>
                    </a:lnTo>
                    <a:lnTo>
                      <a:pt x="225524" y="204477"/>
                    </a:lnTo>
                    <a:cubicBezTo>
                      <a:pt x="465577" y="74073"/>
                      <a:pt x="740671" y="0"/>
                      <a:pt x="1033066" y="0"/>
                    </a:cubicBezTo>
                    <a:close/>
                  </a:path>
                </a:pathLst>
              </a:custGeom>
              <a:gradFill>
                <a:gsLst>
                  <a:gs pos="0">
                    <a:schemeClr val="accent1">
                      <a:lumMod val="60000"/>
                      <a:lumOff val="40000"/>
                    </a:schemeClr>
                  </a:gs>
                  <a:gs pos="89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custDataLst>
                  <p:tags r:id="rId8"/>
                </p:custDataLst>
              </p:nvPr>
            </p:nvSpPr>
            <p:spPr>
              <a:xfrm>
                <a:off x="10704665" y="1456466"/>
                <a:ext cx="1284252" cy="1284252"/>
              </a:xfrm>
              <a:prstGeom prst="ellipse">
                <a:avLst/>
              </a:prstGeom>
              <a:gradFill>
                <a:gsLst>
                  <a:gs pos="19000">
                    <a:schemeClr val="accent1">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日期占位符 15"/>
          <p:cNvSpPr>
            <a:spLocks noGrp="1"/>
          </p:cNvSpPr>
          <p:nvPr userDrawn="1">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10"/>
            </p:custDataLst>
          </p:nvPr>
        </p:nvSpPr>
        <p:spPr/>
        <p:txBody>
          <a:bodyPr/>
          <a:lstStyle/>
          <a:p>
            <a:endParaRPr lang="zh-CN" altLang="en-US" dirty="0"/>
          </a:p>
        </p:txBody>
      </p:sp>
      <p:sp>
        <p:nvSpPr>
          <p:cNvPr id="18" name="灯片编号占位符 17"/>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userDrawn="1">
            <p:ph type="ctrTitle" hasCustomPrompt="1"/>
            <p:custDataLst>
              <p:tags r:id="rId12"/>
            </p:custDataLst>
          </p:nvPr>
        </p:nvSpPr>
        <p:spPr>
          <a:xfrm>
            <a:off x="1528697" y="2960243"/>
            <a:ext cx="7291982" cy="1106389"/>
          </a:xfrm>
        </p:spPr>
        <p:txBody>
          <a:bodyPr lIns="90000" tIns="46800" rIns="90000" bIns="46800" anchor="ctr" anchorCtr="0">
            <a:normAutofit/>
          </a:bodyPr>
          <a:lstStyle>
            <a:lvl1pPr algn="l">
              <a:defRPr sz="6000" b="0" spc="600" baseline="0">
                <a:solidFill>
                  <a:schemeClr val="accent1"/>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userDrawn="1">
            <p:ph type="subTitle" idx="1" hasCustomPrompt="1"/>
            <p:custDataLst>
              <p:tags r:id="rId13"/>
            </p:custDataLst>
          </p:nvPr>
        </p:nvSpPr>
        <p:spPr>
          <a:xfrm>
            <a:off x="1563533" y="4146520"/>
            <a:ext cx="7088898" cy="384741"/>
          </a:xfrm>
        </p:spPr>
        <p:txBody>
          <a:bodyPr lIns="90000" tIns="0" rIns="90000" bIns="46800">
            <a:normAutofit/>
          </a:bodyPr>
          <a:lstStyle>
            <a:lvl1pPr marL="0" indent="0" algn="l" eaLnBrk="1" fontAlgn="auto" latinLnBrk="0" hangingPunct="1">
              <a:lnSpc>
                <a:spcPct val="100000"/>
              </a:lnSpc>
              <a:buNone/>
              <a:defRPr sz="2000" u="none" strike="noStrike" kern="1200" cap="none" spc="800" normalizeH="0" baseline="0">
                <a:solidFill>
                  <a:schemeClr val="tx1">
                    <a:lumMod val="75000"/>
                    <a:lumOff val="2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6" name="文本占位符 5"/>
          <p:cNvSpPr>
            <a:spLocks noGrp="1"/>
          </p:cNvSpPr>
          <p:nvPr>
            <p:ph type="body" sz="quarter" idx="13" hasCustomPrompt="1"/>
            <p:custDataLst>
              <p:tags r:id="rId14"/>
            </p:custDataLst>
          </p:nvPr>
        </p:nvSpPr>
        <p:spPr>
          <a:xfrm>
            <a:off x="1586497" y="4648958"/>
            <a:ext cx="1971764" cy="323734"/>
          </a:xfrm>
        </p:spPr>
        <p:txBody>
          <a:bodyPr lIns="90000" tIns="46800" rIns="90000" bIns="46800" anchor="ctr">
            <a:normAutofit/>
          </a:bodyPr>
          <a:lstStyle>
            <a:lvl1pPr marL="0" indent="0" algn="l">
              <a:buNone/>
              <a:defRPr sz="1600">
                <a:solidFill>
                  <a:schemeClr val="tx1">
                    <a:lumMod val="75000"/>
                    <a:lumOff val="2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4" hasCustomPrompt="1"/>
            <p:custDataLst>
              <p:tags r:id="rId15"/>
            </p:custDataLst>
          </p:nvPr>
        </p:nvSpPr>
        <p:spPr>
          <a:xfrm>
            <a:off x="1586497" y="5042825"/>
            <a:ext cx="1971764" cy="323734"/>
          </a:xfrm>
        </p:spPr>
        <p:txBody>
          <a:bodyPr lIns="90000" tIns="46800" rIns="90000" bIns="46800" anchor="ctr">
            <a:normAutofit/>
          </a:bodyPr>
          <a:lstStyle>
            <a:lvl1pPr marL="0" indent="0" algn="l">
              <a:buNone/>
              <a:defRPr sz="1600">
                <a:solidFill>
                  <a:schemeClr val="tx1">
                    <a:lumMod val="75000"/>
                    <a:lumOff val="2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1194580" y="0"/>
            <a:ext cx="997420" cy="864864"/>
            <a:chOff x="10680230" y="2861016"/>
            <a:chExt cx="1444222" cy="1252286"/>
          </a:xfrm>
        </p:grpSpPr>
        <p:sp>
          <p:nvSpPr>
            <p:cNvPr id="8" name="椭圆 7"/>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56" name="组合 55"/>
          <p:cNvGrpSpPr/>
          <p:nvPr userDrawn="1">
            <p:custDataLst>
              <p:tags r:id="rId2"/>
            </p:custDataLst>
          </p:nvPr>
        </p:nvGrpSpPr>
        <p:grpSpPr>
          <a:xfrm>
            <a:off x="1055689" y="6405345"/>
            <a:ext cx="1208540" cy="317571"/>
            <a:chOff x="1055689" y="6405345"/>
            <a:chExt cx="1208540" cy="317571"/>
          </a:xfrm>
        </p:grpSpPr>
        <p:grpSp>
          <p:nvGrpSpPr>
            <p:cNvPr id="57" name="Group 4"/>
            <p:cNvGrpSpPr>
              <a:grpSpLocks noChangeAspect="1"/>
            </p:cNvGrpSpPr>
            <p:nvPr/>
          </p:nvGrpSpPr>
          <p:grpSpPr bwMode="auto">
            <a:xfrm>
              <a:off x="1139628" y="6489300"/>
              <a:ext cx="149693" cy="149659"/>
              <a:chOff x="848" y="-236"/>
              <a:chExt cx="4484" cy="4483"/>
            </a:xfrm>
            <a:solidFill>
              <a:schemeClr val="tx1"/>
            </a:solidFill>
          </p:grpSpPr>
          <p:sp>
            <p:nvSpPr>
              <p:cNvPr id="66" name="Freeform 5"/>
              <p:cNvSpPr>
                <a:spLocks noEditPoints="1"/>
              </p:cNvSpPr>
              <p:nvPr>
                <p:custDataLst>
                  <p:tags r:id="rId3"/>
                </p:custDataLst>
              </p:nvPr>
            </p:nvSpPr>
            <p:spPr bwMode="auto">
              <a:xfrm>
                <a:off x="2283" y="1200"/>
                <a:ext cx="1621" cy="1619"/>
              </a:xfrm>
              <a:custGeom>
                <a:avLst/>
                <a:gdLst>
                  <a:gd name="T0" fmla="*/ 36 w 1230"/>
                  <a:gd name="T1" fmla="*/ 35 h 1229"/>
                  <a:gd name="T2" fmla="*/ 36 w 1230"/>
                  <a:gd name="T3" fmla="*/ 164 h 1229"/>
                  <a:gd name="T4" fmla="*/ 1066 w 1230"/>
                  <a:gd name="T5" fmla="*/ 1193 h 1229"/>
                  <a:gd name="T6" fmla="*/ 1194 w 1230"/>
                  <a:gd name="T7" fmla="*/ 1194 h 1229"/>
                  <a:gd name="T8" fmla="*/ 1194 w 1230"/>
                  <a:gd name="T9" fmla="*/ 1065 h 1229"/>
                  <a:gd name="T10" fmla="*/ 165 w 1230"/>
                  <a:gd name="T11" fmla="*/ 35 h 1229"/>
                  <a:gd name="T12" fmla="*/ 36 w 1230"/>
                  <a:gd name="T13" fmla="*/ 35 h 1229"/>
                  <a:gd name="T14" fmla="*/ 36 w 1230"/>
                  <a:gd name="T15" fmla="*/ 35 h 1229"/>
                  <a:gd name="T16" fmla="*/ 36 w 1230"/>
                  <a:gd name="T17" fmla="*/ 35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0" h="1229">
                    <a:moveTo>
                      <a:pt x="36" y="35"/>
                    </a:moveTo>
                    <a:cubicBezTo>
                      <a:pt x="0" y="71"/>
                      <a:pt x="0" y="128"/>
                      <a:pt x="36" y="164"/>
                    </a:cubicBezTo>
                    <a:cubicBezTo>
                      <a:pt x="1066" y="1193"/>
                      <a:pt x="1066" y="1193"/>
                      <a:pt x="1066" y="1193"/>
                    </a:cubicBezTo>
                    <a:cubicBezTo>
                      <a:pt x="1101" y="1229"/>
                      <a:pt x="1159" y="1229"/>
                      <a:pt x="1194" y="1194"/>
                    </a:cubicBezTo>
                    <a:cubicBezTo>
                      <a:pt x="1230" y="1158"/>
                      <a:pt x="1230" y="1100"/>
                      <a:pt x="1194" y="1065"/>
                    </a:cubicBezTo>
                    <a:cubicBezTo>
                      <a:pt x="165" y="35"/>
                      <a:pt x="165" y="35"/>
                      <a:pt x="165" y="35"/>
                    </a:cubicBezTo>
                    <a:cubicBezTo>
                      <a:pt x="129" y="0"/>
                      <a:pt x="71" y="0"/>
                      <a:pt x="36" y="35"/>
                    </a:cubicBezTo>
                    <a:close/>
                    <a:moveTo>
                      <a:pt x="36" y="35"/>
                    </a:moveTo>
                    <a:cubicBezTo>
                      <a:pt x="36" y="35"/>
                      <a:pt x="36" y="35"/>
                      <a:pt x="36"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
              <p:cNvSpPr>
                <a:spLocks noEditPoints="1"/>
              </p:cNvSpPr>
              <p:nvPr>
                <p:custDataLst>
                  <p:tags r:id="rId4"/>
                </p:custDataLst>
              </p:nvPr>
            </p:nvSpPr>
            <p:spPr bwMode="auto">
              <a:xfrm>
                <a:off x="848" y="-236"/>
                <a:ext cx="2568" cy="2565"/>
              </a:xfrm>
              <a:custGeom>
                <a:avLst/>
                <a:gdLst>
                  <a:gd name="T0" fmla="*/ 372 w 1949"/>
                  <a:gd name="T1" fmla="*/ 256 h 1947"/>
                  <a:gd name="T2" fmla="*/ 256 w 1949"/>
                  <a:gd name="T3" fmla="*/ 372 h 1947"/>
                  <a:gd name="T4" fmla="*/ 256 w 1949"/>
                  <a:gd name="T5" fmla="*/ 1299 h 1947"/>
                  <a:gd name="T6" fmla="*/ 661 w 1949"/>
                  <a:gd name="T7" fmla="*/ 1704 h 1947"/>
                  <a:gd name="T8" fmla="*/ 1403 w 1949"/>
                  <a:gd name="T9" fmla="*/ 1833 h 1947"/>
                  <a:gd name="T10" fmla="*/ 1405 w 1949"/>
                  <a:gd name="T11" fmla="*/ 1832 h 1947"/>
                  <a:gd name="T12" fmla="*/ 1411 w 1949"/>
                  <a:gd name="T13" fmla="*/ 1830 h 1947"/>
                  <a:gd name="T14" fmla="*/ 1411 w 1949"/>
                  <a:gd name="T15" fmla="*/ 1830 h 1947"/>
                  <a:gd name="T16" fmla="*/ 1435 w 1949"/>
                  <a:gd name="T17" fmla="*/ 1813 h 1947"/>
                  <a:gd name="T18" fmla="*/ 1435 w 1949"/>
                  <a:gd name="T19" fmla="*/ 1682 h 1947"/>
                  <a:gd name="T20" fmla="*/ 1329 w 1949"/>
                  <a:gd name="T21" fmla="*/ 1666 h 1947"/>
                  <a:gd name="T22" fmla="*/ 1329 w 1949"/>
                  <a:gd name="T23" fmla="*/ 1666 h 1947"/>
                  <a:gd name="T24" fmla="*/ 777 w 1949"/>
                  <a:gd name="T25" fmla="*/ 1565 h 1947"/>
                  <a:gd name="T26" fmla="*/ 395 w 1949"/>
                  <a:gd name="T27" fmla="*/ 1183 h 1947"/>
                  <a:gd name="T28" fmla="*/ 395 w 1949"/>
                  <a:gd name="T29" fmla="*/ 488 h 1947"/>
                  <a:gd name="T30" fmla="*/ 488 w 1949"/>
                  <a:gd name="T31" fmla="*/ 395 h 1947"/>
                  <a:gd name="T32" fmla="*/ 1183 w 1949"/>
                  <a:gd name="T33" fmla="*/ 395 h 1947"/>
                  <a:gd name="T34" fmla="*/ 1565 w 1949"/>
                  <a:gd name="T35" fmla="*/ 778 h 1947"/>
                  <a:gd name="T36" fmla="*/ 1661 w 1949"/>
                  <a:gd name="T37" fmla="*/ 1337 h 1947"/>
                  <a:gd name="T38" fmla="*/ 1661 w 1949"/>
                  <a:gd name="T39" fmla="*/ 1337 h 1947"/>
                  <a:gd name="T40" fmla="*/ 1661 w 1949"/>
                  <a:gd name="T41" fmla="*/ 1337 h 1947"/>
                  <a:gd name="T42" fmla="*/ 1661 w 1949"/>
                  <a:gd name="T43" fmla="*/ 1337 h 1947"/>
                  <a:gd name="T44" fmla="*/ 1681 w 1949"/>
                  <a:gd name="T45" fmla="*/ 1436 h 1947"/>
                  <a:gd name="T46" fmla="*/ 1811 w 1949"/>
                  <a:gd name="T47" fmla="*/ 1436 h 1947"/>
                  <a:gd name="T48" fmla="*/ 1830 w 1949"/>
                  <a:gd name="T49" fmla="*/ 1412 h 1947"/>
                  <a:gd name="T50" fmla="*/ 1830 w 1949"/>
                  <a:gd name="T51" fmla="*/ 1412 h 1947"/>
                  <a:gd name="T52" fmla="*/ 1704 w 1949"/>
                  <a:gd name="T53" fmla="*/ 662 h 1947"/>
                  <a:gd name="T54" fmla="*/ 1299 w 1949"/>
                  <a:gd name="T55" fmla="*/ 256 h 1947"/>
                  <a:gd name="T56" fmla="*/ 372 w 1949"/>
                  <a:gd name="T57" fmla="*/ 256 h 1947"/>
                  <a:gd name="T58" fmla="*/ 372 w 1949"/>
                  <a:gd name="T59" fmla="*/ 256 h 1947"/>
                  <a:gd name="T60" fmla="*/ 372 w 1949"/>
                  <a:gd name="T61" fmla="*/ 256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49" h="1947">
                    <a:moveTo>
                      <a:pt x="372" y="256"/>
                    </a:moveTo>
                    <a:cubicBezTo>
                      <a:pt x="256" y="372"/>
                      <a:pt x="256" y="372"/>
                      <a:pt x="256" y="372"/>
                    </a:cubicBezTo>
                    <a:cubicBezTo>
                      <a:pt x="0" y="628"/>
                      <a:pt x="0" y="1043"/>
                      <a:pt x="256" y="1299"/>
                    </a:cubicBezTo>
                    <a:cubicBezTo>
                      <a:pt x="661" y="1704"/>
                      <a:pt x="661" y="1704"/>
                      <a:pt x="661" y="1704"/>
                    </a:cubicBezTo>
                    <a:cubicBezTo>
                      <a:pt x="862" y="1905"/>
                      <a:pt x="1160" y="1947"/>
                      <a:pt x="1403" y="1833"/>
                    </a:cubicBezTo>
                    <a:cubicBezTo>
                      <a:pt x="1404" y="1833"/>
                      <a:pt x="1404" y="1832"/>
                      <a:pt x="1405" y="1832"/>
                    </a:cubicBezTo>
                    <a:cubicBezTo>
                      <a:pt x="1407" y="1831"/>
                      <a:pt x="1409" y="1831"/>
                      <a:pt x="1411" y="1830"/>
                    </a:cubicBezTo>
                    <a:cubicBezTo>
                      <a:pt x="1411" y="1829"/>
                      <a:pt x="1411" y="1830"/>
                      <a:pt x="1411" y="1830"/>
                    </a:cubicBezTo>
                    <a:cubicBezTo>
                      <a:pt x="1419" y="1825"/>
                      <a:pt x="1427" y="1820"/>
                      <a:pt x="1435" y="1813"/>
                    </a:cubicBezTo>
                    <a:cubicBezTo>
                      <a:pt x="1471" y="1777"/>
                      <a:pt x="1471" y="1718"/>
                      <a:pt x="1435" y="1682"/>
                    </a:cubicBezTo>
                    <a:cubicBezTo>
                      <a:pt x="1406" y="1653"/>
                      <a:pt x="1363" y="1648"/>
                      <a:pt x="1329" y="1666"/>
                    </a:cubicBezTo>
                    <a:cubicBezTo>
                      <a:pt x="1329" y="1665"/>
                      <a:pt x="1329" y="1666"/>
                      <a:pt x="1329" y="1666"/>
                    </a:cubicBezTo>
                    <a:cubicBezTo>
                      <a:pt x="1148" y="1748"/>
                      <a:pt x="926" y="1714"/>
                      <a:pt x="777" y="1565"/>
                    </a:cubicBezTo>
                    <a:cubicBezTo>
                      <a:pt x="395" y="1183"/>
                      <a:pt x="395" y="1183"/>
                      <a:pt x="395" y="1183"/>
                    </a:cubicBezTo>
                    <a:cubicBezTo>
                      <a:pt x="203" y="991"/>
                      <a:pt x="203" y="680"/>
                      <a:pt x="395" y="488"/>
                    </a:cubicBezTo>
                    <a:cubicBezTo>
                      <a:pt x="488" y="395"/>
                      <a:pt x="488" y="395"/>
                      <a:pt x="488" y="395"/>
                    </a:cubicBezTo>
                    <a:cubicBezTo>
                      <a:pt x="680" y="203"/>
                      <a:pt x="991" y="203"/>
                      <a:pt x="1183" y="395"/>
                    </a:cubicBezTo>
                    <a:cubicBezTo>
                      <a:pt x="1565" y="778"/>
                      <a:pt x="1565" y="778"/>
                      <a:pt x="1565" y="778"/>
                    </a:cubicBezTo>
                    <a:cubicBezTo>
                      <a:pt x="1716" y="929"/>
                      <a:pt x="1748" y="1155"/>
                      <a:pt x="1661" y="1337"/>
                    </a:cubicBezTo>
                    <a:cubicBezTo>
                      <a:pt x="1661" y="1337"/>
                      <a:pt x="1662" y="1337"/>
                      <a:pt x="1661" y="1337"/>
                    </a:cubicBezTo>
                    <a:cubicBezTo>
                      <a:pt x="1661" y="1338"/>
                      <a:pt x="1662" y="1336"/>
                      <a:pt x="1661" y="1337"/>
                    </a:cubicBezTo>
                    <a:cubicBezTo>
                      <a:pt x="1662" y="1337"/>
                      <a:pt x="1661" y="1337"/>
                      <a:pt x="1661" y="1337"/>
                    </a:cubicBezTo>
                    <a:cubicBezTo>
                      <a:pt x="1649" y="1370"/>
                      <a:pt x="1654" y="1410"/>
                      <a:pt x="1681" y="1436"/>
                    </a:cubicBezTo>
                    <a:cubicBezTo>
                      <a:pt x="1717" y="1472"/>
                      <a:pt x="1775" y="1472"/>
                      <a:pt x="1811" y="1436"/>
                    </a:cubicBezTo>
                    <a:cubicBezTo>
                      <a:pt x="1819" y="1429"/>
                      <a:pt x="1825" y="1420"/>
                      <a:pt x="1830" y="1412"/>
                    </a:cubicBezTo>
                    <a:cubicBezTo>
                      <a:pt x="1830" y="1412"/>
                      <a:pt x="1829" y="1411"/>
                      <a:pt x="1830" y="1412"/>
                    </a:cubicBezTo>
                    <a:cubicBezTo>
                      <a:pt x="1949" y="1167"/>
                      <a:pt x="1907" y="865"/>
                      <a:pt x="1704" y="662"/>
                    </a:cubicBezTo>
                    <a:cubicBezTo>
                      <a:pt x="1299" y="256"/>
                      <a:pt x="1299" y="256"/>
                      <a:pt x="1299" y="256"/>
                    </a:cubicBezTo>
                    <a:cubicBezTo>
                      <a:pt x="1043" y="0"/>
                      <a:pt x="628" y="0"/>
                      <a:pt x="372" y="256"/>
                    </a:cubicBezTo>
                    <a:close/>
                    <a:moveTo>
                      <a:pt x="372" y="256"/>
                    </a:moveTo>
                    <a:cubicBezTo>
                      <a:pt x="372" y="256"/>
                      <a:pt x="372" y="256"/>
                      <a:pt x="372" y="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7"/>
              <p:cNvSpPr>
                <a:spLocks noEditPoints="1"/>
              </p:cNvSpPr>
              <p:nvPr>
                <p:custDataLst>
                  <p:tags r:id="rId5"/>
                </p:custDataLst>
              </p:nvPr>
            </p:nvSpPr>
            <p:spPr bwMode="auto">
              <a:xfrm>
                <a:off x="2767" y="1680"/>
                <a:ext cx="2565" cy="2567"/>
              </a:xfrm>
              <a:custGeom>
                <a:avLst/>
                <a:gdLst>
                  <a:gd name="T0" fmla="*/ 1691 w 1947"/>
                  <a:gd name="T1" fmla="*/ 1577 h 1949"/>
                  <a:gd name="T2" fmla="*/ 1575 w 1947"/>
                  <a:gd name="T3" fmla="*/ 1693 h 1949"/>
                  <a:gd name="T4" fmla="*/ 648 w 1947"/>
                  <a:gd name="T5" fmla="*/ 1693 h 1949"/>
                  <a:gd name="T6" fmla="*/ 243 w 1947"/>
                  <a:gd name="T7" fmla="*/ 1288 h 1949"/>
                  <a:gd name="T8" fmla="*/ 114 w 1947"/>
                  <a:gd name="T9" fmla="*/ 546 h 1949"/>
                  <a:gd name="T10" fmla="*/ 115 w 1947"/>
                  <a:gd name="T11" fmla="*/ 544 h 1949"/>
                  <a:gd name="T12" fmla="*/ 117 w 1947"/>
                  <a:gd name="T13" fmla="*/ 538 h 1949"/>
                  <a:gd name="T14" fmla="*/ 117 w 1947"/>
                  <a:gd name="T15" fmla="*/ 538 h 1949"/>
                  <a:gd name="T16" fmla="*/ 135 w 1947"/>
                  <a:gd name="T17" fmla="*/ 514 h 1949"/>
                  <a:gd name="T18" fmla="*/ 265 w 1947"/>
                  <a:gd name="T19" fmla="*/ 514 h 1949"/>
                  <a:gd name="T20" fmla="*/ 281 w 1947"/>
                  <a:gd name="T21" fmla="*/ 620 h 1949"/>
                  <a:gd name="T22" fmla="*/ 281 w 1947"/>
                  <a:gd name="T23" fmla="*/ 620 h 1949"/>
                  <a:gd name="T24" fmla="*/ 382 w 1947"/>
                  <a:gd name="T25" fmla="*/ 1172 h 1949"/>
                  <a:gd name="T26" fmla="*/ 764 w 1947"/>
                  <a:gd name="T27" fmla="*/ 1554 h 1949"/>
                  <a:gd name="T28" fmla="*/ 1459 w 1947"/>
                  <a:gd name="T29" fmla="*/ 1554 h 1949"/>
                  <a:gd name="T30" fmla="*/ 1552 w 1947"/>
                  <a:gd name="T31" fmla="*/ 1461 h 1949"/>
                  <a:gd name="T32" fmla="*/ 1552 w 1947"/>
                  <a:gd name="T33" fmla="*/ 766 h 1949"/>
                  <a:gd name="T34" fmla="*/ 1170 w 1947"/>
                  <a:gd name="T35" fmla="*/ 384 h 1949"/>
                  <a:gd name="T36" fmla="*/ 610 w 1947"/>
                  <a:gd name="T37" fmla="*/ 288 h 1949"/>
                  <a:gd name="T38" fmla="*/ 610 w 1947"/>
                  <a:gd name="T39" fmla="*/ 288 h 1949"/>
                  <a:gd name="T40" fmla="*/ 610 w 1947"/>
                  <a:gd name="T41" fmla="*/ 288 h 1949"/>
                  <a:gd name="T42" fmla="*/ 610 w 1947"/>
                  <a:gd name="T43" fmla="*/ 288 h 1949"/>
                  <a:gd name="T44" fmla="*/ 511 w 1947"/>
                  <a:gd name="T45" fmla="*/ 268 h 1949"/>
                  <a:gd name="T46" fmla="*/ 511 w 1947"/>
                  <a:gd name="T47" fmla="*/ 138 h 1949"/>
                  <a:gd name="T48" fmla="*/ 536 w 1947"/>
                  <a:gd name="T49" fmla="*/ 120 h 1949"/>
                  <a:gd name="T50" fmla="*/ 536 w 1947"/>
                  <a:gd name="T51" fmla="*/ 120 h 1949"/>
                  <a:gd name="T52" fmla="*/ 1285 w 1947"/>
                  <a:gd name="T53" fmla="*/ 245 h 1949"/>
                  <a:gd name="T54" fmla="*/ 1691 w 1947"/>
                  <a:gd name="T55" fmla="*/ 650 h 1949"/>
                  <a:gd name="T56" fmla="*/ 1691 w 1947"/>
                  <a:gd name="T57" fmla="*/ 1577 h 1949"/>
                  <a:gd name="T58" fmla="*/ 1691 w 1947"/>
                  <a:gd name="T59" fmla="*/ 1577 h 1949"/>
                  <a:gd name="T60" fmla="*/ 1691 w 1947"/>
                  <a:gd name="T61" fmla="*/ 1577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47" h="1949">
                    <a:moveTo>
                      <a:pt x="1691" y="1577"/>
                    </a:moveTo>
                    <a:cubicBezTo>
                      <a:pt x="1575" y="1693"/>
                      <a:pt x="1575" y="1693"/>
                      <a:pt x="1575" y="1693"/>
                    </a:cubicBezTo>
                    <a:cubicBezTo>
                      <a:pt x="1319" y="1949"/>
                      <a:pt x="904" y="1949"/>
                      <a:pt x="648" y="1693"/>
                    </a:cubicBezTo>
                    <a:cubicBezTo>
                      <a:pt x="243" y="1288"/>
                      <a:pt x="243" y="1288"/>
                      <a:pt x="243" y="1288"/>
                    </a:cubicBezTo>
                    <a:cubicBezTo>
                      <a:pt x="42" y="1087"/>
                      <a:pt x="0" y="789"/>
                      <a:pt x="114" y="546"/>
                    </a:cubicBezTo>
                    <a:cubicBezTo>
                      <a:pt x="114" y="546"/>
                      <a:pt x="115" y="545"/>
                      <a:pt x="115" y="544"/>
                    </a:cubicBezTo>
                    <a:cubicBezTo>
                      <a:pt x="116" y="542"/>
                      <a:pt x="117" y="540"/>
                      <a:pt x="117" y="538"/>
                    </a:cubicBezTo>
                    <a:cubicBezTo>
                      <a:pt x="118" y="538"/>
                      <a:pt x="117" y="538"/>
                      <a:pt x="117" y="538"/>
                    </a:cubicBezTo>
                    <a:cubicBezTo>
                      <a:pt x="122" y="530"/>
                      <a:pt x="127" y="522"/>
                      <a:pt x="135" y="514"/>
                    </a:cubicBezTo>
                    <a:cubicBezTo>
                      <a:pt x="170" y="478"/>
                      <a:pt x="229" y="478"/>
                      <a:pt x="265" y="514"/>
                    </a:cubicBezTo>
                    <a:cubicBezTo>
                      <a:pt x="294" y="543"/>
                      <a:pt x="299" y="586"/>
                      <a:pt x="281" y="620"/>
                    </a:cubicBezTo>
                    <a:cubicBezTo>
                      <a:pt x="282" y="620"/>
                      <a:pt x="281" y="620"/>
                      <a:pt x="281" y="620"/>
                    </a:cubicBezTo>
                    <a:cubicBezTo>
                      <a:pt x="199" y="801"/>
                      <a:pt x="233" y="1023"/>
                      <a:pt x="382" y="1172"/>
                    </a:cubicBezTo>
                    <a:cubicBezTo>
                      <a:pt x="764" y="1554"/>
                      <a:pt x="764" y="1554"/>
                      <a:pt x="764" y="1554"/>
                    </a:cubicBezTo>
                    <a:cubicBezTo>
                      <a:pt x="956" y="1746"/>
                      <a:pt x="1267" y="1746"/>
                      <a:pt x="1459" y="1554"/>
                    </a:cubicBezTo>
                    <a:cubicBezTo>
                      <a:pt x="1552" y="1461"/>
                      <a:pt x="1552" y="1461"/>
                      <a:pt x="1552" y="1461"/>
                    </a:cubicBezTo>
                    <a:cubicBezTo>
                      <a:pt x="1744" y="1269"/>
                      <a:pt x="1744" y="958"/>
                      <a:pt x="1552" y="766"/>
                    </a:cubicBezTo>
                    <a:cubicBezTo>
                      <a:pt x="1170" y="384"/>
                      <a:pt x="1170" y="384"/>
                      <a:pt x="1170" y="384"/>
                    </a:cubicBezTo>
                    <a:cubicBezTo>
                      <a:pt x="1018" y="233"/>
                      <a:pt x="793" y="201"/>
                      <a:pt x="610" y="288"/>
                    </a:cubicBezTo>
                    <a:cubicBezTo>
                      <a:pt x="610" y="288"/>
                      <a:pt x="610" y="288"/>
                      <a:pt x="610" y="288"/>
                    </a:cubicBezTo>
                    <a:cubicBezTo>
                      <a:pt x="610" y="288"/>
                      <a:pt x="611" y="287"/>
                      <a:pt x="610" y="288"/>
                    </a:cubicBezTo>
                    <a:cubicBezTo>
                      <a:pt x="610" y="288"/>
                      <a:pt x="610" y="288"/>
                      <a:pt x="610" y="288"/>
                    </a:cubicBezTo>
                    <a:cubicBezTo>
                      <a:pt x="577" y="300"/>
                      <a:pt x="537" y="295"/>
                      <a:pt x="511" y="268"/>
                    </a:cubicBezTo>
                    <a:cubicBezTo>
                      <a:pt x="475" y="232"/>
                      <a:pt x="475" y="174"/>
                      <a:pt x="511" y="138"/>
                    </a:cubicBezTo>
                    <a:cubicBezTo>
                      <a:pt x="518" y="131"/>
                      <a:pt x="527" y="124"/>
                      <a:pt x="536" y="120"/>
                    </a:cubicBezTo>
                    <a:cubicBezTo>
                      <a:pt x="536" y="119"/>
                      <a:pt x="536" y="120"/>
                      <a:pt x="536" y="120"/>
                    </a:cubicBezTo>
                    <a:cubicBezTo>
                      <a:pt x="780" y="0"/>
                      <a:pt x="1083" y="42"/>
                      <a:pt x="1285" y="245"/>
                    </a:cubicBezTo>
                    <a:cubicBezTo>
                      <a:pt x="1691" y="650"/>
                      <a:pt x="1691" y="650"/>
                      <a:pt x="1691" y="650"/>
                    </a:cubicBezTo>
                    <a:cubicBezTo>
                      <a:pt x="1947" y="906"/>
                      <a:pt x="1947" y="1321"/>
                      <a:pt x="1691" y="1577"/>
                    </a:cubicBezTo>
                    <a:close/>
                    <a:moveTo>
                      <a:pt x="1691" y="1577"/>
                    </a:moveTo>
                    <a:cubicBezTo>
                      <a:pt x="1691" y="1577"/>
                      <a:pt x="1691" y="1577"/>
                      <a:pt x="1691" y="1577"/>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8" name="椭圆 57"/>
            <p:cNvSpPr/>
            <p:nvPr>
              <p:custDataLst>
                <p:tags r:id="rId6"/>
              </p:custDataLst>
            </p:nvPr>
          </p:nvSpPr>
          <p:spPr>
            <a:xfrm>
              <a:off x="1055689" y="6405346"/>
              <a:ext cx="317570" cy="31757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custDataLst>
                <p:tags r:id="rId7"/>
              </p:custDataLst>
            </p:nvPr>
          </p:nvSpPr>
          <p:spPr>
            <a:xfrm>
              <a:off x="1506436" y="6405345"/>
              <a:ext cx="317570" cy="31757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custDataLst>
                <p:tags r:id="rId8"/>
              </p:custDataLst>
            </p:nvPr>
          </p:nvSpPr>
          <p:spPr>
            <a:xfrm>
              <a:off x="1946659" y="6405345"/>
              <a:ext cx="317570" cy="31757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10"/>
            <p:cNvGrpSpPr>
              <a:grpSpLocks noChangeAspect="1"/>
            </p:cNvGrpSpPr>
            <p:nvPr/>
          </p:nvGrpSpPr>
          <p:grpSpPr bwMode="auto">
            <a:xfrm>
              <a:off x="1592865" y="6498502"/>
              <a:ext cx="152563" cy="131255"/>
              <a:chOff x="1243" y="-76"/>
              <a:chExt cx="5191" cy="4466"/>
            </a:xfrm>
            <a:solidFill>
              <a:schemeClr val="tx1"/>
            </a:solidFill>
          </p:grpSpPr>
          <p:sp>
            <p:nvSpPr>
              <p:cNvPr id="63" name="Freeform 11"/>
              <p:cNvSpPr>
                <a:spLocks noEditPoints="1"/>
              </p:cNvSpPr>
              <p:nvPr>
                <p:custDataLst>
                  <p:tags r:id="rId9"/>
                </p:custDataLst>
              </p:nvPr>
            </p:nvSpPr>
            <p:spPr bwMode="auto">
              <a:xfrm>
                <a:off x="1243" y="-76"/>
                <a:ext cx="2773" cy="4466"/>
              </a:xfrm>
              <a:custGeom>
                <a:avLst/>
                <a:gdLst>
                  <a:gd name="T0" fmla="*/ 0 w 1714"/>
                  <a:gd name="T1" fmla="*/ 1101 h 2760"/>
                  <a:gd name="T2" fmla="*/ 0 w 1714"/>
                  <a:gd name="T3" fmla="*/ 1660 h 2760"/>
                  <a:gd name="T4" fmla="*/ 204 w 1714"/>
                  <a:gd name="T5" fmla="*/ 1864 h 2760"/>
                  <a:gd name="T6" fmla="*/ 732 w 1714"/>
                  <a:gd name="T7" fmla="*/ 1864 h 2760"/>
                  <a:gd name="T8" fmla="*/ 684 w 1714"/>
                  <a:gd name="T9" fmla="*/ 1844 h 2760"/>
                  <a:gd name="T10" fmla="*/ 1501 w 1714"/>
                  <a:gd name="T11" fmla="*/ 2663 h 2760"/>
                  <a:gd name="T12" fmla="*/ 1714 w 1714"/>
                  <a:gd name="T13" fmla="*/ 2575 h 2760"/>
                  <a:gd name="T14" fmla="*/ 1714 w 1714"/>
                  <a:gd name="T15" fmla="*/ 186 h 2760"/>
                  <a:gd name="T16" fmla="*/ 1501 w 1714"/>
                  <a:gd name="T17" fmla="*/ 97 h 2760"/>
                  <a:gd name="T18" fmla="*/ 684 w 1714"/>
                  <a:gd name="T19" fmla="*/ 916 h 2760"/>
                  <a:gd name="T20" fmla="*/ 732 w 1714"/>
                  <a:gd name="T21" fmla="*/ 896 h 2760"/>
                  <a:gd name="T22" fmla="*/ 204 w 1714"/>
                  <a:gd name="T23" fmla="*/ 896 h 2760"/>
                  <a:gd name="T24" fmla="*/ 0 w 1714"/>
                  <a:gd name="T25" fmla="*/ 1101 h 2760"/>
                  <a:gd name="T26" fmla="*/ 732 w 1714"/>
                  <a:gd name="T27" fmla="*/ 1032 h 2760"/>
                  <a:gd name="T28" fmla="*/ 761 w 1714"/>
                  <a:gd name="T29" fmla="*/ 1032 h 2760"/>
                  <a:gd name="T30" fmla="*/ 781 w 1714"/>
                  <a:gd name="T31" fmla="*/ 1012 h 2760"/>
                  <a:gd name="T32" fmla="*/ 1598 w 1714"/>
                  <a:gd name="T33" fmla="*/ 193 h 2760"/>
                  <a:gd name="T34" fmla="*/ 1613 w 1714"/>
                  <a:gd name="T35" fmla="*/ 182 h 2760"/>
                  <a:gd name="T36" fmla="*/ 1591 w 1714"/>
                  <a:gd name="T37" fmla="*/ 180 h 2760"/>
                  <a:gd name="T38" fmla="*/ 1575 w 1714"/>
                  <a:gd name="T39" fmla="*/ 166 h 2760"/>
                  <a:gd name="T40" fmla="*/ 1578 w 1714"/>
                  <a:gd name="T41" fmla="*/ 186 h 2760"/>
                  <a:gd name="T42" fmla="*/ 1578 w 1714"/>
                  <a:gd name="T43" fmla="*/ 2575 h 2760"/>
                  <a:gd name="T44" fmla="*/ 1575 w 1714"/>
                  <a:gd name="T45" fmla="*/ 2594 h 2760"/>
                  <a:gd name="T46" fmla="*/ 1591 w 1714"/>
                  <a:gd name="T47" fmla="*/ 2580 h 2760"/>
                  <a:gd name="T48" fmla="*/ 1613 w 1714"/>
                  <a:gd name="T49" fmla="*/ 2579 h 2760"/>
                  <a:gd name="T50" fmla="*/ 1598 w 1714"/>
                  <a:gd name="T51" fmla="*/ 2567 h 2760"/>
                  <a:gd name="T52" fmla="*/ 781 w 1714"/>
                  <a:gd name="T53" fmla="*/ 1748 h 2760"/>
                  <a:gd name="T54" fmla="*/ 761 w 1714"/>
                  <a:gd name="T55" fmla="*/ 1728 h 2760"/>
                  <a:gd name="T56" fmla="*/ 204 w 1714"/>
                  <a:gd name="T57" fmla="*/ 1728 h 2760"/>
                  <a:gd name="T58" fmla="*/ 137 w 1714"/>
                  <a:gd name="T59" fmla="*/ 1660 h 2760"/>
                  <a:gd name="T60" fmla="*/ 137 w 1714"/>
                  <a:gd name="T61" fmla="*/ 1101 h 2760"/>
                  <a:gd name="T62" fmla="*/ 204 w 1714"/>
                  <a:gd name="T63" fmla="*/ 1032 h 2760"/>
                  <a:gd name="T64" fmla="*/ 732 w 1714"/>
                  <a:gd name="T65" fmla="*/ 1032 h 2760"/>
                  <a:gd name="T66" fmla="*/ 732 w 1714"/>
                  <a:gd name="T67" fmla="*/ 1032 h 2760"/>
                  <a:gd name="T68" fmla="*/ 732 w 1714"/>
                  <a:gd name="T69" fmla="*/ 1032 h 2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4" h="2760">
                    <a:moveTo>
                      <a:pt x="0" y="1101"/>
                    </a:moveTo>
                    <a:cubicBezTo>
                      <a:pt x="0" y="1660"/>
                      <a:pt x="0" y="1660"/>
                      <a:pt x="0" y="1660"/>
                    </a:cubicBezTo>
                    <a:cubicBezTo>
                      <a:pt x="0" y="1773"/>
                      <a:pt x="92" y="1864"/>
                      <a:pt x="204" y="1864"/>
                    </a:cubicBezTo>
                    <a:cubicBezTo>
                      <a:pt x="732" y="1864"/>
                      <a:pt x="732" y="1864"/>
                      <a:pt x="732" y="1864"/>
                    </a:cubicBezTo>
                    <a:cubicBezTo>
                      <a:pt x="684" y="1844"/>
                      <a:pt x="684" y="1844"/>
                      <a:pt x="684" y="1844"/>
                    </a:cubicBezTo>
                    <a:cubicBezTo>
                      <a:pt x="1501" y="2663"/>
                      <a:pt x="1501" y="2663"/>
                      <a:pt x="1501" y="2663"/>
                    </a:cubicBezTo>
                    <a:cubicBezTo>
                      <a:pt x="1598" y="2760"/>
                      <a:pt x="1714" y="2711"/>
                      <a:pt x="1714" y="2575"/>
                    </a:cubicBezTo>
                    <a:cubicBezTo>
                      <a:pt x="1714" y="186"/>
                      <a:pt x="1714" y="186"/>
                      <a:pt x="1714" y="186"/>
                    </a:cubicBezTo>
                    <a:cubicBezTo>
                      <a:pt x="1714" y="50"/>
                      <a:pt x="1598" y="0"/>
                      <a:pt x="1501" y="97"/>
                    </a:cubicBezTo>
                    <a:cubicBezTo>
                      <a:pt x="684" y="916"/>
                      <a:pt x="684" y="916"/>
                      <a:pt x="684" y="916"/>
                    </a:cubicBezTo>
                    <a:cubicBezTo>
                      <a:pt x="732" y="896"/>
                      <a:pt x="732" y="896"/>
                      <a:pt x="732" y="896"/>
                    </a:cubicBezTo>
                    <a:cubicBezTo>
                      <a:pt x="204" y="896"/>
                      <a:pt x="204" y="896"/>
                      <a:pt x="204" y="896"/>
                    </a:cubicBezTo>
                    <a:cubicBezTo>
                      <a:pt x="91" y="896"/>
                      <a:pt x="0" y="988"/>
                      <a:pt x="0" y="1101"/>
                    </a:cubicBezTo>
                    <a:close/>
                    <a:moveTo>
                      <a:pt x="732" y="1032"/>
                    </a:moveTo>
                    <a:cubicBezTo>
                      <a:pt x="761" y="1032"/>
                      <a:pt x="761" y="1032"/>
                      <a:pt x="761" y="1032"/>
                    </a:cubicBezTo>
                    <a:cubicBezTo>
                      <a:pt x="781" y="1012"/>
                      <a:pt x="781" y="1012"/>
                      <a:pt x="781" y="1012"/>
                    </a:cubicBezTo>
                    <a:cubicBezTo>
                      <a:pt x="1598" y="193"/>
                      <a:pt x="1598" y="193"/>
                      <a:pt x="1598" y="193"/>
                    </a:cubicBezTo>
                    <a:cubicBezTo>
                      <a:pt x="1605" y="186"/>
                      <a:pt x="1610" y="183"/>
                      <a:pt x="1613" y="182"/>
                    </a:cubicBezTo>
                    <a:cubicBezTo>
                      <a:pt x="1608" y="184"/>
                      <a:pt x="1600" y="184"/>
                      <a:pt x="1591" y="180"/>
                    </a:cubicBezTo>
                    <a:cubicBezTo>
                      <a:pt x="1582" y="176"/>
                      <a:pt x="1577" y="170"/>
                      <a:pt x="1575" y="166"/>
                    </a:cubicBezTo>
                    <a:cubicBezTo>
                      <a:pt x="1576" y="169"/>
                      <a:pt x="1578" y="176"/>
                      <a:pt x="1578" y="186"/>
                    </a:cubicBezTo>
                    <a:cubicBezTo>
                      <a:pt x="1578" y="2575"/>
                      <a:pt x="1578" y="2575"/>
                      <a:pt x="1578" y="2575"/>
                    </a:cubicBezTo>
                    <a:cubicBezTo>
                      <a:pt x="1578" y="2585"/>
                      <a:pt x="1576" y="2592"/>
                      <a:pt x="1575" y="2594"/>
                    </a:cubicBezTo>
                    <a:cubicBezTo>
                      <a:pt x="1577" y="2590"/>
                      <a:pt x="1582" y="2584"/>
                      <a:pt x="1591" y="2580"/>
                    </a:cubicBezTo>
                    <a:cubicBezTo>
                      <a:pt x="1601" y="2577"/>
                      <a:pt x="1608" y="2577"/>
                      <a:pt x="1613" y="2579"/>
                    </a:cubicBezTo>
                    <a:cubicBezTo>
                      <a:pt x="1610" y="2578"/>
                      <a:pt x="1605" y="2574"/>
                      <a:pt x="1598" y="2567"/>
                    </a:cubicBezTo>
                    <a:cubicBezTo>
                      <a:pt x="781" y="1748"/>
                      <a:pt x="781" y="1748"/>
                      <a:pt x="781" y="1748"/>
                    </a:cubicBezTo>
                    <a:cubicBezTo>
                      <a:pt x="761" y="1728"/>
                      <a:pt x="761" y="1728"/>
                      <a:pt x="761" y="1728"/>
                    </a:cubicBezTo>
                    <a:cubicBezTo>
                      <a:pt x="204" y="1728"/>
                      <a:pt x="204" y="1728"/>
                      <a:pt x="204" y="1728"/>
                    </a:cubicBezTo>
                    <a:cubicBezTo>
                      <a:pt x="167" y="1728"/>
                      <a:pt x="137" y="1697"/>
                      <a:pt x="137" y="1660"/>
                    </a:cubicBezTo>
                    <a:cubicBezTo>
                      <a:pt x="137" y="1101"/>
                      <a:pt x="137" y="1101"/>
                      <a:pt x="137" y="1101"/>
                    </a:cubicBezTo>
                    <a:cubicBezTo>
                      <a:pt x="137" y="1063"/>
                      <a:pt x="167" y="1032"/>
                      <a:pt x="204" y="1032"/>
                    </a:cubicBezTo>
                    <a:lnTo>
                      <a:pt x="732" y="1032"/>
                    </a:lnTo>
                    <a:close/>
                    <a:moveTo>
                      <a:pt x="732" y="1032"/>
                    </a:moveTo>
                    <a:cubicBezTo>
                      <a:pt x="732" y="1032"/>
                      <a:pt x="732" y="1032"/>
                      <a:pt x="732" y="1032"/>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2"/>
              <p:cNvSpPr>
                <a:spLocks noEditPoints="1"/>
              </p:cNvSpPr>
              <p:nvPr>
                <p:custDataLst>
                  <p:tags r:id="rId10"/>
                </p:custDataLst>
              </p:nvPr>
            </p:nvSpPr>
            <p:spPr bwMode="auto">
              <a:xfrm>
                <a:off x="4333" y="1105"/>
                <a:ext cx="1160" cy="2239"/>
              </a:xfrm>
              <a:custGeom>
                <a:avLst/>
                <a:gdLst>
                  <a:gd name="T0" fmla="*/ 717 w 717"/>
                  <a:gd name="T1" fmla="*/ 692 h 1384"/>
                  <a:gd name="T2" fmla="*/ 68 w 717"/>
                  <a:gd name="T3" fmla="*/ 0 h 1384"/>
                  <a:gd name="T4" fmla="*/ 0 w 717"/>
                  <a:gd name="T5" fmla="*/ 68 h 1384"/>
                  <a:gd name="T6" fmla="*/ 68 w 717"/>
                  <a:gd name="T7" fmla="*/ 136 h 1384"/>
                  <a:gd name="T8" fmla="*/ 581 w 717"/>
                  <a:gd name="T9" fmla="*/ 692 h 1384"/>
                  <a:gd name="T10" fmla="*/ 68 w 717"/>
                  <a:gd name="T11" fmla="*/ 1248 h 1384"/>
                  <a:gd name="T12" fmla="*/ 0 w 717"/>
                  <a:gd name="T13" fmla="*/ 1316 h 1384"/>
                  <a:gd name="T14" fmla="*/ 68 w 717"/>
                  <a:gd name="T15" fmla="*/ 1384 h 1384"/>
                  <a:gd name="T16" fmla="*/ 717 w 717"/>
                  <a:gd name="T17" fmla="*/ 692 h 1384"/>
                  <a:gd name="T18" fmla="*/ 717 w 717"/>
                  <a:gd name="T19" fmla="*/ 692 h 1384"/>
                  <a:gd name="T20" fmla="*/ 717 w 717"/>
                  <a:gd name="T21" fmla="*/ 692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7" h="1384">
                    <a:moveTo>
                      <a:pt x="717" y="692"/>
                    </a:moveTo>
                    <a:cubicBezTo>
                      <a:pt x="717" y="310"/>
                      <a:pt x="428" y="0"/>
                      <a:pt x="68" y="0"/>
                    </a:cubicBezTo>
                    <a:cubicBezTo>
                      <a:pt x="30" y="0"/>
                      <a:pt x="0" y="30"/>
                      <a:pt x="0" y="68"/>
                    </a:cubicBezTo>
                    <a:cubicBezTo>
                      <a:pt x="0" y="105"/>
                      <a:pt x="30" y="136"/>
                      <a:pt x="68" y="136"/>
                    </a:cubicBezTo>
                    <a:cubicBezTo>
                      <a:pt x="350" y="136"/>
                      <a:pt x="581" y="384"/>
                      <a:pt x="581" y="692"/>
                    </a:cubicBezTo>
                    <a:cubicBezTo>
                      <a:pt x="581" y="1000"/>
                      <a:pt x="350" y="1248"/>
                      <a:pt x="68" y="1248"/>
                    </a:cubicBezTo>
                    <a:cubicBezTo>
                      <a:pt x="30" y="1248"/>
                      <a:pt x="0" y="1278"/>
                      <a:pt x="0" y="1316"/>
                    </a:cubicBezTo>
                    <a:cubicBezTo>
                      <a:pt x="0" y="1353"/>
                      <a:pt x="30" y="1384"/>
                      <a:pt x="68" y="1384"/>
                    </a:cubicBezTo>
                    <a:cubicBezTo>
                      <a:pt x="428" y="1384"/>
                      <a:pt x="717" y="1073"/>
                      <a:pt x="717" y="692"/>
                    </a:cubicBezTo>
                    <a:close/>
                    <a:moveTo>
                      <a:pt x="717" y="692"/>
                    </a:moveTo>
                    <a:cubicBezTo>
                      <a:pt x="717" y="692"/>
                      <a:pt x="717" y="692"/>
                      <a:pt x="717" y="692"/>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3"/>
              <p:cNvSpPr>
                <a:spLocks noEditPoints="1"/>
              </p:cNvSpPr>
              <p:nvPr>
                <p:custDataLst>
                  <p:tags r:id="rId11"/>
                </p:custDataLst>
              </p:nvPr>
            </p:nvSpPr>
            <p:spPr bwMode="auto">
              <a:xfrm>
                <a:off x="4988" y="282"/>
                <a:ext cx="1446" cy="3752"/>
              </a:xfrm>
              <a:custGeom>
                <a:avLst/>
                <a:gdLst>
                  <a:gd name="T0" fmla="*/ 894 w 894"/>
                  <a:gd name="T1" fmla="*/ 1174 h 2319"/>
                  <a:gd name="T2" fmla="*/ 105 w 894"/>
                  <a:gd name="T3" fmla="*/ 15 h 2319"/>
                  <a:gd name="T4" fmla="*/ 15 w 894"/>
                  <a:gd name="T5" fmla="*/ 50 h 2319"/>
                  <a:gd name="T6" fmla="*/ 51 w 894"/>
                  <a:gd name="T7" fmla="*/ 140 h 2319"/>
                  <a:gd name="T8" fmla="*/ 757 w 894"/>
                  <a:gd name="T9" fmla="*/ 1174 h 2319"/>
                  <a:gd name="T10" fmla="*/ 111 w 894"/>
                  <a:gd name="T11" fmla="*/ 2180 h 2319"/>
                  <a:gd name="T12" fmla="*/ 81 w 894"/>
                  <a:gd name="T13" fmla="*/ 2271 h 2319"/>
                  <a:gd name="T14" fmla="*/ 172 w 894"/>
                  <a:gd name="T15" fmla="*/ 2302 h 2319"/>
                  <a:gd name="T16" fmla="*/ 894 w 894"/>
                  <a:gd name="T17" fmla="*/ 1174 h 2319"/>
                  <a:gd name="T18" fmla="*/ 894 w 894"/>
                  <a:gd name="T19" fmla="*/ 1174 h 2319"/>
                  <a:gd name="T20" fmla="*/ 894 w 894"/>
                  <a:gd name="T21" fmla="*/ 1174 h 2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4" h="2319">
                    <a:moveTo>
                      <a:pt x="894" y="1174"/>
                    </a:moveTo>
                    <a:cubicBezTo>
                      <a:pt x="894" y="670"/>
                      <a:pt x="581" y="221"/>
                      <a:pt x="105" y="15"/>
                    </a:cubicBezTo>
                    <a:cubicBezTo>
                      <a:pt x="71" y="0"/>
                      <a:pt x="30" y="16"/>
                      <a:pt x="15" y="50"/>
                    </a:cubicBezTo>
                    <a:cubicBezTo>
                      <a:pt x="0" y="85"/>
                      <a:pt x="16" y="125"/>
                      <a:pt x="51" y="140"/>
                    </a:cubicBezTo>
                    <a:cubicBezTo>
                      <a:pt x="478" y="325"/>
                      <a:pt x="757" y="726"/>
                      <a:pt x="757" y="1174"/>
                    </a:cubicBezTo>
                    <a:cubicBezTo>
                      <a:pt x="757" y="1599"/>
                      <a:pt x="506" y="1983"/>
                      <a:pt x="111" y="2180"/>
                    </a:cubicBezTo>
                    <a:cubicBezTo>
                      <a:pt x="78" y="2196"/>
                      <a:pt x="64" y="2237"/>
                      <a:pt x="81" y="2271"/>
                    </a:cubicBezTo>
                    <a:cubicBezTo>
                      <a:pt x="97" y="2305"/>
                      <a:pt x="138" y="2319"/>
                      <a:pt x="172" y="2302"/>
                    </a:cubicBezTo>
                    <a:cubicBezTo>
                      <a:pt x="612" y="2083"/>
                      <a:pt x="894" y="1652"/>
                      <a:pt x="894" y="1174"/>
                    </a:cubicBezTo>
                    <a:close/>
                    <a:moveTo>
                      <a:pt x="894" y="1174"/>
                    </a:moveTo>
                    <a:cubicBezTo>
                      <a:pt x="894" y="1174"/>
                      <a:pt x="894" y="1174"/>
                      <a:pt x="894" y="1174"/>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62" name="图形 61"/>
            <p:cNvPicPr>
              <a:picLocks noChangeAspect="1"/>
            </p:cNvPicPr>
            <p:nvPr>
              <p:custDataLst>
                <p:tags r:id="rId12"/>
              </p:custDataLst>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26912" y="6485605"/>
              <a:ext cx="166973" cy="166973"/>
            </a:xfrm>
            <a:prstGeom prst="rect">
              <a:avLst/>
            </a:prstGeom>
          </p:spPr>
        </p:pic>
      </p:grpSp>
      <p:grpSp>
        <p:nvGrpSpPr>
          <p:cNvPr id="24" name="组合 23"/>
          <p:cNvGrpSpPr/>
          <p:nvPr userDrawn="1">
            <p:custDataLst>
              <p:tags r:id="rId15"/>
            </p:custDataLst>
          </p:nvPr>
        </p:nvGrpSpPr>
        <p:grpSpPr>
          <a:xfrm>
            <a:off x="6626648" y="258876"/>
            <a:ext cx="5565352" cy="6613187"/>
            <a:chOff x="6626648" y="258876"/>
            <a:chExt cx="5565352" cy="6613187"/>
          </a:xfrm>
        </p:grpSpPr>
        <p:sp>
          <p:nvSpPr>
            <p:cNvPr id="25" name="任意多边形 31"/>
            <p:cNvSpPr/>
            <p:nvPr>
              <p:custDataLst>
                <p:tags r:id="rId16"/>
              </p:custDataLst>
            </p:nvPr>
          </p:nvSpPr>
          <p:spPr>
            <a:xfrm rot="2133799">
              <a:off x="7065130" y="2257661"/>
              <a:ext cx="3245759" cy="4032558"/>
            </a:xfrm>
            <a:custGeom>
              <a:avLst/>
              <a:gdLst>
                <a:gd name="connsiteX0" fmla="*/ 1033066 w 2727236"/>
                <a:gd name="connsiteY0" fmla="*/ 0 h 3388340"/>
                <a:gd name="connsiteX1" fmla="*/ 2727236 w 2727236"/>
                <a:gd name="connsiteY1" fmla="*/ 1694170 h 3388340"/>
                <a:gd name="connsiteX2" fmla="*/ 1033066 w 2727236"/>
                <a:gd name="connsiteY2" fmla="*/ 3388340 h 3388340"/>
                <a:gd name="connsiteX3" fmla="*/ 859847 w 2727236"/>
                <a:gd name="connsiteY3" fmla="*/ 3379593 h 3388340"/>
                <a:gd name="connsiteX4" fmla="*/ 720463 w 2727236"/>
                <a:gd name="connsiteY4" fmla="*/ 3358321 h 3388340"/>
                <a:gd name="connsiteX5" fmla="*/ 715517 w 2727236"/>
                <a:gd name="connsiteY5" fmla="*/ 3352486 h 3388340"/>
                <a:gd name="connsiteX6" fmla="*/ 0 w 2727236"/>
                <a:gd name="connsiteY6" fmla="*/ 1215436 h 3388340"/>
                <a:gd name="connsiteX7" fmla="*/ 118868 w 2727236"/>
                <a:gd name="connsiteY7" fmla="*/ 295690 h 3388340"/>
                <a:gd name="connsiteX8" fmla="*/ 128541 w 2727236"/>
                <a:gd name="connsiteY8" fmla="*/ 263396 h 3388340"/>
                <a:gd name="connsiteX9" fmla="*/ 225524 w 2727236"/>
                <a:gd name="connsiteY9" fmla="*/ 204477 h 3388340"/>
                <a:gd name="connsiteX10" fmla="*/ 1033066 w 2727236"/>
                <a:gd name="connsiteY10" fmla="*/ 0 h 338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7236" h="3388340">
                  <a:moveTo>
                    <a:pt x="1033066" y="0"/>
                  </a:moveTo>
                  <a:cubicBezTo>
                    <a:pt x="1968730" y="0"/>
                    <a:pt x="2727236" y="758506"/>
                    <a:pt x="2727236" y="1694170"/>
                  </a:cubicBezTo>
                  <a:cubicBezTo>
                    <a:pt x="2727236" y="2629834"/>
                    <a:pt x="1968730" y="3388340"/>
                    <a:pt x="1033066" y="3388340"/>
                  </a:cubicBezTo>
                  <a:cubicBezTo>
                    <a:pt x="974587" y="3388340"/>
                    <a:pt x="916800" y="3385377"/>
                    <a:pt x="859847" y="3379593"/>
                  </a:cubicBezTo>
                  <a:lnTo>
                    <a:pt x="720463" y="3358321"/>
                  </a:lnTo>
                  <a:lnTo>
                    <a:pt x="715517" y="3352486"/>
                  </a:lnTo>
                  <a:cubicBezTo>
                    <a:pt x="268519" y="2771740"/>
                    <a:pt x="0" y="2027210"/>
                    <a:pt x="0" y="1215436"/>
                  </a:cubicBezTo>
                  <a:cubicBezTo>
                    <a:pt x="0" y="896524"/>
                    <a:pt x="41442" y="587991"/>
                    <a:pt x="118868" y="295690"/>
                  </a:cubicBezTo>
                  <a:lnTo>
                    <a:pt x="128541" y="263396"/>
                  </a:lnTo>
                  <a:lnTo>
                    <a:pt x="225524" y="204477"/>
                  </a:lnTo>
                  <a:cubicBezTo>
                    <a:pt x="465577" y="74073"/>
                    <a:pt x="740671" y="0"/>
                    <a:pt x="1033066" y="0"/>
                  </a:cubicBezTo>
                  <a:close/>
                </a:path>
              </a:pathLst>
            </a:custGeom>
            <a:gradFill>
              <a:gsLst>
                <a:gs pos="0">
                  <a:srgbClr val="C1DAFB"/>
                </a:gs>
                <a:gs pos="100000">
                  <a:srgbClr val="92BBF2">
                    <a:alpha val="12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6626648" y="258876"/>
              <a:ext cx="5565352" cy="6613187"/>
              <a:chOff x="6626648" y="258876"/>
              <a:chExt cx="5565352" cy="6613187"/>
            </a:xfrm>
          </p:grpSpPr>
          <p:sp>
            <p:nvSpPr>
              <p:cNvPr id="27" name="任意多边形 36"/>
              <p:cNvSpPr/>
              <p:nvPr>
                <p:custDataLst>
                  <p:tags r:id="rId17"/>
                </p:custDataLst>
              </p:nvPr>
            </p:nvSpPr>
            <p:spPr>
              <a:xfrm>
                <a:off x="6626648" y="258876"/>
                <a:ext cx="5563722" cy="6613187"/>
              </a:xfrm>
              <a:custGeom>
                <a:avLst/>
                <a:gdLst>
                  <a:gd name="connsiteX0" fmla="*/ 4749043 w 5299905"/>
                  <a:gd name="connsiteY0" fmla="*/ 0 h 6299607"/>
                  <a:gd name="connsiteX1" fmla="*/ 5234605 w 5299905"/>
                  <a:gd name="connsiteY1" fmla="*/ 24519 h 6299607"/>
                  <a:gd name="connsiteX2" fmla="*/ 5299905 w 5299905"/>
                  <a:gd name="connsiteY2" fmla="*/ 32817 h 6299607"/>
                  <a:gd name="connsiteX3" fmla="*/ 5299905 w 5299905"/>
                  <a:gd name="connsiteY3" fmla="*/ 6299607 h 6299607"/>
                  <a:gd name="connsiteX4" fmla="*/ 260318 w 5299905"/>
                  <a:gd name="connsiteY4" fmla="*/ 6299607 h 6299607"/>
                  <a:gd name="connsiteX5" fmla="*/ 213508 w 5299905"/>
                  <a:gd name="connsiteY5" fmla="*/ 6161263 h 6299607"/>
                  <a:gd name="connsiteX6" fmla="*/ 0 w 5299905"/>
                  <a:gd name="connsiteY6" fmla="*/ 4749043 h 6299607"/>
                  <a:gd name="connsiteX7" fmla="*/ 4749043 w 5299905"/>
                  <a:gd name="connsiteY7" fmla="*/ 0 h 629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99905" h="6299607">
                    <a:moveTo>
                      <a:pt x="4749043" y="0"/>
                    </a:moveTo>
                    <a:cubicBezTo>
                      <a:pt x="4912969" y="0"/>
                      <a:pt x="5074956" y="8306"/>
                      <a:pt x="5234605" y="24519"/>
                    </a:cubicBezTo>
                    <a:lnTo>
                      <a:pt x="5299905" y="32817"/>
                    </a:lnTo>
                    <a:lnTo>
                      <a:pt x="5299905" y="6299607"/>
                    </a:lnTo>
                    <a:lnTo>
                      <a:pt x="260318" y="6299607"/>
                    </a:lnTo>
                    <a:lnTo>
                      <a:pt x="213508" y="6161263"/>
                    </a:lnTo>
                    <a:cubicBezTo>
                      <a:pt x="74750" y="5715144"/>
                      <a:pt x="0" y="5240823"/>
                      <a:pt x="0" y="4749043"/>
                    </a:cubicBezTo>
                    <a:cubicBezTo>
                      <a:pt x="0" y="2126219"/>
                      <a:pt x="2126219" y="0"/>
                      <a:pt x="474904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30"/>
              <p:cNvSpPr/>
              <p:nvPr>
                <p:custDataLst>
                  <p:tags r:id="rId18"/>
                </p:custDataLst>
              </p:nvPr>
            </p:nvSpPr>
            <p:spPr>
              <a:xfrm>
                <a:off x="6892095" y="558393"/>
                <a:ext cx="5299905" cy="6299607"/>
              </a:xfrm>
              <a:custGeom>
                <a:avLst/>
                <a:gdLst>
                  <a:gd name="connsiteX0" fmla="*/ 4749043 w 5299905"/>
                  <a:gd name="connsiteY0" fmla="*/ 0 h 6299607"/>
                  <a:gd name="connsiteX1" fmla="*/ 5234605 w 5299905"/>
                  <a:gd name="connsiteY1" fmla="*/ 24519 h 6299607"/>
                  <a:gd name="connsiteX2" fmla="*/ 5299905 w 5299905"/>
                  <a:gd name="connsiteY2" fmla="*/ 32817 h 6299607"/>
                  <a:gd name="connsiteX3" fmla="*/ 5299905 w 5299905"/>
                  <a:gd name="connsiteY3" fmla="*/ 6299607 h 6299607"/>
                  <a:gd name="connsiteX4" fmla="*/ 260318 w 5299905"/>
                  <a:gd name="connsiteY4" fmla="*/ 6299607 h 6299607"/>
                  <a:gd name="connsiteX5" fmla="*/ 213508 w 5299905"/>
                  <a:gd name="connsiteY5" fmla="*/ 6161263 h 6299607"/>
                  <a:gd name="connsiteX6" fmla="*/ 0 w 5299905"/>
                  <a:gd name="connsiteY6" fmla="*/ 4749043 h 6299607"/>
                  <a:gd name="connsiteX7" fmla="*/ 4749043 w 5299905"/>
                  <a:gd name="connsiteY7" fmla="*/ 0 h 629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99905" h="6299607">
                    <a:moveTo>
                      <a:pt x="4749043" y="0"/>
                    </a:moveTo>
                    <a:cubicBezTo>
                      <a:pt x="4912969" y="0"/>
                      <a:pt x="5074956" y="8306"/>
                      <a:pt x="5234605" y="24519"/>
                    </a:cubicBezTo>
                    <a:lnTo>
                      <a:pt x="5299905" y="32817"/>
                    </a:lnTo>
                    <a:lnTo>
                      <a:pt x="5299905" y="6299607"/>
                    </a:lnTo>
                    <a:lnTo>
                      <a:pt x="260318" y="6299607"/>
                    </a:lnTo>
                    <a:lnTo>
                      <a:pt x="213508" y="6161263"/>
                    </a:lnTo>
                    <a:cubicBezTo>
                      <a:pt x="74750" y="5715144"/>
                      <a:pt x="0" y="5240823"/>
                      <a:pt x="0" y="4749043"/>
                    </a:cubicBezTo>
                    <a:cubicBezTo>
                      <a:pt x="0" y="2126219"/>
                      <a:pt x="2126219" y="0"/>
                      <a:pt x="4749043" y="0"/>
                    </a:cubicBezTo>
                    <a:close/>
                  </a:path>
                </a:pathLst>
              </a:custGeom>
              <a:gradFill>
                <a:gsLst>
                  <a:gs pos="0">
                    <a:schemeClr val="accent1">
                      <a:alpha val="36000"/>
                    </a:schemeClr>
                  </a:gs>
                  <a:gs pos="83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p:cNvSpPr/>
              <p:nvPr>
                <p:custDataLst>
                  <p:tags r:id="rId19"/>
                </p:custDataLst>
              </p:nvPr>
            </p:nvSpPr>
            <p:spPr>
              <a:xfrm>
                <a:off x="10410825" y="5583237"/>
                <a:ext cx="725488" cy="725488"/>
              </a:xfrm>
              <a:prstGeom prst="ellipse">
                <a:avLst/>
              </a:prstGeom>
              <a:gradFill>
                <a:gsLst>
                  <a:gs pos="0">
                    <a:schemeClr val="accent1">
                      <a:lumMod val="60000"/>
                      <a:lumOff val="40000"/>
                    </a:schemeClr>
                  </a:gs>
                  <a:gs pos="100000">
                    <a:schemeClr val="accent1">
                      <a:alpha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日期占位符 3"/>
          <p:cNvSpPr>
            <a:spLocks noGrp="1"/>
          </p:cNvSpPr>
          <p:nvPr>
            <p:ph type="dt" sz="half" idx="10"/>
            <p:custDataLst>
              <p:tags r:id="rId2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1"/>
            </p:custDataLst>
          </p:nvPr>
        </p:nvSpPr>
        <p:spPr/>
        <p:txBody>
          <a:bodyPr/>
          <a:lstStyle/>
          <a:p>
            <a:endParaRPr lang="zh-CN" altLang="en-US"/>
          </a:p>
        </p:txBody>
      </p:sp>
      <p:sp>
        <p:nvSpPr>
          <p:cNvPr id="6" name="灯片编号占位符 5"/>
          <p:cNvSpPr>
            <a:spLocks noGrp="1"/>
          </p:cNvSpPr>
          <p:nvPr>
            <p:ph type="sldNum" sz="quarter" idx="12"/>
            <p:custDataLst>
              <p:tags r:id="rId22"/>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23"/>
            </p:custDataLst>
          </p:nvPr>
        </p:nvSpPr>
        <p:spPr>
          <a:xfrm>
            <a:off x="700210" y="2575123"/>
            <a:ext cx="6191885" cy="990346"/>
          </a:xfrm>
        </p:spPr>
        <p:txBody>
          <a:bodyPr lIns="90000" tIns="46800" rIns="90000" bIns="0" anchor="b" anchorCtr="0">
            <a:normAutofit/>
          </a:bodyPr>
          <a:lstStyle>
            <a:lvl1pPr>
              <a:defRPr sz="5400" b="0" u="none" strike="noStrike" kern="1200" cap="all"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24"/>
            </p:custDataLst>
          </p:nvPr>
        </p:nvSpPr>
        <p:spPr>
          <a:xfrm>
            <a:off x="723492" y="3655982"/>
            <a:ext cx="6191885" cy="1135364"/>
          </a:xfrm>
        </p:spPr>
        <p:txBody>
          <a:bodyPr lIns="90000" tIns="0" rIns="90000" bIns="46800">
            <a:normAutofit/>
          </a:bodyPr>
          <a:lstStyle>
            <a:lvl1pPr marL="0" indent="0" eaLnBrk="1" fontAlgn="auto" latinLnBrk="0" hangingPunct="1">
              <a:buNone/>
              <a:defRPr kumimoji="0" lang="zh-CN" altLang="en-US" sz="2000" b="0" i="0" u="none" strike="noStrike" kern="1200" cap="all"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1194580" y="0"/>
            <a:ext cx="997420" cy="864864"/>
            <a:chOff x="10680230" y="2861016"/>
            <a:chExt cx="1444222" cy="1252286"/>
          </a:xfrm>
        </p:grpSpPr>
        <p:sp>
          <p:nvSpPr>
            <p:cNvPr id="9" name="椭圆 8"/>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p>
            <a:endParaRPr lang="zh-CN" altLang="en-US"/>
          </a:p>
        </p:txBody>
      </p:sp>
      <p:sp>
        <p:nvSpPr>
          <p:cNvPr id="7" name="灯片编号占位符 6"/>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1194580" y="0"/>
            <a:ext cx="997420" cy="864864"/>
            <a:chOff x="10680230" y="2861016"/>
            <a:chExt cx="1444222" cy="1252286"/>
          </a:xfrm>
        </p:grpSpPr>
        <p:sp>
          <p:nvSpPr>
            <p:cNvPr id="11" name="椭圆 10"/>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p>
            <a:endParaRPr lang="zh-CN" altLang="en-US"/>
          </a:p>
        </p:txBody>
      </p:sp>
      <p:sp>
        <p:nvSpPr>
          <p:cNvPr id="9" name="灯片编号占位符 8"/>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487805" y="0"/>
            <a:ext cx="8704195" cy="6858001"/>
            <a:chOff x="3487805" y="0"/>
            <a:chExt cx="8704195" cy="6858001"/>
          </a:xfrm>
        </p:grpSpPr>
        <p:sp>
          <p:nvSpPr>
            <p:cNvPr id="7" name="任意多边形 3"/>
            <p:cNvSpPr/>
            <p:nvPr>
              <p:custDataLst>
                <p:tags r:id="rId3"/>
              </p:custDataLst>
            </p:nvPr>
          </p:nvSpPr>
          <p:spPr>
            <a:xfrm rot="16200000">
              <a:off x="1639474" y="1848332"/>
              <a:ext cx="6858000" cy="3161337"/>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8" name="组合 7"/>
            <p:cNvGrpSpPr/>
            <p:nvPr>
              <p:custDataLst>
                <p:tags r:id="rId4"/>
              </p:custDataLst>
            </p:nvPr>
          </p:nvGrpSpPr>
          <p:grpSpPr>
            <a:xfrm>
              <a:off x="10392229" y="0"/>
              <a:ext cx="1799771" cy="1737276"/>
              <a:chOff x="9615255" y="0"/>
              <a:chExt cx="2576745" cy="2895516"/>
            </a:xfrm>
          </p:grpSpPr>
          <p:sp>
            <p:nvSpPr>
              <p:cNvPr id="9" name="任意多边形 41"/>
              <p:cNvSpPr/>
              <p:nvPr>
                <p:custDataLst>
                  <p:tags r:id="rId5"/>
                </p:custDataLst>
              </p:nvPr>
            </p:nvSpPr>
            <p:spPr>
              <a:xfrm>
                <a:off x="9615255" y="0"/>
                <a:ext cx="2576745" cy="2895516"/>
              </a:xfrm>
              <a:custGeom>
                <a:avLst/>
                <a:gdLst>
                  <a:gd name="connsiteX0" fmla="*/ 4301 w 2576745"/>
                  <a:gd name="connsiteY0" fmla="*/ 0 h 2895516"/>
                  <a:gd name="connsiteX1" fmla="*/ 2576745 w 2576745"/>
                  <a:gd name="connsiteY1" fmla="*/ 0 h 2895516"/>
                  <a:gd name="connsiteX2" fmla="*/ 2576745 w 2576745"/>
                  <a:gd name="connsiteY2" fmla="*/ 2895516 h 2895516"/>
                  <a:gd name="connsiteX3" fmla="*/ 0 w 2576745"/>
                  <a:gd name="connsiteY3" fmla="*/ 132717 h 2895516"/>
                </a:gdLst>
                <a:ahLst/>
                <a:cxnLst>
                  <a:cxn ang="0">
                    <a:pos x="connsiteX0" y="connsiteY0"/>
                  </a:cxn>
                  <a:cxn ang="0">
                    <a:pos x="connsiteX1" y="connsiteY1"/>
                  </a:cxn>
                  <a:cxn ang="0">
                    <a:pos x="connsiteX2" y="connsiteY2"/>
                  </a:cxn>
                  <a:cxn ang="0">
                    <a:pos x="connsiteX3" y="connsiteY3"/>
                  </a:cxn>
                </a:cxnLst>
                <a:rect l="l" t="t" r="r" b="b"/>
                <a:pathLst>
                  <a:path w="2576745" h="2895516">
                    <a:moveTo>
                      <a:pt x="4301" y="0"/>
                    </a:moveTo>
                    <a:lnTo>
                      <a:pt x="2576745" y="0"/>
                    </a:lnTo>
                    <a:lnTo>
                      <a:pt x="2576745" y="2895516"/>
                    </a:lnTo>
                    <a:cubicBezTo>
                      <a:pt x="1153648" y="2895516"/>
                      <a:pt x="0" y="1658569"/>
                      <a:pt x="0" y="1327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42"/>
              <p:cNvSpPr/>
              <p:nvPr>
                <p:custDataLst>
                  <p:tags r:id="rId6"/>
                </p:custDataLst>
              </p:nvPr>
            </p:nvSpPr>
            <p:spPr>
              <a:xfrm>
                <a:off x="9615256" y="0"/>
                <a:ext cx="2242735" cy="1919598"/>
              </a:xfrm>
              <a:custGeom>
                <a:avLst/>
                <a:gdLst>
                  <a:gd name="connsiteX0" fmla="*/ 4301 w 2242735"/>
                  <a:gd name="connsiteY0" fmla="*/ 0 h 1919598"/>
                  <a:gd name="connsiteX1" fmla="*/ 2139068 w 2242735"/>
                  <a:gd name="connsiteY1" fmla="*/ 0 h 1919598"/>
                  <a:gd name="connsiteX2" fmla="*/ 2180100 w 2242735"/>
                  <a:gd name="connsiteY2" fmla="*/ 112108 h 1919598"/>
                  <a:gd name="connsiteX3" fmla="*/ 2242735 w 2242735"/>
                  <a:gd name="connsiteY3" fmla="*/ 526402 h 1919598"/>
                  <a:gd name="connsiteX4" fmla="*/ 849539 w 2242735"/>
                  <a:gd name="connsiteY4" fmla="*/ 1919598 h 1919598"/>
                  <a:gd name="connsiteX5" fmla="*/ 707093 w 2242735"/>
                  <a:gd name="connsiteY5" fmla="*/ 1912405 h 1919598"/>
                  <a:gd name="connsiteX6" fmla="*/ 592471 w 2242735"/>
                  <a:gd name="connsiteY6" fmla="*/ 1894912 h 1919598"/>
                  <a:gd name="connsiteX7" fmla="*/ 588403 w 2242735"/>
                  <a:gd name="connsiteY7" fmla="*/ 1890114 h 1919598"/>
                  <a:gd name="connsiteX8" fmla="*/ 0 w 2242735"/>
                  <a:gd name="connsiteY8" fmla="*/ 132716 h 191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2735" h="1919598">
                    <a:moveTo>
                      <a:pt x="4301" y="0"/>
                    </a:moveTo>
                    <a:lnTo>
                      <a:pt x="2139068" y="0"/>
                    </a:lnTo>
                    <a:lnTo>
                      <a:pt x="2180100" y="112108"/>
                    </a:lnTo>
                    <a:cubicBezTo>
                      <a:pt x="2220806" y="242984"/>
                      <a:pt x="2242735" y="382132"/>
                      <a:pt x="2242735" y="526402"/>
                    </a:cubicBezTo>
                    <a:cubicBezTo>
                      <a:pt x="2242735" y="1295843"/>
                      <a:pt x="1618980" y="1919598"/>
                      <a:pt x="849539" y="1919598"/>
                    </a:cubicBezTo>
                    <a:cubicBezTo>
                      <a:pt x="801449" y="1919598"/>
                      <a:pt x="753928" y="1917162"/>
                      <a:pt x="707093" y="1912405"/>
                    </a:cubicBezTo>
                    <a:lnTo>
                      <a:pt x="592471" y="1894912"/>
                    </a:lnTo>
                    <a:lnTo>
                      <a:pt x="588403" y="1890114"/>
                    </a:lnTo>
                    <a:cubicBezTo>
                      <a:pt x="220816" y="1412539"/>
                      <a:pt x="0" y="800277"/>
                      <a:pt x="0" y="132716"/>
                    </a:cubicBezTo>
                    <a:close/>
                  </a:path>
                </a:pathLst>
              </a:custGeom>
              <a:gradFill>
                <a:gsLst>
                  <a:gs pos="0">
                    <a:schemeClr val="accent1">
                      <a:lumMod val="60000"/>
                      <a:lumOff val="40000"/>
                    </a:schemeClr>
                  </a:gs>
                  <a:gs pos="100000">
                    <a:schemeClr val="accent1">
                      <a:alpha val="7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1194580" y="0"/>
            <a:ext cx="997420" cy="864864"/>
            <a:chOff x="10680230" y="2861016"/>
            <a:chExt cx="1444222" cy="1252286"/>
          </a:xfrm>
        </p:grpSpPr>
        <p:sp>
          <p:nvSpPr>
            <p:cNvPr id="9" name="椭圆 8"/>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1194580" y="0"/>
            <a:ext cx="997420" cy="864864"/>
            <a:chOff x="10680230" y="2861016"/>
            <a:chExt cx="1444222" cy="1252286"/>
          </a:xfrm>
        </p:grpSpPr>
        <p:sp>
          <p:nvSpPr>
            <p:cNvPr id="8" name="椭圆 7"/>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194580" y="0"/>
            <a:ext cx="997420" cy="864864"/>
            <a:chOff x="10680230" y="2861016"/>
            <a:chExt cx="1444222" cy="1252286"/>
          </a:xfrm>
        </p:grpSpPr>
        <p:sp>
          <p:nvSpPr>
            <p:cNvPr id="8" name="椭圆 7"/>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7"/>
          <p:cNvSpPr/>
          <p:nvPr userDrawn="1">
            <p:custDataLst>
              <p:tags r:id="rId2"/>
            </p:custDataLst>
          </p:nvPr>
        </p:nvSpPr>
        <p:spPr>
          <a:xfrm>
            <a:off x="0" y="0"/>
            <a:ext cx="12192000" cy="5620154"/>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userDrawn="1">
            <p:custDataLst>
              <p:tags r:id="rId3"/>
            </p:custDataLst>
          </p:nvPr>
        </p:nvGrpSpPr>
        <p:grpSpPr>
          <a:xfrm>
            <a:off x="-9250" y="0"/>
            <a:ext cx="12201250" cy="6372629"/>
            <a:chOff x="-9250" y="0"/>
            <a:chExt cx="12201250" cy="6372629"/>
          </a:xfrm>
        </p:grpSpPr>
        <p:grpSp>
          <p:nvGrpSpPr>
            <p:cNvPr id="15" name="组合 14"/>
            <p:cNvGrpSpPr/>
            <p:nvPr userDrawn="1"/>
          </p:nvGrpSpPr>
          <p:grpSpPr>
            <a:xfrm>
              <a:off x="-9250" y="4181879"/>
              <a:ext cx="1429240" cy="2190750"/>
              <a:chOff x="-9250" y="4181879"/>
              <a:chExt cx="1429240" cy="2190750"/>
            </a:xfrm>
          </p:grpSpPr>
          <p:sp>
            <p:nvSpPr>
              <p:cNvPr id="8" name="椭圆 7"/>
              <p:cNvSpPr/>
              <p:nvPr>
                <p:custDataLst>
                  <p:tags r:id="rId4"/>
                </p:custDataLst>
              </p:nvPr>
            </p:nvSpPr>
            <p:spPr>
              <a:xfrm>
                <a:off x="599874" y="4255919"/>
                <a:ext cx="820116" cy="820116"/>
              </a:xfrm>
              <a:prstGeom prst="ellipse">
                <a:avLst/>
              </a:prstGeom>
              <a:gradFill>
                <a:gsLst>
                  <a:gs pos="0">
                    <a:schemeClr val="accent1">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14"/>
              <p:cNvSpPr/>
              <p:nvPr>
                <p:custDataLst>
                  <p:tags r:id="rId5"/>
                </p:custDataLst>
              </p:nvPr>
            </p:nvSpPr>
            <p:spPr>
              <a:xfrm>
                <a:off x="-9250" y="4181879"/>
                <a:ext cx="1163016" cy="2190750"/>
              </a:xfrm>
              <a:custGeom>
                <a:avLst/>
                <a:gdLst>
                  <a:gd name="connsiteX0" fmla="*/ 67641 w 1163016"/>
                  <a:gd name="connsiteY0" fmla="*/ 0 h 2190750"/>
                  <a:gd name="connsiteX1" fmla="*/ 1163016 w 1163016"/>
                  <a:gd name="connsiteY1" fmla="*/ 1095375 h 2190750"/>
                  <a:gd name="connsiteX2" fmla="*/ 67641 w 1163016"/>
                  <a:gd name="connsiteY2" fmla="*/ 2190750 h 2190750"/>
                  <a:gd name="connsiteX3" fmla="*/ 0 w 1163016"/>
                  <a:gd name="connsiteY3" fmla="*/ 2183931 h 2190750"/>
                  <a:gd name="connsiteX4" fmla="*/ 0 w 1163016"/>
                  <a:gd name="connsiteY4" fmla="*/ 6819 h 2190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016" h="2190750">
                    <a:moveTo>
                      <a:pt x="67641" y="0"/>
                    </a:moveTo>
                    <a:cubicBezTo>
                      <a:pt x="672600" y="0"/>
                      <a:pt x="1163016" y="490416"/>
                      <a:pt x="1163016" y="1095375"/>
                    </a:cubicBezTo>
                    <a:cubicBezTo>
                      <a:pt x="1163016" y="1700334"/>
                      <a:pt x="672600" y="2190750"/>
                      <a:pt x="67641" y="2190750"/>
                    </a:cubicBezTo>
                    <a:lnTo>
                      <a:pt x="0" y="2183931"/>
                    </a:lnTo>
                    <a:lnTo>
                      <a:pt x="0" y="6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9058597" y="0"/>
              <a:ext cx="3133403" cy="6372629"/>
              <a:chOff x="9058597" y="0"/>
              <a:chExt cx="3133403" cy="6372629"/>
            </a:xfrm>
          </p:grpSpPr>
          <p:sp>
            <p:nvSpPr>
              <p:cNvPr id="9" name="任意多边形 18"/>
              <p:cNvSpPr/>
              <p:nvPr>
                <p:custDataLst>
                  <p:tags r:id="rId6"/>
                </p:custDataLst>
              </p:nvPr>
            </p:nvSpPr>
            <p:spPr>
              <a:xfrm>
                <a:off x="9058597" y="0"/>
                <a:ext cx="3133403" cy="6372629"/>
              </a:xfrm>
              <a:custGeom>
                <a:avLst/>
                <a:gdLst>
                  <a:gd name="connsiteX0" fmla="*/ 1753717 w 3133403"/>
                  <a:gd name="connsiteY0" fmla="*/ 0 h 5943480"/>
                  <a:gd name="connsiteX1" fmla="*/ 3133403 w 3133403"/>
                  <a:gd name="connsiteY1" fmla="*/ 0 h 5943480"/>
                  <a:gd name="connsiteX2" fmla="*/ 3133403 w 3133403"/>
                  <a:gd name="connsiteY2" fmla="*/ 5943480 h 5943480"/>
                  <a:gd name="connsiteX3" fmla="*/ 0 w 3133403"/>
                  <a:gd name="connsiteY3" fmla="*/ 2810077 h 5943480"/>
                  <a:gd name="connsiteX4" fmla="*/ 1639837 w 3133403"/>
                  <a:gd name="connsiteY4" fmla="*/ 54859 h 594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3403" h="5943480">
                    <a:moveTo>
                      <a:pt x="1753717" y="0"/>
                    </a:moveTo>
                    <a:lnTo>
                      <a:pt x="3133403" y="0"/>
                    </a:lnTo>
                    <a:lnTo>
                      <a:pt x="3133403" y="5943480"/>
                    </a:lnTo>
                    <a:cubicBezTo>
                      <a:pt x="1402872" y="5943480"/>
                      <a:pt x="0" y="4540608"/>
                      <a:pt x="0" y="2810077"/>
                    </a:cubicBezTo>
                    <a:cubicBezTo>
                      <a:pt x="0" y="1620337"/>
                      <a:pt x="663076" y="585467"/>
                      <a:pt x="1639837" y="54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19"/>
              <p:cNvSpPr/>
              <p:nvPr>
                <p:custDataLst>
                  <p:tags r:id="rId7"/>
                </p:custDataLst>
              </p:nvPr>
            </p:nvSpPr>
            <p:spPr>
              <a:xfrm>
                <a:off x="9058598" y="1797542"/>
                <a:ext cx="2727236" cy="3388340"/>
              </a:xfrm>
              <a:custGeom>
                <a:avLst/>
                <a:gdLst>
                  <a:gd name="connsiteX0" fmla="*/ 1033066 w 2727236"/>
                  <a:gd name="connsiteY0" fmla="*/ 0 h 3388340"/>
                  <a:gd name="connsiteX1" fmla="*/ 2727236 w 2727236"/>
                  <a:gd name="connsiteY1" fmla="*/ 1694170 h 3388340"/>
                  <a:gd name="connsiteX2" fmla="*/ 1033066 w 2727236"/>
                  <a:gd name="connsiteY2" fmla="*/ 3388340 h 3388340"/>
                  <a:gd name="connsiteX3" fmla="*/ 859847 w 2727236"/>
                  <a:gd name="connsiteY3" fmla="*/ 3379593 h 3388340"/>
                  <a:gd name="connsiteX4" fmla="*/ 720463 w 2727236"/>
                  <a:gd name="connsiteY4" fmla="*/ 3358321 h 3388340"/>
                  <a:gd name="connsiteX5" fmla="*/ 715517 w 2727236"/>
                  <a:gd name="connsiteY5" fmla="*/ 3352486 h 3388340"/>
                  <a:gd name="connsiteX6" fmla="*/ 0 w 2727236"/>
                  <a:gd name="connsiteY6" fmla="*/ 1215436 h 3388340"/>
                  <a:gd name="connsiteX7" fmla="*/ 118868 w 2727236"/>
                  <a:gd name="connsiteY7" fmla="*/ 295690 h 3388340"/>
                  <a:gd name="connsiteX8" fmla="*/ 128541 w 2727236"/>
                  <a:gd name="connsiteY8" fmla="*/ 263396 h 3388340"/>
                  <a:gd name="connsiteX9" fmla="*/ 225524 w 2727236"/>
                  <a:gd name="connsiteY9" fmla="*/ 204477 h 3388340"/>
                  <a:gd name="connsiteX10" fmla="*/ 1033066 w 2727236"/>
                  <a:gd name="connsiteY10" fmla="*/ 0 h 338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7236" h="3388340">
                    <a:moveTo>
                      <a:pt x="1033066" y="0"/>
                    </a:moveTo>
                    <a:cubicBezTo>
                      <a:pt x="1968730" y="0"/>
                      <a:pt x="2727236" y="758506"/>
                      <a:pt x="2727236" y="1694170"/>
                    </a:cubicBezTo>
                    <a:cubicBezTo>
                      <a:pt x="2727236" y="2629834"/>
                      <a:pt x="1968730" y="3388340"/>
                      <a:pt x="1033066" y="3388340"/>
                    </a:cubicBezTo>
                    <a:cubicBezTo>
                      <a:pt x="974587" y="3388340"/>
                      <a:pt x="916800" y="3385377"/>
                      <a:pt x="859847" y="3379593"/>
                    </a:cubicBezTo>
                    <a:lnTo>
                      <a:pt x="720463" y="3358321"/>
                    </a:lnTo>
                    <a:lnTo>
                      <a:pt x="715517" y="3352486"/>
                    </a:lnTo>
                    <a:cubicBezTo>
                      <a:pt x="268519" y="2771740"/>
                      <a:pt x="0" y="2027210"/>
                      <a:pt x="0" y="1215436"/>
                    </a:cubicBezTo>
                    <a:cubicBezTo>
                      <a:pt x="0" y="896524"/>
                      <a:pt x="41442" y="587991"/>
                      <a:pt x="118868" y="295690"/>
                    </a:cubicBezTo>
                    <a:lnTo>
                      <a:pt x="128541" y="263396"/>
                    </a:lnTo>
                    <a:lnTo>
                      <a:pt x="225524" y="204477"/>
                    </a:lnTo>
                    <a:cubicBezTo>
                      <a:pt x="465577" y="74073"/>
                      <a:pt x="740671" y="0"/>
                      <a:pt x="1033066" y="0"/>
                    </a:cubicBezTo>
                    <a:close/>
                  </a:path>
                </a:pathLst>
              </a:custGeom>
              <a:gradFill>
                <a:gsLst>
                  <a:gs pos="0">
                    <a:schemeClr val="accent1">
                      <a:lumMod val="60000"/>
                      <a:lumOff val="40000"/>
                    </a:schemeClr>
                  </a:gs>
                  <a:gs pos="89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8"/>
                </p:custDataLst>
              </p:nvPr>
            </p:nvSpPr>
            <p:spPr>
              <a:xfrm>
                <a:off x="10704665" y="1456466"/>
                <a:ext cx="1284252" cy="1284252"/>
              </a:xfrm>
              <a:prstGeom prst="ellipse">
                <a:avLst/>
              </a:prstGeom>
              <a:gradFill>
                <a:gsLst>
                  <a:gs pos="19000">
                    <a:schemeClr val="accent1">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日期占位符 2"/>
          <p:cNvSpPr>
            <a:spLocks noGrp="1"/>
          </p:cNvSpPr>
          <p:nvPr userDrawn="1">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p>
            <a:endParaRPr lang="zh-CN" altLang="en-US"/>
          </a:p>
        </p:txBody>
      </p:sp>
      <p:sp>
        <p:nvSpPr>
          <p:cNvPr id="5" name="灯片编号占位符 4"/>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userDrawn="1">
            <p:ph type="title" hasCustomPrompt="1"/>
            <p:custDataLst>
              <p:tags r:id="rId12"/>
            </p:custDataLst>
          </p:nvPr>
        </p:nvSpPr>
        <p:spPr>
          <a:xfrm>
            <a:off x="1515549" y="2332273"/>
            <a:ext cx="7117635" cy="1640840"/>
          </a:xfrm>
        </p:spPr>
        <p:txBody>
          <a:bodyPr vert="horz" lIns="90000" tIns="46800" rIns="90000" bIns="0" rtlCol="0" anchor="b" anchorCtr="0">
            <a:normAutofit/>
          </a:bodyPr>
          <a:lstStyle>
            <a:lvl1pPr marL="0" marR="0" algn="l" defTabSz="914400" rtl="0" eaLnBrk="1" fontAlgn="auto" latinLnBrk="0" hangingPunct="1">
              <a:lnSpc>
                <a:spcPct val="100000"/>
              </a:lnSpc>
              <a:buNone/>
              <a:defRPr kumimoji="0" lang="zh-CN" altLang="en-US" sz="9600" b="0"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3" name="文本占位符 12"/>
          <p:cNvSpPr>
            <a:spLocks noGrp="1"/>
          </p:cNvSpPr>
          <p:nvPr>
            <p:ph type="body" sz="quarter" idx="13" hasCustomPrompt="1"/>
            <p:custDataLst>
              <p:tags r:id="rId13"/>
            </p:custDataLst>
          </p:nvPr>
        </p:nvSpPr>
        <p:spPr>
          <a:xfrm>
            <a:off x="1515548" y="4088272"/>
            <a:ext cx="7117635" cy="698500"/>
          </a:xfrm>
        </p:spPr>
        <p:txBody>
          <a:bodyPr lIns="90000" tIns="46800" rIns="90000" bIns="46800">
            <a:normAutofit/>
          </a:bodyPr>
          <a:lstStyle>
            <a:lvl1pPr marL="0" indent="0">
              <a:buNone/>
              <a:defRPr sz="2000"/>
            </a:lvl1pPr>
          </a:lstStyle>
          <a:p>
            <a:pPr lvl="0"/>
            <a:r>
              <a:rPr lang="zh-CN" altLang="en-US" dirty="0"/>
              <a:t>单击此处编辑文本</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1194580" y="20330"/>
            <a:ext cx="997420" cy="864864"/>
            <a:chOff x="10680230" y="2861016"/>
            <a:chExt cx="1444222" cy="1252286"/>
          </a:xfrm>
        </p:grpSpPr>
        <p:sp>
          <p:nvSpPr>
            <p:cNvPr id="11" name="椭圆 10"/>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custDataLst>
              <p:tags r:id="rId3"/>
            </p:custDataLst>
          </p:nvPr>
        </p:nvGrpSpPr>
        <p:grpSpPr>
          <a:xfrm>
            <a:off x="11194415" y="0"/>
            <a:ext cx="997585" cy="864870"/>
            <a:chOff x="10680230" y="2861016"/>
            <a:chExt cx="1444222" cy="1252286"/>
          </a:xfrm>
        </p:grpSpPr>
        <p:sp>
          <p:nvSpPr>
            <p:cNvPr id="15" name="椭圆 14"/>
            <p:cNvSpPr/>
            <p:nvPr userDrawn="1">
              <p:custDataLst>
                <p:tags r:id="rId4"/>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custDataLst>
                <p:tags r:id="rId5"/>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userDrawn="1">
            <p:custDataLst>
              <p:tags r:id="rId6"/>
            </p:custDataLst>
          </p:nvPr>
        </p:nvGrpSpPr>
        <p:grpSpPr>
          <a:xfrm rot="10608562">
            <a:off x="5080" y="5815330"/>
            <a:ext cx="997585" cy="864870"/>
            <a:chOff x="10680230" y="2861016"/>
            <a:chExt cx="1444222" cy="1252286"/>
          </a:xfrm>
        </p:grpSpPr>
        <p:sp>
          <p:nvSpPr>
            <p:cNvPr id="21" name="椭圆 20"/>
            <p:cNvSpPr/>
            <p:nvPr userDrawn="1">
              <p:custDataLst>
                <p:tags r:id="rId7"/>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custDataLst>
                <p:tags r:id="rId8"/>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9"/>
            </p:custDataLst>
          </p:nvPr>
        </p:nvSpPr>
        <p:spPr>
          <a:xfrm>
            <a:off x="1281600" y="1249200"/>
            <a:ext cx="9626400" cy="723600"/>
          </a:xfrm>
        </p:spPr>
        <p:txBody>
          <a:bodyPr lIns="90000" tIns="46800" rIns="90000" bIns="46800" anchor="ctr">
            <a:normAutofit/>
          </a:bodyPr>
          <a:lstStyle>
            <a:lvl1pPr>
              <a:defRPr sz="3735"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lIns="90000" tIns="46800" rIns="90000" bIns="46800">
            <a:normAutofit/>
          </a:bodyPr>
          <a:lstStyle>
            <a:lvl1pPr>
              <a:defRPr sz="2135" baseline="0">
                <a:solidFill>
                  <a:schemeClr val="tx1">
                    <a:lumMod val="85000"/>
                    <a:lumOff val="15000"/>
                  </a:schemeClr>
                </a:solidFill>
                <a:latin typeface="Arial" panose="020B0604020202020204" pitchFamily="34" charset="0"/>
                <a:ea typeface="微软雅黑" panose="020B0503020204020204" charset="-122"/>
              </a:defRPr>
            </a:lvl1pPr>
            <a:lvl2pPr>
              <a:defRPr sz="2135" baseline="0">
                <a:solidFill>
                  <a:schemeClr val="tx1">
                    <a:lumMod val="85000"/>
                    <a:lumOff val="15000"/>
                  </a:schemeClr>
                </a:solidFill>
                <a:latin typeface="Arial" panose="020B0604020202020204" pitchFamily="34" charset="0"/>
                <a:ea typeface="微软雅黑" panose="020B0503020204020204" charset="-122"/>
              </a:defRPr>
            </a:lvl2pPr>
            <a:lvl3pPr>
              <a:defRPr sz="2135" baseline="0">
                <a:solidFill>
                  <a:schemeClr val="tx1">
                    <a:lumMod val="85000"/>
                    <a:lumOff val="15000"/>
                  </a:schemeClr>
                </a:solidFill>
                <a:latin typeface="Arial" panose="020B0604020202020204" pitchFamily="34" charset="0"/>
                <a:ea typeface="微软雅黑" panose="020B0503020204020204" charset="-122"/>
              </a:defRPr>
            </a:lvl3pPr>
            <a:lvl4pPr>
              <a:defRPr sz="2135" baseline="0">
                <a:solidFill>
                  <a:schemeClr val="tx1">
                    <a:lumMod val="85000"/>
                    <a:lumOff val="15000"/>
                  </a:schemeClr>
                </a:solidFill>
                <a:latin typeface="Arial" panose="020B0604020202020204" pitchFamily="34" charset="0"/>
                <a:ea typeface="微软雅黑" panose="020B0503020204020204" charset="-122"/>
              </a:defRPr>
            </a:lvl4pPr>
            <a:lvl5pPr>
              <a:defRPr sz="213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dirty="0">
              <a:sym typeface="+mn-ea"/>
            </a:endParaRPr>
          </a:p>
        </p:txBody>
      </p:sp>
      <p:grpSp>
        <p:nvGrpSpPr>
          <p:cNvPr id="11" name="组合 10"/>
          <p:cNvGrpSpPr/>
          <p:nvPr userDrawn="1">
            <p:custDataLst>
              <p:tags r:id="rId3"/>
            </p:custDataLst>
          </p:nvPr>
        </p:nvGrpSpPr>
        <p:grpSpPr>
          <a:xfrm rot="10518704">
            <a:off x="-19549" y="6002428"/>
            <a:ext cx="1014461" cy="879640"/>
            <a:chOff x="10680230" y="2861016"/>
            <a:chExt cx="1444222" cy="1252286"/>
          </a:xfrm>
        </p:grpSpPr>
        <p:sp>
          <p:nvSpPr>
            <p:cNvPr id="12" name="椭圆 11"/>
            <p:cNvSpPr/>
            <p:nvPr userDrawn="1">
              <p:custDataLst>
                <p:tags r:id="rId4"/>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5"/>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9"/>
            <a:ext cx="6480000" cy="5087937"/>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3"/>
            </p:custDataLst>
          </p:nvPr>
        </p:nvGrpSpPr>
        <p:grpSpPr>
          <a:xfrm>
            <a:off x="11131215" y="83283"/>
            <a:ext cx="984585" cy="853734"/>
            <a:chOff x="10680230" y="2861016"/>
            <a:chExt cx="1444222" cy="1252286"/>
          </a:xfrm>
        </p:grpSpPr>
        <p:sp>
          <p:nvSpPr>
            <p:cNvPr id="12" name="椭圆 11"/>
            <p:cNvSpPr/>
            <p:nvPr userDrawn="1">
              <p:custDataLst>
                <p:tags r:id="rId4"/>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5"/>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1"/>
        </a:soli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rot="10800000">
            <a:off x="109855" y="8890"/>
            <a:ext cx="968375" cy="800735"/>
            <a:chOff x="10839871" y="5761090"/>
            <a:chExt cx="1272888" cy="1052821"/>
          </a:xfrm>
        </p:grpSpPr>
        <p:sp>
          <p:nvSpPr>
            <p:cNvPr id="19" name="椭圆 18"/>
            <p:cNvSpPr/>
            <p:nvPr userDrawn="1">
              <p:custDataLst>
                <p:tags r:id="rId3"/>
              </p:custDataLst>
            </p:nvPr>
          </p:nvSpPr>
          <p:spPr>
            <a:xfrm rot="2100000" flipH="1" flipV="1">
              <a:off x="10839871" y="6235545"/>
              <a:ext cx="578088" cy="578366"/>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custDataLst>
                <p:tags r:id="rId4"/>
              </p:custDataLst>
            </p:nvPr>
          </p:nvSpPr>
          <p:spPr>
            <a:xfrm rot="2100000">
              <a:off x="11169340" y="5761090"/>
              <a:ext cx="943419" cy="943872"/>
            </a:xfrm>
            <a:prstGeom prst="ellipse">
              <a:avLst/>
            </a:prstGeom>
            <a:gradFill>
              <a:gsLst>
                <a:gs pos="0">
                  <a:schemeClr val="accent1">
                    <a:lumMod val="60000"/>
                    <a:lumOff val="40000"/>
                    <a:alpha val="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userDrawn="1">
            <p:custDataLst>
              <p:tags r:id="rId5"/>
            </p:custDataLst>
          </p:nvPr>
        </p:nvGrpSpPr>
        <p:grpSpPr>
          <a:xfrm>
            <a:off x="11135360" y="6350"/>
            <a:ext cx="1141095" cy="944245"/>
            <a:chOff x="10839871" y="5761090"/>
            <a:chExt cx="1272888" cy="1052821"/>
          </a:xfrm>
        </p:grpSpPr>
        <p:sp>
          <p:nvSpPr>
            <p:cNvPr id="22" name="椭圆 21"/>
            <p:cNvSpPr/>
            <p:nvPr userDrawn="1">
              <p:custDataLst>
                <p:tags r:id="rId6"/>
              </p:custDataLst>
            </p:nvPr>
          </p:nvSpPr>
          <p:spPr>
            <a:xfrm rot="2100000" flipH="1" flipV="1">
              <a:off x="10839871" y="6235545"/>
              <a:ext cx="578088" cy="578366"/>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custDataLst>
                <p:tags r:id="rId7"/>
              </p:custDataLst>
            </p:nvPr>
          </p:nvSpPr>
          <p:spPr>
            <a:xfrm rot="2100000">
              <a:off x="11169340" y="5761090"/>
              <a:ext cx="943419" cy="943872"/>
            </a:xfrm>
            <a:prstGeom prst="ellipse">
              <a:avLst/>
            </a:prstGeom>
            <a:gradFill>
              <a:gsLst>
                <a:gs pos="0">
                  <a:schemeClr val="accent1">
                    <a:lumMod val="60000"/>
                    <a:lumOff val="40000"/>
                    <a:alpha val="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userDrawn="1">
            <p:custDataLst>
              <p:tags r:id="rId8"/>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9"/>
            </p:custDataLst>
          </p:nvPr>
        </p:nvSpPr>
        <p:spPr>
          <a:xfrm>
            <a:off x="604800" y="669600"/>
            <a:ext cx="10976400" cy="565200"/>
          </a:xfrm>
        </p:spPr>
        <p:txBody>
          <a:bodyPr anchor="ctr">
            <a:normAutofit/>
          </a:bodyP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1"/>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0839871" y="5761090"/>
            <a:ext cx="1272888" cy="1052821"/>
            <a:chOff x="10839871" y="5761090"/>
            <a:chExt cx="1272888" cy="1052821"/>
          </a:xfrm>
        </p:grpSpPr>
        <p:sp>
          <p:nvSpPr>
            <p:cNvPr id="14" name="椭圆 13"/>
            <p:cNvSpPr/>
            <p:nvPr userDrawn="1">
              <p:custDataLst>
                <p:tags r:id="rId3"/>
              </p:custDataLst>
            </p:nvPr>
          </p:nvSpPr>
          <p:spPr>
            <a:xfrm rot="2100000" flipH="1" flipV="1">
              <a:off x="10839871" y="6235545"/>
              <a:ext cx="578088" cy="578366"/>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custDataLst>
                <p:tags r:id="rId4"/>
              </p:custDataLst>
            </p:nvPr>
          </p:nvSpPr>
          <p:spPr>
            <a:xfrm rot="2100000">
              <a:off x="11169340" y="5761090"/>
              <a:ext cx="943419" cy="943872"/>
            </a:xfrm>
            <a:prstGeom prst="ellipse">
              <a:avLst/>
            </a:prstGeom>
            <a:gradFill>
              <a:gsLst>
                <a:gs pos="0">
                  <a:schemeClr val="accent1">
                    <a:lumMod val="60000"/>
                    <a:lumOff val="40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5"/>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6"/>
            </p:custDataLst>
          </p:nvPr>
        </p:nvSpPr>
        <p:spPr>
          <a:xfrm>
            <a:off x="579755" y="237490"/>
            <a:ext cx="11037570" cy="535305"/>
          </a:xfrm>
        </p:spPr>
        <p:txBody>
          <a:bodyP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7" name="椭圆 16"/>
          <p:cNvSpPr/>
          <p:nvPr userDrawn="1">
            <p:custDataLst>
              <p:tags r:id="rId3"/>
            </p:custDataLst>
          </p:nvPr>
        </p:nvSpPr>
        <p:spPr>
          <a:xfrm rot="2100000">
            <a:off x="896620" y="2745105"/>
            <a:ext cx="644525" cy="644525"/>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custDataLst>
              <p:tags r:id="rId4"/>
            </p:custDataLst>
          </p:nvPr>
        </p:nvSpPr>
        <p:spPr>
          <a:xfrm rot="2100000" flipH="1" flipV="1">
            <a:off x="96520" y="2860040"/>
            <a:ext cx="1136650" cy="1137285"/>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custDataLst>
              <p:tags r:id="rId5"/>
            </p:custDataLst>
          </p:nvPr>
        </p:nvSpPr>
        <p:spPr>
          <a:xfrm rot="2100000" flipH="1" flipV="1">
            <a:off x="10680065" y="3469005"/>
            <a:ext cx="644525" cy="644525"/>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6"/>
            </p:custDataLst>
          </p:nvPr>
        </p:nvSpPr>
        <p:spPr>
          <a:xfrm rot="2100000">
            <a:off x="10987405" y="2861310"/>
            <a:ext cx="1136650" cy="1137285"/>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4" name="页脚占位符 3"/>
          <p:cNvSpPr>
            <a:spLocks noGrp="1"/>
          </p:cNvSpPr>
          <p:nvPr userDrawn="1">
            <p:ph type="ftr" sz="quarter" idx="11"/>
            <p:custDataLst>
              <p:tags r:id="rId8"/>
            </p:custDataLst>
          </p:nvPr>
        </p:nvSpPr>
        <p:spPr/>
        <p:txBody>
          <a:bodyPr/>
          <a:lstStyle/>
          <a:p>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3" name="日期占位符 2"/>
          <p:cNvSpPr>
            <a:spLocks noGrp="1"/>
          </p:cNvSpPr>
          <p:nvPr userDrawn="1">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灯片编号占位符 4"/>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91.xml"/><Relationship Id="rId23" Type="http://schemas.openxmlformats.org/officeDocument/2006/relationships/tags" Target="../tags/tag190.xml"/><Relationship Id="rId22" Type="http://schemas.openxmlformats.org/officeDocument/2006/relationships/tags" Target="../tags/tag189.xml"/><Relationship Id="rId21" Type="http://schemas.openxmlformats.org/officeDocument/2006/relationships/tags" Target="../tags/tag188.xml"/><Relationship Id="rId20" Type="http://schemas.openxmlformats.org/officeDocument/2006/relationships/tags" Target="../tags/tag187.xml"/><Relationship Id="rId2" Type="http://schemas.openxmlformats.org/officeDocument/2006/relationships/slideLayout" Target="../slideLayouts/slideLayout12.xml"/><Relationship Id="rId19" Type="http://schemas.openxmlformats.org/officeDocument/2006/relationships/tags" Target="../tags/tag186.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hyperlink" Target="https://github.com/QwenLM/Qwen-VL/blob/master/README_CN.md"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hyperlink" Target="https://qikan.cqvip.com/Qikan/Article/Detail?id=29256126"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1.xml"/><Relationship Id="rId5" Type="http://schemas.openxmlformats.org/officeDocument/2006/relationships/tags" Target="../tags/tag197.xml"/><Relationship Id="rId4" Type="http://schemas.openxmlformats.org/officeDocument/2006/relationships/image" Target="../media/image14.png"/><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9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8.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7.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0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9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04800" y="628015"/>
            <a:ext cx="8481060" cy="2144395"/>
          </a:xfrm>
          <a:solidFill>
            <a:srgbClr val="F5F8F8">
              <a:alpha val="100000"/>
            </a:srgbClr>
          </a:solidFill>
          <a:effectLst>
            <a:outerShdw blurRad="190500" dist="63500" dir="2700000" algn="tl" rotWithShape="0">
              <a:srgbClr val="000000">
                <a:alpha val="30000"/>
              </a:srgbClr>
            </a:outerShdw>
            <a:softEdge rad="0"/>
          </a:effectLst>
        </p:spPr>
        <p:txBody>
          <a:bodyPr>
            <a:noAutofit/>
          </a:bodyPr>
          <a:p>
            <a:r>
              <a:rPr lang="en-US" altLang="zh-CN" sz="4400">
                <a:solidFill>
                  <a:srgbClr val="2C76DB"/>
                </a:solidFill>
              </a:rPr>
              <a:t>Multimodal Personality Recognition System for Interviews</a:t>
            </a:r>
            <a:endParaRPr lang="en-US" altLang="zh-CN" sz="4400">
              <a:solidFill>
                <a:srgbClr val="2C76DB"/>
              </a:solidFill>
            </a:endParaRPr>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4"/>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Model Integration</a:t>
            </a:r>
            <a:endParaRPr lang="en-US" altLang="zh-CN"/>
          </a:p>
        </p:txBody>
      </p:sp>
      <p:sp>
        <p:nvSpPr>
          <p:cNvPr id="3" name="内容占位符 2"/>
          <p:cNvSpPr>
            <a:spLocks noGrp="1"/>
          </p:cNvSpPr>
          <p:nvPr>
            <p:ph idx="1"/>
          </p:nvPr>
        </p:nvSpPr>
        <p:spPr>
          <a:xfrm>
            <a:off x="669882" y="952508"/>
            <a:ext cx="10852237" cy="1709554"/>
          </a:xfrm>
        </p:spPr>
        <p:txBody>
          <a:bodyPr/>
          <a:p>
            <a:pPr>
              <a:lnSpc>
                <a:spcPct val="130000"/>
              </a:lnSpc>
            </a:pPr>
            <a:r>
              <a:rPr lang="en-US" altLang="zh-CN">
                <a:latin typeface="Arial" panose="020B0604020202020204" pitchFamily="34" charset="0"/>
                <a:ea typeface="Arial" panose="020B0604020202020204" pitchFamily="34" charset="0"/>
                <a:cs typeface="Arial" panose="020B0604020202020204" pitchFamily="34" charset="0"/>
              </a:rPr>
              <a:t>Qwen-VL-Max is essentially a "visual-language large model." Building on the linguistic capabilities of the general Qwen-LM, it integrates a visual encoding module (Vision Transformer + Adapter), enabling the model to fuse and process various input forms such as images, text, and bounding boxes.</a:t>
            </a:r>
            <a:endParaRPr lang="en-US" altLang="zh-CN">
              <a:latin typeface="Arial" panose="020B0604020202020204" pitchFamily="34" charset="0"/>
              <a:ea typeface="Arial" panose="020B0604020202020204" pitchFamily="34" charset="0"/>
              <a:cs typeface="Arial" panose="020B0604020202020204" pitchFamily="34" charset="0"/>
            </a:endParaRPr>
          </a:p>
          <a:p>
            <a:pPr>
              <a:lnSpc>
                <a:spcPct val="80000"/>
              </a:lnSpc>
            </a:pPr>
            <a:r>
              <a:rPr lang="en-US" altLang="zh-CN">
                <a:latin typeface="Arial" panose="020B0604020202020204" pitchFamily="34" charset="0"/>
                <a:ea typeface="Arial" panose="020B0604020202020204" pitchFamily="34" charset="0"/>
                <a:cs typeface="Arial" panose="020B0604020202020204" pitchFamily="34" charset="0"/>
                <a:hlinkClick r:id="rId1"/>
              </a:rPr>
              <a:t>https://github.com/QwenLM/Qwen</a:t>
            </a:r>
            <a:r>
              <a:rPr>
                <a:latin typeface="Arial" panose="020B0604020202020204" pitchFamily="34" charset="0"/>
                <a:ea typeface="Arial" panose="020B0604020202020204" pitchFamily="34" charset="0"/>
                <a:cs typeface="Arial" panose="020B0604020202020204" pitchFamily="34" charset="0"/>
                <a:hlinkClick r:id="rId1"/>
              </a:rPr>
              <a:t>-</a:t>
            </a:r>
            <a:r>
              <a:rPr lang="en-US" altLang="zh-CN">
                <a:latin typeface="Arial" panose="020B0604020202020204" pitchFamily="34" charset="0"/>
                <a:ea typeface="Arial" panose="020B0604020202020204" pitchFamily="34" charset="0"/>
                <a:cs typeface="Arial" panose="020B0604020202020204" pitchFamily="34" charset="0"/>
                <a:hlinkClick r:id="rId1"/>
              </a:rPr>
              <a:t>VL/blob/master/README_CN.md</a:t>
            </a:r>
            <a:endParaRPr lang="en-US" altLang="zh-CN">
              <a:latin typeface="Arial" panose="020B0604020202020204" pitchFamily="34" charset="0"/>
              <a:ea typeface="Arial" panose="020B0604020202020204" pitchFamily="34" charset="0"/>
              <a:cs typeface="Arial" panose="020B0604020202020204" pitchFamily="34" charset="0"/>
            </a:endParaRPr>
          </a:p>
          <a:p>
            <a:endParaRPr lang="en-US" altLang="zh-CN">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userDrawn="1"/>
        </p:nvSpPr>
        <p:spPr>
          <a:xfrm>
            <a:off x="830127" y="2551758"/>
            <a:ext cx="3535680" cy="368300"/>
          </a:xfrm>
          <a:prstGeom prst="rect">
            <a:avLst/>
          </a:prstGeom>
        </p:spPr>
        <p:txBody>
          <a:bodyPr wrap="none" rtlCol="0">
            <a:spAutoFit/>
          </a:bodyPr>
          <a:p>
            <a:pPr algn="l"/>
            <a:r>
              <a:rPr lang="en-US" altLang="zh-CN" b="1"/>
              <a:t>Simplified schematic flowchart</a:t>
            </a:r>
            <a:endParaRPr lang="en-US" altLang="zh-CN" b="1"/>
          </a:p>
        </p:txBody>
      </p:sp>
      <p:sp>
        <p:nvSpPr>
          <p:cNvPr id="5" name="流程图: 过程 4"/>
          <p:cNvSpPr/>
          <p:nvPr userDrawn="1"/>
        </p:nvSpPr>
        <p:spPr>
          <a:xfrm>
            <a:off x="1478402" y="3104935"/>
            <a:ext cx="3259857" cy="648241"/>
          </a:xfrm>
          <a:prstGeom prst="flowChartProcess">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Input multiple high-resolution images and text</a:t>
            </a:r>
            <a:endParaRPr lang="en-US" altLang="zh-CN">
              <a:solidFill>
                <a:srgbClr val="000000"/>
              </a:solidFill>
            </a:endParaRPr>
          </a:p>
        </p:txBody>
      </p:sp>
      <p:sp>
        <p:nvSpPr>
          <p:cNvPr id="6" name="右箭头 5"/>
          <p:cNvSpPr/>
          <p:nvPr userDrawn="1"/>
        </p:nvSpPr>
        <p:spPr>
          <a:xfrm>
            <a:off x="4954041" y="3208377"/>
            <a:ext cx="1986099" cy="441355"/>
          </a:xfrm>
          <a:prstGeom prst="right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8" name="流程图: 过程 7"/>
          <p:cNvSpPr/>
          <p:nvPr userDrawn="1"/>
        </p:nvSpPr>
        <p:spPr>
          <a:xfrm>
            <a:off x="7687796" y="3104935"/>
            <a:ext cx="3259857" cy="648241"/>
          </a:xfrm>
          <a:prstGeom prst="flowChartProcess">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High-Resolution Preprocessing &amp; Tiling</a:t>
            </a:r>
            <a:endParaRPr lang="en-US" altLang="zh-CN">
              <a:solidFill>
                <a:srgbClr val="000000"/>
              </a:solidFill>
            </a:endParaRPr>
          </a:p>
        </p:txBody>
      </p:sp>
      <p:sp>
        <p:nvSpPr>
          <p:cNvPr id="9" name="下箭头 8"/>
          <p:cNvSpPr/>
          <p:nvPr userDrawn="1"/>
        </p:nvSpPr>
        <p:spPr>
          <a:xfrm>
            <a:off x="9103919" y="3903374"/>
            <a:ext cx="427563" cy="579279"/>
          </a:xfrm>
          <a:prstGeom prst="down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0" name="流程图: 过程 9"/>
          <p:cNvSpPr/>
          <p:nvPr userDrawn="1"/>
        </p:nvSpPr>
        <p:spPr>
          <a:xfrm>
            <a:off x="7687858" y="4482653"/>
            <a:ext cx="3259857" cy="648241"/>
          </a:xfrm>
          <a:prstGeom prst="flowChartProcess">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Vision Encoder </a:t>
            </a:r>
            <a:br>
              <a:rPr lang="en-US" altLang="zh-CN">
                <a:solidFill>
                  <a:srgbClr val="000000"/>
                </a:solidFill>
              </a:rPr>
            </a:br>
            <a:r>
              <a:rPr lang="en-US" altLang="zh-CN">
                <a:solidFill>
                  <a:srgbClr val="000000"/>
                </a:solidFill>
              </a:rPr>
              <a:t>(ViT-giant / bigG …)</a:t>
            </a:r>
            <a:endParaRPr lang="en-US" altLang="zh-CN"/>
          </a:p>
        </p:txBody>
      </p:sp>
      <p:sp>
        <p:nvSpPr>
          <p:cNvPr id="11" name="流程图: 过程 10"/>
          <p:cNvSpPr/>
          <p:nvPr userDrawn="1"/>
        </p:nvSpPr>
        <p:spPr>
          <a:xfrm>
            <a:off x="1478402" y="4482653"/>
            <a:ext cx="3259857" cy="648241"/>
          </a:xfrm>
          <a:prstGeom prst="flowChartProcess">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Cross-Attention Adapter</a:t>
            </a:r>
            <a:endParaRPr lang="en-US" altLang="zh-CN">
              <a:solidFill>
                <a:srgbClr val="000000"/>
              </a:solidFill>
            </a:endParaRPr>
          </a:p>
          <a:p>
            <a:pPr algn="ctr"/>
            <a:r>
              <a:rPr lang="en-US" altLang="zh-CN">
                <a:solidFill>
                  <a:srgbClr val="000000"/>
                </a:solidFill>
              </a:rPr>
              <a:t> (VL Adapter)</a:t>
            </a:r>
            <a:endParaRPr lang="en-US" altLang="zh-CN"/>
          </a:p>
        </p:txBody>
      </p:sp>
      <p:sp>
        <p:nvSpPr>
          <p:cNvPr id="12" name="流程图: 过程 11"/>
          <p:cNvSpPr/>
          <p:nvPr userDrawn="1"/>
        </p:nvSpPr>
        <p:spPr>
          <a:xfrm>
            <a:off x="1478402" y="5726999"/>
            <a:ext cx="3259857" cy="648241"/>
          </a:xfrm>
          <a:prstGeom prst="flowChartProcess">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LLM Decoder (Qwen-7B+ …)</a:t>
            </a:r>
            <a:endParaRPr lang="en-US" altLang="zh-CN"/>
          </a:p>
        </p:txBody>
      </p:sp>
      <p:sp>
        <p:nvSpPr>
          <p:cNvPr id="13" name="流程图: 过程 12"/>
          <p:cNvSpPr/>
          <p:nvPr userDrawn="1"/>
        </p:nvSpPr>
        <p:spPr>
          <a:xfrm>
            <a:off x="7687858" y="5726999"/>
            <a:ext cx="3259857" cy="648241"/>
          </a:xfrm>
          <a:prstGeom prst="flowChartProcess">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marL="0" indent="0" algn="ctr" defTabSz="0" rtl="0" eaLnBrk="1" latinLnBrk="0" hangingPunct="1">
              <a:spcBef>
                <a:spcPct val="0"/>
              </a:spcBef>
              <a:spcAft>
                <a:spcPct val="0"/>
              </a:spcAft>
              <a:buNone/>
            </a:pPr>
            <a:r>
              <a:rPr lang="en-US" altLang="zh-CN">
                <a:solidFill>
                  <a:srgbClr val="000000"/>
                </a:solidFill>
              </a:rPr>
              <a:t>Output text or multi-turn dialogue responses.</a:t>
            </a:r>
            <a:endParaRPr lang="en-US" altLang="zh-CN">
              <a:solidFill>
                <a:srgbClr val="000000"/>
              </a:solidFill>
            </a:endParaRPr>
          </a:p>
        </p:txBody>
      </p:sp>
      <p:sp>
        <p:nvSpPr>
          <p:cNvPr id="14" name="下箭头 13"/>
          <p:cNvSpPr/>
          <p:nvPr userDrawn="1"/>
        </p:nvSpPr>
        <p:spPr>
          <a:xfrm>
            <a:off x="2762305" y="5130894"/>
            <a:ext cx="427563" cy="579279"/>
          </a:xfrm>
          <a:prstGeom prst="down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5" name="右箭头 14"/>
          <p:cNvSpPr/>
          <p:nvPr userDrawn="1"/>
        </p:nvSpPr>
        <p:spPr>
          <a:xfrm>
            <a:off x="5102895" y="5830442"/>
            <a:ext cx="1986099" cy="441355"/>
          </a:xfrm>
          <a:prstGeom prst="right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6" name="左箭头 15"/>
          <p:cNvSpPr/>
          <p:nvPr userDrawn="1"/>
        </p:nvSpPr>
        <p:spPr>
          <a:xfrm>
            <a:off x="5102895" y="4482653"/>
            <a:ext cx="1986099" cy="441355"/>
          </a:xfrm>
          <a:prstGeom prst="left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pic>
        <p:nvPicPr>
          <p:cNvPr id="17" name="图片 16" descr="upload_post_object_v2_444856397"/>
          <p:cNvPicPr>
            <a:picLocks noChangeAspect="1"/>
          </p:cNvPicPr>
          <p:nvPr/>
        </p:nvPicPr>
        <p:blipFill>
          <a:blip r:embed="rId2"/>
          <a:stretch>
            <a:fillRect/>
          </a:stretch>
        </p:blipFill>
        <p:spPr>
          <a:xfrm>
            <a:off x="6940175" y="282902"/>
            <a:ext cx="2380793" cy="6695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Video Chat</a:t>
            </a:r>
            <a:endParaRPr lang="en-US" altLang="zh-CN"/>
          </a:p>
        </p:txBody>
      </p:sp>
      <p:sp>
        <p:nvSpPr>
          <p:cNvPr id="3" name="内容占位符 2"/>
          <p:cNvSpPr>
            <a:spLocks noGrp="1"/>
          </p:cNvSpPr>
          <p:nvPr>
            <p:ph idx="1"/>
          </p:nvPr>
        </p:nvSpPr>
        <p:spPr>
          <a:xfrm>
            <a:off x="669882" y="952508"/>
            <a:ext cx="3914723" cy="4155413"/>
          </a:xfrm>
        </p:spPr>
        <p:txBody>
          <a:bodyPr/>
          <a:p>
            <a:r>
              <a:rPr lang="en-US" altLang="zh-CN"/>
              <a:t>Actually, this is the interface of Open Web UI, and we will create our interface based on this interface.</a:t>
            </a:r>
            <a:endParaRPr lang="en-US" altLang="zh-CN"/>
          </a:p>
          <a:p>
            <a:r>
              <a:rPr lang="en-US" altLang="zh-CN"/>
              <a:t>Ultimately, we may remove the input box in the bottom left corner and allow the left area to fully display the interaction process. And in the middle directly above, make a prominent end button.</a:t>
            </a:r>
            <a:endParaRPr lang="en-US" altLang="zh-CN"/>
          </a:p>
          <a:p>
            <a:endParaRPr lang="zh-CN" altLang="en-US"/>
          </a:p>
        </p:txBody>
      </p:sp>
      <p:pic>
        <p:nvPicPr>
          <p:cNvPr id="4" name="图片 3" descr="upload_post_object_v2_4051013839"/>
          <p:cNvPicPr>
            <a:picLocks noChangeAspect="1"/>
          </p:cNvPicPr>
          <p:nvPr/>
        </p:nvPicPr>
        <p:blipFill>
          <a:blip r:embed="rId1"/>
          <a:stretch>
            <a:fillRect/>
          </a:stretch>
        </p:blipFill>
        <p:spPr>
          <a:xfrm>
            <a:off x="4755295" y="952500"/>
            <a:ext cx="7332336" cy="5011008"/>
          </a:xfrm>
          <a:prstGeom prst="rect">
            <a:avLst/>
          </a:prstGeom>
          <a:ln w="19050" cmpd="sng">
            <a:solidFill>
              <a:srgbClr val="AEB5C0">
                <a:alpha val="100000"/>
              </a:srgbClr>
            </a:solidFill>
            <a:prstDash val="solid"/>
            <a:miter lim="800000"/>
            <a:headEnd/>
            <a:tailEnd/>
          </a:ln>
          <a:effectLst>
            <a:outerShdw blurRad="190500" dist="63500" dir="2700000" algn="tl" rotWithShape="0">
              <a:srgbClr val="000000">
                <a:alpha val="30000"/>
              </a:srgbClr>
            </a:outerShdw>
          </a:effectLst>
        </p:spPr>
      </p:pic>
      <p:sp>
        <p:nvSpPr>
          <p:cNvPr id="5" name="文本框 4"/>
          <p:cNvSpPr txBox="1"/>
          <p:nvPr userDrawn="1"/>
        </p:nvSpPr>
        <p:spPr>
          <a:xfrm>
            <a:off x="5425834" y="6378690"/>
            <a:ext cx="5991225" cy="306705"/>
          </a:xfrm>
          <a:prstGeom prst="rect">
            <a:avLst/>
          </a:prstGeom>
        </p:spPr>
        <p:txBody>
          <a:bodyPr wrap="none" rtlCol="0">
            <a:spAutoFit/>
          </a:bodyPr>
          <a:p>
            <a:pPr algn="l"/>
            <a:r>
              <a:rPr lang="en-US" altLang="zh-CN" sz="1400"/>
              <a:t>https://docs.openwebui.com/getting-started/advanced-topics/development</a:t>
            </a:r>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Video Processing </a:t>
            </a:r>
            <a:endParaRPr lang="zh-CN" altLang="en-US"/>
          </a:p>
        </p:txBody>
      </p:sp>
      <p:pic>
        <p:nvPicPr>
          <p:cNvPr id="5" name="E657119C-6982-421D-8BA7-E74DEB70A7D9-1" descr="upload_post_object_v2_3709294239"/>
          <p:cNvPicPr>
            <a:picLocks noChangeAspect="1"/>
          </p:cNvPicPr>
          <p:nvPr/>
        </p:nvPicPr>
        <p:blipFill>
          <a:blip r:embed="rId1"/>
          <a:stretch>
            <a:fillRect/>
          </a:stretch>
        </p:blipFill>
        <p:spPr>
          <a:xfrm>
            <a:off x="5661188" y="2994188"/>
            <a:ext cx="869625" cy="869625"/>
          </a:xfrm>
          <a:prstGeom prst="rect">
            <a:avLst/>
          </a:prstGeom>
        </p:spPr>
      </p:pic>
      <p:pic>
        <p:nvPicPr>
          <p:cNvPr id="4" name="E657119C-6982-421D-8BA7-E74DEB70A7D9-2" descr="upload_post_object_v2_266291130"/>
          <p:cNvPicPr>
            <a:picLocks noChangeAspect="1"/>
          </p:cNvPicPr>
          <p:nvPr/>
        </p:nvPicPr>
        <p:blipFill>
          <a:blip r:embed="rId2"/>
          <a:stretch>
            <a:fillRect/>
          </a:stretch>
        </p:blipFill>
        <p:spPr>
          <a:xfrm>
            <a:off x="0" y="1226748"/>
            <a:ext cx="12192000" cy="5455065"/>
          </a:xfrm>
          <a:prstGeom prst="rect">
            <a:avLst/>
          </a:prstGeom>
        </p:spPr>
      </p:pic>
      <p:sp>
        <p:nvSpPr>
          <p:cNvPr id="7" name="矩形 6"/>
          <p:cNvSpPr/>
          <p:nvPr userDrawn="1"/>
        </p:nvSpPr>
        <p:spPr>
          <a:xfrm>
            <a:off x="10975649" y="3038742"/>
            <a:ext cx="982766" cy="719271"/>
          </a:xfrm>
          <a:prstGeom prst="rect">
            <a:avLst/>
          </a:prstGeom>
          <a:solidFill>
            <a:srgbClr val="77A7E8">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400">
                <a:solidFill>
                  <a:srgbClr val="FFFFFF"/>
                </a:solidFill>
              </a:rPr>
              <a:t>LLM</a:t>
            </a:r>
            <a:endParaRPr lang="zh-CN" altLang="en-US" sz="14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Video Processing </a:t>
            </a:r>
            <a:endParaRPr lang="zh-CN" altLang="en-US"/>
          </a:p>
        </p:txBody>
      </p:sp>
      <p:pic>
        <p:nvPicPr>
          <p:cNvPr id="5" name="E657119C-6982-421D-8BA7-E74DEB70A7D9-2" descr="upload_post_object_v2_3709294239"/>
          <p:cNvPicPr>
            <a:picLocks noChangeAspect="1"/>
          </p:cNvPicPr>
          <p:nvPr/>
        </p:nvPicPr>
        <p:blipFill>
          <a:blip r:embed="rId1"/>
          <a:stretch>
            <a:fillRect/>
          </a:stretch>
        </p:blipFill>
        <p:spPr>
          <a:xfrm>
            <a:off x="5661188" y="2994188"/>
            <a:ext cx="869625" cy="869625"/>
          </a:xfrm>
          <a:prstGeom prst="rect">
            <a:avLst/>
          </a:prstGeom>
        </p:spPr>
      </p:pic>
      <p:pic>
        <p:nvPicPr>
          <p:cNvPr id="6" name="E657119C-6982-421D-8BA7-E74DEB70A7D9-3" descr="upload_post_object_v2_3370313227"/>
          <p:cNvPicPr>
            <a:picLocks noChangeAspect="1"/>
          </p:cNvPicPr>
          <p:nvPr/>
        </p:nvPicPr>
        <p:blipFill>
          <a:blip r:embed="rId2"/>
          <a:stretch>
            <a:fillRect/>
          </a:stretch>
        </p:blipFill>
        <p:spPr>
          <a:xfrm>
            <a:off x="0" y="979371"/>
            <a:ext cx="12192000" cy="5878663"/>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Video Action Recognition</a:t>
            </a:r>
            <a:endParaRPr lang="zh-CN" altLang="en-US"/>
          </a:p>
        </p:txBody>
      </p:sp>
      <p:sp>
        <p:nvSpPr>
          <p:cNvPr id="3" name="内容占位符 2"/>
          <p:cNvSpPr>
            <a:spLocks noGrp="1"/>
          </p:cNvSpPr>
          <p:nvPr>
            <p:ph idx="1"/>
          </p:nvPr>
        </p:nvSpPr>
        <p:spPr>
          <a:xfrm>
            <a:off x="669882" y="952508"/>
            <a:ext cx="10852237" cy="1458203"/>
          </a:xfrm>
        </p:spPr>
        <p:txBody>
          <a:bodyPr/>
          <a:p>
            <a:pPr marL="0" indent="0">
              <a:buNone/>
            </a:pPr>
            <a:r>
              <a:rPr lang="en-US" altLang="zh-CN" sz="1800" b="1">
                <a:latin typeface="Arial" panose="020B0604020202020204" pitchFamily="34" charset="0"/>
                <a:ea typeface="Arial" panose="020B0604020202020204" pitchFamily="34" charset="0"/>
                <a:cs typeface="Arial" panose="020B0604020202020204" pitchFamily="34" charset="0"/>
              </a:rPr>
              <a:t>R(2</a:t>
            </a:r>
            <a:r>
              <a:rPr sz="1800" b="1">
                <a:latin typeface="Arial" panose="020B0604020202020204" pitchFamily="34" charset="0"/>
                <a:ea typeface="Arial" panose="020B0604020202020204" pitchFamily="34" charset="0"/>
                <a:cs typeface="Arial" panose="020B0604020202020204" pitchFamily="34" charset="0"/>
              </a:rPr>
              <a:t>+</a:t>
            </a:r>
            <a:r>
              <a:rPr lang="en-US" altLang="zh-CN" sz="1800" b="1">
                <a:latin typeface="Arial" panose="020B0604020202020204" pitchFamily="34" charset="0"/>
                <a:ea typeface="Arial" panose="020B0604020202020204" pitchFamily="34" charset="0"/>
                <a:cs typeface="Arial" panose="020B0604020202020204" pitchFamily="34" charset="0"/>
              </a:rPr>
              <a:t>1)D Basic Introduction </a:t>
            </a:r>
            <a:endParaRPr lang="en-US" altLang="zh-CN" sz="1800" b="1">
              <a:latin typeface="Arial" panose="020B0604020202020204" pitchFamily="34" charset="0"/>
              <a:ea typeface="Arial" panose="020B0604020202020204" pitchFamily="34" charset="0"/>
              <a:cs typeface="Arial" panose="020B0604020202020204" pitchFamily="34" charset="0"/>
            </a:endParaRPr>
          </a:p>
          <a:p>
            <a:pPr marL="0" indent="0">
              <a:buNone/>
            </a:pPr>
            <a:r>
              <a:rPr lang="en-US" altLang="zh-CN">
                <a:latin typeface="Arial" panose="020B0604020202020204" pitchFamily="34" charset="0"/>
                <a:ea typeface="Arial" panose="020B0604020202020204" pitchFamily="34" charset="0"/>
                <a:cs typeface="Arial" panose="020B0604020202020204" pitchFamily="34" charset="0"/>
              </a:rPr>
              <a:t>R (2</a:t>
            </a:r>
            <a:r>
              <a:rPr>
                <a:latin typeface="Arial" panose="020B0604020202020204" pitchFamily="34" charset="0"/>
                <a:ea typeface="Arial" panose="020B0604020202020204" pitchFamily="34" charset="0"/>
                <a:cs typeface="Arial" panose="020B0604020202020204" pitchFamily="34" charset="0"/>
              </a:rPr>
              <a:t>+</a:t>
            </a:r>
            <a:r>
              <a:rPr lang="en-US" altLang="zh-CN">
                <a:latin typeface="Arial" panose="020B0604020202020204" pitchFamily="34" charset="0"/>
                <a:ea typeface="Arial" panose="020B0604020202020204" pitchFamily="34" charset="0"/>
                <a:cs typeface="Arial" panose="020B0604020202020204" pitchFamily="34" charset="0"/>
              </a:rPr>
              <a:t>1) d is an innovative three</a:t>
            </a:r>
            <a:r>
              <a:rPr>
                <a:latin typeface="Arial" panose="020B0604020202020204" pitchFamily="34" charset="0"/>
                <a:ea typeface="Arial" panose="020B0604020202020204" pitchFamily="34" charset="0"/>
                <a:cs typeface="Arial" panose="020B0604020202020204" pitchFamily="34" charset="0"/>
              </a:rPr>
              <a:t>-</a:t>
            </a:r>
            <a:r>
              <a:rPr lang="en-US" altLang="zh-CN">
                <a:latin typeface="Arial" panose="020B0604020202020204" pitchFamily="34" charset="0"/>
                <a:ea typeface="Arial" panose="020B0604020202020204" pitchFamily="34" charset="0"/>
                <a:cs typeface="Arial" panose="020B0604020202020204" pitchFamily="34" charset="0"/>
              </a:rPr>
              <a:t>dimensional convolution decomposition method. By splitting the 3D convolution kernel into a combination of spatial 2D convolution and temporal 1D convolution, it solves the problems of large parameters and difficult optimization of traditional 3D CNN.</a:t>
            </a:r>
            <a:endParaRPr lang="zh-CN" altLang="en-US" b="1">
              <a:latin typeface="Arial" panose="020B0604020202020204" pitchFamily="34" charset="0"/>
              <a:ea typeface="Arial" panose="020B0604020202020204" pitchFamily="34" charset="0"/>
              <a:cs typeface="Arial" panose="020B0604020202020204" pitchFamily="34" charset="0"/>
            </a:endParaRPr>
          </a:p>
        </p:txBody>
      </p:sp>
      <p:pic>
        <p:nvPicPr>
          <p:cNvPr id="4" name="图片 3" descr="upload_post_object_v2_2610054428"/>
          <p:cNvPicPr>
            <a:picLocks noChangeAspect="1"/>
          </p:cNvPicPr>
          <p:nvPr/>
        </p:nvPicPr>
        <p:blipFill>
          <a:blip r:embed="rId1"/>
          <a:stretch>
            <a:fillRect/>
          </a:stretch>
        </p:blipFill>
        <p:spPr>
          <a:xfrm>
            <a:off x="481522" y="2410687"/>
            <a:ext cx="5071172" cy="4447313"/>
          </a:xfrm>
          <a:prstGeom prst="rect">
            <a:avLst/>
          </a:prstGeom>
        </p:spPr>
      </p:pic>
      <p:sp>
        <p:nvSpPr>
          <p:cNvPr id="6" name="文本框 5"/>
          <p:cNvSpPr txBox="1"/>
          <p:nvPr/>
        </p:nvSpPr>
        <p:spPr>
          <a:xfrm>
            <a:off x="2782799" y="6457985"/>
            <a:ext cx="7315200" cy="398780"/>
          </a:xfrm>
          <a:prstGeom prst="rect">
            <a:avLst/>
          </a:prstGeom>
          <a:noFill/>
        </p:spPr>
        <p:txBody>
          <a:bodyPr wrap="square" rtlCol="0" anchor="t">
            <a:spAutoFit/>
          </a:bodyPr>
          <a:p>
            <a:r>
              <a:rPr lang="en-US" altLang="zh-CN" sz="1000"/>
              <a:t>Nguyen, N. G., Phan, D., Lumbanraja, F. R., Faisal, M. R., Abapihi, B., Purnama, B., ... &amp; Satou, K. (2019). Applying deep learning models to mouse behavior recognition. Journal of Biomedical Science and Engineering, 12(02), 183-196.</a:t>
            </a:r>
            <a:endParaRPr lang="en-US" altLang="zh-CN"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Video Action Recognition</a:t>
            </a:r>
            <a:endParaRPr lang="en-US" altLang="zh-CN"/>
          </a:p>
        </p:txBody>
      </p:sp>
      <p:sp>
        <p:nvSpPr>
          <p:cNvPr id="3" name="内容占位符 2"/>
          <p:cNvSpPr>
            <a:spLocks noGrp="1"/>
          </p:cNvSpPr>
          <p:nvPr>
            <p:ph idx="1"/>
          </p:nvPr>
        </p:nvSpPr>
        <p:spPr>
          <a:xfrm>
            <a:off x="669882" y="952508"/>
            <a:ext cx="10852237" cy="1171637"/>
          </a:xfrm>
        </p:spPr>
        <p:txBody>
          <a:bodyPr/>
          <a:p>
            <a:pPr marL="0" indent="0">
              <a:buNone/>
            </a:pPr>
            <a:r>
              <a:rPr lang="en-US" altLang="zh-CN" sz="1800" b="1">
                <a:solidFill>
                  <a:schemeClr val="tx1"/>
                </a:solidFill>
                <a:uFillTx/>
                <a:latin typeface="Arial" panose="020B0604020202020204" pitchFamily="34" charset="0"/>
                <a:ea typeface="Arial" panose="020B0604020202020204" pitchFamily="34" charset="0"/>
                <a:cs typeface="Arial" panose="020B0604020202020204" pitchFamily="34" charset="0"/>
              </a:rPr>
              <a:t>Implementation of R (2+1) D thesis algorithm</a:t>
            </a:r>
            <a:endParaRPr lang="en-US" altLang="zh-CN" sz="1800" b="1">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indent="0">
              <a:buNone/>
            </a:pPr>
            <a:r>
              <a:rPr lang="en-US" altLang="zh-CN">
                <a:solidFill>
                  <a:schemeClr val="tx1"/>
                </a:solidFill>
                <a:uFillTx/>
                <a:latin typeface="Arial" panose="020B0604020202020204" pitchFamily="34" charset="0"/>
                <a:ea typeface="Arial" panose="020B0604020202020204" pitchFamily="34" charset="0"/>
                <a:cs typeface="Arial" panose="020B0604020202020204" pitchFamily="34" charset="0"/>
              </a:rPr>
              <a:t>Based on the open source GitHub project video features, we can call the neural network model in the following ways:</a:t>
            </a:r>
            <a:endParaRPr lang="en-US" altLang="zh-CN">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ea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ea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ea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ea typeface="Arial" panose="020B0604020202020204" pitchFamily="34" charset="0"/>
              <a:cs typeface="Arial" panose="020B0604020202020204" pitchFamily="34" charset="0"/>
            </a:endParaRPr>
          </a:p>
        </p:txBody>
      </p:sp>
      <p:pic>
        <p:nvPicPr>
          <p:cNvPr id="4" name="图片 3" descr="upload_post_object_v2_2465721348"/>
          <p:cNvPicPr>
            <a:picLocks noChangeAspect="1"/>
          </p:cNvPicPr>
          <p:nvPr/>
        </p:nvPicPr>
        <p:blipFill>
          <a:blip r:embed="rId1"/>
          <a:stretch>
            <a:fillRect/>
          </a:stretch>
        </p:blipFill>
        <p:spPr>
          <a:xfrm>
            <a:off x="595613" y="2124110"/>
            <a:ext cx="7696200" cy="4733925"/>
          </a:xfrm>
          <a:prstGeom prst="rect">
            <a:avLst/>
          </a:prstGeom>
        </p:spPr>
      </p:pic>
      <p:sp>
        <p:nvSpPr>
          <p:cNvPr id="5" name="文本框 4"/>
          <p:cNvSpPr txBox="1"/>
          <p:nvPr userDrawn="1"/>
        </p:nvSpPr>
        <p:spPr>
          <a:xfrm>
            <a:off x="5522009" y="6507402"/>
            <a:ext cx="3804285" cy="275590"/>
          </a:xfrm>
          <a:prstGeom prst="rect">
            <a:avLst/>
          </a:prstGeom>
        </p:spPr>
        <p:txBody>
          <a:bodyPr wrap="none" rtlCol="0">
            <a:spAutoFit/>
          </a:bodyPr>
          <a:p>
            <a:pPr algn="l"/>
            <a:r>
              <a:rPr lang="en-US" altLang="zh-CN" sz="1200"/>
              <a:t>https://github.com/v-iashin/video_features/tree/master</a:t>
            </a:r>
            <a:endParaRPr lang="en-US" altLang="zh-CN"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Audio Feature Extraction</a:t>
            </a:r>
            <a:endParaRPr lang="zh-CN" altLang="en-US"/>
          </a:p>
        </p:txBody>
      </p:sp>
      <p:sp>
        <p:nvSpPr>
          <p:cNvPr id="3" name="内容占位符 2"/>
          <p:cNvSpPr>
            <a:spLocks noGrp="1"/>
          </p:cNvSpPr>
          <p:nvPr>
            <p:ph idx="1"/>
          </p:nvPr>
        </p:nvSpPr>
        <p:spPr>
          <a:xfrm>
            <a:off x="669882" y="952508"/>
            <a:ext cx="10852237" cy="1432365"/>
          </a:xfrm>
        </p:spPr>
        <p:txBody>
          <a:bodyPr/>
          <a:p>
            <a:pPr marL="0" indent="0">
              <a:buNone/>
            </a:pPr>
            <a:r>
              <a:rPr lang="en-US" altLang="zh-CN" sz="1800" b="1"/>
              <a:t>SenseVoice Basic Introduction </a:t>
            </a:r>
            <a:endParaRPr lang="en-US" altLang="zh-CN" sz="1800" b="1"/>
          </a:p>
          <a:p>
            <a:pPr marL="0" indent="0">
              <a:buNone/>
            </a:pPr>
            <a:r>
              <a:rPr lang="en-US" altLang="zh-CN"/>
              <a:t>SenseVoice is a speech foundation model with multiple speech understanding capabilities, including automatic speech recognition (ASR), spoken language identification (LID), speech emotion recognition (SER), and audio event detection (AED).</a:t>
            </a:r>
            <a:endParaRPr lang="en-US" altLang="zh-CN"/>
          </a:p>
          <a:p>
            <a:pPr marL="0" indent="0">
              <a:buNone/>
            </a:pPr>
            <a:endParaRPr lang="en-US" altLang="zh-CN"/>
          </a:p>
        </p:txBody>
      </p:sp>
      <p:pic>
        <p:nvPicPr>
          <p:cNvPr id="4" name="图片 3" descr="upload_post_object_v2_581629586"/>
          <p:cNvPicPr>
            <a:picLocks noChangeAspect="1"/>
          </p:cNvPicPr>
          <p:nvPr/>
        </p:nvPicPr>
        <p:blipFill>
          <a:blip r:embed="rId1"/>
          <a:stretch>
            <a:fillRect/>
          </a:stretch>
        </p:blipFill>
        <p:spPr>
          <a:xfrm>
            <a:off x="826404" y="2454443"/>
            <a:ext cx="8835248" cy="4293379"/>
          </a:xfrm>
          <a:prstGeom prst="rect">
            <a:avLst/>
          </a:prstGeom>
        </p:spPr>
      </p:pic>
      <p:sp>
        <p:nvSpPr>
          <p:cNvPr id="5" name="文本框 4"/>
          <p:cNvSpPr txBox="1"/>
          <p:nvPr/>
        </p:nvSpPr>
        <p:spPr>
          <a:xfrm>
            <a:off x="8781380" y="6478420"/>
            <a:ext cx="3410585" cy="269434"/>
          </a:xfrm>
          <a:prstGeom prst="rect">
            <a:avLst/>
          </a:prstGeom>
          <a:noFill/>
        </p:spPr>
        <p:txBody>
          <a:bodyPr wrap="square" rtlCol="0" anchor="t">
            <a:noAutofit/>
          </a:bodyPr>
          <a:p>
            <a:r>
              <a:rPr lang="en-US" altLang="zh-CN" sz="1200"/>
              <a:t>https://github.com/FunAudioLLM/SenseVoice</a:t>
            </a:r>
            <a:endParaRPr lang="en-US" altLang="zh-CN"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Audio Feature Extraction</a:t>
            </a:r>
            <a:endParaRPr lang="zh-CN" altLang="en-US"/>
          </a:p>
        </p:txBody>
      </p:sp>
      <p:sp>
        <p:nvSpPr>
          <p:cNvPr id="3" name="内容占位符 2"/>
          <p:cNvSpPr>
            <a:spLocks noGrp="1"/>
          </p:cNvSpPr>
          <p:nvPr>
            <p:ph idx="1"/>
          </p:nvPr>
        </p:nvSpPr>
        <p:spPr>
          <a:xfrm>
            <a:off x="669882" y="952508"/>
            <a:ext cx="10852237" cy="1432365"/>
          </a:xfrm>
        </p:spPr>
        <p:txBody>
          <a:bodyPr/>
          <a:p>
            <a:pPr marL="0" indent="0">
              <a:buNone/>
            </a:pPr>
            <a:r>
              <a:rPr lang="en-US" altLang="zh-CN" sz="1800" b="1"/>
              <a:t>SenseVoice Basic </a:t>
            </a:r>
            <a:r>
              <a:rPr lang="en-US" altLang="zh-CN" sz="1800" b="1">
                <a:solidFill>
                  <a:schemeClr val="tx1"/>
                </a:solidFill>
                <a:uFillTx/>
                <a:latin typeface="微软雅黑" panose="020B0503020204020204" charset="-122"/>
                <a:ea typeface="微软雅黑" panose="020B0503020204020204" charset="-122"/>
              </a:rPr>
              <a:t>Use</a:t>
            </a:r>
            <a:r>
              <a:rPr lang="en-US" altLang="zh-CN" sz="1800" b="1"/>
              <a:t> </a:t>
            </a:r>
            <a:endParaRPr lang="en-US" altLang="zh-CN" sz="1800" b="1"/>
          </a:p>
          <a:p>
            <a:pPr marL="0" indent="0">
              <a:buNone/>
            </a:pPr>
            <a:r>
              <a:rPr lang="en-US" altLang="zh-CN">
                <a:latin typeface="Arial" panose="020B0604020202020204" pitchFamily="34" charset="0"/>
                <a:ea typeface="Arial" panose="020B0604020202020204" pitchFamily="34" charset="0"/>
                <a:cs typeface="Arial" panose="020B0604020202020204" pitchFamily="34" charset="0"/>
              </a:rPr>
              <a:t>Based on the open source GitHub project SenseVoice, we can call the </a:t>
            </a:r>
            <a:r>
              <a:rPr lang="en-US" altLang="zh-CN">
                <a:solidFill>
                  <a:schemeClr val="tx1"/>
                </a:solidFill>
                <a:uFillTx/>
                <a:latin typeface="Arial" panose="020B0604020202020204" pitchFamily="34" charset="0"/>
                <a:ea typeface="Arial" panose="020B0604020202020204" pitchFamily="34" charset="0"/>
                <a:cs typeface="Arial" panose="020B0604020202020204" pitchFamily="34" charset="0"/>
              </a:rPr>
              <a:t>project</a:t>
            </a:r>
            <a:r>
              <a:rPr lang="en-US" altLang="zh-CN">
                <a:latin typeface="Arial" panose="020B0604020202020204" pitchFamily="34" charset="0"/>
                <a:ea typeface="Arial" panose="020B0604020202020204" pitchFamily="34" charset="0"/>
                <a:cs typeface="Arial" panose="020B0604020202020204" pitchFamily="34" charset="0"/>
              </a:rPr>
              <a:t> in the following ways:</a:t>
            </a:r>
            <a:endParaRPr lang="en-US" altLang="zh-CN">
              <a:latin typeface="Arial" panose="020B0604020202020204" pitchFamily="34" charset="0"/>
              <a:ea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8781380" y="6478420"/>
            <a:ext cx="3410585" cy="269434"/>
          </a:xfrm>
          <a:prstGeom prst="rect">
            <a:avLst/>
          </a:prstGeom>
          <a:noFill/>
        </p:spPr>
        <p:txBody>
          <a:bodyPr wrap="square" rtlCol="0" anchor="t">
            <a:noAutofit/>
          </a:bodyPr>
          <a:p>
            <a:r>
              <a:rPr lang="en-US" altLang="zh-CN" sz="1200"/>
              <a:t>https://github.com/FunAudioLLM/SenseVoice</a:t>
            </a:r>
            <a:endParaRPr lang="en-US" altLang="zh-CN" sz="1200"/>
          </a:p>
        </p:txBody>
      </p:sp>
      <p:pic>
        <p:nvPicPr>
          <p:cNvPr id="6" name="图片 5" descr="upload_post_object_v2_1067730584"/>
          <p:cNvPicPr>
            <a:picLocks noChangeAspect="1"/>
          </p:cNvPicPr>
          <p:nvPr/>
        </p:nvPicPr>
        <p:blipFill>
          <a:blip r:embed="rId1"/>
          <a:stretch>
            <a:fillRect/>
          </a:stretch>
        </p:blipFill>
        <p:spPr>
          <a:xfrm>
            <a:off x="476250" y="2105025"/>
            <a:ext cx="6192070" cy="4752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Audio Feature Extraction</a:t>
            </a:r>
            <a:endParaRPr lang="zh-CN" altLang="en-US"/>
          </a:p>
        </p:txBody>
      </p:sp>
      <p:sp>
        <p:nvSpPr>
          <p:cNvPr id="3" name="内容占位符 2"/>
          <p:cNvSpPr>
            <a:spLocks noGrp="1"/>
          </p:cNvSpPr>
          <p:nvPr>
            <p:ph idx="1"/>
          </p:nvPr>
        </p:nvSpPr>
        <p:spPr>
          <a:xfrm>
            <a:off x="669882" y="952508"/>
            <a:ext cx="10852237" cy="1432365"/>
          </a:xfrm>
        </p:spPr>
        <p:txBody>
          <a:bodyPr/>
          <a:p>
            <a:pPr marL="0" indent="0">
              <a:buNone/>
            </a:pPr>
            <a:r>
              <a:rPr lang="en-US" altLang="zh-CN" sz="1800" b="1">
                <a:solidFill>
                  <a:schemeClr val="tx1"/>
                </a:solidFill>
                <a:uFillTx/>
                <a:latin typeface="微软雅黑" panose="020B0503020204020204" charset="-122"/>
                <a:ea typeface="微软雅黑" panose="020B0503020204020204" charset="-122"/>
              </a:rPr>
              <a:t>Alternatives to sensevoice: VGGish</a:t>
            </a:r>
            <a:endParaRPr lang="en-US" altLang="zh-CN" sz="1800" b="1">
              <a:solidFill>
                <a:schemeClr val="tx1"/>
              </a:solidFill>
              <a:uFillTx/>
              <a:latin typeface="微软雅黑" panose="020B0503020204020204" charset="-122"/>
              <a:ea typeface="微软雅黑" panose="020B0503020204020204" charset="-122"/>
            </a:endParaRPr>
          </a:p>
          <a:p>
            <a:pPr marL="0" indent="0">
              <a:buNone/>
            </a:pPr>
            <a:r>
              <a:rPr lang="en-US" altLang="zh-CN"/>
              <a:t>Vggish is a deep convolutional neural network (CNN) developed by Google team based on vggnet architecture, which is designed for audio feature extraction.</a:t>
            </a:r>
            <a:endParaRPr lang="en-US" altLang="zh-CN"/>
          </a:p>
        </p:txBody>
      </p:sp>
      <p:sp>
        <p:nvSpPr>
          <p:cNvPr id="7" name="文本框 6"/>
          <p:cNvSpPr txBox="1"/>
          <p:nvPr/>
        </p:nvSpPr>
        <p:spPr>
          <a:xfrm>
            <a:off x="164497" y="6385846"/>
            <a:ext cx="7315200" cy="492760"/>
          </a:xfrm>
          <a:prstGeom prst="rect">
            <a:avLst/>
          </a:prstGeom>
          <a:noFill/>
        </p:spPr>
        <p:txBody>
          <a:bodyPr wrap="square" rtlCol="0" anchor="t">
            <a:noAutofit/>
          </a:bodyPr>
          <a:p>
            <a:r>
              <a:rPr lang="en-US" altLang="zh-CN" sz="1200"/>
              <a:t>Syed, Z. S., Memon, S. A., &amp; Memon, A. L. (2020). Deep acoustic embeddings for identifying parkinsonian speech. International Journal of Advanced Computer Science and Applications, 11(10), 726-734.</a:t>
            </a:r>
            <a:endParaRPr lang="en-US" altLang="zh-CN" sz="1200"/>
          </a:p>
        </p:txBody>
      </p:sp>
      <p:sp>
        <p:nvSpPr>
          <p:cNvPr id="8" name="文本框 7"/>
          <p:cNvSpPr txBox="1"/>
          <p:nvPr userDrawn="1"/>
        </p:nvSpPr>
        <p:spPr>
          <a:xfrm>
            <a:off x="6517633" y="6077236"/>
            <a:ext cx="5603875" cy="306705"/>
          </a:xfrm>
          <a:prstGeom prst="rect">
            <a:avLst/>
          </a:prstGeom>
        </p:spPr>
        <p:txBody>
          <a:bodyPr wrap="none" rtlCol="0">
            <a:spAutoFit/>
          </a:bodyPr>
          <a:p>
            <a:pPr algn="l"/>
            <a:r>
              <a:rPr lang="en-US" altLang="zh-CN" sz="1400"/>
              <a:t>https://github.com/v-iashin/video_features/tree/master/models/vggish</a:t>
            </a:r>
            <a:endParaRPr lang="en-US" altLang="zh-CN" sz="1400"/>
          </a:p>
        </p:txBody>
      </p:sp>
      <p:pic>
        <p:nvPicPr>
          <p:cNvPr id="9" name="图片 8" descr="upload_post_object_v2_2195993034"/>
          <p:cNvPicPr>
            <a:picLocks noChangeAspect="1"/>
          </p:cNvPicPr>
          <p:nvPr/>
        </p:nvPicPr>
        <p:blipFill>
          <a:blip r:embed="rId1"/>
          <a:stretch>
            <a:fillRect/>
          </a:stretch>
        </p:blipFill>
        <p:spPr>
          <a:xfrm>
            <a:off x="812213" y="2236555"/>
            <a:ext cx="5129338" cy="41492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LLM infers personality</a:t>
            </a:r>
            <a:endParaRPr lang="zh-CN" altLang="en-US"/>
          </a:p>
        </p:txBody>
      </p:sp>
      <p:sp>
        <p:nvSpPr>
          <p:cNvPr id="3" name="内容占位符 2"/>
          <p:cNvSpPr>
            <a:spLocks noGrp="1"/>
          </p:cNvSpPr>
          <p:nvPr>
            <p:ph idx="1"/>
          </p:nvPr>
        </p:nvSpPr>
        <p:spPr>
          <a:xfrm>
            <a:off x="669893" y="1390658"/>
            <a:ext cx="10852237" cy="1759882"/>
          </a:xfrm>
        </p:spPr>
        <p:txBody>
          <a:bodyPr/>
          <a:p>
            <a:r>
              <a:rPr lang="en-US" altLang="zh-CN"/>
              <a:t>By calling the API of chatgpt 4O, we pass the formatted information of chat text with time stamp, voice events, voice emotion, behavior and action to chatgpt 4O model, and let it analyze and make MBTI character judgment, and give the reliability in the formatted string, and then we give MBTI character, confidence and complete AI analysis answer by string search.</a:t>
            </a:r>
            <a:endParaRPr lang="zh-CN" altLang="en-US"/>
          </a:p>
        </p:txBody>
      </p:sp>
      <p:pic>
        <p:nvPicPr>
          <p:cNvPr id="4" name="E657119C-6982-421D-8BA7-E74DEB70A7D9-4" descr="upload_post_object_v2_920811595"/>
          <p:cNvPicPr>
            <a:picLocks noChangeAspect="1"/>
          </p:cNvPicPr>
          <p:nvPr/>
        </p:nvPicPr>
        <p:blipFill>
          <a:blip r:embed="rId1"/>
          <a:stretch>
            <a:fillRect/>
          </a:stretch>
        </p:blipFill>
        <p:spPr>
          <a:xfrm>
            <a:off x="0" y="3314700"/>
            <a:ext cx="12192000" cy="160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Background</a:t>
            </a:r>
            <a:endParaRPr lang="en-US" altLang="zh-CN"/>
          </a:p>
        </p:txBody>
      </p:sp>
      <p:sp>
        <p:nvSpPr>
          <p:cNvPr id="4" name="文本框 3"/>
          <p:cNvSpPr txBox="1"/>
          <p:nvPr userDrawn="1"/>
        </p:nvSpPr>
        <p:spPr>
          <a:xfrm>
            <a:off x="577779" y="6234308"/>
            <a:ext cx="10431785" cy="369570"/>
          </a:xfrm>
          <a:prstGeom prst="rect">
            <a:avLst/>
          </a:prstGeom>
        </p:spPr>
        <p:txBody>
          <a:bodyPr wrap="square" rtlCol="0">
            <a:noAutofit/>
          </a:bodyPr>
          <a:p>
            <a:r>
              <a:rPr lang="en-US" altLang="zh-CN" sz="900"/>
              <a:t>[1]</a:t>
            </a:r>
            <a:r>
              <a:rPr lang="zh-CN" altLang="en-US" sz="900">
                <a:cs typeface="Arial" panose="020B0604020202020204" pitchFamily="34" charset="0"/>
              </a:rPr>
              <a:t>卓安妮</a:t>
            </a:r>
            <a:r>
              <a:rPr lang="en-US" altLang="zh-CN" sz="900">
                <a:cs typeface="Arial" panose="020B0604020202020204" pitchFamily="34" charset="0"/>
              </a:rPr>
              <a:t>.MBTI</a:t>
            </a:r>
            <a:r>
              <a:rPr lang="zh-CN" altLang="en-US" sz="900">
                <a:cs typeface="Arial" panose="020B0604020202020204" pitchFamily="34" charset="0"/>
              </a:rPr>
              <a:t>职业性格测试在职场上的应用</a:t>
            </a:r>
            <a:r>
              <a:rPr lang="en-US" altLang="zh-CN" sz="900">
                <a:cs typeface="Arial" panose="020B0604020202020204" pitchFamily="34" charset="0"/>
              </a:rPr>
              <a:t>[J].</a:t>
            </a:r>
            <a:r>
              <a:rPr lang="zh-CN" altLang="en-US" sz="900">
                <a:cs typeface="Arial" panose="020B0604020202020204" pitchFamily="34" charset="0"/>
              </a:rPr>
              <a:t>知识经济</a:t>
            </a:r>
            <a:r>
              <a:rPr lang="en-US" altLang="zh-CN" sz="900">
                <a:cs typeface="Arial" panose="020B0604020202020204" pitchFamily="34" charset="0"/>
              </a:rPr>
              <a:t>,2009(2):5</a:t>
            </a:r>
            <a:r>
              <a:rPr lang="zh-CN" altLang="en-US" sz="900">
                <a:cs typeface="Arial" panose="020B0604020202020204" pitchFamily="34" charset="0"/>
              </a:rPr>
              <a:t>-</a:t>
            </a:r>
            <a:r>
              <a:rPr lang="en-US" altLang="zh-CN" sz="900">
                <a:cs typeface="Arial" panose="020B0604020202020204" pitchFamily="34" charset="0"/>
              </a:rPr>
              <a:t>5 </a:t>
            </a:r>
            <a:r>
              <a:rPr lang="en-US" altLang="zh-CN" sz="900">
                <a:cs typeface="Arial" panose="020B0604020202020204" pitchFamily="34" charset="0"/>
                <a:hlinkClick r:id="rId1"/>
              </a:rPr>
              <a:t>https://qikan.cqvip.com/Qikan/Article/Detail?id</a:t>
            </a:r>
            <a:r>
              <a:rPr lang="zh-CN" altLang="en-US" sz="900">
                <a:cs typeface="Arial" panose="020B0604020202020204" pitchFamily="34" charset="0"/>
                <a:hlinkClick r:id="rId1"/>
              </a:rPr>
              <a:t>=</a:t>
            </a:r>
            <a:r>
              <a:rPr lang="en-US" altLang="zh-CN" sz="900">
                <a:cs typeface="Arial" panose="020B0604020202020204" pitchFamily="34" charset="0"/>
                <a:hlinkClick r:id="rId1"/>
              </a:rPr>
              <a:t>29256126</a:t>
            </a:r>
            <a:endParaRPr lang="zh-CN" altLang="en-US" sz="900"/>
          </a:p>
        </p:txBody>
      </p:sp>
      <p:sp>
        <p:nvSpPr>
          <p:cNvPr id="5" name="文本框 4"/>
          <p:cNvSpPr txBox="1"/>
          <p:nvPr userDrawn="1"/>
        </p:nvSpPr>
        <p:spPr>
          <a:xfrm>
            <a:off x="693420" y="1200785"/>
            <a:ext cx="10804525" cy="4707890"/>
          </a:xfrm>
          <a:prstGeom prst="rect">
            <a:avLst/>
          </a:prstGeom>
          <a:ln w="12700" cmpd="sng">
            <a:noFill/>
            <a:prstDash val="solid"/>
            <a:miter lim="800000"/>
          </a:ln>
        </p:spPr>
        <p:txBody>
          <a:bodyPr wrap="square" rtlCol="0">
            <a:noAutofit/>
          </a:bodyPr>
          <a:p>
            <a:pPr marL="285750" indent="-285750" algn="l">
              <a:lnSpc>
                <a:spcPct val="120000"/>
              </a:lnSpc>
              <a:buFont typeface="Arial" panose="020B0604020202020204" pitchFamily="34" charset="0"/>
              <a:buChar char="•"/>
            </a:pPr>
            <a:r>
              <a:rPr lang="en-US" altLang="zh-CN"/>
              <a:t>  In today's highly competitive job market, accurately assessing the personality traits of job candidates has become increasingly important for companies. Personality traits can significantly influence an individual's job performance, team collaboration, and overall fit within the company culture. Therefore, many companies are actively seeking effective methods to evaluate the personality traits of job candidates during the interview process. The widespread use of personality tests is a notable trend in this regard. Approximately 80% of Fortune 500 companies use personality tests to screen candidates for senior positions. Furthermore, 32% of HR departments use personality tests to screen executives, and 28% use them for middle management. Companies such as General Motors, Procter &amp; Gamble, and McKinsey use the MBTI (Myers-Briggs Type Indicator) to manage their employees.</a:t>
            </a:r>
            <a:endParaRPr lang="en-US" altLang="zh-CN"/>
          </a:p>
          <a:p>
            <a:pPr marL="285750" indent="-285750" algn="l">
              <a:lnSpc>
                <a:spcPct val="120000"/>
              </a:lnSpc>
              <a:buFont typeface="Arial" panose="020B0604020202020204" pitchFamily="34" charset="0"/>
              <a:buChar char="•"/>
            </a:pP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Challenge</a:t>
            </a:r>
            <a:endParaRPr lang="zh-CN" altLang="en-US"/>
          </a:p>
        </p:txBody>
      </p:sp>
      <p:sp>
        <p:nvSpPr>
          <p:cNvPr id="3" name="内容占位符 2"/>
          <p:cNvSpPr>
            <a:spLocks noGrp="1"/>
          </p:cNvSpPr>
          <p:nvPr>
            <p:ph idx="1"/>
          </p:nvPr>
        </p:nvSpPr>
        <p:spPr>
          <a:xfrm>
            <a:off x="669882" y="1333508"/>
            <a:ext cx="10852237" cy="5007907"/>
          </a:xfrm>
        </p:spPr>
        <p:txBody>
          <a:bodyPr/>
          <a:p>
            <a:pPr marL="0" indent="0">
              <a:buNone/>
            </a:pPr>
            <a:r>
              <a:rPr lang="en-US" altLang="zh-CN" sz="1800" b="1"/>
              <a:t>Compensation method for the lack of complementary features between modes in multimodal character recognition</a:t>
            </a:r>
            <a:endParaRPr lang="en-US" altLang="zh-CN" sz="1800" b="1"/>
          </a:p>
          <a:p>
            <a:pPr marL="0" indent="0">
              <a:buNone/>
            </a:pPr>
            <a:r>
              <a:rPr lang="en-US" altLang="zh-CN"/>
              <a:t>In multimodal character recognition, there is such a problem that if the online large language model is used, it will be difficult to carry out multimodal analysis of an interview scene video, so we will carry out local analysis of the data of each mode, and upload the analysis results to the large language model. However, compared with the local multimodal large language visual model, this method will lack many complementary features between modes. How can we make up for the lack of this part as much as possible?</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zh-CN" altLang="en-US"/>
          </a:p>
        </p:txBody>
      </p:sp>
      <p:sp>
        <p:nvSpPr>
          <p:cNvPr id="3" name="内容占位符 2"/>
          <p:cNvSpPr>
            <a:spLocks noGrp="1"/>
          </p:cNvSpPr>
          <p:nvPr>
            <p:ph idx="1"/>
          </p:nvPr>
        </p:nvSpPr>
        <p:spPr>
          <a:xfrm>
            <a:off x="669882" y="1228733"/>
            <a:ext cx="10852237" cy="5112682"/>
          </a:xfrm>
        </p:spPr>
        <p:txBody>
          <a:bodyPr/>
          <a:p>
            <a:pPr marL="0" indent="0">
              <a:buNone/>
            </a:pPr>
            <a:r>
              <a:rPr lang="en-US" altLang="zh-CN" sz="1800" b="1">
                <a:latin typeface="Arial" panose="020B0604020202020204" pitchFamily="34" charset="0"/>
                <a:ea typeface="Arial" panose="020B0604020202020204" pitchFamily="34" charset="0"/>
                <a:cs typeface="Arial" panose="020B0604020202020204" pitchFamily="34" charset="0"/>
              </a:rPr>
              <a:t>Conduct fusion analysis when analyzing multimodal data locally to strengthen the local analysis ability.</a:t>
            </a:r>
            <a:endParaRPr lang="en-US" altLang="zh-CN" sz="1800" b="1">
              <a:latin typeface="Arial" panose="020B0604020202020204" pitchFamily="34" charset="0"/>
              <a:ea typeface="Arial" panose="020B0604020202020204" pitchFamily="34" charset="0"/>
              <a:cs typeface="Arial" panose="020B0604020202020204" pitchFamily="34" charset="0"/>
            </a:endParaRPr>
          </a:p>
          <a:p>
            <a:r>
              <a:rPr lang="en-US" altLang="zh-CN" b="1">
                <a:latin typeface="Arial" panose="020B0604020202020204" pitchFamily="34" charset="0"/>
                <a:ea typeface="Arial" panose="020B0604020202020204" pitchFamily="34" charset="0"/>
                <a:cs typeface="Arial" panose="020B0604020202020204" pitchFamily="34" charset="0"/>
              </a:rPr>
              <a:t>Through the symmetrical cross modal attention module (MA), the interaction is enhanced while preserving the modal independent features in the local coding phase.</a:t>
            </a:r>
            <a:endParaRPr lang="en-US" altLang="zh-CN" b="1">
              <a:latin typeface="Arial" panose="020B0604020202020204" pitchFamily="34" charset="0"/>
              <a:ea typeface="Arial" panose="020B0604020202020204" pitchFamily="34" charset="0"/>
              <a:cs typeface="Arial" panose="020B0604020202020204" pitchFamily="34" charset="0"/>
            </a:endParaRPr>
          </a:p>
          <a:p>
            <a:r>
              <a:rPr lang="en-US" altLang="zh-CN" b="1">
                <a:latin typeface="Arial" panose="020B0604020202020204" pitchFamily="34" charset="0"/>
                <a:ea typeface="Arial" panose="020B0604020202020204" pitchFamily="34" charset="0"/>
                <a:cs typeface="Arial" panose="020B0604020202020204" pitchFamily="34" charset="0"/>
              </a:rPr>
              <a:t>About link :</a:t>
            </a:r>
            <a:r>
              <a:rPr lang="en-US" altLang="zh-CN">
                <a:latin typeface="Arial" panose="020B0604020202020204" pitchFamily="34" charset="0"/>
                <a:ea typeface="Arial" panose="020B0604020202020204" pitchFamily="34" charset="0"/>
                <a:cs typeface="Arial" panose="020B0604020202020204" pitchFamily="34" charset="0"/>
              </a:rPr>
              <a:t>https://link.springer.com/article/10.1007/s00371-022-02492-4</a:t>
            </a:r>
            <a:endParaRPr lang="en-US" altLang="zh-CN">
              <a:latin typeface="Arial" panose="020B0604020202020204" pitchFamily="34" charset="0"/>
              <a:ea typeface="Arial" panose="020B0604020202020204" pitchFamily="34" charset="0"/>
              <a:cs typeface="Arial" panose="020B0604020202020204" pitchFamily="34" charset="0"/>
            </a:endParaRPr>
          </a:p>
          <a:p>
            <a:r>
              <a:rPr lang="en-US" altLang="zh-CN">
                <a:latin typeface="Arial" panose="020B0604020202020204" pitchFamily="34" charset="0"/>
                <a:ea typeface="Arial" panose="020B0604020202020204" pitchFamily="34" charset="0"/>
                <a:cs typeface="Arial" panose="020B0604020202020204" pitchFamily="34" charset="0"/>
              </a:rPr>
              <a:t>Cai, G., Zhu, Y., Wu, Y., Jiang, X., Ye, J., &amp; Yang, D. (2023). A multimodal transformer to fuse images and metadata for skin disease classification. The Visual Computer, 39(7), 2781-2793.</a:t>
            </a:r>
            <a:endParaRPr lang="en-US" altLang="zh-CN">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zh-CN" altLang="en-US"/>
          </a:p>
        </p:txBody>
      </p:sp>
      <p:sp>
        <p:nvSpPr>
          <p:cNvPr id="3" name="内容占位符 2"/>
          <p:cNvSpPr>
            <a:spLocks noGrp="1"/>
          </p:cNvSpPr>
          <p:nvPr>
            <p:ph idx="1"/>
          </p:nvPr>
        </p:nvSpPr>
        <p:spPr/>
        <p:txBody>
          <a:bodyPr/>
          <a:p>
            <a:r>
              <a:rPr lang="en-US" altLang="zh-CN" sz="1800" b="1">
                <a:latin typeface="Arial" panose="020B0604020202020204" pitchFamily="34" charset="0"/>
                <a:ea typeface="Arial" panose="020B0604020202020204" pitchFamily="34" charset="0"/>
                <a:cs typeface="Arial" panose="020B0604020202020204" pitchFamily="34" charset="0"/>
              </a:rPr>
              <a:t>Weight decision level fusion is a strategy widely :</a:t>
            </a:r>
            <a:endParaRPr lang="en-US" altLang="zh-CN" sz="1800" b="1">
              <a:latin typeface="Arial" panose="020B0604020202020204" pitchFamily="34" charset="0"/>
              <a:ea typeface="Arial" panose="020B0604020202020204" pitchFamily="34" charset="0"/>
              <a:cs typeface="Arial" panose="020B0604020202020204" pitchFamily="34" charset="0"/>
            </a:endParaRPr>
          </a:p>
          <a:p>
            <a:r>
              <a:rPr lang="en-US" altLang="zh-CN" b="1">
                <a:latin typeface="Arial" panose="020B0604020202020204" pitchFamily="34" charset="0"/>
                <a:ea typeface="Arial" panose="020B0604020202020204" pitchFamily="34" charset="0"/>
                <a:cs typeface="Arial" panose="020B0604020202020204" pitchFamily="34" charset="0"/>
              </a:rPr>
              <a:t> </a:t>
            </a:r>
            <a:r>
              <a:rPr lang="en-US" altLang="zh-CN">
                <a:latin typeface="Arial" panose="020B0604020202020204" pitchFamily="34" charset="0"/>
                <a:ea typeface="Arial" panose="020B0604020202020204" pitchFamily="34" charset="0"/>
                <a:cs typeface="Arial" panose="020B0604020202020204" pitchFamily="34" charset="0"/>
              </a:rPr>
              <a:t>Its core idea is to dynamically adjust the weight of each mode based on the prediction results of multiple modes (such as voice, vision and text), so as to achieve a better final decision. The advantage of this method is that it can flexibly allocate weights according to the reliability of modes and task requirements, so as to improve the robustness and accuracy of the overall system.</a:t>
            </a:r>
            <a:endParaRPr lang="en-US" altLang="zh-CN">
              <a:latin typeface="Arial" panose="020B0604020202020204" pitchFamily="34" charset="0"/>
              <a:ea typeface="Arial" panose="020B0604020202020204" pitchFamily="34" charset="0"/>
              <a:cs typeface="Arial" panose="020B0604020202020204" pitchFamily="34" charset="0"/>
            </a:endParaRPr>
          </a:p>
          <a:p>
            <a:r>
              <a:rPr lang="en-US" altLang="zh-CN">
                <a:latin typeface="Arial" panose="020B0604020202020204" pitchFamily="34" charset="0"/>
                <a:ea typeface="Arial" panose="020B0604020202020204" pitchFamily="34" charset="0"/>
                <a:cs typeface="Arial" panose="020B0604020202020204" pitchFamily="34" charset="0"/>
              </a:rPr>
              <a:t>We decided to adopt the weight adjustment based on confidence. We added confidence to the results of each modal analysis, and added "pay more attention to the results with high confidence for personality analysis" to the system prompt of chatgpt 4o</a:t>
            </a:r>
            <a:endParaRPr lang="en-US" altLang="zh-CN">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Evaluate Solution</a:t>
            </a:r>
            <a:endParaRPr lang="zh-CN" altLang="en-US"/>
          </a:p>
        </p:txBody>
      </p:sp>
      <p:sp>
        <p:nvSpPr>
          <p:cNvPr id="3" name="内容占位符 2"/>
          <p:cNvSpPr>
            <a:spLocks noGrp="1"/>
          </p:cNvSpPr>
          <p:nvPr>
            <p:ph idx="1"/>
          </p:nvPr>
        </p:nvSpPr>
        <p:spPr>
          <a:xfrm>
            <a:off x="669882" y="1381133"/>
            <a:ext cx="10852237" cy="4960282"/>
          </a:xfrm>
        </p:spPr>
        <p:txBody>
          <a:bodyPr/>
          <a:p>
            <a:r>
              <a:rPr lang="en-US" altLang="zh-CN" sz="2000" b="1">
                <a:latin typeface="Arial" panose="020B0604020202020204" pitchFamily="34" charset="0"/>
                <a:ea typeface="Arial" panose="020B0604020202020204" pitchFamily="34" charset="0"/>
                <a:cs typeface="Arial" panose="020B0604020202020204" pitchFamily="34" charset="0"/>
              </a:rPr>
              <a:t>Qualitative Analysis</a:t>
            </a:r>
            <a:endParaRPr lang="en-US" altLang="zh-CN" sz="2000" b="1">
              <a:latin typeface="Arial" panose="020B0604020202020204" pitchFamily="34" charset="0"/>
              <a:ea typeface="Arial" panose="020B0604020202020204" pitchFamily="34" charset="0"/>
              <a:cs typeface="Arial" panose="020B0604020202020204" pitchFamily="34" charset="0"/>
            </a:endParaRPr>
          </a:p>
          <a:p>
            <a:r>
              <a:rPr lang="en-US" altLang="zh-CN" b="1">
                <a:latin typeface="Arial" panose="020B0604020202020204" pitchFamily="34" charset="0"/>
                <a:ea typeface="Arial" panose="020B0604020202020204" pitchFamily="34" charset="0"/>
                <a:cs typeface="Arial" panose="020B0604020202020204" pitchFamily="34" charset="0"/>
              </a:rPr>
              <a:t>Advantage:</a:t>
            </a:r>
            <a:r>
              <a:rPr lang="en-US" altLang="zh-CN">
                <a:latin typeface="Arial" panose="020B0604020202020204" pitchFamily="34" charset="0"/>
                <a:ea typeface="Arial" panose="020B0604020202020204" pitchFamily="34" charset="0"/>
                <a:cs typeface="Arial" panose="020B0604020202020204" pitchFamily="34" charset="0"/>
              </a:rPr>
              <a:t> By dynamically adjusting the weights of each modality based on confidence, the system can better handle situations where the reliability of different modalities varies. </a:t>
            </a:r>
            <a:endParaRPr lang="en-US" altLang="zh-CN">
              <a:latin typeface="Arial" panose="020B0604020202020204" pitchFamily="34" charset="0"/>
              <a:ea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ea typeface="Arial" panose="020B0604020202020204" pitchFamily="34" charset="0"/>
              <a:cs typeface="Arial" panose="020B0604020202020204" pitchFamily="34" charset="0"/>
            </a:endParaRPr>
          </a:p>
          <a:p>
            <a:r>
              <a:rPr lang="en-US" altLang="zh-CN" b="1">
                <a:latin typeface="Arial" panose="020B0604020202020204" pitchFamily="34" charset="0"/>
                <a:ea typeface="Arial" panose="020B0604020202020204" pitchFamily="34" charset="0"/>
                <a:cs typeface="Arial" panose="020B0604020202020204" pitchFamily="34" charset="0"/>
              </a:rPr>
              <a:t>Disadvantage:</a:t>
            </a:r>
            <a:r>
              <a:rPr lang="en-US" altLang="zh-CN">
                <a:latin typeface="Arial" panose="020B0604020202020204" pitchFamily="34" charset="0"/>
                <a:ea typeface="Arial" panose="020B0604020202020204" pitchFamily="34" charset="0"/>
                <a:cs typeface="Arial" panose="020B0604020202020204" pitchFamily="34" charset="0"/>
              </a:rPr>
              <a:t>The performance of this method may be affected by the quality and quantity of data. If the data of a certain modality is of poor quality or insufficient quantity, it may affect the accuracy of its confidence calculation and the reliability of its analysis results, thereby affecting the overall performance of the system.</a:t>
            </a:r>
            <a:endParaRPr lang="en-US" altLang="zh-CN">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solidFill>
                  <a:schemeClr val="accent1">
                    <a:lumMod val="75000"/>
                  </a:schemeClr>
                </a:solidFill>
                <a:ea typeface="微软雅黑" panose="020B0503020204020204" charset="-122"/>
              </a:rPr>
              <a:t>Thanks</a:t>
            </a:r>
            <a:endParaRPr lang="zh-CN" altLang="en-US" dirty="0">
              <a:solidFill>
                <a:schemeClr val="accent1">
                  <a:lumMod val="75000"/>
                </a:schemeClr>
              </a:solidFill>
              <a:ea typeface="微软雅黑" panose="020B0503020204020204" charset="-122"/>
            </a:endParaRPr>
          </a:p>
        </p:txBody>
      </p:sp>
      <p:sp>
        <p:nvSpPr>
          <p:cNvPr id="13" name="文本框 12"/>
          <p:cNvSpPr txBox="1"/>
          <p:nvPr>
            <p:custDataLst>
              <p:tags r:id="rId2"/>
            </p:custDataLst>
          </p:nvPr>
        </p:nvSpPr>
        <p:spPr>
          <a:xfrm>
            <a:off x="2094661" y="1710895"/>
            <a:ext cx="1255390" cy="461665"/>
          </a:xfrm>
          <a:prstGeom prst="rect">
            <a:avLst/>
          </a:prstGeom>
          <a:noFill/>
        </p:spPr>
        <p:txBody>
          <a:bodyPr wrap="square" rtlCol="0">
            <a:normAutofit/>
          </a:bodyPr>
          <a:lstStyle/>
          <a:p>
            <a:r>
              <a:rPr lang="en-US" altLang="zh-CN" sz="2400">
                <a:solidFill>
                  <a:schemeClr val="dk1"/>
                </a:solidFill>
                <a:latin typeface="Arial" panose="020B0604020202020204" pitchFamily="34" charset="0"/>
                <a:ea typeface="微软雅黑" panose="020B0503020204020204" charset="-122"/>
              </a:rPr>
              <a:t>LOGO</a:t>
            </a:r>
            <a:endParaRPr lang="en-US" altLang="zh-CN" sz="2400">
              <a:solidFill>
                <a:schemeClr val="dk1"/>
              </a:solidFill>
              <a:latin typeface="Arial" panose="020B0604020202020204" pitchFamily="34" charset="0"/>
              <a:ea typeface="微软雅黑" panose="020B0503020204020204" charset="-122"/>
            </a:endParaRPr>
          </a:p>
        </p:txBody>
      </p:sp>
      <p:pic>
        <p:nvPicPr>
          <p:cNvPr id="12" name="图片 11"/>
          <p:cNvPicPr>
            <a:picLocks noChangeAspect="1"/>
          </p:cNvPicPr>
          <p:nvPr>
            <p:custDataLst>
              <p:tags r:id="rId3"/>
            </p:custDataLst>
          </p:nvPr>
        </p:nvPicPr>
        <p:blipFill>
          <a:blip r:embed="rId4"/>
          <a:stretch>
            <a:fillRect/>
          </a:stretch>
        </p:blipFill>
        <p:spPr>
          <a:xfrm>
            <a:off x="1597788" y="1663457"/>
            <a:ext cx="487623" cy="485197"/>
          </a:xfrm>
          <a:prstGeom prst="rect">
            <a:avLst/>
          </a:prstGeom>
        </p:spPr>
      </p:pic>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疑惑点</a:t>
            </a:r>
            <a:endParaRPr lang="zh-CN" altLang="en-US"/>
          </a:p>
        </p:txBody>
      </p:sp>
      <p:sp>
        <p:nvSpPr>
          <p:cNvPr id="3" name="内容占位符 2"/>
          <p:cNvSpPr>
            <a:spLocks noGrp="1"/>
          </p:cNvSpPr>
          <p:nvPr>
            <p:ph idx="1"/>
          </p:nvPr>
        </p:nvSpPr>
        <p:spPr/>
        <p:txBody>
          <a:bodyPr/>
          <a:p>
            <a:r>
              <a:t>我们面临的挑战</a:t>
            </a:r>
          </a:p>
          <a:p>
            <a:r>
              <a:t>解决方法</a:t>
            </a:r>
          </a:p>
          <a:p>
            <a:r>
              <a:t>如何评价我们的方法</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t>识别方法</a:t>
            </a:r>
          </a:p>
        </p:txBody>
      </p:sp>
      <p:sp>
        <p:nvSpPr>
          <p:cNvPr id="3" name="内容占位符 2"/>
          <p:cNvSpPr>
            <a:spLocks noGrp="1"/>
          </p:cNvSpPr>
          <p:nvPr>
            <p:ph idx="1"/>
          </p:nvPr>
        </p:nvSpPr>
        <p:spPr>
          <a:xfrm>
            <a:off x="669882" y="952508"/>
            <a:ext cx="10852237" cy="2740775"/>
          </a:xfrm>
        </p:spPr>
        <p:txBody>
          <a:bodyPr/>
          <a:p>
            <a:r>
              <a:rPr lang="en-US" altLang="zh-CN" b="1">
                <a:latin typeface="Arial" panose="020B0604020202020204" pitchFamily="34" charset="0"/>
                <a:ea typeface="Arial" panose="020B0604020202020204" pitchFamily="34" charset="0"/>
                <a:cs typeface="Arial" panose="020B0604020202020204" pitchFamily="34" charset="0"/>
              </a:rPr>
              <a:t>Directly Feed the Video to a Multimodal AI: </a:t>
            </a:r>
            <a:r>
              <a:rPr lang="en-US" altLang="zh-CN">
                <a:latin typeface="Arial" panose="020B0604020202020204" pitchFamily="34" charset="0"/>
                <a:ea typeface="Arial" panose="020B0604020202020204" pitchFamily="34" charset="0"/>
                <a:cs typeface="Arial" panose="020B0604020202020204" pitchFamily="34" charset="0"/>
              </a:rPr>
              <a:t>The AI, which has been trained to process and integrate various types of data (such as text, images, and audio), directly outputs the personality analysis results based on the video input. This enables a comprehensive assessment.</a:t>
            </a:r>
            <a:endParaRPr lang="en-US" altLang="zh-CN">
              <a:latin typeface="Arial" panose="020B0604020202020204" pitchFamily="34" charset="0"/>
              <a:ea typeface="Arial" panose="020B0604020202020204" pitchFamily="34" charset="0"/>
              <a:cs typeface="Arial" panose="020B0604020202020204" pitchFamily="34" charset="0"/>
            </a:endParaRPr>
          </a:p>
          <a:p>
            <a:r>
              <a:rPr lang="en-US" altLang="zh-CN" b="1">
                <a:latin typeface="Arial" panose="020B0604020202020204" pitchFamily="34" charset="0"/>
                <a:ea typeface="Arial" panose="020B0604020202020204" pitchFamily="34" charset="0"/>
                <a:cs typeface="Arial" panose="020B0604020202020204" pitchFamily="34" charset="0"/>
              </a:rPr>
              <a:t>Separate Data Processing and Transformation: </a:t>
            </a:r>
            <a:r>
              <a:rPr lang="en-US" altLang="zh-CN">
                <a:latin typeface="Arial" panose="020B0604020202020204" pitchFamily="34" charset="0"/>
                <a:ea typeface="Arial" panose="020B0604020202020204" pitchFamily="34" charset="0"/>
                <a:cs typeface="Arial" panose="020B0604020202020204" pitchFamily="34" charset="0"/>
              </a:rPr>
              <a:t>This method involves processing each modality of data separately. Text, images, and audio are converted into formatted text and then fed to a large language model for judgment. This allows for more granular control over data processing and analysis.</a:t>
            </a:r>
            <a:endParaRPr lang="en-US" altLang="zh-CN">
              <a:latin typeface="Arial" panose="020B0604020202020204" pitchFamily="34" charset="0"/>
              <a:ea typeface="Arial" panose="020B0604020202020204" pitchFamily="34" charset="0"/>
              <a:cs typeface="Arial" panose="020B0604020202020204" pitchFamily="34" charset="0"/>
            </a:endParaRPr>
          </a:p>
        </p:txBody>
      </p:sp>
      <p:graphicFrame>
        <p:nvGraphicFramePr>
          <p:cNvPr id="4" name="表格 3"/>
          <p:cNvGraphicFramePr/>
          <p:nvPr/>
        </p:nvGraphicFramePr>
        <p:xfrm>
          <a:off x="1202616" y="3693317"/>
          <a:ext cx="9248140" cy="541020"/>
        </p:xfrm>
        <a:graphic>
          <a:graphicData uri="http://schemas.openxmlformats.org/drawingml/2006/table">
            <a:tbl>
              <a:tblPr/>
              <a:tblGrid>
                <a:gridCol w="2013585"/>
                <a:gridCol w="3241040"/>
                <a:gridCol w="3993515"/>
              </a:tblGrid>
              <a:tr h="0">
                <a:tc>
                  <a:txBody>
                    <a:bodyPr/>
                    <a:p>
                      <a:pPr indent="0">
                        <a:buNone/>
                      </a:pPr>
                      <a:r>
                        <a:rPr lang="en-US" sz="1400" b="1" spc="7">
                          <a:solidFill>
                            <a:srgbClr val="060607"/>
                          </a:solidFill>
                          <a:latin typeface="inherit" charset="0"/>
                        </a:rPr>
                        <a:t>Aspect</a:t>
                      </a:r>
                      <a:endParaRPr lang="zh-CN" altLang="en-US" sz="1400" b="1"/>
                    </a:p>
                  </a:txBody>
                  <a:tcPr marL="203200" marR="203200" marT="152400" marB="152400" vert="horz" anchor="ctr" anchorCtr="0">
                    <a:lnL>
                      <a:noFill/>
                    </a:lnL>
                    <a:lnR w="9525" cap="flat" cmpd="sng">
                      <a:solidFill>
                        <a:srgbClr val="000000"/>
                      </a:solidFill>
                      <a:prstDash val="solid"/>
                      <a:headEnd type="none" w="med" len="med"/>
                      <a:tailEnd type="none" w="med" len="med"/>
                    </a:lnR>
                    <a:lnT cap="flat">
                      <a:noFill/>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7">
                          <a:solidFill>
                            <a:srgbClr val="060607"/>
                          </a:solidFill>
                          <a:latin typeface="inherit" charset="0"/>
                        </a:rPr>
                        <a:t>Directly Using Multimodal AI</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7">
                          <a:solidFill>
                            <a:srgbClr val="060607"/>
                          </a:solidFill>
                          <a:latin typeface="inherit" charset="0"/>
                        </a:rPr>
                        <a:t>Data Conversion and Judgment</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cap="flat">
                      <a:noFill/>
                    </a:lnR>
                    <a:lnT cap="flat">
                      <a:noFill/>
                    </a:lnT>
                    <a:lnB w="9525"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400" b="1" spc="3">
                          <a:solidFill>
                            <a:srgbClr val="060607"/>
                          </a:solidFill>
                          <a:latin typeface="inherit" charset="0"/>
                        </a:rPr>
                        <a:t>Efficiency</a:t>
                      </a:r>
                      <a:endParaRPr lang="zh-CN" altLang="en-US" sz="1400" b="1"/>
                    </a:p>
                  </a:txBody>
                  <a:tcPr marL="203200" marR="203200" marT="152400" marB="152400" vert="horz" anchor="ctr" anchorCtr="0">
                    <a:lnL>
                      <a:noFill/>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3">
                          <a:solidFill>
                            <a:srgbClr val="060607"/>
                          </a:solidFill>
                          <a:latin typeface="inherit" charset="0"/>
                        </a:rPr>
                        <a:t>High</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3">
                          <a:solidFill>
                            <a:srgbClr val="060607"/>
                          </a:solidFill>
                          <a:latin typeface="inherit" charset="0"/>
                        </a:rPr>
                        <a:t>Moderate</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cap="flat">
                      <a:noFill/>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400" b="1" spc="3">
                          <a:solidFill>
                            <a:srgbClr val="060607"/>
                          </a:solidFill>
                          <a:latin typeface="inherit" charset="0"/>
                        </a:rPr>
                        <a:t>Accuracy</a:t>
                      </a:r>
                      <a:endParaRPr lang="zh-CN" altLang="en-US" sz="1400" b="1"/>
                    </a:p>
                  </a:txBody>
                  <a:tcPr marL="203200" marR="203200" marT="152400" marB="152400" vert="horz" anchor="ctr" anchorCtr="0">
                    <a:lnL>
                      <a:noFill/>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3">
                          <a:solidFill>
                            <a:srgbClr val="060607"/>
                          </a:solidFill>
                          <a:latin typeface="inherit" charset="0"/>
                        </a:rPr>
                        <a:t>Depends on the AI model</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3">
                          <a:solidFill>
                            <a:srgbClr val="060607"/>
                          </a:solidFill>
                          <a:latin typeface="inherit" charset="0"/>
                        </a:rPr>
                        <a:t>Can be high with proper processing</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cap="flat">
                      <a:noFill/>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400" b="1" spc="3">
                          <a:solidFill>
                            <a:srgbClr val="060607"/>
                          </a:solidFill>
                          <a:latin typeface="inherit" charset="0"/>
                        </a:rPr>
                        <a:t>Interpretability</a:t>
                      </a:r>
                      <a:endParaRPr lang="zh-CN" altLang="en-US" sz="1400" b="1"/>
                    </a:p>
                  </a:txBody>
                  <a:tcPr marL="203200" marR="203200" marT="152400" marB="152400" vert="horz" anchor="ctr" anchorCtr="0">
                    <a:lnL>
                      <a:noFill/>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3">
                          <a:solidFill>
                            <a:srgbClr val="060607"/>
                          </a:solidFill>
                          <a:latin typeface="inherit" charset="0"/>
                        </a:rPr>
                        <a:t>Low</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3">
                          <a:solidFill>
                            <a:srgbClr val="060607"/>
                          </a:solidFill>
                          <a:latin typeface="inherit" charset="0"/>
                        </a:rPr>
                        <a:t>High</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cap="flat">
                      <a:noFill/>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400" b="1" spc="3">
                          <a:solidFill>
                            <a:srgbClr val="060607"/>
                          </a:solidFill>
                          <a:latin typeface="inherit" charset="0"/>
                        </a:rPr>
                        <a:t>Complexity</a:t>
                      </a:r>
                      <a:endParaRPr lang="zh-CN" altLang="en-US" sz="1400" b="1"/>
                    </a:p>
                  </a:txBody>
                  <a:tcPr marL="203200" marR="203200" marT="152400" marB="152400" vert="horz" anchor="ctr" anchorCtr="0">
                    <a:lnL>
                      <a:noFill/>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3">
                          <a:solidFill>
                            <a:srgbClr val="060607"/>
                          </a:solidFill>
                          <a:latin typeface="inherit" charset="0"/>
                        </a:rPr>
                        <a:t>Low</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spc="3">
                          <a:solidFill>
                            <a:srgbClr val="060607"/>
                          </a:solidFill>
                          <a:latin typeface="inherit" charset="0"/>
                        </a:rPr>
                        <a:t>High</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cap="flat">
                      <a:noFill/>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0">
                <a:tc>
                  <a:txBody>
                    <a:bodyPr/>
                    <a:p>
                      <a:pPr indent="0">
                        <a:buNone/>
                      </a:pPr>
                      <a:r>
                        <a:rPr lang="en-US" sz="1400" b="1" spc="3">
                          <a:solidFill>
                            <a:srgbClr val="060607"/>
                          </a:solidFill>
                          <a:latin typeface="inherit" charset="0"/>
                        </a:rPr>
                        <a:t>Data Privacy</a:t>
                      </a:r>
                      <a:endParaRPr lang="zh-CN" altLang="en-US" sz="1400" b="1"/>
                    </a:p>
                  </a:txBody>
                  <a:tcPr marL="203200" marR="203200" marT="152400" marB="152400" vert="horz" anchor="ctr" anchorCtr="0">
                    <a:lnL>
                      <a:noFill/>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cap="flat">
                      <a:noFill/>
                    </a:lnB>
                    <a:lnTlToBr>
                      <a:noFill/>
                    </a:lnTlToBr>
                    <a:lnBlToTr>
                      <a:noFill/>
                    </a:lnBlToTr>
                    <a:solidFill>
                      <a:srgbClr val="FFFFFF"/>
                    </a:solidFill>
                  </a:tcPr>
                </a:tc>
                <a:tc>
                  <a:txBody>
                    <a:bodyPr/>
                    <a:p>
                      <a:pPr indent="0">
                        <a:buNone/>
                      </a:pPr>
                      <a:r>
                        <a:rPr lang="en-US" sz="1400" b="1" spc="3">
                          <a:solidFill>
                            <a:srgbClr val="060607"/>
                          </a:solidFill>
                          <a:latin typeface="inherit" charset="0"/>
                        </a:rPr>
                        <a:t>Potential concerns</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cap="flat">
                      <a:noFill/>
                    </a:lnB>
                    <a:lnTlToBr>
                      <a:noFill/>
                    </a:lnTlToBr>
                    <a:lnBlToTr>
                      <a:noFill/>
                    </a:lnBlToTr>
                    <a:solidFill>
                      <a:srgbClr val="FFFFFF"/>
                    </a:solidFill>
                  </a:tcPr>
                </a:tc>
                <a:tc>
                  <a:txBody>
                    <a:bodyPr/>
                    <a:p>
                      <a:pPr indent="0">
                        <a:buNone/>
                      </a:pPr>
                      <a:r>
                        <a:rPr lang="en-US" sz="1400" b="1" spc="3">
                          <a:solidFill>
                            <a:srgbClr val="060607"/>
                          </a:solidFill>
                          <a:latin typeface="inherit" charset="0"/>
                        </a:rPr>
                        <a:t>Easier to manage</a:t>
                      </a:r>
                      <a:endParaRPr lang="zh-CN" altLang="en-US" sz="1400" b="1"/>
                    </a:p>
                  </a:txBody>
                  <a:tcPr marL="203200" marR="203200" marT="152400" marB="152400" vert="horz" anchor="ctr" anchorCtr="0">
                    <a:lnL w="9525" cap="flat" cmpd="sng">
                      <a:solidFill>
                        <a:srgbClr val="000000"/>
                      </a:solidFill>
                      <a:prstDash val="solid"/>
                      <a:headEnd type="none" w="med" len="med"/>
                      <a:tailEnd type="none" w="med" len="med"/>
                    </a:lnL>
                    <a:lnR cap="flat">
                      <a:noFill/>
                    </a:lnR>
                    <a:lnT w="9525" cap="flat" cmpd="sng">
                      <a:solidFill>
                        <a:srgbClr val="000000"/>
                      </a:solidFill>
                      <a:prstDash val="solid"/>
                      <a:headEnd type="none" w="med" len="med"/>
                      <a:tailEnd type="none" w="med" len="med"/>
                    </a:lnT>
                    <a:lnB cap="flat">
                      <a:noFill/>
                    </a:lnB>
                    <a:lnTlToBr>
                      <a:noFill/>
                    </a:lnTlToBr>
                    <a:lnBlToTr>
                      <a:noFill/>
                    </a:lnBlToTr>
                    <a:solidFill>
                      <a:srgbClr val="FFFFFF"/>
                    </a:solidFill>
                  </a:tcPr>
                </a:tc>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a:xfrm>
            <a:off x="0" y="102918"/>
            <a:ext cx="10852237" cy="441964"/>
          </a:xfrm>
        </p:spPr>
        <p:txBody>
          <a:bodyPr/>
          <a:p>
            <a:r>
              <a:t>相关研究</a:t>
            </a:r>
            <a:endParaRPr lang="en-US" altLang="zh-CN"/>
          </a:p>
        </p:txBody>
      </p:sp>
      <p:sp>
        <p:nvSpPr>
          <p:cNvPr id="3" name="内容占位符 2"/>
          <p:cNvSpPr>
            <a:spLocks noGrp="1"/>
          </p:cNvSpPr>
          <p:nvPr>
            <p:ph idx="1"/>
          </p:nvPr>
        </p:nvSpPr>
        <p:spPr>
          <a:xfrm>
            <a:off x="-21590" y="1238885"/>
            <a:ext cx="12235180" cy="4208780"/>
          </a:xfrm>
        </p:spPr>
        <p:txBody>
          <a:bodyPr/>
          <a:p>
            <a:pPr marL="0" indent="0">
              <a:buNone/>
            </a:pPr>
            <a:r>
              <a:rPr lang="en-US" altLang="zh-CN" b="1" spc="200">
                <a:solidFill>
                  <a:schemeClr val="tx1"/>
                </a:solidFill>
                <a:uFillTx/>
                <a:latin typeface="微软雅黑" panose="020B0503020204020204" charset="-122"/>
                <a:ea typeface="微软雅黑" panose="020B0503020204020204" charset="-122"/>
              </a:rPr>
              <a:t>1.Multimodal Big Language Modelling in Interview Scenarios:</a:t>
            </a:r>
            <a:endParaRPr lang="zh-CN" altLang="en-US" b="1" spc="200">
              <a:solidFill>
                <a:schemeClr val="tx1"/>
              </a:solidFill>
              <a:uFillTx/>
              <a:latin typeface="微软雅黑" panose="020B0503020204020204" charset="-122"/>
              <a:ea typeface="微软雅黑" panose="020B0503020204020204" charset="-122"/>
            </a:endParaRPr>
          </a:p>
          <a:p>
            <a:r>
              <a:rPr lang="en-US" altLang="zh-CN"/>
              <a:t> Current systems capture video/audio/text via cameras/mics, using hybrid architectures (modular/end-to-end) with SSR-Net/SVM for feature extraction, fused via weighting/attention. </a:t>
            </a:r>
            <a:endParaRPr lang="en-US" altLang="zh-CN"/>
          </a:p>
          <a:p>
            <a:pPr marL="0" indent="0">
              <a:buNone/>
            </a:pPr>
            <a:r>
              <a:rPr lang="en-US" altLang="zh-CN" b="1" spc="200">
                <a:solidFill>
                  <a:schemeClr val="tx1"/>
                </a:solidFill>
                <a:uFillTx/>
                <a:latin typeface="微软雅黑" panose="020B0503020204020204" charset="-122"/>
                <a:ea typeface="微软雅黑" panose="020B0503020204020204" charset="-122"/>
              </a:rPr>
              <a:t>2.Specific technology</a:t>
            </a:r>
            <a:r>
              <a:rPr lang="zh-CN" altLang="en-US" b="1" spc="200">
                <a:solidFill>
                  <a:schemeClr val="tx1"/>
                </a:solidFill>
                <a:uFillTx/>
                <a:latin typeface="微软雅黑" panose="020B0503020204020204" charset="-122"/>
                <a:ea typeface="微软雅黑" panose="020B0503020204020204" charset="-122"/>
              </a:rPr>
              <a:t>：</a:t>
            </a:r>
            <a:endParaRPr lang="zh-CN" altLang="en-US" b="1" spc="200">
              <a:solidFill>
                <a:schemeClr val="tx1"/>
              </a:solidFill>
              <a:uFillTx/>
              <a:latin typeface="微软雅黑" panose="020B0503020204020204" charset="-122"/>
              <a:ea typeface="微软雅黑" panose="020B0503020204020204" charset="-122"/>
            </a:endParaRPr>
          </a:p>
          <a:p>
            <a:pPr marL="228600" marR="0" lvl="0" indent="-228600" algn="l" defTabSz="0" rtl="0" eaLnBrk="1" latinLnBrk="0" hangingPunct="1">
              <a:lnSpc>
                <a:spcPct val="130000"/>
              </a:lnSpc>
              <a:spcBef>
                <a:spcPts val="0"/>
              </a:spcBef>
              <a:spcAft>
                <a:spcPts val="1000"/>
              </a:spcAft>
              <a:buFont typeface="Arial" panose="020B0604020202020204" pitchFamily="34" charset="0"/>
              <a:buChar char="•"/>
            </a:pPr>
            <a:r>
              <a:rPr lang="en-US" altLang="zh-CN" b="1" i="1">
                <a:solidFill>
                  <a:schemeClr val="tx1"/>
                </a:solidFill>
                <a:uFillTx/>
                <a:latin typeface="微软雅黑" panose="020B0503020204020204" charset="-122"/>
                <a:ea typeface="微软雅黑" panose="020B0503020204020204" charset="-122"/>
              </a:rPr>
              <a:t>Multimodal feature extraction</a:t>
            </a:r>
            <a:r>
              <a:rPr lang="zh-CN" altLang="en-US">
                <a:solidFill>
                  <a:schemeClr val="tx1"/>
                </a:solidFill>
                <a:uFillTx/>
                <a:latin typeface="微软雅黑" panose="020B0503020204020204" charset="-122"/>
                <a:ea typeface="微软雅黑" panose="020B0503020204020204" charset="-122"/>
              </a:rPr>
              <a:t>：</a:t>
            </a:r>
            <a:r>
              <a:rPr lang="en-US" altLang="en-US">
                <a:solidFill>
                  <a:schemeClr val="tx1"/>
                </a:solidFill>
                <a:uFillTx/>
                <a:latin typeface="微软雅黑" panose="020B0503020204020204" charset="-122"/>
                <a:ea typeface="微软雅黑" panose="020B0503020204020204" charset="-122"/>
              </a:rPr>
              <a:t>①</a:t>
            </a:r>
            <a:r>
              <a:rPr lang="en-US" altLang="zh-CN">
                <a:solidFill>
                  <a:schemeClr val="tx1"/>
                </a:solidFill>
                <a:uFillTx/>
                <a:latin typeface="微软雅黑" panose="020B0503020204020204" charset="-122"/>
                <a:ea typeface="微软雅黑" panose="020B0503020204020204" charset="-122"/>
              </a:rPr>
              <a:t>Audio: Acoustic features (MFCCs, pitch, energy) modeled via CNN/LSTM for non-verbal cues (speech rate, intonation)</a:t>
            </a:r>
            <a:r>
              <a:rPr lang="zh-CN" altLang="en-US">
                <a:solidFill>
                  <a:schemeClr val="tx1"/>
                </a:solidFill>
                <a:uFillTx/>
                <a:latin typeface="微软雅黑" panose="020B0503020204020204" charset="-122"/>
                <a:ea typeface="微软雅黑" panose="020B0503020204020204" charset="-122"/>
              </a:rPr>
              <a:t>；</a:t>
            </a:r>
            <a:r>
              <a:rPr lang="en-US" altLang="en-US">
                <a:solidFill>
                  <a:schemeClr val="tx1"/>
                </a:solidFill>
                <a:uFillTx/>
                <a:latin typeface="微软雅黑" panose="020B0503020204020204" charset="-122"/>
                <a:ea typeface="微软雅黑" panose="020B0503020204020204" charset="-122"/>
              </a:rPr>
              <a:t>②</a:t>
            </a:r>
            <a:r>
              <a:rPr lang="en-US" altLang="zh-CN">
                <a:solidFill>
                  <a:schemeClr val="tx1"/>
                </a:solidFill>
                <a:uFillTx/>
                <a:latin typeface="微软雅黑" panose="020B0503020204020204" charset="-122"/>
                <a:ea typeface="微软雅黑" panose="020B0503020204020204" charset="-122"/>
              </a:rPr>
              <a:t>Vision: Facial AUs/micro-expressions via OpenFace/VGG with keyframe clustering. </a:t>
            </a:r>
            <a:r>
              <a:rPr lang="en-US" altLang="en-US">
                <a:solidFill>
                  <a:schemeClr val="tx1"/>
                </a:solidFill>
                <a:uFillTx/>
                <a:latin typeface="微软雅黑" panose="020B0503020204020204" charset="-122"/>
                <a:ea typeface="微软雅黑" panose="020B0503020204020204" charset="-122"/>
              </a:rPr>
              <a:t>③</a:t>
            </a:r>
            <a:r>
              <a:rPr lang="en-US" altLang="zh-CN">
                <a:solidFill>
                  <a:schemeClr val="tx1"/>
                </a:solidFill>
                <a:uFillTx/>
                <a:latin typeface="微软雅黑" panose="020B0503020204020204" charset="-122"/>
                <a:ea typeface="微软雅黑" panose="020B0503020204020204" charset="-122"/>
              </a:rPr>
              <a:t>Text: Lexical/semantic analysis via word2vec/SentiWordNet for emotional coherence.</a:t>
            </a:r>
            <a:endParaRPr lang="en-US" altLang="zh-CN">
              <a:solidFill>
                <a:schemeClr val="tx1"/>
              </a:solidFill>
              <a:uFillTx/>
              <a:latin typeface="微软雅黑" panose="020B0503020204020204" charset="-122"/>
              <a:ea typeface="微软雅黑" panose="020B0503020204020204" charset="-122"/>
            </a:endParaRPr>
          </a:p>
          <a:p>
            <a:pPr marL="228600" marR="0" lvl="0" indent="-228600" algn="l" defTabSz="0" rtl="0" eaLnBrk="1" latinLnBrk="0" hangingPunct="1">
              <a:lnSpc>
                <a:spcPct val="130000"/>
              </a:lnSpc>
              <a:spcBef>
                <a:spcPts val="0"/>
              </a:spcBef>
              <a:spcAft>
                <a:spcPts val="1000"/>
              </a:spcAft>
              <a:buFont typeface="Arial" panose="020B0604020202020204" pitchFamily="34" charset="0"/>
              <a:buChar char="•"/>
            </a:pPr>
            <a:r>
              <a:rPr lang="en-US" altLang="zh-CN" b="1" i="1">
                <a:solidFill>
                  <a:schemeClr val="tx1"/>
                </a:solidFill>
                <a:uFillTx/>
                <a:latin typeface="微软雅黑" panose="020B0503020204020204" charset="-122"/>
                <a:ea typeface="微软雅黑" panose="020B0503020204020204" charset="-122"/>
              </a:rPr>
              <a:t>Multimodal Fusion</a:t>
            </a:r>
            <a:r>
              <a:rPr lang="en-US" altLang="zh-CN">
                <a:solidFill>
                  <a:schemeClr val="tx1"/>
                </a:solidFill>
                <a:uFillTx/>
                <a:latin typeface="微软雅黑" panose="020B0503020204020204" charset="-122"/>
                <a:ea typeface="微软雅黑" panose="020B0503020204020204" charset="-122"/>
              </a:rPr>
              <a:t>:</a:t>
            </a:r>
            <a:r>
              <a:rPr lang="en-US" altLang="en-US">
                <a:solidFill>
                  <a:schemeClr val="tx1"/>
                </a:solidFill>
                <a:uFillTx/>
                <a:latin typeface="微软雅黑" panose="020B0503020204020204" charset="-122"/>
                <a:ea typeface="微软雅黑" panose="020B0503020204020204" charset="-122"/>
              </a:rPr>
              <a:t>①</a:t>
            </a:r>
            <a:r>
              <a:rPr lang="en-US" altLang="zh-CN">
                <a:solidFill>
                  <a:schemeClr val="tx1"/>
                </a:solidFill>
                <a:uFillTx/>
                <a:latin typeface="微软雅黑" panose="020B0503020204020204" charset="-122"/>
                <a:ea typeface="微软雅黑" panose="020B0503020204020204" charset="-122"/>
              </a:rPr>
              <a:t>Decision-level: Weighted averaging (psychologically weighted);</a:t>
            </a:r>
            <a:r>
              <a:rPr lang="en-US" altLang="en-US">
                <a:solidFill>
                  <a:schemeClr val="tx1"/>
                </a:solidFill>
                <a:uFillTx/>
                <a:latin typeface="微软雅黑" panose="020B0503020204020204" charset="-122"/>
                <a:ea typeface="微软雅黑" panose="020B0503020204020204" charset="-122"/>
              </a:rPr>
              <a:t>②</a:t>
            </a:r>
            <a:r>
              <a:rPr lang="en-US" altLang="zh-CN">
                <a:solidFill>
                  <a:schemeClr val="tx1"/>
                </a:solidFill>
                <a:uFillTx/>
                <a:latin typeface="微软雅黑" panose="020B0503020204020204" charset="-122"/>
                <a:ea typeface="微软雅黑" panose="020B0503020204020204" charset="-122"/>
              </a:rPr>
              <a:t>Feature-level: Neural-based dynamic fusion (LSTM/attention);</a:t>
            </a:r>
            <a:r>
              <a:rPr lang="en-US" altLang="en-US">
                <a:solidFill>
                  <a:schemeClr val="tx1"/>
                </a:solidFill>
                <a:uFillTx/>
                <a:latin typeface="微软雅黑" panose="020B0503020204020204" charset="-122"/>
                <a:ea typeface="微软雅黑" panose="020B0503020204020204" charset="-122"/>
              </a:rPr>
              <a:t>③</a:t>
            </a:r>
            <a:r>
              <a:rPr lang="en-US" altLang="zh-CN">
                <a:solidFill>
                  <a:schemeClr val="tx1"/>
                </a:solidFill>
                <a:uFillTx/>
                <a:latin typeface="微软雅黑" panose="020B0503020204020204" charset="-122"/>
                <a:ea typeface="微软雅黑" panose="020B0503020204020204" charset="-122"/>
              </a:rPr>
              <a:t>End-to-end: CNNs/LSTMs with full backpropagation.</a:t>
            </a:r>
            <a:endParaRPr lang="en-US" altLang="zh-CN">
              <a:solidFill>
                <a:schemeClr val="tx1"/>
              </a:solidFill>
              <a:uFillTx/>
              <a:latin typeface="微软雅黑" panose="020B0503020204020204" charset="-122"/>
              <a:ea typeface="微软雅黑" panose="020B0503020204020204" charset="-122"/>
            </a:endParaRPr>
          </a:p>
          <a:p>
            <a:pPr marL="228600" marR="0" lvl="0" indent="-228600" algn="l" defTabSz="0" rtl="0" eaLnBrk="1" latinLnBrk="0" hangingPunct="1">
              <a:lnSpc>
                <a:spcPct val="130000"/>
              </a:lnSpc>
              <a:spcBef>
                <a:spcPts val="0"/>
              </a:spcBef>
              <a:spcAft>
                <a:spcPts val="1000"/>
              </a:spcAft>
              <a:buFont typeface="Arial" panose="020B0604020202020204" pitchFamily="34" charset="0"/>
              <a:buChar char="•"/>
            </a:pPr>
            <a:r>
              <a:rPr lang="en-US" altLang="zh-CN" b="1" i="1">
                <a:solidFill>
                  <a:schemeClr val="tx1"/>
                </a:solidFill>
                <a:uFillTx/>
                <a:latin typeface="微软雅黑" panose="020B0503020204020204" charset="-122"/>
                <a:ea typeface="微软雅黑" panose="020B0503020204020204" charset="-122"/>
              </a:rPr>
              <a:t>Contextual Modeling</a:t>
            </a:r>
            <a:r>
              <a:rPr lang="en-US" altLang="zh-CN">
                <a:solidFill>
                  <a:schemeClr val="tx1"/>
                </a:solidFill>
                <a:uFillTx/>
                <a:latin typeface="微软雅黑" panose="020B0503020204020204" charset="-122"/>
                <a:ea typeface="微软雅黑" panose="020B0503020204020204" charset="-122"/>
              </a:rPr>
              <a:t>: LSTM/bi-LSTM temporal modeling for dynamic trait inference.</a:t>
            </a:r>
            <a:endParaRPr lang="en-US" altLang="zh-CN">
              <a:solidFill>
                <a:schemeClr val="tx1"/>
              </a:solidFill>
              <a:uFillTx/>
              <a:latin typeface="微软雅黑" panose="020B0503020204020204" charset="-122"/>
              <a:ea typeface="微软雅黑" panose="020B0503020204020204" charset="-122"/>
            </a:endParaRPr>
          </a:p>
          <a:p>
            <a:pPr marL="0" indent="0">
              <a:buNone/>
            </a:pPr>
            <a:endParaRPr lang="en-US" altLang="zh-CN" sz="1400" b="1"/>
          </a:p>
        </p:txBody>
      </p:sp>
      <p:pic>
        <p:nvPicPr>
          <p:cNvPr id="4" name="图片 3" descr="upload_post_object_v2_2920314351"/>
          <p:cNvPicPr>
            <a:picLocks noChangeAspect="1"/>
          </p:cNvPicPr>
          <p:nvPr/>
        </p:nvPicPr>
        <p:blipFill>
          <a:blip r:embed="rId1"/>
          <a:srcRect t="16945" b="11297"/>
          <a:stretch>
            <a:fillRect/>
          </a:stretch>
        </p:blipFill>
        <p:spPr>
          <a:xfrm>
            <a:off x="3638287" y="0"/>
            <a:ext cx="6284730" cy="1328261"/>
          </a:xfrm>
          <a:prstGeom prst="rect">
            <a:avLst/>
          </a:prstGeom>
        </p:spPr>
      </p:pic>
      <p:sp>
        <p:nvSpPr>
          <p:cNvPr id="5" name="文本框 4"/>
          <p:cNvSpPr txBox="1"/>
          <p:nvPr/>
        </p:nvSpPr>
        <p:spPr>
          <a:xfrm>
            <a:off x="0" y="5720715"/>
            <a:ext cx="11260455" cy="1368425"/>
          </a:xfrm>
          <a:prstGeom prst="rect">
            <a:avLst/>
          </a:prstGeom>
          <a:noFill/>
        </p:spPr>
        <p:txBody>
          <a:bodyPr wrap="square" rtlCol="0">
            <a:spAutoFit/>
          </a:bodyPr>
          <a:p>
            <a:pPr indent="0" fontAlgn="auto">
              <a:lnSpc>
                <a:spcPts val="1660"/>
              </a:lnSpc>
              <a:buNone/>
            </a:pPr>
            <a:r>
              <a:rPr lang="en-US" altLang="zh-CN" sz="1200">
                <a:sym typeface="+mn-ea"/>
              </a:rPr>
              <a:t>1. Investigating Audio, Visual, and Text Fusion Methods for End</a:t>
            </a:r>
            <a:r>
              <a:rPr sz="1200">
                <a:sym typeface="+mn-ea"/>
              </a:rPr>
              <a:t>-</a:t>
            </a:r>
            <a:r>
              <a:rPr lang="en-US" altLang="zh-CN" sz="1200">
                <a:sym typeface="+mn-ea"/>
              </a:rPr>
              <a:t>to</a:t>
            </a:r>
            <a:r>
              <a:rPr sz="1200">
                <a:sym typeface="+mn-ea"/>
              </a:rPr>
              <a:t>-</a:t>
            </a:r>
            <a:r>
              <a:rPr lang="en-US" altLang="zh-CN" sz="1200">
                <a:sym typeface="+mn-ea"/>
              </a:rPr>
              <a:t>End Automatic Personality Prediction(https://arxiv.org/abs/1805.00705)
2.Automated Screening of Job Candidate Based on Multimodal Video Processing(https://openaccess.thecvf.com/content_cvpr_2017_workshops/w26/html/Gorbova_Automated_Screening_of_CVPR_2017_paper.html)</a:t>
            </a:r>
            <a:r>
              <a:rPr sz="1200">
                <a:sym typeface="+mn-ea"/>
              </a:rPr>
              <a:t>；
</a:t>
            </a:r>
            <a:r>
              <a:rPr lang="en-US" altLang="zh-CN" sz="1200">
                <a:sym typeface="+mn-ea"/>
              </a:rPr>
              <a:t>3.https://www.zhuanlichaxun.net/pdf/14187002.html</a:t>
            </a:r>
            <a:endParaRPr lang="en-US" altLang="zh-CN" sz="1200">
              <a:sym typeface="+mn-ea"/>
            </a:endParaRPr>
          </a:p>
          <a:p>
            <a:pPr indent="0" fontAlgn="auto">
              <a:lnSpc>
                <a:spcPts val="1660"/>
              </a:lnSpc>
              <a:spcAft>
                <a:spcPts val="0"/>
              </a:spcAft>
              <a:buNone/>
            </a:pPr>
            <a:r>
              <a:rPr lang="en-US" altLang="zh-CN" sz="1200">
                <a:sym typeface="+mn-ea"/>
              </a:rPr>
              <a:t>4.https://max.book118.com/html/2023/0603/5022033301010220.shtm</a:t>
            </a:r>
            <a:endParaRPr lang="en-US" altLang="zh-CN" sz="1200" b="1"/>
          </a:p>
          <a:p>
            <a:pPr indent="0" fontAlgn="auto">
              <a:lnSpc>
                <a:spcPts val="1660"/>
              </a:lnSpc>
            </a:pPr>
            <a:endParaRPr lang="en-US" altLang="zh-CN" sz="1200" b="1"/>
          </a:p>
        </p:txBody>
      </p:sp>
      <p:sp>
        <p:nvSpPr>
          <p:cNvPr id="6" name="文本框 5"/>
          <p:cNvSpPr txBox="1"/>
          <p:nvPr/>
        </p:nvSpPr>
        <p:spPr>
          <a:xfrm>
            <a:off x="0" y="5360035"/>
            <a:ext cx="1778000" cy="436880"/>
          </a:xfrm>
          <a:prstGeom prst="rect">
            <a:avLst/>
          </a:prstGeom>
          <a:noFill/>
        </p:spPr>
        <p:txBody>
          <a:bodyPr wrap="square" rtlCol="0">
            <a:noAutofit/>
          </a:bodyPr>
          <a:p>
            <a:r>
              <a:rPr lang="en-US" altLang="zh-CN" b="1">
                <a:sym typeface="+mn-ea"/>
              </a:rPr>
              <a:t>References</a:t>
            </a:r>
            <a:endParaRPr lang="en-US" altLang="zh-CN" b="1"/>
          </a:p>
          <a:p>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这一页仅做提示，不要</a:t>
            </a:r>
            <a:endParaRPr lang="zh-CN" altLang="en-US"/>
          </a:p>
        </p:txBody>
      </p:sp>
      <p:sp>
        <p:nvSpPr>
          <p:cNvPr id="3" name="内容占位符 2"/>
          <p:cNvSpPr>
            <a:spLocks noGrp="1"/>
          </p:cNvSpPr>
          <p:nvPr>
            <p:ph idx="1"/>
          </p:nvPr>
        </p:nvSpPr>
        <p:spPr/>
        <p:txBody>
          <a:bodyPr/>
          <a:p>
            <a:r>
              <a:rPr lang="zh-CN" altLang="en-US"/>
              <a:t>数据如何采集</a:t>
            </a:r>
            <a:endParaRPr lang="zh-CN" altLang="en-US"/>
          </a:p>
          <a:p>
            <a:r>
              <a:rPr lang="zh-CN" altLang="en-US"/>
              <a:t>三个模态的特征如何提取</a:t>
            </a:r>
            <a:endParaRPr lang="zh-CN" altLang="en-US"/>
          </a:p>
          <a:p>
            <a:r>
              <a:rPr lang="zh-CN" altLang="en-US"/>
              <a:t>如何把提取后的三个模态的特征交由大语言模型来</a:t>
            </a:r>
            <a:r>
              <a:t>处理。</a:t>
            </a:r>
          </a:p>
          <a:p>
            <a:r>
              <a:t>处理之后的结果是什么？</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Video  Processing</a:t>
            </a:r>
            <a:endParaRPr lang="en-US" altLang="zh-CN"/>
          </a:p>
        </p:txBody>
      </p:sp>
      <p:grpSp>
        <p:nvGrpSpPr>
          <p:cNvPr id="7" name="组合 6"/>
          <p:cNvGrpSpPr/>
          <p:nvPr userDrawn="1"/>
        </p:nvGrpSpPr>
        <p:grpSpPr>
          <a:xfrm>
            <a:off x="626390" y="1735629"/>
            <a:ext cx="10356742" cy="5004601"/>
            <a:chOff x="1356" y="2047"/>
            <a:chExt cx="15981" cy="8306"/>
          </a:xfrm>
        </p:grpSpPr>
        <p:pic>
          <p:nvPicPr>
            <p:cNvPr id="4" name="图片 3" descr="upload_post_object_v2_1385062630"/>
            <p:cNvPicPr>
              <a:picLocks noChangeAspect="1"/>
            </p:cNvPicPr>
            <p:nvPr/>
          </p:nvPicPr>
          <p:blipFill>
            <a:blip r:embed="rId1"/>
            <a:stretch>
              <a:fillRect/>
            </a:stretch>
          </p:blipFill>
          <p:spPr>
            <a:xfrm>
              <a:off x="1356" y="2047"/>
              <a:ext cx="15981" cy="8306"/>
            </a:xfrm>
            <a:prstGeom prst="rect">
              <a:avLst/>
            </a:prstGeom>
          </p:spPr>
        </p:pic>
        <p:sp>
          <p:nvSpPr>
            <p:cNvPr id="5" name="文本框 4"/>
            <p:cNvSpPr txBox="1"/>
            <p:nvPr userDrawn="1"/>
          </p:nvSpPr>
          <p:spPr>
            <a:xfrm>
              <a:off x="12000" y="9595"/>
              <a:ext cx="4872" cy="457"/>
            </a:xfrm>
            <a:prstGeom prst="rect">
              <a:avLst/>
            </a:prstGeom>
          </p:spPr>
          <p:txBody>
            <a:bodyPr wrap="square" rtlCol="0">
              <a:spAutoFit/>
            </a:bodyPr>
            <a:p>
              <a:pPr algn="l"/>
              <a:r>
                <a:rPr lang="en-US" altLang="zh-CN" sz="1200"/>
                <a:t>https://github.com/Jess3210/PersonFormer</a:t>
              </a:r>
              <a:endParaRPr lang="en-US" altLang="zh-CN" sz="1200"/>
            </a:p>
          </p:txBody>
        </p:sp>
      </p:grpSp>
      <p:sp>
        <p:nvSpPr>
          <p:cNvPr id="8" name="文本框 7"/>
          <p:cNvSpPr txBox="1"/>
          <p:nvPr userDrawn="1"/>
        </p:nvSpPr>
        <p:spPr>
          <a:xfrm>
            <a:off x="626391" y="1246172"/>
            <a:ext cx="11391900" cy="368300"/>
          </a:xfrm>
          <a:prstGeom prst="rect">
            <a:avLst/>
          </a:prstGeom>
        </p:spPr>
        <p:txBody>
          <a:bodyPr wrap="none" rtlCol="0">
            <a:spAutoFit/>
          </a:bodyPr>
          <a:p>
            <a:pPr algn="l"/>
            <a:r>
              <a:rPr lang="en-US" altLang="zh-CN"/>
              <a:t>GitHub </a:t>
            </a:r>
            <a:r>
              <a:rPr lang="en-US" altLang="zh-CN">
                <a:cs typeface="Arial" panose="020B0604020202020204" pitchFamily="34" charset="0"/>
              </a:rPr>
              <a:t>Project</a:t>
            </a:r>
            <a:r>
              <a:rPr lang="zh-CN" altLang="en-US">
                <a:cs typeface="Arial" panose="020B0604020202020204" pitchFamily="34" charset="0"/>
              </a:rPr>
              <a:t>：</a:t>
            </a:r>
            <a:r>
              <a:rPr lang="en-US" altLang="zh-CN"/>
              <a:t>PersonFormer - A Multimodal Video-based Personality Recognition System using Transformer</a:t>
            </a:r>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Movitation</a:t>
            </a:r>
            <a:endParaRPr lang="en-US" altLang="zh-CN"/>
          </a:p>
        </p:txBody>
      </p:sp>
      <p:sp>
        <p:nvSpPr>
          <p:cNvPr id="3" name="内容占位符 2"/>
          <p:cNvSpPr>
            <a:spLocks noGrp="1"/>
          </p:cNvSpPr>
          <p:nvPr>
            <p:ph idx="1"/>
          </p:nvPr>
        </p:nvSpPr>
        <p:spPr>
          <a:xfrm>
            <a:off x="669925" y="1297305"/>
            <a:ext cx="10852150" cy="4903470"/>
          </a:xfrm>
        </p:spPr>
        <p:txBody>
          <a:bodyPr/>
          <a:p>
            <a:pPr marL="0" marR="0" lvl="0" indent="0" algn="l" defTabSz="0" rtl="0" eaLnBrk="1" latinLnBrk="0" hangingPunct="1">
              <a:lnSpc>
                <a:spcPct val="100000"/>
              </a:lnSpc>
              <a:spcBef>
                <a:spcPts val="0"/>
              </a:spcBef>
              <a:spcAft>
                <a:spcPts val="0"/>
              </a:spcAft>
              <a:buNone/>
            </a:pPr>
            <a:r>
              <a:rPr lang="en-US" altLang="zh-CN" sz="1800" b="1" spc="0">
                <a:solidFill>
                  <a:schemeClr val="tx1"/>
                </a:solidFill>
                <a:uFillTx/>
                <a:latin typeface="Arial" panose="020B0604020202020204" pitchFamily="34" charset="0"/>
                <a:ea typeface="Arial" panose="020B0604020202020204" pitchFamily="34" charset="0"/>
                <a:cs typeface="Arial" panose="020B0604020202020204" pitchFamily="34" charset="0"/>
              </a:rPr>
              <a:t>Manual Methods (e.g., Questionnaires, Expert Assessments)</a:t>
            </a:r>
            <a:r>
              <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rPr>
              <a:t>:</a:t>
            </a: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rPr>
              <a:t>**High Subjectivity:** Rely on the self-reports of respondents or the subjective judgments of experts, which are easily influenced by social desirability bias (respondents deliberately aligning with the “correct answers”) or evaluator biases.</a:t>
            </a: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rPr>
              <a:t>**Low Efficiency:** Designing questionnaires, collecting data, and conducting manual analysis are time-consuming and labor-intensive, making it difficult to scale up.</a:t>
            </a: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rPr>
              <a:t>**Static Nature:** Questionnaire items are fixed and cannot dynamically adapt to individual differences in language expression or complex situations.</a:t>
            </a: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rPr>
              <a:t>**Cultural Limitations:** Many personality tests (e.g., MBTI) are designed based on specific cultural contexts and lack sufficient cross-cultural universality.</a:t>
            </a: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800" b="1" spc="0">
                <a:solidFill>
                  <a:schemeClr val="tx1"/>
                </a:solidFill>
                <a:uFillTx/>
                <a:latin typeface="Arial" panose="020B0604020202020204" pitchFamily="34" charset="0"/>
                <a:ea typeface="Arial" panose="020B0604020202020204" pitchFamily="34" charset="0"/>
                <a:cs typeface="Arial" panose="020B0604020202020204" pitchFamily="34" charset="0"/>
              </a:rPr>
              <a:t>Traditional Pure Text-Based Automated Systems:</a:t>
            </a:r>
            <a:endParaRPr lang="en-US" altLang="zh-CN" sz="1800" b="1"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rPr>
              <a:t>**Shallow Analysis:** Depend on keyword matching, word frequency statistics, or simple machine learning models (e.g., logistic regression), which are unable to understand context, metaphors, or emotional tendencies.</a:t>
            </a: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rPr>
              <a:t>**Poor Flexibility:** Rule-based systems struggle to cover complex linguistic phenomena (e.g., irony, double negatives) and require manual maintenance of rule libraries.</a:t>
            </a: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rPr>
              <a:t>**Strong Data Dependency:** Require large amounts of labeled data for model training, which is costly to annotate and limits the model's generalization ability.</a:t>
            </a: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rPr>
              <a:t>**Inability to Capture Dynamics:** Unable to dynamically adjust judgments through dialogue or interaction; they can only process static text.</a:t>
            </a:r>
            <a:endParaRPr lang="en-US" altLang="zh-CN" sz="1400" spc="0">
              <a:solidFill>
                <a:schemeClr val="tx1"/>
              </a:solidFill>
              <a:uFillTx/>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userDrawn="1"/>
        </p:nvSpPr>
        <p:spPr>
          <a:xfrm>
            <a:off x="76410" y="6309457"/>
            <a:ext cx="6205220" cy="645160"/>
          </a:xfrm>
          <a:prstGeom prst="rect">
            <a:avLst/>
          </a:prstGeom>
        </p:spPr>
        <p:txBody>
          <a:bodyPr wrap="none" rtlCol="0">
            <a:spAutoFit/>
          </a:bodyPr>
          <a:p>
            <a:pPr algn="l"/>
            <a:r>
              <a:rPr lang="en-US" altLang="zh-CN" sz="1200"/>
              <a:t>[</a:t>
            </a:r>
            <a:r>
              <a:rPr lang="en-US" altLang="zh-CN" sz="1200">
                <a:cs typeface="Arial" panose="020B0604020202020204" pitchFamily="34" charset="0"/>
              </a:rPr>
              <a:t>1]https://leaders.com/articles/business/personality-tests/</a:t>
            </a:r>
            <a:endParaRPr lang="en-US" altLang="zh-CN" sz="1200">
              <a:cs typeface="Arial" panose="020B0604020202020204" pitchFamily="34" charset="0"/>
            </a:endParaRPr>
          </a:p>
          <a:p>
            <a:pPr algn="l"/>
            <a:r>
              <a:rPr lang="en-US" altLang="zh-CN" sz="1200">
                <a:cs typeface="Arial" panose="020B0604020202020204" pitchFamily="34" charset="0"/>
              </a:rPr>
              <a:t>[2]</a:t>
            </a:r>
            <a:r>
              <a:rPr lang="en-US" altLang="zh-CN" sz="1200"/>
              <a:t>https://personalitylist.com/profile/25785/significant-businesses/mckinsey-and-company/</a:t>
            </a:r>
            <a:endParaRPr lang="en-US" altLang="zh-CN" sz="1200"/>
          </a:p>
          <a:p>
            <a:pPr algn="l"/>
            <a:endParaRPr lang="en-US" altLang="zh-CN" sz="120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背景部分文献支持</a:t>
            </a:r>
            <a:endParaRPr lang="zh-CN" altLang="en-US"/>
          </a:p>
        </p:txBody>
      </p:sp>
      <p:sp>
        <p:nvSpPr>
          <p:cNvPr id="3" name="内容占位符 2"/>
          <p:cNvSpPr>
            <a:spLocks noGrp="1"/>
          </p:cNvSpPr>
          <p:nvPr>
            <p:ph idx="1"/>
          </p:nvPr>
        </p:nvSpPr>
        <p:spPr/>
        <p:txBody>
          <a:bodyPr/>
          <a:p>
            <a:r>
              <a:rPr lang="zh-CN" altLang="en-US"/>
              <a:t>以下是针对</a:t>
            </a:r>
            <a:r>
              <a:rPr lang="en-US" altLang="zh-CN"/>
              <a:t>“</a:t>
            </a:r>
            <a:r>
              <a:rPr lang="zh-CN" altLang="en-US"/>
              <a:t>现有方法</a:t>
            </a:r>
            <a:r>
              <a:rPr lang="en-US" altLang="zh-CN"/>
              <a:t>”</a:t>
            </a:r>
            <a:r>
              <a:rPr lang="zh-CN" altLang="en-US"/>
              <a:t>部分的文献引用链接，按照要求选择与面试和性格测试相关的文献：</a:t>
            </a:r>
            <a:endParaRPr lang="zh-CN" altLang="en-US"/>
          </a:p>
          <a:p>
            <a:endParaRPr lang="en-US" altLang="zh-CN"/>
          </a:p>
          <a:p>
            <a:r>
              <a:rPr lang="en-US" altLang="zh-CN"/>
              <a:t>1. **MBTI</a:t>
            </a:r>
            <a:r>
              <a:rPr lang="zh-CN" altLang="en-US"/>
              <a:t>职业性格测试在面试中的应用</a:t>
            </a:r>
            <a:r>
              <a:rPr lang="en-US" altLang="zh-CN"/>
              <a:t>**</a:t>
            </a:r>
            <a:r>
              <a:rPr lang="zh-CN" altLang="en-US"/>
              <a:t>：该文献探讨了利用</a:t>
            </a:r>
            <a:r>
              <a:rPr lang="en-US" altLang="zh-CN"/>
              <a:t>MBTI</a:t>
            </a:r>
            <a:r>
              <a:rPr lang="zh-CN" altLang="en-US"/>
              <a:t>职业性格测试工具在招聘面试中的应用，分析了面试中常见的问题，如面试者动机不易判断、面试表现与实际工作表现不一致等，并提出通过</a:t>
            </a:r>
            <a:r>
              <a:rPr lang="en-US" altLang="zh-CN"/>
              <a:t>MBTI</a:t>
            </a:r>
            <a:r>
              <a:rPr lang="zh-CN" altLang="en-US"/>
              <a:t>测试来判断应聘者的价值观和基本行为模式。</a:t>
            </a:r>
            <a:r>
              <a:rPr lang="en-US" altLang="zh-CN"/>
              <a:t>  </a:t>
            </a:r>
            <a:endParaRPr lang="en-US" altLang="zh-CN"/>
          </a:p>
          <a:p>
            <a:r>
              <a:rPr lang="en-US" altLang="zh-CN"/>
              <a:t>    [MBTI</a:t>
            </a:r>
            <a:r>
              <a:rPr lang="zh-CN" altLang="en-US"/>
              <a:t>职业性格测试在面试中的应用</a:t>
            </a:r>
            <a:r>
              <a:rPr lang="en-US" altLang="zh-CN"/>
              <a:t> - </a:t>
            </a:r>
            <a:r>
              <a:rPr lang="zh-CN" altLang="en-US"/>
              <a:t>百度学术</a:t>
            </a:r>
            <a:r>
              <a:rPr lang="en-US" altLang="zh-CN"/>
              <a:t>](https://xueshu.baidu.com/usercenter/paper/show?paperid=1g6g0c80kv7a04r0ju4a06x0ek486951)</a:t>
            </a:r>
            <a:endParaRPr lang="en-US" altLang="zh-CN"/>
          </a:p>
          <a:p>
            <a:endParaRPr lang="en-US" altLang="zh-CN"/>
          </a:p>
          <a:p>
            <a:r>
              <a:rPr lang="en-US" altLang="zh-CN"/>
              <a:t>2. **MBTI</a:t>
            </a:r>
            <a:r>
              <a:rPr lang="zh-CN" altLang="en-US"/>
              <a:t>职业性格测试在面试中的应用</a:t>
            </a:r>
            <a:r>
              <a:rPr lang="en-US" altLang="zh-CN"/>
              <a:t>**</a:t>
            </a:r>
            <a:r>
              <a:rPr lang="zh-CN" altLang="en-US"/>
              <a:t>：该文献同样探讨了</a:t>
            </a:r>
            <a:r>
              <a:rPr lang="en-US" altLang="zh-CN"/>
              <a:t>MBTI</a:t>
            </a:r>
            <a:r>
              <a:rPr lang="zh-CN" altLang="en-US"/>
              <a:t>在面试中的应用，分析了面试中常见的问题，并提出利用</a:t>
            </a:r>
            <a:r>
              <a:rPr lang="en-US" altLang="zh-CN"/>
              <a:t>MBTI</a:t>
            </a:r>
            <a:r>
              <a:rPr lang="zh-CN" altLang="en-US"/>
              <a:t>测试来评估应聘者的价值观和行为模式，从而筛选合适的人选。</a:t>
            </a:r>
            <a:r>
              <a:rPr lang="en-US" altLang="zh-CN"/>
              <a:t>  </a:t>
            </a:r>
            <a:endParaRPr lang="en-US" altLang="zh-CN"/>
          </a:p>
          <a:p>
            <a:r>
              <a:rPr lang="en-US" altLang="zh-CN"/>
              <a:t>    [MBTI</a:t>
            </a:r>
            <a:r>
              <a:rPr lang="zh-CN" altLang="en-US"/>
              <a:t>职业性格测试在面试中的应用</a:t>
            </a:r>
            <a:r>
              <a:rPr lang="en-US" altLang="zh-CN"/>
              <a:t>-</a:t>
            </a:r>
            <a:r>
              <a:rPr lang="zh-CN" altLang="en-US"/>
              <a:t>期刊</a:t>
            </a:r>
            <a:r>
              <a:rPr lang="en-US" altLang="zh-CN"/>
              <a:t>-</a:t>
            </a:r>
            <a:r>
              <a:rPr lang="zh-CN" altLang="en-US"/>
              <a:t>万方数据知识服务平台</a:t>
            </a:r>
            <a:r>
              <a:rPr lang="en-US" altLang="zh-CN"/>
              <a:t>](https://d.wanfangdata.com.cn/periodical/Ch9QZXJpb2RpY2FsQ0hJTmV3UzIwMjUwMTA0MTcwMjI2EhBxeWdneWdsMjAxOTExMDUyGgg5MXBscHU5cQ%3D%3D)</a:t>
            </a:r>
            <a:endParaRPr lang="en-US" altLang="zh-CN"/>
          </a:p>
          <a:p>
            <a:endParaRPr lang="en-US" altLang="zh-CN"/>
          </a:p>
          <a:p>
            <a:r>
              <a:rPr lang="en-US" altLang="zh-CN"/>
              <a:t>3. **</a:t>
            </a:r>
            <a:r>
              <a:rPr lang="zh-CN" altLang="en-US"/>
              <a:t>青年职业发展与性格因素基于</a:t>
            </a:r>
            <a:r>
              <a:rPr lang="en-US" altLang="zh-CN"/>
              <a:t>MBTI</a:t>
            </a:r>
            <a:r>
              <a:rPr lang="zh-CN" altLang="en-US"/>
              <a:t>性格测试工具的初步探索</a:t>
            </a:r>
            <a:r>
              <a:rPr lang="en-US" altLang="zh-CN"/>
              <a:t>**</a:t>
            </a:r>
            <a:r>
              <a:rPr lang="zh-CN" altLang="en-US"/>
              <a:t>：该文献介绍了</a:t>
            </a:r>
            <a:r>
              <a:rPr lang="en-US" altLang="zh-CN"/>
              <a:t>MBTI</a:t>
            </a:r>
            <a:r>
              <a:rPr lang="zh-CN" altLang="en-US"/>
              <a:t>性格测试工具在职业发展中的应用，探讨了性格因素对青年职业发展的影响，并指出</a:t>
            </a:r>
            <a:r>
              <a:rPr lang="en-US" altLang="zh-CN"/>
              <a:t>MBTI</a:t>
            </a:r>
            <a:r>
              <a:rPr lang="zh-CN" altLang="en-US"/>
              <a:t>测试工具在职业咨询和生涯规划中的应用价值。</a:t>
            </a:r>
            <a:r>
              <a:rPr lang="en-US" altLang="zh-CN"/>
              <a:t>  </a:t>
            </a:r>
            <a:endParaRPr lang="en-US" altLang="zh-CN"/>
          </a:p>
          <a:p>
            <a:r>
              <a:rPr lang="en-US" altLang="zh-CN"/>
              <a:t>    [</a:t>
            </a:r>
            <a:r>
              <a:rPr lang="zh-CN" altLang="en-US"/>
              <a:t>青年职业发展与性格因素基于</a:t>
            </a:r>
            <a:r>
              <a:rPr lang="en-US" altLang="zh-CN"/>
              <a:t>MBTI</a:t>
            </a:r>
            <a:r>
              <a:rPr lang="zh-CN" altLang="en-US"/>
              <a:t>性格测试工具的初步探索</a:t>
            </a:r>
            <a:r>
              <a:rPr lang="en-US" altLang="zh-CN"/>
              <a:t> - </a:t>
            </a:r>
            <a:r>
              <a:rPr lang="zh-CN" altLang="en-US"/>
              <a:t>万方数据</a:t>
            </a:r>
            <a:r>
              <a:rPr lang="en-US" altLang="zh-CN"/>
              <a:t>](https://d.wanfangdata.com.cn/thesis/ChhUaGVzaXNOZXdTMjAyNDA5MjAxNTE3MjUSCFkxOTY4MzM4GghvYjNhb3A0OA%3D%3D)</a:t>
            </a:r>
            <a:endParaRPr lang="en-US" altLang="zh-CN"/>
          </a:p>
          <a:p>
            <a:endParaRPr lang="en-US" altLang="zh-CN"/>
          </a:p>
          <a:p>
            <a:r>
              <a:rPr lang="en-US" altLang="zh-CN"/>
              <a:t>4. **MBTI</a:t>
            </a:r>
            <a:r>
              <a:rPr lang="zh-CN" altLang="en-US"/>
              <a:t>人格类型量表：在国内外近十年的应用研究</a:t>
            </a:r>
            <a:r>
              <a:rPr lang="en-US" altLang="zh-CN"/>
              <a:t>**</a:t>
            </a:r>
            <a:r>
              <a:rPr lang="zh-CN" altLang="en-US"/>
              <a:t>：该文献综述了</a:t>
            </a:r>
            <a:r>
              <a:rPr lang="en-US" altLang="zh-CN"/>
              <a:t>MBTI</a:t>
            </a:r>
            <a:r>
              <a:rPr lang="zh-CN" altLang="en-US"/>
              <a:t>人格类型量表在不同领域的应用，包括科技、教育、管理等，指出</a:t>
            </a:r>
            <a:r>
              <a:rPr lang="en-US" altLang="zh-CN"/>
              <a:t>MBTI</a:t>
            </a:r>
            <a:r>
              <a:rPr lang="zh-CN" altLang="en-US"/>
              <a:t>在评估人格类型方面的应用广泛且深入，可以为面试和职业选择提供参考。</a:t>
            </a:r>
            <a:r>
              <a:rPr lang="en-US" altLang="zh-CN"/>
              <a:t>  </a:t>
            </a:r>
            <a:endParaRPr lang="en-US" altLang="zh-CN"/>
          </a:p>
          <a:p>
            <a:r>
              <a:rPr lang="en-US" altLang="zh-CN"/>
              <a:t>    [MBTI</a:t>
            </a:r>
            <a:r>
              <a:rPr lang="zh-CN" altLang="en-US"/>
              <a:t>人格类型量表：在国内外近十年的应用研究</a:t>
            </a:r>
            <a:r>
              <a:rPr lang="en-US" altLang="zh-CN"/>
              <a:t>](https://pdf.hanspub.org/ASS20220500000_64612787.pdf)</a:t>
            </a:r>
            <a:endParaRPr lang="en-US" altLang="zh-CN"/>
          </a:p>
          <a:p>
            <a:endParaRPr lang="en-US" altLang="zh-CN"/>
          </a:p>
          <a:p>
            <a:r>
              <a:rPr lang="zh-CN" altLang="en-US"/>
              <a:t>这些文献提供了关于传统性格测试方法（如</a:t>
            </a:r>
            <a:r>
              <a:rPr lang="en-US" altLang="zh-CN"/>
              <a:t>MBTI</a:t>
            </a:r>
            <a:r>
              <a:rPr lang="zh-CN" altLang="en-US"/>
              <a:t>）在面试中的应用及其局限性，为后续提出改进方法提供了有力支持。</a:t>
            </a:r>
            <a:endParaRPr lang="zh-CN" altLang="en-US"/>
          </a:p>
        </p:txBody>
      </p:sp>
    </p:spTree>
    <p:custDataLst>
      <p:tags r:id="rId1"/>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11194580" y="20330"/>
            <a:ext cx="997420" cy="864864"/>
            <a:chOff x="10680230" y="2861016"/>
            <a:chExt cx="1444222" cy="1252286"/>
          </a:xfrm>
        </p:grpSpPr>
        <p:sp>
          <p:nvSpPr>
            <p:cNvPr id="3" name="椭圆 2"/>
            <p:cNvSpPr/>
            <p:nvPr userDrawn="1">
              <p:custDataLst>
                <p:tags r:id="rId2"/>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2" name="椭圆 11"/>
            <p:cNvSpPr/>
            <p:nvPr userDrawn="1">
              <p:custDataLst>
                <p:tags r:id="rId3"/>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6" name="直接连接符 5"/>
          <p:cNvCxnSpPr/>
          <p:nvPr>
            <p:custDataLst>
              <p:tags r:id="rId4"/>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5"/>
            </p:custDataLst>
          </p:nvPr>
        </p:nvSpPr>
        <p:spPr>
          <a:xfrm>
            <a:off x="852170" y="1647825"/>
            <a:ext cx="11245215" cy="29952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en-US" altLang="zh-CN" sz="2000" b="1" spc="100" dirty="0">
                <a:ln w="3175">
                  <a:noFill/>
                  <a:prstDash val="dash"/>
                </a:ln>
                <a:solidFill>
                  <a:schemeClr val="dk1">
                    <a:lumMod val="75000"/>
                    <a:lumOff val="25000"/>
                  </a:schemeClr>
                </a:solidFill>
                <a:uFillTx/>
                <a:latin typeface="Arial" panose="020B0604020202020204" pitchFamily="34" charset="0"/>
                <a:ea typeface="Arial" panose="020B0604020202020204" pitchFamily="34" charset="0"/>
                <a:cs typeface="Arial" panose="020B0604020202020204" pitchFamily="34" charset="0"/>
              </a:rPr>
              <a:t>Advantages of Multimodal MBTI Testing</a:t>
            </a:r>
            <a:endParaRPr lang="en-US" altLang="zh-CN" sz="2000" b="1" spc="100" dirty="0">
              <a:ln w="3175">
                <a:noFill/>
                <a:prstDash val="dash"/>
              </a:ln>
              <a:solidFill>
                <a:schemeClr val="dk1">
                  <a:lumMod val="75000"/>
                  <a:lumOff val="25000"/>
                </a:schemeClr>
              </a:solidFill>
              <a:uFillTx/>
              <a:latin typeface="Arial" panose="020B0604020202020204" pitchFamily="34" charset="0"/>
              <a:ea typeface="Arial" panose="020B0604020202020204" pitchFamily="34" charset="0"/>
              <a:cs typeface="Arial" panose="020B0604020202020204" pitchFamily="34" charset="0"/>
            </a:endParaRPr>
          </a:p>
          <a:p>
            <a:pPr marL="285750" indent="-285750" algn="l" fontAlgn="auto">
              <a:lnSpc>
                <a:spcPct val="120000"/>
              </a:lnSpc>
              <a:spcAft>
                <a:spcPts val="800"/>
              </a:spcAft>
              <a:buChar char="•"/>
            </a:pPr>
            <a:r>
              <a:rPr lang="en-US" altLang="zh-CN" sz="1800" spc="100" dirty="0">
                <a:ln w="3175">
                  <a:noFill/>
                  <a:prstDash val="dash"/>
                </a:ln>
                <a:solidFill>
                  <a:schemeClr val="dk1">
                    <a:lumMod val="75000"/>
                    <a:lumOff val="25000"/>
                  </a:schemeClr>
                </a:solidFill>
                <a:uFillTx/>
                <a:latin typeface="Arial" panose="020B0604020202020204" pitchFamily="34" charset="0"/>
                <a:ea typeface="Arial" panose="020B0604020202020204" pitchFamily="34" charset="0"/>
                <a:cs typeface="Arial" panose="020B0604020202020204" pitchFamily="34" charset="0"/>
              </a:rPr>
              <a:t>Multimodal MBTI testing integrates multiple data inputs such as text, images, and audio.</a:t>
            </a:r>
            <a:endParaRPr lang="en-US" altLang="zh-CN" sz="1800" spc="100" dirty="0">
              <a:ln w="3175">
                <a:noFill/>
                <a:prstDash val="dash"/>
              </a:ln>
              <a:solidFill>
                <a:schemeClr val="dk1">
                  <a:lumMod val="75000"/>
                  <a:lumOff val="25000"/>
                </a:schemeClr>
              </a:solidFill>
              <a:uFillTx/>
              <a:latin typeface="Arial" panose="020B0604020202020204" pitchFamily="34" charset="0"/>
              <a:ea typeface="Arial" panose="020B0604020202020204" pitchFamily="34" charset="0"/>
              <a:cs typeface="Arial" panose="020B0604020202020204" pitchFamily="34" charset="0"/>
            </a:endParaRPr>
          </a:p>
          <a:p>
            <a:pPr marL="285750" indent="-285750" algn="l" fontAlgn="auto">
              <a:lnSpc>
                <a:spcPct val="120000"/>
              </a:lnSpc>
              <a:spcAft>
                <a:spcPts val="800"/>
              </a:spcAft>
              <a:buChar char="•"/>
            </a:pPr>
            <a:r>
              <a:rPr lang="en-US" altLang="zh-CN" sz="1800" spc="100" dirty="0">
                <a:ln w="3175">
                  <a:noFill/>
                  <a:prstDash val="dash"/>
                </a:ln>
                <a:solidFill>
                  <a:schemeClr val="dk1">
                    <a:lumMod val="75000"/>
                    <a:lumOff val="25000"/>
                  </a:schemeClr>
                </a:solidFill>
                <a:uFillTx/>
                <a:latin typeface="Arial" panose="020B0604020202020204" pitchFamily="34" charset="0"/>
                <a:ea typeface="Arial" panose="020B0604020202020204" pitchFamily="34" charset="0"/>
                <a:cs typeface="Arial" panose="020B0604020202020204" pitchFamily="34" charset="0"/>
              </a:rPr>
              <a:t>It provides a more comprehensive assessment by capturing rich contextual information and details.</a:t>
            </a:r>
            <a:endParaRPr lang="en-US" altLang="zh-CN" sz="1800" spc="100" dirty="0">
              <a:ln w="3175">
                <a:noFill/>
                <a:prstDash val="dash"/>
              </a:ln>
              <a:solidFill>
                <a:schemeClr val="dk1">
                  <a:lumMod val="75000"/>
                  <a:lumOff val="25000"/>
                </a:schemeClr>
              </a:solidFill>
              <a:uFillTx/>
              <a:latin typeface="Arial" panose="020B0604020202020204" pitchFamily="34" charset="0"/>
              <a:ea typeface="Arial" panose="020B0604020202020204" pitchFamily="34" charset="0"/>
              <a:cs typeface="Arial" panose="020B0604020202020204" pitchFamily="34" charset="0"/>
            </a:endParaRPr>
          </a:p>
          <a:p>
            <a:pPr marL="285750" indent="-285750" algn="l" fontAlgn="auto">
              <a:lnSpc>
                <a:spcPct val="120000"/>
              </a:lnSpc>
              <a:spcAft>
                <a:spcPts val="800"/>
              </a:spcAft>
              <a:buChar char="•"/>
            </a:pPr>
            <a:r>
              <a:rPr lang="en-US" altLang="zh-CN" sz="1800" spc="100" dirty="0">
                <a:ln w="3175">
                  <a:noFill/>
                  <a:prstDash val="dash"/>
                </a:ln>
                <a:solidFill>
                  <a:schemeClr val="dk1">
                    <a:lumMod val="75000"/>
                    <a:lumOff val="25000"/>
                  </a:schemeClr>
                </a:solidFill>
                <a:uFillTx/>
                <a:latin typeface="Arial" panose="020B0604020202020204" pitchFamily="34" charset="0"/>
                <a:ea typeface="Arial" panose="020B0604020202020204" pitchFamily="34" charset="0"/>
                <a:cs typeface="Arial" panose="020B0604020202020204" pitchFamily="34" charset="0"/>
              </a:rPr>
              <a:t>This enhances the accuracy and reliability of the test results.</a:t>
            </a:r>
            <a:r>
              <a:rPr lang="zh-CN" altLang="en-US" sz="1800" spc="100" dirty="0">
                <a:ln w="3175">
                  <a:noFill/>
                  <a:prstDash val="dash"/>
                </a:ln>
                <a:solidFill>
                  <a:schemeClr val="dk1">
                    <a:lumMod val="75000"/>
                    <a:lumOff val="25000"/>
                  </a:schemeClr>
                </a:solidFill>
                <a:uFillTx/>
                <a:latin typeface="Arial" panose="020B0604020202020204" pitchFamily="34" charset="0"/>
                <a:ea typeface="Arial" panose="020B0604020202020204" pitchFamily="34" charset="0"/>
                <a:cs typeface="Arial" panose="020B0604020202020204" pitchFamily="34" charset="0"/>
              </a:rPr>
              <a:t>
</a:t>
            </a:r>
            <a:endParaRPr lang="zh-CN" altLang="en-US" sz="1800" spc="100" dirty="0">
              <a:ln w="3175">
                <a:noFill/>
                <a:prstDash val="dash"/>
              </a:ln>
              <a:solidFill>
                <a:schemeClr val="dk1">
                  <a:lumMod val="75000"/>
                  <a:lumOff val="2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2" name="文本框 1"/>
          <p:cNvSpPr txBox="1"/>
          <p:nvPr/>
        </p:nvSpPr>
        <p:spPr>
          <a:xfrm>
            <a:off x="852170" y="701040"/>
            <a:ext cx="9754870" cy="1568450"/>
          </a:xfrm>
          <a:prstGeom prst="rect">
            <a:avLst/>
          </a:prstGeom>
          <a:noFill/>
        </p:spPr>
        <p:txBody>
          <a:bodyPr wrap="square" rtlCol="0">
            <a:spAutoFit/>
          </a:bodyPr>
          <a:p>
            <a:r>
              <a:rPr lang="zh-CN" altLang="en-US" sz="32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Dynamic Personality Recognition through Multimodal AI System
</a:t>
            </a:r>
            <a:endParaRPr lang="zh-CN" altLang="en-US" sz="32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Separate Data Processing and Transformation</a:t>
            </a:r>
            <a:endParaRPr lang="en-US" altLang="zh-CN"/>
          </a:p>
        </p:txBody>
      </p:sp>
      <p:sp>
        <p:nvSpPr>
          <p:cNvPr id="3" name="内容占位符 2"/>
          <p:cNvSpPr>
            <a:spLocks noGrp="1"/>
          </p:cNvSpPr>
          <p:nvPr>
            <p:ph idx="1"/>
          </p:nvPr>
        </p:nvSpPr>
        <p:spPr/>
        <p:txBody>
          <a:bodyPr/>
          <a:p>
            <a:r>
              <a:t>方法概述</a:t>
            </a:r>
          </a:p>
          <a:p>
            <a:r>
              <a:t>我们的性格检测系统创新性地融合了多模态感知与大语言模型（</a:t>
            </a:r>
            <a:r>
              <a:rPr lang="en-US" altLang="zh-CN"/>
              <a:t>MLLM</a:t>
            </a:r>
            <a:r>
              <a:t>）技术，通过对面试者的语言表达、语音特征、面部表情及肢体动作进行全方位分析，构建多维度的性格评估模型。系统采用</a:t>
            </a:r>
            <a:r>
              <a:rPr lang="en-US" altLang="zh-CN"/>
              <a:t>"</a:t>
            </a:r>
            <a:r>
              <a:t>视频解构-特征提取-多模态融合-性格画像</a:t>
            </a:r>
            <a:r>
              <a:rPr lang="en-US" altLang="zh-CN"/>
              <a:t>"</a:t>
            </a:r>
            <a:r>
              <a:t>的四阶段分析流程，突破传统单一维度测评的局限，实现更精准的人格特质识别。</a:t>
            </a:r>
          </a:p>
          <a:p>
            <a:r>
              <a:rPr sz="2200" b="1"/>
              <a:t>核心技术模块</a:t>
            </a:r>
            <a:endParaRPr sz="2200" b="1"/>
          </a:p>
          <a:p>
            <a:r>
              <a:rPr b="1"/>
              <a:t>视频智能解构</a:t>
            </a:r>
            <a:endParaRPr b="1"/>
          </a:p>
          <a:p>
            <a:r>
              <a:t>通过自研的流媒体处理引擎，实时分离视频中的音轨与画面（帧率自适应可达</a:t>
            </a:r>
            <a:r>
              <a:rPr lang="en-US" altLang="zh-CN"/>
              <a:t>60fps</a:t>
            </a:r>
            <a:r>
              <a:t>），同步进行：▶ 语音转文字（支持中英双语及方言识别）▶ 声纹特征提取（基频、语速、停顿频率等</a:t>
            </a:r>
            <a:r>
              <a:rPr lang="en-US" altLang="zh-CN"/>
              <a:t>12</a:t>
            </a:r>
            <a:r>
              <a:t>维参数）▶ 关键帧捕捉（微表情识别精度达</a:t>
            </a:r>
            <a:r>
              <a:rPr lang="en-US" altLang="zh-CN"/>
              <a:t>50ms</a:t>
            </a:r>
            <a:r>
              <a:t>级）</a:t>
            </a:r>
          </a:p>
          <a:p>
            <a:pPr marL="0" indent="0">
              <a:buNone/>
            </a:pPr>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Separate Data Processing and Transformation</a:t>
            </a:r>
            <a:endParaRPr lang="en-US" altLang="zh-CN"/>
          </a:p>
        </p:txBody>
      </p:sp>
      <p:sp>
        <p:nvSpPr>
          <p:cNvPr id="3" name="内容占位符 2"/>
          <p:cNvSpPr>
            <a:spLocks noGrp="1"/>
          </p:cNvSpPr>
          <p:nvPr>
            <p:ph idx="1"/>
          </p:nvPr>
        </p:nvSpPr>
        <p:spPr/>
        <p:txBody>
          <a:bodyPr/>
          <a:p>
            <a:pPr marL="0" indent="0">
              <a:buNone/>
            </a:pPr>
            <a:r>
              <a:rPr lang="zh-CN" altLang="en-US" b="1"/>
              <a:t>语言内容分析</a:t>
            </a:r>
            <a:endParaRPr lang="zh-CN" altLang="en-US" b="1"/>
          </a:p>
          <a:p>
            <a:r>
              <a:rPr lang="zh-CN" altLang="en-US"/>
              <a:t>基于千亿参数大语言模型，构建三维语义分析体系：</a:t>
            </a:r>
            <a:endParaRPr lang="zh-CN" altLang="en-US"/>
          </a:p>
          <a:p>
            <a:r>
              <a:rPr lang="en-US" altLang="en-US"/>
              <a:t>▶</a:t>
            </a:r>
            <a:r>
              <a:rPr lang="en-US" altLang="zh-CN"/>
              <a:t> </a:t>
            </a:r>
            <a:r>
              <a:rPr lang="zh-CN" altLang="en-US"/>
              <a:t>主题聚类：识别回答中的核心价值取向</a:t>
            </a:r>
            <a:endParaRPr lang="zh-CN" altLang="en-US"/>
          </a:p>
          <a:p>
            <a:r>
              <a:rPr lang="en-US" altLang="en-US"/>
              <a:t>▶</a:t>
            </a:r>
            <a:r>
              <a:rPr lang="en-US" altLang="zh-CN"/>
              <a:t> </a:t>
            </a:r>
            <a:r>
              <a:rPr lang="zh-CN" altLang="en-US"/>
              <a:t>情感映射：量化积极</a:t>
            </a:r>
            <a:r>
              <a:rPr lang="en-US" altLang="zh-CN"/>
              <a:t>/</a:t>
            </a:r>
            <a:r>
              <a:rPr lang="zh-CN" altLang="en-US"/>
              <a:t>消极词汇密度（</a:t>
            </a:r>
            <a:r>
              <a:rPr lang="en-US" altLang="zh-CN"/>
              <a:t>NRC</a:t>
            </a:r>
            <a:r>
              <a:rPr lang="zh-CN" altLang="en-US"/>
              <a:t>情感词典）</a:t>
            </a:r>
            <a:endParaRPr lang="zh-CN" altLang="en-US"/>
          </a:p>
          <a:p>
            <a:r>
              <a:rPr lang="en-US" altLang="en-US"/>
              <a:t>▶</a:t>
            </a:r>
            <a:r>
              <a:rPr lang="en-US" altLang="zh-CN"/>
              <a:t> </a:t>
            </a:r>
            <a:r>
              <a:rPr lang="zh-CN" altLang="en-US"/>
              <a:t>逻辑关联：通过话语连贯性评估认知复杂度</a:t>
            </a:r>
            <a:endParaRPr lang="zh-CN" altLang="en-US"/>
          </a:p>
          <a:p>
            <a:pPr marL="0" indent="0">
              <a:buNone/>
            </a:pPr>
            <a:r>
              <a:rPr lang="zh-CN" altLang="en-US" b="1"/>
              <a:t>非语言行为建模</a:t>
            </a:r>
            <a:r>
              <a:rPr b="1"/>
              <a:t>-</a:t>
            </a:r>
            <a:r>
              <a:rPr lang="zh-CN" altLang="en-US" b="1"/>
              <a:t>视觉特征引擎</a:t>
            </a:r>
            <a:endParaRPr lang="zh-CN" altLang="en-US" b="1"/>
          </a:p>
          <a:p>
            <a:r>
              <a:rPr lang="en-US" altLang="en-US"/>
              <a:t>▶</a:t>
            </a:r>
            <a:r>
              <a:rPr lang="en-US" altLang="zh-CN"/>
              <a:t> </a:t>
            </a:r>
            <a:r>
              <a:rPr lang="zh-CN" altLang="en-US"/>
              <a:t>微表情识别：基于</a:t>
            </a:r>
            <a:r>
              <a:rPr lang="en-US" altLang="zh-CN"/>
              <a:t>FACS</a:t>
            </a:r>
            <a:r>
              <a:rPr lang="zh-CN" altLang="en-US"/>
              <a:t>编码系统，捕捉</a:t>
            </a:r>
            <a:r>
              <a:rPr lang="en-US" altLang="zh-CN"/>
              <a:t>28</a:t>
            </a:r>
            <a:r>
              <a:rPr lang="zh-CN" altLang="en-US"/>
              <a:t>类基础表情单元</a:t>
            </a:r>
            <a:endParaRPr lang="zh-CN" altLang="en-US"/>
          </a:p>
          <a:p>
            <a:r>
              <a:rPr lang="en-US" altLang="en-US"/>
              <a:t>▶</a:t>
            </a:r>
            <a:r>
              <a:rPr lang="en-US" altLang="zh-CN"/>
              <a:t> </a:t>
            </a:r>
            <a:r>
              <a:rPr lang="zh-CN" altLang="en-US"/>
              <a:t>姿态分析：通过</a:t>
            </a:r>
            <a:r>
              <a:rPr lang="en-US" altLang="zh-CN"/>
              <a:t>OpenPose</a:t>
            </a:r>
            <a:r>
              <a:rPr lang="zh-CN" altLang="en-US"/>
              <a:t>架构建立</a:t>
            </a:r>
            <a:r>
              <a:rPr lang="en-US" altLang="zh-CN"/>
              <a:t>17</a:t>
            </a:r>
            <a:r>
              <a:rPr lang="zh-CN" altLang="en-US"/>
              <a:t>节点骨骼模型，量化手势幅度、身体朝向等动态特征</a:t>
            </a:r>
            <a:endParaRPr lang="zh-CN" altLang="en-US"/>
          </a:p>
          <a:p>
            <a:r>
              <a:rPr lang="en-US" altLang="en-US"/>
              <a:t>▶</a:t>
            </a:r>
            <a:r>
              <a:rPr lang="en-US" altLang="zh-CN"/>
              <a:t> </a:t>
            </a:r>
            <a:r>
              <a:rPr lang="zh-CN" altLang="en-US"/>
              <a:t>注视轨迹：瞳孔定位算法精确计算视觉关注区域</a:t>
            </a:r>
            <a:endParaRPr lang="zh-CN" altLang="en-US"/>
          </a:p>
          <a:p>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Separate Data Processing and Transformation</a:t>
            </a:r>
            <a:endParaRPr lang="en-US" altLang="zh-CN"/>
          </a:p>
        </p:txBody>
      </p:sp>
      <p:sp>
        <p:nvSpPr>
          <p:cNvPr id="3" name="内容占位符 2"/>
          <p:cNvSpPr>
            <a:spLocks noGrp="1"/>
          </p:cNvSpPr>
          <p:nvPr>
            <p:ph idx="1"/>
          </p:nvPr>
        </p:nvSpPr>
        <p:spPr/>
        <p:txBody>
          <a:bodyPr/>
          <a:p>
            <a:r>
              <a:rPr lang="zh-CN" altLang="en-US" b="1"/>
              <a:t>多模态决策融合</a:t>
            </a:r>
            <a:endParaRPr lang="zh-CN" altLang="en-US" b="1"/>
          </a:p>
          <a:p>
            <a:r>
              <a:rPr lang="zh-CN" altLang="en-US"/>
              <a:t>开发跨模态注意力机制，动态调节各维度权重：</a:t>
            </a:r>
            <a:endParaRPr lang="zh-CN" altLang="en-US"/>
          </a:p>
          <a:p>
            <a:r>
              <a:rPr lang="zh-CN" altLang="en-US"/>
              <a:t>语音韵律（音量波动、语调升降）与语义情感一致性校验</a:t>
            </a:r>
            <a:endParaRPr lang="zh-CN" altLang="en-US"/>
          </a:p>
          <a:p>
            <a:r>
              <a:rPr lang="zh-CN" altLang="en-US"/>
              <a:t>微表情瞬态变化（如抿嘴</a:t>
            </a:r>
            <a:r>
              <a:rPr lang="en-US" altLang="zh-CN"/>
              <a:t>/</a:t>
            </a:r>
            <a:r>
              <a:rPr lang="zh-CN" altLang="en-US"/>
              <a:t>挑眉）与语言内容的矛盾检测</a:t>
            </a:r>
            <a:endParaRPr lang="zh-CN" altLang="en-US"/>
          </a:p>
          <a:p>
            <a:r>
              <a:rPr lang="zh-CN" altLang="en-US"/>
              <a:t>肢体开放度（手臂伸展角度）与心理防御机制关联建模</a:t>
            </a:r>
            <a:endParaRPr lang="zh-CN"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Problem</a:t>
            </a:r>
            <a:endParaRPr lang="en-US" altLang="zh-CN"/>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Problem </a:t>
            </a:r>
            <a:endParaRPr lang="en-US" altLang="zh-CN"/>
          </a:p>
        </p:txBody>
      </p:sp>
      <p:sp>
        <p:nvSpPr>
          <p:cNvPr id="3" name="内容占位符 2"/>
          <p:cNvSpPr>
            <a:spLocks noGrp="1"/>
          </p:cNvSpPr>
          <p:nvPr>
            <p:ph idx="1"/>
          </p:nvPr>
        </p:nvSpPr>
        <p:spPr>
          <a:xfrm>
            <a:off x="669826" y="1297317"/>
            <a:ext cx="10852237" cy="2115974"/>
          </a:xfrm>
        </p:spPr>
        <p:txBody>
          <a:bodyPr>
            <a:noAutofit/>
          </a:bodyPr>
          <a:p>
            <a:pPr marL="0" indent="0">
              <a:lnSpc>
                <a:spcPct val="100000"/>
              </a:lnSpc>
              <a:buNone/>
            </a:pPr>
            <a:r>
              <a:rPr lang="en-US" altLang="zh-CN" sz="2000" b="1" spc="0">
                <a:latin typeface="Arial" panose="020B0604020202020204" pitchFamily="34" charset="0"/>
                <a:ea typeface="Arial" panose="020B0604020202020204" pitchFamily="34" charset="0"/>
                <a:cs typeface="Arial" panose="020B0604020202020204" pitchFamily="34" charset="0"/>
              </a:rPr>
              <a:t>Social Desirability Bias In Research</a:t>
            </a:r>
            <a:endParaRPr lang="en-US" altLang="zh-CN" sz="2000" b="1" spc="0">
              <a:latin typeface="Arial" panose="020B0604020202020204" pitchFamily="34" charset="0"/>
              <a:ea typeface="Arial" panose="020B0604020202020204" pitchFamily="34" charset="0"/>
              <a:cs typeface="Arial" panose="020B0604020202020204" pitchFamily="34" charset="0"/>
            </a:endParaRPr>
          </a:p>
          <a:p>
            <a:pPr>
              <a:lnSpc>
                <a:spcPct val="100000"/>
              </a:lnSpc>
              <a:spcAft>
                <a:spcPts val="0"/>
              </a:spcAft>
            </a:pPr>
            <a:r>
              <a:rPr lang="en-US" altLang="zh-CN" sz="1800" spc="0">
                <a:latin typeface="Arial" panose="020B0604020202020204" pitchFamily="34" charset="0"/>
                <a:ea typeface="Arial" panose="020B0604020202020204" pitchFamily="34" charset="0"/>
                <a:cs typeface="Arial" panose="020B0604020202020204" pitchFamily="34" charset="0"/>
              </a:rPr>
              <a:t>Social desirability bias leads participants to provide inaccurate responses.</a:t>
            </a:r>
            <a:endParaRPr lang="en-US" altLang="zh-CN" sz="1800" spc="0">
              <a:latin typeface="Arial" panose="020B0604020202020204" pitchFamily="34" charset="0"/>
              <a:ea typeface="Arial" panose="020B0604020202020204" pitchFamily="34" charset="0"/>
              <a:cs typeface="Arial" panose="020B0604020202020204" pitchFamily="34" charset="0"/>
            </a:endParaRPr>
          </a:p>
          <a:p>
            <a:pPr>
              <a:lnSpc>
                <a:spcPct val="100000"/>
              </a:lnSpc>
              <a:spcAft>
                <a:spcPts val="0"/>
              </a:spcAft>
            </a:pPr>
            <a:r>
              <a:rPr lang="en-US" altLang="zh-CN" sz="1800" spc="0">
                <a:latin typeface="Arial" panose="020B0604020202020204" pitchFamily="34" charset="0"/>
                <a:ea typeface="Arial" panose="020B0604020202020204" pitchFamily="34" charset="0"/>
                <a:cs typeface="Arial" panose="020B0604020202020204" pitchFamily="34" charset="0"/>
              </a:rPr>
              <a:t>This affects the validity and reliability of research results.</a:t>
            </a:r>
            <a:endParaRPr lang="en-US" altLang="zh-CN" sz="1800" spc="0">
              <a:latin typeface="Arial" panose="020B0604020202020204" pitchFamily="34" charset="0"/>
              <a:ea typeface="Arial" panose="020B0604020202020204" pitchFamily="34" charset="0"/>
              <a:cs typeface="Arial" panose="020B0604020202020204" pitchFamily="34" charset="0"/>
            </a:endParaRPr>
          </a:p>
          <a:p>
            <a:pPr>
              <a:lnSpc>
                <a:spcPct val="100000"/>
              </a:lnSpc>
              <a:spcAft>
                <a:spcPts val="0"/>
              </a:spcAft>
            </a:pPr>
            <a:r>
              <a:rPr lang="en-US" altLang="zh-CN" sz="1800" spc="0">
                <a:latin typeface="Arial" panose="020B0604020202020204" pitchFamily="34" charset="0"/>
                <a:ea typeface="Arial" panose="020B0604020202020204" pitchFamily="34" charset="0"/>
                <a:cs typeface="Arial" panose="020B0604020202020204" pitchFamily="34" charset="0"/>
              </a:rPr>
              <a:t>It is difficult to accurately measure true feelings during testing, leading to significant differences in retest results.</a:t>
            </a:r>
            <a:endParaRPr lang="en-US" altLang="zh-CN" sz="1800" spc="0">
              <a:latin typeface="Arial" panose="020B0604020202020204" pitchFamily="34" charset="0"/>
              <a:ea typeface="Arial" panose="020B0604020202020204" pitchFamily="34" charset="0"/>
              <a:cs typeface="Arial" panose="020B0604020202020204" pitchFamily="34" charset="0"/>
            </a:endParaRPr>
          </a:p>
          <a:p>
            <a:pPr>
              <a:lnSpc>
                <a:spcPct val="100000"/>
              </a:lnSpc>
              <a:spcAft>
                <a:spcPts val="0"/>
              </a:spcAft>
            </a:pPr>
            <a:r>
              <a:rPr lang="en-US" altLang="zh-CN" sz="1800" spc="0">
                <a:latin typeface="Arial" panose="020B0604020202020204" pitchFamily="34" charset="0"/>
                <a:ea typeface="Arial" panose="020B0604020202020204" pitchFamily="34" charset="0"/>
                <a:cs typeface="Arial" panose="020B0604020202020204" pitchFamily="34" charset="0"/>
              </a:rPr>
              <a:t>In corporate recruitment, many people are aware of the "tricks" to pass these tests, resulting in unreliable test outcomes.</a:t>
            </a:r>
            <a:endParaRPr lang="en-US" altLang="zh-CN" sz="1800" spc="0">
              <a:latin typeface="Arial" panose="020B0604020202020204" pitchFamily="34" charset="0"/>
              <a:ea typeface="Arial" panose="020B0604020202020204" pitchFamily="34" charset="0"/>
              <a:cs typeface="Arial" panose="020B0604020202020204" pitchFamily="34" charset="0"/>
            </a:endParaRPr>
          </a:p>
          <a:p>
            <a:pPr marL="0" indent="0">
              <a:lnSpc>
                <a:spcPct val="100000"/>
              </a:lnSpc>
              <a:spcAft>
                <a:spcPts val="0"/>
              </a:spcAft>
              <a:buNone/>
            </a:pPr>
            <a:endParaRPr lang="en-US" altLang="zh-CN" sz="1800" spc="0">
              <a:latin typeface="Arial" panose="020B0604020202020204" pitchFamily="34" charset="0"/>
              <a:ea typeface="Arial" panose="020B0604020202020204" pitchFamily="34" charset="0"/>
              <a:cs typeface="Arial" panose="020B0604020202020204" pitchFamily="34" charset="0"/>
            </a:endParaRPr>
          </a:p>
        </p:txBody>
      </p:sp>
      <p:sp>
        <p:nvSpPr>
          <p:cNvPr id="4" name="文本框 3"/>
          <p:cNvSpPr txBox="1"/>
          <p:nvPr userDrawn="1"/>
        </p:nvSpPr>
        <p:spPr>
          <a:xfrm>
            <a:off x="669899" y="3824800"/>
            <a:ext cx="10612786" cy="1575387"/>
          </a:xfrm>
          <a:prstGeom prst="rect">
            <a:avLst/>
          </a:prstGeom>
        </p:spPr>
        <p:txBody>
          <a:bodyPr wrap="square" rtlCol="0">
            <a:noAutofit/>
          </a:bodyPr>
          <a:p>
            <a:pPr marL="0" marR="0" lvl="0" indent="0" algn="l" defTabSz="0" rtl="0" eaLnBrk="1" fontAlgn="auto" latinLnBrk="0" hangingPunct="1">
              <a:lnSpc>
                <a:spcPct val="100000"/>
              </a:lnSpc>
              <a:spcBef>
                <a:spcPts val="0"/>
              </a:spcBef>
              <a:spcAft>
                <a:spcPts val="1000"/>
              </a:spcAft>
              <a:buNone/>
            </a:pPr>
            <a:r>
              <a:rPr lang="en-US" altLang="zh-CN" sz="2000" b="1" dirty="0">
                <a:solidFill>
                  <a:schemeClr val="tx1"/>
                </a:solidFill>
                <a:uFillTx/>
                <a:latin typeface="Arial" panose="020B0604020202020204" pitchFamily="34" charset="0"/>
                <a:ea typeface="Arial" panose="020B0604020202020204" pitchFamily="34" charset="0"/>
                <a:cs typeface="Arial" panose="020B0604020202020204" pitchFamily="34" charset="0"/>
              </a:rPr>
              <a:t>Single - Modality May Miss Important Information</a:t>
            </a:r>
            <a:endParaRPr lang="en-US" altLang="zh-CN" sz="2000" b="1" dirty="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altLang="zh-CN"/>
              <a:t>Single - modality assessments lack comprehensiveness and may miss important information. </a:t>
            </a:r>
            <a:endParaRPr lang="en-US" altLang="zh-CN"/>
          </a:p>
          <a:p>
            <a:pPr marL="285750" indent="-285750" algn="l">
              <a:buFont typeface="Arial" panose="020B0604020202020204" pitchFamily="34" charset="0"/>
              <a:buChar char="•"/>
            </a:pPr>
            <a:r>
              <a:rPr lang="en-US" altLang="zh-CN"/>
              <a:t>A text - based assessment may overlook the candidate's voice tone and facial expressions, while an audio - based assessment may miss the candidate's body language and text content.</a:t>
            </a:r>
            <a:endParaRPr lang="en-US" altLang="zh-CN"/>
          </a:p>
        </p:txBody>
      </p:sp>
      <p:sp>
        <p:nvSpPr>
          <p:cNvPr id="5" name="文本框 4"/>
          <p:cNvSpPr txBox="1"/>
          <p:nvPr userDrawn="1"/>
        </p:nvSpPr>
        <p:spPr>
          <a:xfrm>
            <a:off x="1078787" y="2974529"/>
            <a:ext cx="10034388" cy="1309664"/>
          </a:xfrm>
          <a:prstGeom prst="rect">
            <a:avLst/>
          </a:prstGeom>
          <a:solidFill>
            <a:srgbClr val="E2E6ED">
              <a:alpha val="100000"/>
            </a:srgbClr>
          </a:solidFill>
          <a:ln w="12700" cmpd="sng">
            <a:solidFill>
              <a:srgbClr val="AEB5C0">
                <a:alpha val="100000"/>
              </a:srgbClr>
            </a:solidFill>
            <a:prstDash val="solid"/>
            <a:miter lim="800000"/>
          </a:ln>
          <a:effectLst>
            <a:outerShdw blurRad="419100" dist="76200" sx="105000" sy="105000" algn="ctr" rotWithShape="0">
              <a:srgbClr val="000000">
                <a:alpha val="50000"/>
              </a:srgbClr>
            </a:outerShdw>
          </a:effectLst>
        </p:spPr>
        <p:txBody>
          <a:bodyPr wrap="square" rtlCol="0" anchor="ctr">
            <a:noAutofit/>
          </a:bodyPr>
          <a:p>
            <a:pPr algn="ctr"/>
            <a:r>
              <a:rPr lang="en-US" altLang="zh-CN" sz="2200">
                <a:solidFill>
                  <a:srgbClr val="C00000"/>
                </a:solidFill>
              </a:rPr>
              <a:t>How can we </a:t>
            </a:r>
            <a:r>
              <a:rPr lang="en-US" altLang="zh-CN" sz="2400" b="1">
                <a:solidFill>
                  <a:srgbClr val="FF0000"/>
                </a:solidFill>
              </a:rPr>
              <a:t>accurately</a:t>
            </a:r>
            <a:r>
              <a:rPr lang="en-US" altLang="zh-CN" sz="2200">
                <a:solidFill>
                  <a:srgbClr val="C00000"/>
                </a:solidFill>
              </a:rPr>
              <a:t> and </a:t>
            </a:r>
            <a:r>
              <a:rPr lang="en-US" altLang="zh-CN" sz="2400" b="1">
                <a:solidFill>
                  <a:srgbClr val="FF0000"/>
                </a:solidFill>
              </a:rPr>
              <a:t>quantitatively</a:t>
            </a:r>
            <a:r>
              <a:rPr lang="en-US" altLang="zh-CN" sz="2200">
                <a:solidFill>
                  <a:srgbClr val="C00000"/>
                </a:solidFill>
              </a:rPr>
              <a:t> measure a person's personality </a:t>
            </a:r>
            <a:br>
              <a:rPr lang="en-US" altLang="zh-CN" sz="2200">
                <a:solidFill>
                  <a:srgbClr val="C00000"/>
                </a:solidFill>
              </a:rPr>
            </a:br>
            <a:r>
              <a:rPr lang="en-US" altLang="zh-CN" sz="2400" b="1">
                <a:solidFill>
                  <a:srgbClr val="FF0000"/>
                </a:solidFill>
              </a:rPr>
              <a:t>without various biases</a:t>
            </a:r>
            <a:r>
              <a:rPr lang="en-US" altLang="zh-CN" sz="2200">
                <a:solidFill>
                  <a:srgbClr val="C00000"/>
                </a:solidFill>
              </a:rPr>
              <a:t>?</a:t>
            </a:r>
            <a:endParaRPr lang="zh-CN" altLang="en-US">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Existing Methods</a:t>
            </a:r>
            <a:endParaRPr lang="en-US" altLang="zh-CN"/>
          </a:p>
        </p:txBody>
      </p:sp>
      <p:sp>
        <p:nvSpPr>
          <p:cNvPr id="3" name="内容占位符 2"/>
          <p:cNvSpPr>
            <a:spLocks noGrp="1"/>
          </p:cNvSpPr>
          <p:nvPr>
            <p:ph idx="1"/>
          </p:nvPr>
        </p:nvSpPr>
        <p:spPr>
          <a:xfrm>
            <a:off x="669899" y="1000358"/>
            <a:ext cx="10852237" cy="5111378"/>
          </a:xfrm>
        </p:spPr>
        <p:txBody>
          <a:bodyPr/>
          <a:p>
            <a:pPr marL="0" marR="0" lvl="0" indent="0" algn="l" defTabSz="0" rtl="0" eaLnBrk="1" latinLnBrk="0" hangingPunct="1">
              <a:lnSpc>
                <a:spcPct val="100000"/>
              </a:lnSpc>
              <a:spcBef>
                <a:spcPts val="0"/>
              </a:spcBef>
              <a:spcAft>
                <a:spcPts val="0"/>
              </a:spcAft>
              <a:buNone/>
            </a:pPr>
            <a:r>
              <a:rPr lang="en-US" altLang="zh-CN" sz="2000" b="1" spc="0">
                <a:solidFill>
                  <a:schemeClr val="tx1"/>
                </a:solidFill>
                <a:uFillTx/>
                <a:latin typeface="Arial" panose="020B0604020202020204" pitchFamily="34" charset="0"/>
                <a:ea typeface="Arial" panose="020B0604020202020204" pitchFamily="34" charset="0"/>
                <a:cs typeface="Arial" panose="020B0604020202020204" pitchFamily="34" charset="0"/>
              </a:rPr>
              <a:t>Questionnaire Method</a:t>
            </a:r>
            <a:endParaRPr lang="en-US" altLang="zh-CN" sz="2000" b="1"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In traditional personality assessment methods, filling out questionnaires is one of the most common ways. Job candidates need to answer a series of questions based on their own situations, such as the MBTI questionnaire and the Big Five Personality questionnaire. These questionnaires assess candidates' personality traits through standardized questions and scoring systems. However, this method is susceptible to social desirability bias, where candidates may provide insincere answers to impress interviewers. For example, studies have shown that many candidates exaggerate their strengths and conceal their weaknesses in self</a:t>
            </a:r>
            <a:r>
              <a:rPr sz="1800" spc="0">
                <a:solidFill>
                  <a:schemeClr val="tx1"/>
                </a:solidFill>
                <a:uFillTx/>
                <a:latin typeface="Arial" panose="020B0604020202020204" pitchFamily="34" charset="0"/>
                <a:ea typeface="Arial" panose="020B0604020202020204" pitchFamily="34" charset="0"/>
                <a:cs typeface="Arial" panose="020B0604020202020204" pitchFamily="34" charset="0"/>
              </a:rPr>
              <a:t>-</a:t>
            </a: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report questionnaires, leading to inaccurate assessment results.</a:t>
            </a: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2000" b="1" spc="0">
                <a:solidFill>
                  <a:schemeClr val="tx1"/>
                </a:solidFill>
                <a:uFillTx/>
                <a:latin typeface="Arial" panose="020B0604020202020204" pitchFamily="34" charset="0"/>
                <a:ea typeface="Arial" panose="020B0604020202020204" pitchFamily="34" charset="0"/>
                <a:cs typeface="Arial" panose="020B0604020202020204" pitchFamily="34" charset="0"/>
              </a:rPr>
              <a:t>Interviewer's Subjective Judgment</a:t>
            </a:r>
            <a:endParaRPr lang="en-US" altLang="zh-CN" sz="2000" b="1"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During the interview process, interviewers make subjective judgments about candidates' personalities based on their observations and experience. Interviewers pay attention to candidates' language expression, behavior, facial expressions, and other aspects to form an impression of their personalities. However, such subjective judgment is easily influenced by the interviewers' personal biases and subjective factors, lacking objectivity and reliability. For example, interviewers may have prejudices against candidates due to stereotypes about certain personality types, affecting recruitment decisions.  </a:t>
            </a:r>
            <a:endParaRPr lang="zh-CN" altLang="en-US"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Existing Methods</a:t>
            </a:r>
            <a:endParaRPr lang="zh-CN" altLang="en-US"/>
          </a:p>
        </p:txBody>
      </p:sp>
      <p:sp>
        <p:nvSpPr>
          <p:cNvPr id="3" name="内容占位符 2"/>
          <p:cNvSpPr>
            <a:spLocks noGrp="1"/>
          </p:cNvSpPr>
          <p:nvPr>
            <p:ph idx="1"/>
          </p:nvPr>
        </p:nvSpPr>
        <p:spPr/>
        <p:txBody>
          <a:bodyPr/>
          <a:p>
            <a:pPr marL="0" algn="l" defTabSz="0">
              <a:lnSpc>
                <a:spcPct val="100000"/>
              </a:lnSpc>
              <a:spcAft>
                <a:spcPts val="0"/>
              </a:spcAft>
              <a:buClrTx/>
              <a:buSzTx/>
              <a:buNone/>
            </a:pPr>
            <a:r>
              <a:rPr lang="en-US" altLang="zh-CN" sz="2000" b="1" spc="0">
                <a:latin typeface="Arial" panose="020B0604020202020204" pitchFamily="34" charset="0"/>
                <a:ea typeface="Arial" panose="020B0604020202020204" pitchFamily="34" charset="0"/>
                <a:cs typeface="Arial" panose="020B0604020202020204" pitchFamily="34" charset="0"/>
              </a:rPr>
              <a:t>Monomodal Personality Recognition(NiuKe AI-NowGPT Model)</a:t>
            </a:r>
            <a:endParaRPr lang="en-US" altLang="zh-CN" sz="2000" b="1" spc="0">
              <a:latin typeface="Arial" panose="020B0604020202020204" pitchFamily="34" charset="0"/>
              <a:ea typeface="Arial" panose="020B0604020202020204" pitchFamily="34" charset="0"/>
              <a:cs typeface="Arial" panose="020B0604020202020204" pitchFamily="34" charset="0"/>
            </a:endParaRPr>
          </a:p>
          <a:p>
            <a:pPr marL="0" algn="l" defTabSz="0">
              <a:lnSpc>
                <a:spcPct val="100000"/>
              </a:lnSpc>
              <a:spcAft>
                <a:spcPts val="0"/>
              </a:spcAft>
              <a:buClrTx/>
              <a:buSzTx/>
            </a:pPr>
            <a:r>
              <a:rPr lang="en-US" altLang="zh-CN" sz="1800" spc="0">
                <a:latin typeface="Arial" panose="020B0604020202020204" pitchFamily="34" charset="0"/>
                <a:ea typeface="Arial" panose="020B0604020202020204" pitchFamily="34" charset="0"/>
                <a:cs typeface="Arial" panose="020B0604020202020204" pitchFamily="34" charset="0"/>
              </a:rPr>
              <a:t>Innovations: Based on the semantic analysis module of the self-developed large language model, it achieves:</a:t>
            </a:r>
            <a:endParaRPr lang="en-US" altLang="zh-CN" sz="1800" spc="0">
              <a:latin typeface="Arial" panose="020B0604020202020204" pitchFamily="34" charset="0"/>
              <a:ea typeface="Arial" panose="020B0604020202020204" pitchFamily="34" charset="0"/>
              <a:cs typeface="Arial" panose="020B0604020202020204" pitchFamily="34" charset="0"/>
            </a:endParaRPr>
          </a:p>
          <a:p>
            <a:pPr marL="0" algn="l" defTabSz="0">
              <a:lnSpc>
                <a:spcPct val="100000"/>
              </a:lnSpc>
              <a:spcAft>
                <a:spcPts val="0"/>
              </a:spcAft>
              <a:buClrTx/>
              <a:buSzTx/>
            </a:pPr>
            <a:r>
              <a:rPr lang="en-US" altLang="zh-CN" sz="1800" spc="0">
                <a:latin typeface="Arial" panose="020B0604020202020204" pitchFamily="34" charset="0"/>
                <a:ea typeface="Arial" panose="020B0604020202020204" pitchFamily="34" charset="0"/>
                <a:cs typeface="Arial" panose="020B0604020202020204" pitchFamily="34" charset="0"/>
              </a:rPr>
              <a:t>- Negative Speech Detection: Identifying the frequency distribution of negative words (such as "impossible," "difficult").</a:t>
            </a:r>
            <a:endParaRPr lang="en-US" altLang="zh-CN" sz="1800" spc="0">
              <a:latin typeface="Arial" panose="020B0604020202020204" pitchFamily="34" charset="0"/>
              <a:ea typeface="Arial" panose="020B0604020202020204" pitchFamily="34" charset="0"/>
              <a:cs typeface="Arial" panose="020B0604020202020204" pitchFamily="34" charset="0"/>
            </a:endParaRPr>
          </a:p>
          <a:p>
            <a:pPr marL="0" algn="l" defTabSz="0">
              <a:lnSpc>
                <a:spcPct val="100000"/>
              </a:lnSpc>
              <a:spcAft>
                <a:spcPts val="0"/>
              </a:spcAft>
              <a:buClrTx/>
              <a:buSzTx/>
            </a:pPr>
            <a:r>
              <a:rPr lang="en-US" altLang="zh-CN" sz="1800" spc="0">
                <a:latin typeface="Arial" panose="020B0604020202020204" pitchFamily="34" charset="0"/>
                <a:ea typeface="Arial" panose="020B0604020202020204" pitchFamily="34" charset="0"/>
                <a:cs typeface="Arial" panose="020B0604020202020204" pitchFamily="34" charset="0"/>
              </a:rPr>
              <a:t>- Cliché Recognition: Detecting templated responses through TF-IDF weighting.</a:t>
            </a:r>
            <a:endParaRPr lang="en-US" altLang="zh-CN" sz="1800" spc="0">
              <a:latin typeface="Arial" panose="020B0604020202020204" pitchFamily="34" charset="0"/>
              <a:ea typeface="Arial" panose="020B0604020202020204" pitchFamily="34" charset="0"/>
              <a:cs typeface="Arial" panose="020B0604020202020204" pitchFamily="34" charset="0"/>
            </a:endParaRPr>
          </a:p>
          <a:p>
            <a:pPr marL="0" algn="l" defTabSz="0">
              <a:lnSpc>
                <a:spcPct val="100000"/>
              </a:lnSpc>
              <a:spcAft>
                <a:spcPts val="0"/>
              </a:spcAft>
              <a:buClrTx/>
              <a:buSzTx/>
            </a:pPr>
            <a:r>
              <a:rPr lang="en-US" altLang="zh-CN" sz="1800" spc="0">
                <a:latin typeface="Arial" panose="020B0604020202020204" pitchFamily="34" charset="0"/>
                <a:ea typeface="Arial" panose="020B0604020202020204" pitchFamily="34" charset="0"/>
                <a:cs typeface="Arial" panose="020B0604020202020204" pitchFamily="34" charset="0"/>
              </a:rPr>
              <a:t>- Cognitive Complexity Assessment: Analyzing the depth of the tree-like structure of argument logic.</a:t>
            </a:r>
            <a:endParaRPr lang="en-US" altLang="zh-CN" sz="1800" spc="0">
              <a:latin typeface="Arial" panose="020B0604020202020204" pitchFamily="34" charset="0"/>
              <a:ea typeface="Arial" panose="020B0604020202020204" pitchFamily="34" charset="0"/>
              <a:cs typeface="Arial" panose="020B0604020202020204" pitchFamily="34" charset="0"/>
            </a:endParaRPr>
          </a:p>
          <a:p>
            <a:pPr marL="0" algn="l" defTabSz="0">
              <a:lnSpc>
                <a:spcPct val="100000"/>
              </a:lnSpc>
              <a:spcAft>
                <a:spcPts val="0"/>
              </a:spcAft>
              <a:buClrTx/>
              <a:buSzTx/>
            </a:pPr>
            <a:r>
              <a:rPr lang="en-US" altLang="zh-CN" sz="1800" spc="0">
                <a:latin typeface="Arial" panose="020B0604020202020204" pitchFamily="34" charset="0"/>
                <a:ea typeface="Arial" panose="020B0604020202020204" pitchFamily="34" charset="0"/>
                <a:cs typeface="Arial" panose="020B0604020202020204" pitchFamily="34" charset="0"/>
              </a:rPr>
              <a:t>Deployment Effect: In IT job screening, the text analysis module alone contributes 42% of the explanatory power for job match prediction.</a:t>
            </a:r>
            <a:endParaRPr lang="en-US" altLang="zh-CN" sz="1800" spc="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Compare With Existing Methods </a:t>
            </a:r>
            <a:endParaRPr lang="zh-CN" altLang="en-US"/>
          </a:p>
        </p:txBody>
      </p:sp>
      <p:sp>
        <p:nvSpPr>
          <p:cNvPr id="3" name="内容占位符 2"/>
          <p:cNvSpPr>
            <a:spLocks noGrp="1"/>
          </p:cNvSpPr>
          <p:nvPr>
            <p:ph idx="1"/>
          </p:nvPr>
        </p:nvSpPr>
        <p:spPr>
          <a:xfrm>
            <a:off x="669882" y="952508"/>
            <a:ext cx="10852237" cy="5905530"/>
          </a:xfrm>
        </p:spPr>
        <p:txBody>
          <a:bodyPr/>
          <a:p>
            <a:pPr marL="0" marR="0" lvl="0" indent="0" algn="l" defTabSz="0" rtl="0" eaLnBrk="1" latinLnBrk="0" hangingPunct="1">
              <a:lnSpc>
                <a:spcPct val="100000"/>
              </a:lnSpc>
              <a:spcBef>
                <a:spcPts val="0"/>
              </a:spcBef>
              <a:spcAft>
                <a:spcPts val="0"/>
              </a:spcAft>
              <a:buNone/>
            </a:pPr>
            <a:r>
              <a:rPr lang="en-US" altLang="zh-CN" sz="2000" b="1" spc="0">
                <a:solidFill>
                  <a:schemeClr val="tx1"/>
                </a:solidFill>
                <a:uFillTx/>
                <a:latin typeface="Arial" panose="020B0604020202020204" pitchFamily="34" charset="0"/>
                <a:ea typeface="Arial" panose="020B0604020202020204" pitchFamily="34" charset="0"/>
                <a:cs typeface="Arial" panose="020B0604020202020204" pitchFamily="34" charset="0"/>
              </a:rPr>
              <a:t>Limitations of Traditional Methods</a:t>
            </a:r>
            <a:endParaRPr lang="en-US" altLang="zh-CN" sz="2000" b="1"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R="0" lvl="0" algn="l" defTabSz="0" rtl="0" eaLnBrk="1" latinLnBrk="0" hangingPunct="1">
              <a:lnSpc>
                <a:spcPct val="100000"/>
              </a:lnSpc>
              <a:spcBef>
                <a:spcPts val="0"/>
              </a:spcBef>
              <a:spcAft>
                <a:spcPts val="0"/>
              </a:spcAft>
              <a:buFont typeface="Arial" panose="020B0604020202020204" pitchFamily="34" charset="0"/>
              <a:buChar char="•"/>
            </a:pPr>
            <a:r>
              <a:rPr lang="en-US" altLang="zh-CN" sz="1800" b="1" spc="0">
                <a:solidFill>
                  <a:schemeClr val="tx1"/>
                </a:solidFill>
                <a:uFillTx/>
                <a:latin typeface="Arial" panose="020B0604020202020204" pitchFamily="34" charset="0"/>
                <a:ea typeface="Arial" panose="020B0604020202020204" pitchFamily="34" charset="0"/>
                <a:cs typeface="Arial" panose="020B0604020202020204" pitchFamily="34" charset="0"/>
              </a:rPr>
              <a:t>Social Desirability Bias: </a:t>
            </a: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Candidates may provide insincere answers to impress interviewers, resulting in inaccurate assessment results.</a:t>
            </a: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228600" marR="0" lvl="0" indent="-228600" algn="l" defTabSz="0" rtl="0" eaLnBrk="1" latinLnBrk="0" hangingPunct="1">
              <a:lnSpc>
                <a:spcPct val="100000"/>
              </a:lnSpc>
              <a:spcBef>
                <a:spcPts val="0"/>
              </a:spcBef>
              <a:spcAft>
                <a:spcPts val="0"/>
              </a:spcAft>
              <a:buFont typeface="Arial" panose="020B0604020202020204" pitchFamily="34" charset="0"/>
              <a:buChar char="•"/>
            </a:pPr>
            <a:r>
              <a:rPr lang="en-US" altLang="zh-CN" sz="1800" b="1" spc="0">
                <a:solidFill>
                  <a:schemeClr val="tx1"/>
                </a:solidFill>
                <a:uFillTx/>
                <a:latin typeface="Arial" panose="020B0604020202020204" pitchFamily="34" charset="0"/>
                <a:ea typeface="Arial" panose="020B0604020202020204" pitchFamily="34" charset="0"/>
                <a:cs typeface="Arial" panose="020B0604020202020204" pitchFamily="34" charset="0"/>
              </a:rPr>
              <a:t>Subjectivity:</a:t>
            </a: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 Interviewers' subjective judgments are easily influenced by personal biases and subjective factors, lacking objectivity and reliability.</a:t>
            </a: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228600" marR="0" lvl="0" indent="-228600" algn="l" defTabSz="0" rtl="0" eaLnBrk="1" latinLnBrk="0" hangingPunct="1">
              <a:lnSpc>
                <a:spcPct val="100000"/>
              </a:lnSpc>
              <a:spcBef>
                <a:spcPts val="0"/>
              </a:spcBef>
              <a:spcAft>
                <a:spcPts val="0"/>
              </a:spcAft>
              <a:buFont typeface="Arial" panose="020B0604020202020204" pitchFamily="34" charset="0"/>
              <a:buChar char="•"/>
            </a:pPr>
            <a:r>
              <a:rPr lang="en-US" altLang="zh-CN" sz="1800" b="1" spc="0">
                <a:solidFill>
                  <a:schemeClr val="tx1"/>
                </a:solidFill>
                <a:uFillTx/>
                <a:latin typeface="Arial" panose="020B0604020202020204" pitchFamily="34" charset="0"/>
                <a:ea typeface="Arial" panose="020B0604020202020204" pitchFamily="34" charset="0"/>
                <a:cs typeface="Arial" panose="020B0604020202020204" pitchFamily="34" charset="0"/>
              </a:rPr>
              <a:t>Lack of Comprehensiveness:</a:t>
            </a: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 Traditional methods usually focus on only one type of modality data, such as text of questionnaire, and fail to capture candidates' personality traits comprehensively.</a:t>
            </a: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228600" marR="0" lvl="0" indent="-228600" algn="l" defTabSz="0" rtl="0" eaLnBrk="1" latinLnBrk="0" hangingPunct="1">
              <a:lnSpc>
                <a:spcPct val="100000"/>
              </a:lnSpc>
              <a:spcBef>
                <a:spcPts val="0"/>
              </a:spcBef>
              <a:spcAft>
                <a:spcPts val="0"/>
              </a:spcAft>
              <a:buFont typeface="Arial" panose="020B0604020202020204" pitchFamily="34" charset="0"/>
              <a:buChar char="•"/>
            </a:pPr>
            <a:r>
              <a:rPr lang="en-US" altLang="zh-CN" sz="1800" b="1" spc="0">
                <a:solidFill>
                  <a:schemeClr val="tx1"/>
                </a:solidFill>
                <a:uFillTx/>
                <a:latin typeface="Arial" panose="020B0604020202020204" pitchFamily="34" charset="0"/>
                <a:ea typeface="Arial" panose="020B0604020202020204" pitchFamily="34" charset="0"/>
                <a:cs typeface="Arial" panose="020B0604020202020204" pitchFamily="34" charset="0"/>
              </a:rPr>
              <a:t>Low Efficiency:</a:t>
            </a: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 Filling out questionnaires and interviewers' subjective judgments are time-consuming and labor-intensive, making them inefficient and unable to meet the needs of large-scale recruitment by enterprises.</a:t>
            </a: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228600" marR="0" lvl="0" indent="-228600" algn="l" defTabSz="0" rtl="0" eaLnBrk="1" latinLnBrk="0" hangingPunct="1">
              <a:lnSpc>
                <a:spcPct val="100000"/>
              </a:lnSpc>
              <a:spcBef>
                <a:spcPts val="0"/>
              </a:spcBef>
              <a:spcAft>
                <a:spcPts val="0"/>
              </a:spcAft>
              <a:buFont typeface="Arial" panose="020B0604020202020204" pitchFamily="34" charset="0"/>
              <a:buChar char="•"/>
            </a:pP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0" marR="0" lvl="0" indent="0" algn="l" defTabSz="0" rtl="0" eaLnBrk="1" latinLnBrk="0" hangingPunct="1">
              <a:lnSpc>
                <a:spcPct val="100000"/>
              </a:lnSpc>
              <a:spcBef>
                <a:spcPts val="0"/>
              </a:spcBef>
              <a:spcAft>
                <a:spcPts val="0"/>
              </a:spcAft>
              <a:buNone/>
            </a:pPr>
            <a:r>
              <a:rPr lang="en-US" altLang="zh-CN" sz="2000" b="1" spc="0">
                <a:solidFill>
                  <a:schemeClr val="tx1"/>
                </a:solidFill>
                <a:uFillTx/>
                <a:latin typeface="Arial" panose="020B0604020202020204" pitchFamily="34" charset="0"/>
                <a:ea typeface="Arial" panose="020B0604020202020204" pitchFamily="34" charset="0"/>
                <a:cs typeface="Arial" panose="020B0604020202020204" pitchFamily="34" charset="0"/>
              </a:rPr>
              <a:t>Our Advantages</a:t>
            </a:r>
            <a:endParaRPr lang="en-US" altLang="zh-CN" sz="2000" b="1"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228600" marR="0" lvl="0" indent="-228600" algn="l" defTabSz="0" rtl="0" eaLnBrk="1" latinLnBrk="0" hangingPunct="1">
              <a:lnSpc>
                <a:spcPct val="100000"/>
              </a:lnSpc>
              <a:spcBef>
                <a:spcPts val="0"/>
              </a:spcBef>
              <a:spcAft>
                <a:spcPts val="0"/>
              </a:spcAft>
              <a:buFont typeface="Arial" panose="020B0604020202020204" pitchFamily="34" charset="0"/>
              <a:buChar char="•"/>
            </a:pP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In contrast, our multimodal approach can overcome the limitations of traditional methods. </a:t>
            </a: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228600" marR="0" lvl="0" indent="-228600" algn="l" defTabSz="0" rtl="0" eaLnBrk="1" latinLnBrk="0" hangingPunct="1">
              <a:lnSpc>
                <a:spcPct val="100000"/>
              </a:lnSpc>
              <a:spcBef>
                <a:spcPts val="0"/>
              </a:spcBef>
              <a:spcAft>
                <a:spcPts val="0"/>
              </a:spcAft>
              <a:buFont typeface="Arial" panose="020B0604020202020204" pitchFamily="34" charset="0"/>
              <a:buChar char="•"/>
            </a:pP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By integrating data from multiple modalities, such as speech, text, and images in videos, our method can more comprehensively and accurately capture candidates' personality traits, enhancing the accuracy and reliability of assessments. </a:t>
            </a: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228600" marR="0" lvl="0" indent="-228600" algn="l" defTabSz="0" rtl="0" eaLnBrk="1" latinLnBrk="0" hangingPunct="1">
              <a:lnSpc>
                <a:spcPct val="100000"/>
              </a:lnSpc>
              <a:spcBef>
                <a:spcPts val="0"/>
              </a:spcBef>
              <a:spcAft>
                <a:spcPts val="0"/>
              </a:spcAft>
              <a:buFont typeface="Arial" panose="020B0604020202020204" pitchFamily="34" charset="0"/>
              <a:buChar char="•"/>
            </a:pPr>
            <a:r>
              <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rPr>
              <a:t>Moreover, our method can also reduce the impact of social desirability bias, increasing the objectivity and fairness of the assessment.</a:t>
            </a:r>
            <a:endParaRPr lang="en-US" altLang="zh-CN" sz="1800" spc="0">
              <a:solidFill>
                <a:schemeClr val="tx1"/>
              </a:solidFill>
              <a:uFillTx/>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Our Methods</a:t>
            </a:r>
            <a:endParaRPr lang="en-US" altLang="zh-CN"/>
          </a:p>
        </p:txBody>
      </p:sp>
      <p:sp>
        <p:nvSpPr>
          <p:cNvPr id="3" name="内容占位符 2"/>
          <p:cNvSpPr>
            <a:spLocks noGrp="1"/>
          </p:cNvSpPr>
          <p:nvPr>
            <p:ph idx="1"/>
          </p:nvPr>
        </p:nvSpPr>
        <p:spPr>
          <a:xfrm>
            <a:off x="669882" y="1266833"/>
            <a:ext cx="10852237" cy="5074582"/>
          </a:xfrm>
        </p:spPr>
        <p:txBody>
          <a:bodyPr/>
          <a:p>
            <a:r>
              <a:rPr lang="en-US" altLang="zh-CN">
                <a:latin typeface="Arial" panose="020B0604020202020204" pitchFamily="34" charset="0"/>
                <a:ea typeface="Arial" panose="020B0604020202020204" pitchFamily="34" charset="0"/>
                <a:cs typeface="Arial" panose="020B0604020202020204" pitchFamily="34" charset="0"/>
              </a:rPr>
              <a:t>By conducting a comprehensive analysis of the interviewee's language expression, vocal characteristics, facial expressions, and body movements, we construct a multi-dimensional personality assessment model. </a:t>
            </a:r>
            <a:endParaRPr lang="en-US" altLang="zh-CN">
              <a:latin typeface="Arial" panose="020B0604020202020204" pitchFamily="34" charset="0"/>
              <a:ea typeface="Arial" panose="020B0604020202020204" pitchFamily="34" charset="0"/>
              <a:cs typeface="Arial" panose="020B0604020202020204" pitchFamily="34" charset="0"/>
            </a:endParaRPr>
          </a:p>
          <a:p>
            <a:r>
              <a:rPr lang="en-US" altLang="zh-CN">
                <a:latin typeface="Arial" panose="020B0604020202020204" pitchFamily="34" charset="0"/>
                <a:ea typeface="Arial" panose="020B0604020202020204" pitchFamily="34" charset="0"/>
                <a:cs typeface="Arial" panose="020B0604020202020204" pitchFamily="34" charset="0"/>
              </a:rPr>
              <a:t>The system adopts a four-stage analysis process of "</a:t>
            </a:r>
            <a:r>
              <a:rPr lang="en-US" altLang="zh-CN" b="1">
                <a:latin typeface="Arial" panose="020B0604020202020204" pitchFamily="34" charset="0"/>
                <a:ea typeface="Arial" panose="020B0604020202020204" pitchFamily="34" charset="0"/>
                <a:cs typeface="Arial" panose="020B0604020202020204" pitchFamily="34" charset="0"/>
              </a:rPr>
              <a:t>video deconstruction</a:t>
            </a:r>
            <a:r>
              <a:rPr lang="en-US" altLang="zh-CN">
                <a:latin typeface="Arial" panose="020B0604020202020204" pitchFamily="34" charset="0"/>
                <a:ea typeface="Arial" panose="020B0604020202020204" pitchFamily="34" charset="0"/>
                <a:cs typeface="Arial" panose="020B0604020202020204" pitchFamily="34" charset="0"/>
              </a:rPr>
              <a:t> -</a:t>
            </a:r>
            <a:r>
              <a:rPr lang="en-US" altLang="zh-CN" b="1">
                <a:latin typeface="Arial" panose="020B0604020202020204" pitchFamily="34" charset="0"/>
                <a:ea typeface="Arial" panose="020B0604020202020204" pitchFamily="34" charset="0"/>
                <a:cs typeface="Arial" panose="020B0604020202020204" pitchFamily="34" charset="0"/>
              </a:rPr>
              <a:t> feature extraction</a:t>
            </a:r>
            <a:r>
              <a:rPr lang="en-US" altLang="zh-CN">
                <a:latin typeface="Arial" panose="020B0604020202020204" pitchFamily="34" charset="0"/>
                <a:ea typeface="Arial" panose="020B0604020202020204" pitchFamily="34" charset="0"/>
                <a:cs typeface="Arial" panose="020B0604020202020204" pitchFamily="34" charset="0"/>
              </a:rPr>
              <a:t> - </a:t>
            </a:r>
            <a:r>
              <a:rPr lang="en-US" altLang="zh-CN" b="1">
                <a:latin typeface="Arial" panose="020B0604020202020204" pitchFamily="34" charset="0"/>
                <a:ea typeface="Arial" panose="020B0604020202020204" pitchFamily="34" charset="0"/>
                <a:cs typeface="Arial" panose="020B0604020202020204" pitchFamily="34" charset="0"/>
              </a:rPr>
              <a:t>multimodal fusion</a:t>
            </a:r>
            <a:r>
              <a:rPr lang="en-US" altLang="zh-CN">
                <a:latin typeface="Arial" panose="020B0604020202020204" pitchFamily="34" charset="0"/>
                <a:ea typeface="Arial" panose="020B0604020202020204" pitchFamily="34" charset="0"/>
                <a:cs typeface="Arial" panose="020B0604020202020204" pitchFamily="34" charset="0"/>
              </a:rPr>
              <a:t> - </a:t>
            </a:r>
            <a:r>
              <a:rPr lang="en-US" altLang="zh-CN" b="1">
                <a:latin typeface="Arial" panose="020B0604020202020204" pitchFamily="34" charset="0"/>
                <a:ea typeface="Arial" panose="020B0604020202020204" pitchFamily="34" charset="0"/>
                <a:cs typeface="Arial" panose="020B0604020202020204" pitchFamily="34" charset="0"/>
              </a:rPr>
              <a:t>personality profiling</a:t>
            </a:r>
            <a:r>
              <a:rPr lang="en-US" altLang="zh-CN">
                <a:latin typeface="Arial" panose="020B0604020202020204" pitchFamily="34" charset="0"/>
                <a:ea typeface="Arial" panose="020B0604020202020204" pitchFamily="34" charset="0"/>
                <a:cs typeface="Arial" panose="020B0604020202020204" pitchFamily="34" charset="0"/>
              </a:rPr>
              <a:t>," breaking through the limitations of traditional single-dimensional assessment to achieve more accurate identification of personality traits.</a:t>
            </a:r>
            <a:endParaRPr lang="en-US" altLang="zh-CN">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System Design</a:t>
            </a:r>
            <a:endParaRPr lang="zh-CN" altLang="en-US"/>
          </a:p>
        </p:txBody>
      </p:sp>
      <p:sp>
        <p:nvSpPr>
          <p:cNvPr id="3" name="内容占位符 2"/>
          <p:cNvSpPr>
            <a:spLocks noGrp="1"/>
          </p:cNvSpPr>
          <p:nvPr>
            <p:ph idx="1"/>
          </p:nvPr>
        </p:nvSpPr>
        <p:spPr>
          <a:xfrm>
            <a:off x="669914" y="1248654"/>
            <a:ext cx="10852237" cy="3475733"/>
          </a:xfrm>
        </p:spPr>
        <p:txBody>
          <a:bodyPr/>
          <a:p>
            <a:pPr marL="342900" indent="-342900">
              <a:buAutoNum type="arabicPeriod"/>
            </a:pPr>
            <a:r>
              <a:rPr lang="en-US" altLang="zh-CN" b="1">
                <a:latin typeface="Arial" panose="020B0604020202020204" pitchFamily="34" charset="0"/>
                <a:ea typeface="Arial" panose="020B0604020202020204" pitchFamily="34" charset="0"/>
                <a:cs typeface="Arial" panose="020B0604020202020204" pitchFamily="34" charset="0"/>
              </a:rPr>
              <a:t>Model Integration: </a:t>
            </a:r>
            <a:r>
              <a:rPr lang="en-US" altLang="zh-CN">
                <a:latin typeface="Arial" panose="020B0604020202020204" pitchFamily="34" charset="0"/>
                <a:ea typeface="Arial" panose="020B0604020202020204" pitchFamily="34" charset="0"/>
                <a:cs typeface="Arial" panose="020B0604020202020204" pitchFamily="34" charset="0"/>
              </a:rPr>
              <a:t>Integrate the Tongyi Qianwen VL-MAX-LATEST model from Alibaba Baileian, which can handle </a:t>
            </a:r>
            <a:r>
              <a:rPr lang="en-US" altLang="zh-CN">
                <a:solidFill>
                  <a:schemeClr val="tx1"/>
                </a:solidFill>
                <a:uFillTx/>
                <a:latin typeface="Arial" panose="020B0604020202020204" pitchFamily="34" charset="0"/>
                <a:ea typeface="Arial" panose="020B0604020202020204" pitchFamily="34" charset="0"/>
                <a:cs typeface="Arial" panose="020B0604020202020204" pitchFamily="34" charset="0"/>
              </a:rPr>
              <a:t>audio</a:t>
            </a:r>
            <a:r>
              <a:rPr lang="en-US" altLang="zh-CN">
                <a:latin typeface="Arial" panose="020B0604020202020204" pitchFamily="34" charset="0"/>
                <a:ea typeface="Arial" panose="020B0604020202020204" pitchFamily="34" charset="0"/>
                <a:cs typeface="Arial" panose="020B0604020202020204" pitchFamily="34" charset="0"/>
              </a:rPr>
              <a:t> and videos for chatting.</a:t>
            </a:r>
            <a:endParaRPr lang="en-US" altLang="zh-CN">
              <a:latin typeface="Arial" panose="020B0604020202020204" pitchFamily="34" charset="0"/>
              <a:ea typeface="Arial" panose="020B0604020202020204" pitchFamily="34" charset="0"/>
              <a:cs typeface="Arial" panose="020B0604020202020204" pitchFamily="34" charset="0"/>
            </a:endParaRPr>
          </a:p>
          <a:p>
            <a:pPr marL="342900" indent="-342900">
              <a:buAutoNum type="arabicPeriod"/>
            </a:pPr>
            <a:r>
              <a:rPr lang="en-US" altLang="zh-CN" b="1">
                <a:latin typeface="Arial" panose="020B0604020202020204" pitchFamily="34" charset="0"/>
                <a:ea typeface="Arial" panose="020B0604020202020204" pitchFamily="34" charset="0"/>
                <a:cs typeface="Arial" panose="020B0604020202020204" pitchFamily="34" charset="0"/>
              </a:rPr>
              <a:t>Video Chat:</a:t>
            </a:r>
            <a:r>
              <a:rPr lang="en-US" altLang="zh-CN">
                <a:latin typeface="Arial" panose="020B0604020202020204" pitchFamily="34" charset="0"/>
                <a:ea typeface="Arial" panose="020B0604020202020204" pitchFamily="34" charset="0"/>
                <a:cs typeface="Arial" panose="020B0604020202020204" pitchFamily="34" charset="0"/>
              </a:rPr>
              <a:t> Users chat with AI via video. AI collects voice, text, and images in real-time.</a:t>
            </a:r>
            <a:endParaRPr lang="en-US" altLang="zh-CN">
              <a:latin typeface="Arial" panose="020B0604020202020204" pitchFamily="34" charset="0"/>
              <a:ea typeface="Arial" panose="020B0604020202020204" pitchFamily="34" charset="0"/>
              <a:cs typeface="Arial" panose="020B0604020202020204" pitchFamily="34" charset="0"/>
            </a:endParaRPr>
          </a:p>
          <a:p>
            <a:pPr marL="342900" indent="-342900">
              <a:buAutoNum type="arabicPeriod"/>
            </a:pPr>
            <a:r>
              <a:rPr lang="en-US" altLang="zh-CN" b="1">
                <a:latin typeface="Arial" panose="020B0604020202020204" pitchFamily="34" charset="0"/>
                <a:ea typeface="Arial" panose="020B0604020202020204" pitchFamily="34" charset="0"/>
                <a:cs typeface="Arial" panose="020B0604020202020204" pitchFamily="34" charset="0"/>
              </a:rPr>
              <a:t>Video  Processing: </a:t>
            </a:r>
            <a:r>
              <a:rPr lang="en-US" altLang="zh-CN">
                <a:solidFill>
                  <a:schemeClr val="tx1"/>
                </a:solidFill>
                <a:uFillTx/>
                <a:latin typeface="Arial" panose="020B0604020202020204" pitchFamily="34" charset="0"/>
                <a:ea typeface="Arial" panose="020B0604020202020204" pitchFamily="34" charset="0"/>
                <a:cs typeface="Arial" panose="020B0604020202020204" pitchFamily="34" charset="0"/>
              </a:rPr>
              <a:t>Extract speech and action behavior features from the video after chatting</a:t>
            </a:r>
            <a:endParaRPr lang="en-US" altLang="zh-CN">
              <a:solidFill>
                <a:schemeClr val="tx1"/>
              </a:solidFill>
              <a:uFillTx/>
              <a:latin typeface="Arial" panose="020B0604020202020204" pitchFamily="34" charset="0"/>
              <a:ea typeface="Arial" panose="020B0604020202020204" pitchFamily="34" charset="0"/>
              <a:cs typeface="Arial" panose="020B0604020202020204" pitchFamily="34" charset="0"/>
            </a:endParaRPr>
          </a:p>
          <a:p>
            <a:pPr marL="342900" indent="-342900">
              <a:buAutoNum type="arabicPeriod"/>
            </a:pPr>
            <a:r>
              <a:rPr lang="en-US" altLang="zh-CN" b="1">
                <a:solidFill>
                  <a:schemeClr val="tx1"/>
                </a:solidFill>
                <a:uFillTx/>
                <a:latin typeface="Arial" panose="020B0604020202020204" pitchFamily="34" charset="0"/>
                <a:ea typeface="Arial" panose="020B0604020202020204" pitchFamily="34" charset="0"/>
                <a:cs typeface="Arial" panose="020B0604020202020204" pitchFamily="34" charset="0"/>
              </a:rPr>
              <a:t>Personality Inference:</a:t>
            </a:r>
            <a:r>
              <a:rPr lang="en-US" altLang="zh-CN">
                <a:solidFill>
                  <a:schemeClr val="tx1"/>
                </a:solidFill>
                <a:uFillTx/>
                <a:latin typeface="Arial" panose="020B0604020202020204" pitchFamily="34" charset="0"/>
                <a:ea typeface="Arial" panose="020B0604020202020204" pitchFamily="34" charset="0"/>
                <a:cs typeface="Arial" panose="020B0604020202020204" pitchFamily="34" charset="0"/>
              </a:rPr>
              <a:t> Leverage LLM to Analyze Speech and Action Features for Personality Insights.</a:t>
            </a:r>
            <a:endParaRPr lang="en-US" altLang="zh-CN">
              <a:latin typeface="Arial" panose="020B0604020202020204" pitchFamily="34" charset="0"/>
              <a:ea typeface="Arial" panose="020B0604020202020204" pitchFamily="34" charset="0"/>
              <a:cs typeface="Arial" panose="020B0604020202020204" pitchFamily="34" charset="0"/>
            </a:endParaRPr>
          </a:p>
          <a:p>
            <a:pPr marL="342900" indent="-342900">
              <a:buAutoNum type="arabicPeriod"/>
            </a:pPr>
            <a:r>
              <a:rPr lang="en-US" altLang="zh-CN" b="1">
                <a:latin typeface="Arial" panose="020B0604020202020204" pitchFamily="34" charset="0"/>
                <a:ea typeface="Arial" panose="020B0604020202020204" pitchFamily="34" charset="0"/>
                <a:cs typeface="Arial" panose="020B0604020202020204" pitchFamily="34" charset="0"/>
              </a:rPr>
              <a:t>Analysis Summary: </a:t>
            </a:r>
            <a:r>
              <a:rPr lang="en-US" altLang="zh-CN">
                <a:latin typeface="Arial" panose="020B0604020202020204" pitchFamily="34" charset="0"/>
                <a:ea typeface="Arial" panose="020B0604020202020204" pitchFamily="34" charset="0"/>
                <a:cs typeface="Arial" panose="020B0604020202020204" pitchFamily="34" charset="0"/>
              </a:rPr>
              <a:t>Post-interview, conduct a comprehensive analysis of the chat video and generate a final personality report.</a:t>
            </a:r>
            <a:endParaRPr lang="en-US" altLang="zh-CN">
              <a:latin typeface="Arial" panose="020B0604020202020204" pitchFamily="34" charset="0"/>
              <a:ea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ea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1.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3.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4.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6.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7.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1.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Lst>
</file>

<file path=ppt/tags/tag14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Lst>
</file>

<file path=ppt/tags/tag15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Lst>
</file>

<file path=ppt/tags/tag16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3.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4.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68"/>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68"/>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1.xml><?xml version="1.0" encoding="utf-8"?>
<p:tagLst xmlns:p="http://schemas.openxmlformats.org/presentationml/2006/main">
  <p:tag name="KSO_WM_TEMPLATE_THUMBS_INDEX" val="1、4、6、7、9、10、12、15、16、17、18、19、20"/>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3868"/>
</p:tagLst>
</file>

<file path=ppt/tags/tag192.xml><?xml version="1.0" encoding="utf-8"?>
<p:tagLst xmlns:p="http://schemas.openxmlformats.org/presentationml/2006/main">
  <p:tag name="KSO_WM_BEAUTIFY_FLAG" val="#wm#"/>
  <p:tag name="KSO_WM_TEMPLATE_CATEGORY" val="diagram"/>
  <p:tag name="KSO_WM_TEMPLATE_INDEX" val="20220058"/>
</p:tagLst>
</file>

<file path=ppt/tags/tag193.xml><?xml version="1.0" encoding="utf-8"?>
<p:tagLst xmlns:p="http://schemas.openxmlformats.org/presentationml/2006/main">
  <p:tag name="KSO_WM_BEAUTIFY_FLAG" val="#wm#"/>
  <p:tag name="KSO_WM_TEMPLATE_CATEGORY" val="diagram"/>
  <p:tag name="KSO_WM_TEMPLATE_INDEX" val="20220058"/>
</p:tagLst>
</file>

<file path=ppt/tags/tag194.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68_21*a*1"/>
  <p:tag name="KSO_WM_TEMPLATE_CATEGORY" val="custom"/>
  <p:tag name="KSO_WM_TEMPLATE_INDEX" val="20203868"/>
  <p:tag name="KSO_WM_UNIT_LAYERLEVEL" val="1"/>
  <p:tag name="KSO_WM_TAG_VERSION" val="1.0"/>
  <p:tag name="KSO_WM_BEAUTIFY_FLAG" val="#wm#"/>
  <p:tag name="KSO_WM_UNIT_PRESET_TEXT" val="感谢聆听"/>
  <p:tag name="KSO_WM_UNIT_TEXT_FILL_FORE_SCHEMECOLOR_INDEX_BRIGHTNESS" val="0"/>
  <p:tag name="KSO_WM_UNIT_TEXT_FILL_FORE_SCHEMECOLOR_INDEX" val="5"/>
  <p:tag name="KSO_WM_UNIT_TEXT_FILL_TYPE" val="1"/>
</p:tagLst>
</file>

<file path=ppt/tags/tag195.xml><?xml version="1.0" encoding="utf-8"?>
<p:tagLst xmlns:p="http://schemas.openxmlformats.org/presentationml/2006/main">
  <p:tag name="KSO_WM_UNIT_NOCLEAR" val="0"/>
  <p:tag name="KSO_WM_UNIT_VALUE" val="3"/>
  <p:tag name="KSO_WM_UNIT_HIGHLIGHT" val="0"/>
  <p:tag name="KSO_WM_UNIT_COMPATIBLE" val="0"/>
  <p:tag name="KSO_WM_UNIT_DIAGRAM_ISNUMVISUAL" val="0"/>
  <p:tag name="KSO_WM_UNIT_DIAGRAM_ISREFERUNIT" val="0"/>
  <p:tag name="KSO_WM_UNIT_TYPE" val="k"/>
  <p:tag name="KSO_WM_UNIT_INDEX" val="1"/>
  <p:tag name="KSO_WM_UNIT_ID" val="custom20203868_21*k*1"/>
  <p:tag name="KSO_WM_TEMPLATE_CATEGORY" val="custom"/>
  <p:tag name="KSO_WM_TEMPLATE_INDEX" val="20203868"/>
  <p:tag name="KSO_WM_UNIT_LAYERLEVEL" val="1"/>
  <p:tag name="KSO_WM_TAG_VERSION" val="1.0"/>
  <p:tag name="KSO_WM_BEAUTIFY_FLAG" val="#wm#"/>
  <p:tag name="KSO_WM_UNIT_PRESET_TEXT" val="LOGO"/>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UNIT_VALUE" val="135*135"/>
  <p:tag name="KSO_WM_UNIT_HIGHLIGHT" val="0"/>
  <p:tag name="KSO_WM_UNIT_COMPATIBLE" val="0"/>
  <p:tag name="KSO_WM_UNIT_DIAGRAM_ISNUMVISUAL" val="0"/>
  <p:tag name="KSO_WM_UNIT_DIAGRAM_ISREFERUNIT" val="0"/>
  <p:tag name="KSO_WM_UNIT_TYPE" val="j"/>
  <p:tag name="KSO_WM_UNIT_INDEX" val="1"/>
  <p:tag name="KSO_WM_UNIT_ID" val="custom20203868_21*j*1"/>
  <p:tag name="KSO_WM_TEMPLATE_CATEGORY" val="custom"/>
  <p:tag name="KSO_WM_TEMPLATE_INDEX" val="20203868"/>
  <p:tag name="KSO_WM_UNIT_LAYERLEVEL" val="1"/>
  <p:tag name="KSO_WM_TAG_VERSION" val="1.0"/>
  <p:tag name="KSO_WM_BEAUTIFY_FLAG" val="#wm#"/>
</p:tagLst>
</file>

<file path=ppt/tags/tag197.xml><?xml version="1.0" encoding="utf-8"?>
<p:tagLst xmlns:p="http://schemas.openxmlformats.org/presentationml/2006/main">
  <p:tag name="KSO_WM_SLIDE_ID" val="custom20203868_21"/>
  <p:tag name="KSO_WM_TEMPLATE_SUBCATEGORY" val="0"/>
  <p:tag name="KSO_WM_TEMPLATE_MASTER_TYPE" val="1"/>
  <p:tag name="KSO_WM_TEMPLATE_COLOR_TYPE" val="1"/>
  <p:tag name="KSO_WM_SLIDE_TYPE" val="endPage"/>
  <p:tag name="KSO_WM_SLIDE_SUBTYPE" val="pureTxt"/>
  <p:tag name="KSO_WM_SLIDE_ITEM_CNT" val="0"/>
  <p:tag name="KSO_WM_SLIDE_INDEX" val="21"/>
  <p:tag name="KSO_WM_TAG_VERSION" val="1.0"/>
  <p:tag name="KSO_WM_BEAUTIFY_FLAG" val="#wm#"/>
  <p:tag name="KSO_WM_TEMPLATE_CATEGORY" val="custom"/>
  <p:tag name="KSO_WM_TEMPLATE_INDEX" val="20203868"/>
  <p:tag name="KSO_WM_SLIDE_LAYOUT" val="a_b_j_k"/>
  <p:tag name="KSO_WM_SLIDE_LAYOUT_CNT" val="1_1_1_1"/>
</p:tagLst>
</file>

<file path=ppt/tags/tag198.xml><?xml version="1.0" encoding="utf-8"?>
<p:tagLst xmlns:p="http://schemas.openxmlformats.org/presentationml/2006/main">
  <p:tag name="KSO_WM_BEAUTIFY_FLAG" val="#wm#"/>
  <p:tag name="KSO_WM_TEMPLATE_CATEGORY" val="diagram"/>
  <p:tag name="KSO_WM_TEMPLATE_INDEX" val="20220058"/>
</p:tagLst>
</file>

<file path=ppt/tags/tag19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1_BRIGHTNESS" val="0.4"/>
  <p:tag name="KSO_WM_UNIT_FILL_FORE_SCHEMECOLOR_INDEX_1" val="5"/>
  <p:tag name="KSO_WM_UNIT_FILL_FORE_SCHEMECOLOR_INDEX_1_POS" val="0"/>
  <p:tag name="KSO_WM_UNIT_FILL_FORE_SCHEMECOLOR_INDEX_1_TRANS" val="0.45"/>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1_BRIGHTNESS" val="0.4"/>
  <p:tag name="KSO_WM_UNIT_FILL_FORE_SCHEMECOLOR_INDEX_1" val="5"/>
  <p:tag name="KSO_WM_UNIT_FILL_FORE_SCHEMECOLOR_INDEX_1_POS" val="0"/>
  <p:tag name="KSO_WM_UNIT_FILL_FORE_SCHEMECOLOR_INDEX_1_TRANS" val="0.61"/>
  <p:tag name="KSO_WM_UNIT_FILL_FORE_SCHEMECOLOR_INDEX_2_BRIGHTNESS" val="-0.14"/>
  <p:tag name="KSO_WM_UNIT_FILL_FORE_SCHEMECOLOR_INDEX_2" val="5"/>
  <p:tag name="KSO_WM_UNIT_FILL_FORE_SCHEMECOLOR_INDEX_2_POS" val="1"/>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3"/>
</p:tagLst>
</file>

<file path=ppt/tags/tag204.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5-02-13T21:13:24&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205.xml><?xml version="1.0" encoding="utf-8"?>
<p:tagLst xmlns:p="http://schemas.openxmlformats.org/presentationml/2006/main">
  <p:tag name="KSO_WM_BEAUTIFY_FLAG" val="#wm#"/>
  <p:tag name="KSO_WM_TEMPLATE_CATEGORY" val="diagram"/>
  <p:tag name="KSO_WM_TEMPLATE_INDEX" val="20220058"/>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xx3065199_2*i*5"/>
  <p:tag name="KSO_WM_TEMPLATE_CATEGORY" val="xx"/>
  <p:tag name="KSO_WM_TEMPLATE_INDEX" val="306519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5EEFB"/>
      </a:dk2>
      <a:lt2>
        <a:srgbClr val="FFFFFF"/>
      </a:lt2>
      <a:accent1>
        <a:srgbClr val="77A7E8"/>
      </a:accent1>
      <a:accent2>
        <a:srgbClr val="8E9FD1"/>
      </a:accent2>
      <a:accent3>
        <a:srgbClr val="A497BB"/>
      </a:accent3>
      <a:accent4>
        <a:srgbClr val="BB90A4"/>
      </a:accent4>
      <a:accent5>
        <a:srgbClr val="D1888E"/>
      </a:accent5>
      <a:accent6>
        <a:srgbClr val="E8807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657119C-6982-421D-8BA7-E74DEB70A7D9-1">
      <extobjdata type="E657119C-6982-421D-8BA7-E74DEB70A7D9" data="ewoJIkNhdGVnb3J5IiA6ICJmbG93IiwKCSJEZWZpbml0aW9uIiA6ICJKVGRDSlRJeWNHRm5aU1V5TWlVelFTVTNRaVV5TW5Ob2IzZEhjbWxrSlRJeUpUTkJkSEoxWlNVeVF5VXlNbWR5YVdSVGFYcGxKVEl5SlROQk1UVWxNa01sTWpKdmNtbGxiblJoZEdsdmJpVXlNaVV6UVNVeU1teGhibVJ6WTJGd1pTVXlNaVV5UXlVeU1taGxhV2RvZENVeU1pVXpRVEUxTURBbE1rTWxNakppWVdOclozSnZkVzVrUTI5c2IzSWxNaklsTTBFbE1qSXlOVFVsTWtNeU5UVWxNa015TlRVbE1qSWxNa01sTWpKM2FXUjBhQ1V5TWlVelFURXdOVEFsTWtNbE1qSndZV1JrYVc1bkpUSXlKVE5CTmpBbE1rTWxNakp5YVdOb1ZHVjRkQ1V5TWlVelFYUnlkV1VsTjBRbE1rTWxNakpsYkdWdFpXNTBjeVV5TWlVelFTVTNRaVV5TWpFMU5ERTVOR1poTVRGa1lUUmxKVEl5SlROQkpUZENKVEl5ZEdWNGRFSnNiMk5ySlRJeUpUTkJKVFZDSlRkQ0pUSXljRzl6YVhScGIyNGxNaklsTTBFbE4wSWxNakozSlRJeUpUTkJKVEl5ZHkweU1DVXlNaVV5UXlVeU1ua2xNaklsTTBFd0pUSkRKVEl5YUNVeU1pVXpRU1V5TW1nbE1qSWxNa01sTWpKNEpUSXlKVE5CTVRBbE4wUWxNa01sTWpKMFpYaDBKVEl5SlROQkpUSXlkbWxrWlc4bE1qSWxOMFFsTlVRbE1rTWxNakpzYVc1bFUzUjViR1VsTWpJbE0wRWxOMElsTWpKc2FXNWxRMjlzYjNJbE1qSWxNMEVsTWpJeE5UTWxNa015TURRbE1rTXlOVFVsTWpJbE4wUWxNa01sTWpKc2FXNXJKVEl5SlROQkpUSXlKVEl5SlRKREpUSXlZMmhwYkdSeVpXNGxNaklsTTBFbE5VSWxOVVFsTWtNbE1qSndZWEpsYm5RbE1qSWxNMEVsTWpJbE1qSWxNa01sTWpKaGRIUnlhV0oxZEdVbE1qSWxNMEVsTjBJbE1qSnNhVzVyWVdKc1pTVXlNaVV6UVhSeWRXVWxNa01sTWpKMmFYTnBZbXhsSlRJeUpUTkJkSEoxWlNVeVF5VXlNbU52Ym5SaGFXNWxjaVV5TWlVelFXWmhiSE5sSlRKREpUSXljbTkwWVhSaFlteGxKVEl5SlROQmRISjFaU1V5UXlVeU1tMWhjbXRsY2s5bVpuTmxkQ1V5TWlVelFUVWxNa01sTWpKamIyeHNZWEJ6WVdKc1pTVXlNaVV6UVdaaGJITmxKVEpESlRJeVkyOXNiR0Z3YzJWa0pUSXlKVE5CWm1Gc2MyVWxOMFFsTWtNbE1qSm1iMjUwVTNSNWJHVWxNaklsTTBFbE4wSWxNakpqYjJ4dmNpVXlNaVV6UVNVeU1qSTFOU1V5UXpJMU5TVXlRekkxTlNVeU1pVXlReVV5TW5OcGVtVWxNaklsTTBFeE9DVTNSQ1V5UXlVeU1uSmxjMmw2WlVScGNpVXlNaVV6UVNVMVFpVXlNblJzSlRJeUpUSkRKVEl5ZEhJbE1qSWxNa01sTWpKaWNpVXlNaVV5UXlVeU1tSnNKVEl5SlRWRUpUSkRKVEl5WkdGMFlVRjBkSEpwWW5WMFpYTWxNaklsTTBFbE5VSWxOMElsTWpKcFpDVXlNaVV6UVNVeU1qRTFOREU1TkdaaE1URmxPV0kxSlRJeUpUSkRKVEl5WTJGMFpXZHZjbmtsTWpJbE0wRWxNakprWldaaGRXeDBKVEl5SlRKREpUSXlibUZ0WlNVeU1pVXpRU1V5TWlWRk5TVkNRU1U0UmlWRk5TVTRSaVZDTnlVeU1pVXlReVV5TW5aaGJIVmxKVEl5SlROQkpUSXlKVEl5SlRKREpUSXlkSGx3WlNVeU1pVXpRU1V5TW01MWJXSmxjaVV5TWlVM1JDVXlReVUzUWlVeU1tbGtKVEl5SlROQkpUSXlNVFUwTVRrMFptRXhNV1ZsTXpjbE1qSWxNa01sTWpKallYUmxaMjl5ZVNVeU1pVXpRU1V5TW1SbFptRjFiSFFsTWpJbE1rTWxNakp1WVcxbEpUSXlKVE5CSlRJeUpVVTFKVGt3SlRoRUpVVTNKVUUzSlVJd0pUSXlKVEpESlRJeWRtRnNkV1VsTWpJbE0wRWxNaklsTWpJbE1rTWxNakowZVhCbEpUSXlKVE5CSlRJeWMzUnlhVzVuSlRJeUpUZEVKVEpESlRkQ0pUSXlhV1FsTWpJbE0wRWxNakl4TlRReE9UUm1ZVEV4WldVMUpUSXlKVEpESlRJeVkyRjBaV2R2Y25rbE1qSWxNMEVsTWpKa1pXWmhkV3gwSlRJeUpUSkRKVEl5Ym1GdFpTVXlNaVV6UVNVeU1pVkZOaVU0T1NVNE1DVkZOaVU1UXlVNE9TVkZPQ1U0TUNVNE5TVXlNaVV5UXlVeU1uWmhiSFZsSlRJeUpUTkJKVEl5SlRJeUpUSkRKVEl5ZEhsd1pTVXlNaVV6UVNVeU1uTjBjbWx1WnlVeU1pVTNSQ1V5UXlVM1FpVXlNbWxrSlRJeUpUTkJKVEl5TVRVME1UazBabUV4TVdWbFlpVXlNaVV5UXlVeU1tTmhkR1ZuYjNKNUpUSXlKVE5CSlRJeVpHVm1ZWFZzZENVeU1pVXlReVV5TW01aGJXVWxNaklsTTBFbE1qSWxSVGdsUWtZbE9VVWxSVFlsT0VVbFFUVWxNaklsTWtNbE1qSjJZV3gxWlNVeU1pVXpRU1V5TWlVeU1pVXlReVV5TW5SNWNHVWxNaklsTTBFbE1qSnNhVzVySlRJeUpUZEVKVEpESlRkQ0pUSXlhV1FsTWpJbE0wRWxNakl4TlRReE9UUm1ZVEV4WlRkbU55VXlNaVV5UXlVeU1tTmhkR1ZuYjNKNUpUSXlKVE5CSlRJeVpHVm1ZWFZzZENVeU1pVXlReVV5TW01aGJXVWxNaklsTTBFbE1qSWxSVFFsUWtVbFFrWWxSVGNsUVVNbFFrRWxNaklsTWtNbE1qSjJZV3gxWlNVeU1pVXpRU1V5TWlVeU1pVXlReVV5TW5SNWNHVWxNaklsTTBFbE1qSnpkSEpwYm1jbE1qSWxOMFFsTWtNbE4wSWxNakpwWkNVeU1pVXpRU1V5TWpFMU5ERTVOR1poTVRGbE1UVm1KVEl5SlRKREpUSXlZMkYwWldkdmNua2xNaklsTTBFbE1qSmtaV1poZFd4MEpUSXlKVEpESlRJeWJtRnRaU1V5TWlVelFTVXlNaVZGTmlVNE9DVTVNQ1ZGTmlVNVF5VkJReVV5TWlVeVF5VXlNblpoYkhWbEpUSXlKVE5CSlRJeUpUSXlKVEpESlRJeWRIbHdaU1V5TWlVelFTVXlNbTUxYldKbGNpVXlNaVUzUkNVeVF5VTNRaVV5TW1sa0pUSXlKVE5CSlRJeU1UVTBNVGswWm1FeE1XVmtNREVsTWpJbE1rTWxNakpqWVhSbFoyOXllU1V5TWlVelFTVXlNbVJsWm1GMWJIUWxNaklsTWtNbE1qSnVZVzFsSlRJeUpUTkJKVEl5SlVVMkpUazNKVUkySlVVNUpUazNKVUkwSlRJeUpUSkRKVEl5ZG1Gc2RXVWxNaklsTTBFbE1qSWxNaklsTWtNbE1qSjBlWEJsSlRJeUpUTkJKVEl5Ym5WdFltVnlKVEl5SlRkRUpUSkRKVGRDSlRJeWFXUWxNaklsTTBFbE1qSXhOVFF4T1RSbVlURXhaV1JtWlNVeU1pVXlReVV5TW1OaGRHVm5iM0o1SlRJeUpUTkJKVEl5WkdWbVlYVnNkQ1V5TWlVeVF5VXlNbTVoYldVbE1qSWxNMEVsTWpJbFJUa2xPRE1sUVRnbFJUa2xPVGNsUVRnbE1qSWxNa01sTWpKMllXeDFaU1V5TWlVelFTVXlNaVV5TWlVeVF5VXlNblI1Y0dVbE1qSWxNMEVsTWpKemRISnBibWNsTWpJbE4wUWxNa01sTjBJbE1qSnBaQ1V5TWlVelFTVXlNakUxTkRFNU5HWmhNVEZsTUdKaEpUSXlKVEpESlRJeVkyRjBaV2R2Y25rbE1qSWxNMEVsTWpKa1pXWmhkV3gwSlRJeUpUSkRKVEl5Ym1GdFpTVXlNaVV6UVNVeU1pVkZPQ1ZDUlNVNU15VkZOU1U0TlNWQk5TVXlNaVV5UXlVeU1uWmhiSFZsSlRJeUpUTkJKVEl5SlRJeUpUSkRKVEl5ZEhsd1pTVXlNaVV6UVNVeU1uTjBjbWx1WnlVeU1pVTNSQ1V5UXlVM1FpVXlNbWxrSlRJeUpUTkJKVEl5TVRVME1UazBabUV4TVdVME1tTWxNaklsTWtNbE1qSmpZWFJsWjI5eWVTVXlNaVV6UVNVeU1tUmxabUYxYkhRbE1qSWxNa01sTWpKdVlXMWxKVEl5SlROQkpUSXlKVVU0SlVKRkpUa3pKVVUxSlRnM0pVSkJKVEl5SlRKREpUSXlkbUZzZFdVbE1qSWxNMEVsTWpJbE1qSWxNa01sTWpKMGVYQmxKVEl5SlROQkpUSXljM1J5YVc1bkpUSXlKVGRFSlRKREpUZENKVEl5YVdRbE1qSWxNMEVsTWpJeE5UUXhPVFJtWVRFeFpURmxZaVV5TWlVeVF5VXlNbU5oZEdWbmIzSjVKVEl5SlROQkpUSXlaR1ZtWVhWc2RDVXlNaVV5UXlVeU1tNWhiV1VsTWpJbE0wRWxNaklsUlRrbFFUTWxPRVVsUlRrbE9Ua2xRVGtsTWpJbE1rTWxNakoyWVd4MVpTVXlNaVV6UVNVeU1pVXlNaVV5UXlVeU1uUjVjR1VsTWpJbE0wRWxNakp6ZEhKcGJtY2xNaklsTjBRbE1rTWxOMElsTWpKcFpDVXlNaVV6UVNVeU1qRTFOREU1TkdaaE1URmxZekl5SlRJeUpUSkRKVEl5WTJGMFpXZHZjbmtsTWpJbE0wRWxNakprWldaaGRXeDBKVEl5SlRKREpUSXlibUZ0WlNVeU1pVXpRU1V5TWlWRk5TVkJOQ1U0TnlWRk5pVkNNeVZCT0NVeU1pVXlReVV5TW5aaGJIVmxKVEl5SlROQkpUSXlKVEl5SlRKREpUSXlkSGx3WlNVeU1pVXpRU1V5TW5OMGNtbHVaeVV5TWlVM1JDVTFSQ1V5UXlVeU1uTm9ZWEJsVTNSNWJHVWxNaklsTTBFbE4wSWxNakpoYkhCb1lTVXlNaVV6UVRFbE4wUWxNa01sTWpKcFpDVXlNaVV6UVNVeU1qRTFOREU1TkdaaE1URmtZVFJsSlRJeUpUSkRKVEl5WVc1amFHOXljeVV5TWlVelFTVTFRaVUzUWlVeU1ua2xNaklsTTBFbE1qSXdKVEl5SlRKREpUSXllQ1V5TWlVelFTVXlNbmNsTWtZeUpUSXlKVGRFSlRKREpUZENKVEl5ZVNVeU1pVXpRU1V5TW1nbE1qSWxNa01sTWpKNEpUSXlKVE5CSlRJeWR5VXlSaklsTWpJbE4wUWxNa01sTjBJbE1qSjVKVEl5SlROQkpUSXlhQ1V5UmpJbE1qSWxNa01sTWpKNEpUSXlKVE5CSlRJeU1DVXlNaVUzUkNVeVF5VTNRaVV5TW5rbE1qSWxNMEVsTWpKb0pUSkdNaVV5TWlVeVF5VXlNbmdsTWpJbE0wRWxNakozSlRJeUpUZEVKVFZFSlRKREpUSXlZMkYwWldkdmNua2xNaklsTTBFbE1qSm1iRzkzSlRJeUpUSkRKVEl5ZEdsMGJHVWxNaklsTTBFbE1qSWxSVFlsUWpVbE9ERWxSVGNsUVRnbE9FSWxNaklsTWtNbE1qSnVZVzFsSlRJeUpUTkJKVEl5Y0hKdlkyVnpjeVV5TWlVeVF5VXlNbVpwYkd4VGRIbHNaU1V5TWlVelFTVTNRaVV5TW1OdmJHOXlKVEl5SlROQkpUSXlNVEF5SlRKRE1UYzRKVEpETWpVMUpUSXlKVEpESlRJeWRIbHdaU1V5TWlVelFTVXlNbk52Ykdsa0pUSXlKVGRFSlRKREpUSXljR0YwYUNVeU1pVXpRU1UxUWlVM1FpVXlNbUZqZEdsdmJuTWxNaklsTTBFbE5VSWxOMElsTWpKaFkzUnBiMjRsTWpJbE0wRWxNakp0YjNabEpUSXlKVEpESlRJeWVTVXlNaVV6UVNVeU1qQWxNaklsTWtNbE1qSjRKVEl5SlROQkpUSXlNQ1V5TWlVM1JDVXlReVUzUWlVeU1tRmpkR2x2YmlVeU1pVXpRU1V5TW14cGJtVWxNaklsTWtNbE1qSjVKVEl5SlROQkpUSXlNQ1V5TWlVeVF5VXlNbmdsTWpJbE0wRWxNakozSlRJeUpUZEVKVEpESlRkQ0pUSXlZV04wYVc5dUpUSXlKVE5CSlRJeWJHbHVaU1V5TWlVeVF5VXlNbmtsTWpJbE0wRWxNakpvSlRJeUpUSkRKVEl5ZUNVeU1pVXpRU1V5TW5jbE1qSWxOMFFsTWtNbE4wSWxNakpoWTNScGIyNGxNaklsTTBFbE1qSnNhVzVsSlRJeUpUSkRKVEl5ZVNVeU1pVXpRU1V5TW1nbE1qSWxNa01sTWpKNEpUSXlKVE5CSlRJeU1DVXlNaVUzUkNVeVF5VTNRaVV5TW1GamRHbHZiaVV5TWlVelFTVXlNbU5zYjNObEpUSXlKVGRFSlRWRUpUZEVKVFZFSlRKREpUSXliRzlqYTJWa0pUSXlKVE5CWm1Gc2MyVWxNa01sTWpKbmNtOTFjQ1V5TWlVelFTVXlNaVV5TWlVeVF5VXlNbkJ5YjNCekpUSXlKVE5CSlRkQ0pUSXlkeVV5TWlVelFURXdNQ1V5UXlVeU1ua2xNaklsTTBFME5EUWxNa01sTWpKb0pUSXlKVE5CTnpBbE1rTWxNakpoYm1kc1pTVXlNaVV6UVRBbE1rTWxNako0SlRJeUpUTkJNVE14SlRKREpUSXllbWx1WkdWNEpUSXlKVE5CTVNVM1JDVTNSQ1V5UXlVeU1qRTFOREU1Tkdaak1qaGpPVEkySlRJeUpUTkJKVGRDSlRJeWRHOGxNaklsTTBFbE4wSWxNakpwWkNVeU1pVXpRU1V5TW05aVdFZHBXV04yVTJFM01qRTJNalFsTWpJbE1rTWxNako0SlRJeUpUTkJNamd5TGpZd01EQXdOakV3TXpVeE5UWWxNa01sTWpKNUpUSXlKVE5CTkRjNUpUSkRKVEl5WVc1bmJHVWxNaklsTTBFd0pUZEVKVEpESlRJeWFXUWxNaklsTTBFbE1qSXhOVFF4T1RSbVl6STRZemt5TmlVeU1pVXlReVV5TW14cGJtdGxjbFI1Y0dVbE1qSWxNMEVsTWpKaWNtOXJaVzRsTWpJbE1rTWxNakowWlhoMEpUSXlKVE5CSlRJeUpUSXlKVEpESlRJeWJHbHVaVk4wZVd4bEpUSXlKVE5CSlRkQ0pUSXliR2x1WlVOdmJHOXlKVEl5SlROQkpUSXlOVEVsTWtNeE5UTWxNa015TlRVbE1qSWxNa01sTWpKc2FXNWxWMmxrZEdnbE1qSWxNMEV4SlRkRUpUSkRKVEl5Ym1GdFpTVXlNaVV6UVNVeU1teHBibXRsY2lVeU1pVXlReVV5TW1aeWIyMGxNaklsTTBFbE4wSWxNakpwWkNVeU1pVXpRU1V5TWpFMU5ERTVOR1poTVRGa1lUUmxKVEl5SlRKREpUSXlZVzVuYkdVbE1qSWxNMEV6TGpFME1UVTVNalkxTXpVNE9UYzVNeVV5UXlVeU1ua2xNaklsTTBFME56a2xNa01sTWpKNEpUSXlKVE5CTWpNeEpUZEVKVEpESlRJeVpHRjBZVUYwZEhKcFluVjBaWE1sTWpJbE0wRWxOVUlsTlVRbE1rTWxNakpzYjJOclpXUWxNaklsTTBGbVlXeHpaU1V5UXlVeU1uQnZhVzUwY3lVeU1pVXpRU1UxUWlVM1FpVXlNbmdsTWpJbE0wRXlOVFl1T0RBd01EQXpNRFV4TnpVM09DVXlReVV5TW5rbE1qSWxNMEUwTnprbE4wUWxNa01sTjBJbE1qSjRKVEl5SlROQk1qVTJMamd3TURBd016QTFNVGMxTnpnbE1rTWxNako1SlRJeUpUTkJORGM1SlRkRUpUVkVKVEpESlRJeVozSnZkWEFsTWpJbE0wRWxNaklsTWpJbE1rTWxNakp3Y205d2N5VXlNaVV6UVNVM1FpVXlNbnBwYm1SbGVDVXlNaVV6UVRJbE4wUWxNa01sTWpKMFpYaDBRbXh2WTJzbE1qSWxNMEVsTlVJbE5VUWxOMFFsTWtNbE1qSnZZbGhIYVZsamRsTmhOekl4TmpJMEpUSXlKVE5CSlRkQ0pUSXlhV1FsTWpJbE0wRWxNakp2WWxoSGFWbGpkbE5oTnpJeE5qSTBKVEl5SlRKREpUSXlibUZ0WlNVeU1pVXpRU1V5TW5CeWIyTmxjM01sTWpJbE1rTWxNakowYVhSc1pTVXlNaVV6UVNVeU1pVkZOaVZDTlNVNE1TVkZOeVZCT0NVNFFpVXlNaVV5UXlVeU1tTmhkR1ZuYjNKNUpUSXlKVE5CSlRJeVpteHZkeVV5TWlVeVF5VXlNbWR5YjNWd0pUSXlKVE5CSlRJeUpUSXlKVEpESlRJeVozSnZkWEJPWVcxbEpUSXlKVE5CYm5Wc2JDVXlReVV5TW14dlkydGxaQ1V5TWlVelFXWmhiSE5sSlRKREpUSXliR2x1YXlVeU1pVXpRU1V5TWlVeU1pVXlReVV5TW1Ob2FXeGtjbVZ1SlRJeUpUTkJKVFZDSlRWRUpUSkRKVEl5Y0dGeVpXNTBKVEl5SlROQkpUSXlKVEl5SlRKREpUSXljbVZ6YVhwbFJHbHlKVEl5SlROQkpUVkNKVEl5ZEd3bE1qSWxNa01sTWpKMGNpVXlNaVV5UXlVeU1tSnlKVEl5SlRKREpUSXlZbXdsTWpJbE1rTWxNakpzSlRJeUpUSkRKVEl5ZENVeU1pVXlReVV5TW5JbE1qSWxNa01sTWpKaUpUSXlKVFZFSlRKREpUSXlZWFIwY21saWRYUmxKVEl5SlROQkpUZENKVEl5WTI5dWRHRnBibVZ5SlRJeUpUTkJabUZzYzJVbE1rTWxNakoyYVhOcFlteGxKVEl5SlROQmRISjFaU1V5UXlVeU1uSnZkR0YwWVdKc1pTVXlNaVV6UVhSeWRXVWxNa01sTWpKc2FXNXJZV0pzWlNVeU1pVXpRWFJ5ZFdVbE1rTWxNakpqYjJ4c1lYQnpZV0pzWlNVeU1pVXpRV1poYkhObEpUSkRKVEl5WTI5c2JHRndjMlZrSlRJeUpUTkJabUZzYzJVbE1rTWxNakptYVhobFpFeHBibXNsTWpJbE0wRm1ZV3h6WlNVeVF5VXlNbTFoY210bGNrOW1abk5sZENVeU1pVXpRVFVsTjBRbE1rTWxNakprWVhSaFFYUjBjbWxpZFhSbGN5VXlNaVV6UVNVMVFpVTNRaVV5TW01aGJXVWxNaklsTTBFbE1qSWxSVFVsUWtFbE9FWWxSVFVsT0VZbFFqY2xNaklsTWtNbE1qSjBlWEJsSlRJeUpUTkJKVEl5Ym5WdFltVnlKVEl5SlRKREpUSXlkbUZzZFdVbE1qSWxNMEVsTWpJbE1qSWxNa01sTWpKallYUmxaMjl5ZVNVeU1pVXpRU1V5TW1SbFptRjFiSFFsTWpJbE1rTWxNakpwWkNVeU1pVXpRU1V5TWxWTWNYRkZSV05IZEVRMU16VXpPVElsTWpJbE4wUWxNa01sTjBJbE1qSnVZVzFsSlRJeUpUTkJKVEl5SlVVMUpUa3dKVGhFSlVVM0pVRTNKVUl3SlRJeUpUSkRKVEl5ZEhsd1pTVXlNaVV6UVNVeU1uTjBjbWx1WnlVeU1pVXlReVV5TW5aaGJIVmxKVEl5SlROQkpUSXlKVEl5SlRKREpUSXlZMkYwWldkdmNua2xNaklsTTBFbE1qSmtaV1poZFd4MEpUSXlKVEpESlRJeWFXUWxNaklsTTBFbE1qSlBWVmhKZWt0b1VtWldOekl5TnpjMUpUSXlKVGRFSlRKREpUZENKVEl5Ym1GdFpTVXlNaVV6UVNVeU1pVkZOaVU0T1NVNE1DVkZOaVU1UXlVNE9TVkZPQ1U0TUNVNE5TVXlNaVV5UXlVeU1uUjVjR1VsTWpJbE0wRWxNakp6ZEhKcGJtY2xNaklsTWtNbE1qSjJZV3gxWlNVeU1pVXpRU1V5TWlVeU1pVXlReVV5TW1OaGRHVm5iM0o1SlRJeUpUTkJKVEl5WkdWbVlYVnNkQ1V5TWlVeVF5VXlNbWxrSlRJeUpUTkJKVEl5U0ZoWGQyOTZTSEZhVERBME9EVTROaVV5TWlVM1JDVXlReVUzUWlVeU1tNWhiV1VsTWpJbE0wRWxNaklsUlRnbFFrWWxPVVVsUlRZbE9FVWxRVFVsTWpJbE1rTWxNakowZVhCbEpUSXlKVE5CSlRJeWJHbHVheVV5TWlVeVF5VXlNblpoYkhWbEpUSXlKVE5CSlRJeUpUSXlKVEpESlRJeVkyRjBaV2R2Y25rbE1qSWxNMEVsTWpKa1pXWmhkV3gwSlRJeUpUSkRKVEl5YVdRbE1qSWxNMEVsTWpKTmJYVldiRmRDVDJSSU56QTNPRGcwSlRJeUpUZEVKVEpESlRkQ0pUSXlibUZ0WlNVeU1pVXpRU1V5TWlWRk5DVkNSU1ZDUmlWRk55VkJReVZDUVNVeU1pVXlReVV5TW5SNWNHVWxNaklsTTBFbE1qSnpkSEpwYm1jbE1qSWxNa01sTWpKMllXeDFaU1V5TWlVelFTVXlNaVV5TWlVeVF5VXlNbU5oZEdWbmIzSjVKVEl5SlROQkpUSXlaR1ZtWVhWc2RDVXlNaVV5UXlVeU1tbGtKVEl5SlROQkpUSXlUMUppZGtGM1RYQnJXalk1TmpVM01TVXlNaVUzUkNVeVF5VTNRaVV5TW01aGJXVWxNaklsTTBFbE1qSWxSVFlsT0RnbE9UQWxSVFlsT1VNbFFVTWxNaklsTWtNbE1qSjBlWEJsSlRJeUpUTkJKVEl5Ym5WdFltVnlKVEl5SlRKREpUSXlkbUZzZFdVbE1qSWxNMEVsTWpJbE1qSWxNa01sTWpKallYUmxaMjl5ZVNVeU1pVXpRU1V5TW1SbFptRjFiSFFsTWpJbE1rTWxNakpwWkNVeU1pVXpRU1V5TW1WdWRrTk9USGwxVTJJd09EazJPVGNsTWpJbE4wUWxNa01sTjBJbE1qSnVZVzFsSlRJeUpUTkJKVEl5SlVVMkpUazNKVUkySlVVNUpUazNKVUkwSlRJeUpUSkRKVEl5ZEhsd1pTVXlNaVV6UVNVeU1tNTFiV0psY2lVeU1pVXlReVV5TW5aaGJIVmxKVEl5SlROQkpUSXlKVEl5SlRKREpUSXlZMkYwWldkdmNua2xNaklsTTBFbE1qSmtaV1poZFd4MEpUSXlKVEpESlRJeWFXUWxNaklsTTBFbE1qSlJVVVZTUjFsTlVFcFFNRFk1TWpRNUpUSXlKVGRFSlRKREpUZENKVEl5Ym1GdFpTVXlNaVV6UVNVeU1pVkZPU1U0TXlWQk9DVkZPU1U1TnlWQk9DVXlNaVV5UXlVeU1uUjVjR1VsTWpJbE0wRWxNakp6ZEhKcGJtY2xNaklsTWtNbE1qSjJZV3gxWlNVeU1pVXpRU1V5TWlVeU1pVXlReVV5TW1OaGRHVm5iM0o1SlRJeUpUTkJKVEl5WkdWbVlYVnNkQ1V5TWlVeVF5VXlNbWxrSlRJeUpUTkJKVEl5VTBwUGRVeGlRVkJ2V1RFNE1qazVOU1V5TWlVM1JDVXlReVUzUWlVeU1tNWhiV1VsTWpJbE0wRWxNaklsUlRnbFFrVWxPVE1sUlRVbE9EVWxRVFVsTWpJbE1rTWxNakowZVhCbEpUSXlKVE5CSlRJeWMzUnlhVzVuSlRJeUpUSkRKVEl5ZG1Gc2RXVWxNaklsTTBFbE1qSWxNaklsTWtNbE1qSmpZWFJsWjI5eWVTVXlNaVV6UVNVeU1tUmxabUYxYkhRbE1qSWxNa01sTWpKcFpDVXlNaVV6UVNVeU1tcHJRVzloYVhwYWNGTXhPREk1TXpFbE1qSWxOMFFsTWtNbE4wSWxNakp1WVcxbEpUSXlKVE5CSlRJeUpVVTRKVUpGSlRrekpVVTFKVGczSlVKQkpUSXlKVEpESlRJeWRIbHdaU1V5TWlVelFTVXlNbk4wY21sdVp5VXlNaVV5UXlVeU1uWmhiSFZsSlRJeUpUTkJKVEl5SlRJeUpUSkRKVEl5WTJGMFpXZHZjbmtsTWpJbE0wRWxNakprWldaaGRXeDBKVEl5SlRKREpUSXlhV1FsTWpJbE0wRWxNako0Vm5acFRIQktaMGw0TVRJM01EazJKVEl5SlRkRUpUSkRKVGRDSlRJeWJtRnRaU1V5TWlVelFTVXlNaVZGT1NWQk15VTRSU1ZGT1NVNU9TVkJPU1V5TWlVeVF5VXlNblI1Y0dVbE1qSWxNMEVsTWpKemRISnBibWNsTWpJbE1rTWxNakoyWVd4MVpTVXlNaVV6UVNVeU1pVXlNaVV5UXlVeU1tTmhkR1ZuYjNKNUpUSXlKVE5CSlRJeVpHVm1ZWFZzZENVeU1pVXlReVV5TW1sa0pUSXlKVE5CSlRJeWVVeERUSEJ5UzBwbFZqZzJOakEzTnlVeU1pVTNSQ1V5UXlVM1FpVXlNbTVoYldVbE1qSWxNMEVsTWpJbFJUVWxRVFFsT0RjbFJUWWxRak1sUVRnbE1qSWxNa01sTWpKMGVYQmxKVEl5SlROQkpUSXljM1J5YVc1bkpUSXlKVEpESlRJeWRtRnNkV1VsTWpJbE0wRWxNaklsTWpJbE1rTWxNakpqWVhSbFoyOXllU1V5TWlVelFTVXlNbVJsWm1GMWJIUWxNaklsTWtNbE1qSnBaQ1V5TWlVelFTVXlNazFEZFVkSlNVVnJTV1V6TlRVd05qRWxNaklsTjBRbE5VUWxNa01sTWpKd2NtOXdjeVV5TWlVelFTVTNRaVV5TW5nbE1qSWxNMEV5T0RJdU5qQXdNREEyTVRBek5URTFOaVV5UXlVeU1ua2xNaklsTTBFME5EUWxNa01sTWpKM0pUSXlKVE5CTVRVd0pUSkRKVEl5YUNVeU1pVXpRVGN3SlRKREpUSXllbWx1WkdWNEpUSXlKVE5CTXlVeVF5VXlNbUZ1WjJ4bEpUSXlKVE5CTUNVM1JDVXlReVV5TW5Ob1lYQmxVM1I1YkdVbE1qSWxNMEVsTjBJbE1qSmhiSEJvWVNVeU1pVXpRVEVsTjBRbE1rTWxNakpzYVc1bFUzUjViR1VsTWpJbE0wRWxOMElsTWpKc2FXNWxRMjlzYjNJbE1qSWxNMEVsTWpJeE5UTWxNa015TURRbE1rTXlOVFVsTWpJbE4wUWxNa01sTWpKbWFXeHNVM1I1YkdVbE1qSWxNMEVsTjBJbE1qSmpiMnh2Y2lVeU1pVXpRU1V5TWpFd01pVXlRekUzT0NVeVF6STFOU1V5TWlVeVF5VXlNblI1Y0dVbE1qSWxNMEVsTWpKemIyeHBaQ1V5TWlVM1JDVXlReVV5TW5Sb1pXMWxKVEl5SlROQkpUZENKVGRFSlRKREpUSXljR0YwYUNVeU1pVXpRU1UxUWlVM1FpVXlNbUZqZEdsdmJuTWxNaklsTTBFbE5VSWxOMElsTWpKaFkzUnBiMjRsTWpJbE0wRWxNakp0YjNabEpUSXlKVEpESlRJeWVDVXlNaVV6UVNVeU1qQWxNaklsTWtNbE1qSjVKVEl5SlROQkpUSXlNQ1V5TWlVM1JDVXlReVUzUWlVeU1tRmpkR2x2YmlVeU1pVXpRU1V5TW14cGJtVWxNaklsTWtNbE1qSjRKVEl5SlROQkpUSXlkeVV5TWlVeVF5VXlNbmtsTWpJbE0wRWxNakl3SlRJeUpUZEVKVEpESlRkQ0pUSXlZV04wYVc5dUpUSXlKVE5CSlRJeWJHbHVaU1V5TWlVeVF5VXlNbmdsTWpJbE0wRWxNakozSlRJeUpUSkRKVEl5ZVNVeU1pVXpRU1V5TW1nbE1qSWxOMFFsTWtNbE4wSWxNakpoWTNScGIyNGxNaklsTTBFbE1qSnNhVzVsSlRJeUpUSkRKVEl5ZUNVeU1pVXpRU1V5TWpBbE1qSWxNa01sTWpKNUpUSXlKVE5CSlRJeWFDVXlNaVUzUkNVeVF5VTNRaVV5TW1GamRHbHZiaVV5TWlVelFTVXlNbU5zYjNObEpUSXlKVGRFSlRWRUpUZEVKVFZFSlRKREpUSXlabTl1ZEZOMGVXeGxKVEl5SlROQkpUZENKVEl5WTI5c2IzSWxNaklsTTBFbE1qSXlOVFVsTWtNeU5UVWxNa015TlRVbE1qSWxNa01sTWpKemFYcGxKVEl5SlROQk1UZ2xOMFFsTWtNbE1qSjBaWGgwUW14dlkyc2xNaklsTTBFbE5VSWxOMElsTWpKd2IzTnBkR2x2YmlVeU1pVXpRU1UzUWlVeU1uZ2xNaklsTTBFeE1DVXlReVV5TW5rbE1qSWxNMEV3SlRKREpUSXlkeVV5TWlVelFTVXlNbmN0TWpBbE1qSWxNa01sTWpKb0pUSXlKVE5CSlRJeWFDVXlNaVUzUkNVeVF5VXlNblJsZUhRbE1qSWxNMEVsTWpKbVpXRjBkWEpsSlRJd1pYaDBjbUZqZEdsdmJ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M1JDVXlReVV5TWtKTlJrOTFhbXh4ZGtjeE9UQTFOVFVsTWpJbE0wRWxOMElsTWpKcFpDVXlNaVV6UVNVeU1rSk5SazkxYW14eGRrY3hPVEExTlRVbE1qSWxNa01sTWpKdVlXMWxKVEl5SlROQkpUSXliR2x1YTJWeUpUSXlKVEpESlRJeWRHVjRkQ1V5TWlVelFTVXlNaVV5TWlVeVF5VXlNbWR5YjNWd0pUSXlKVE5CSlRJeUpUSXlKVEpESlRJeWJHbHVhMlZ5Vkhsd1pTVXlNaVV6UVNVeU1tSnliMnRsYmlVeU1pVXlReVV5TW5CdmFXNTBjeVV5TWlVelFTVTFRaVUzUWlVeU1uZ2xNaklsTTBFek5UY3VOakF3TURBMk1UQXpOVEUxTmlVeVF5VXlNbmtsTWpJbE0wRTBNRFFsTjBRbE1rTWxOMElsTWpKNEpUSXlKVE5CTXpVM0xqWXdNREF3TmpFd016VXhOVFlsTWtNbE1qSjVKVEl5SlROQk5EQTBKVGRFSlRWRUpUSkRKVEl5Ykc5amEyVmtKVEl5SlROQlptRnNjMlVsTWtNbE1qSmtZWFJoUVhSMGNtbGlkWFJsY3lVeU1pVXpRU1UxUWlVMVJDVXlReVV5TW5CeWIzQnpKVEl5SlROQkpUZENKVEl5ZW1sdVpHVjRKVEl5SlROQk5DVTNSQ1V5UXlVeU1teHBibVZUZEhsc1pTVXlNaVV6UVNVM1FpVXlNbXhwYm1WWGFXUjBhQ1V5TWlVelFURWxNa01sTWpKc2FXNWxRMjlzYjNJbE1qSWxNMEVsTWpJMU1TVXlRekUxTXlVeVF6STFOU1V5TWlVM1JDVXlReVV5TW1aeWIyMGxNaklsTTBFbE4wSWxNako0SlRJeUpUTkJNelUzTGpZd01EQXdOakV3TXpVeE5UWWxNa01sTWpKNUpUSXlKVE5CTkRRMEpUSkRKVEl5YVdRbE1qSWxNMEVsTWpKdllsaEhhVmxqZGxOaE56SXhOakkwSlRJeUpUSkRKVEl5WVc1bmJHVWxNaklsTTBFeExqVTNNRGM1TmpNeU5qYzVORGc1TnlVM1JDVXlReVV5TW5SdkpUSXlKVE5CSlRkQ0pUSXlhV1FsTWpJbE0wRWxNakp2WWtkUlpscE1lbmRWTWpneE5EQXhKVEl5SlRKREpUSXllQ1V5TWlVelFUTTFOeTQyTURBd01EWXhNRE0xTVRVMkpUSkRKVEl5ZVNVeU1pVXpRVE0yTkNVeVF5VXlNbUZ1WjJ4bEpUSXlKVE5CTkM0M01USXpPRGc1T0RBek9EUTJPU1UzUkNVeVF5VXlNblJsZUhSQ2JHOWpheVV5TWlVelFTVTFRaVUxUkNVM1JDVXlReVV5TW05aVIxRm1Xa3g2ZDFVeU9ERTBNREVsTWpJbE0wRWxOMElsTWpKcFpDVXlNaVV6UVNVeU1tOWlSMUZtV2t4NmQxVXlPREUwTURFbE1qSWxNa01sTWpKdVlXMWxKVEl5SlROQkpUSXljSEp2WTJWemN5VXlNaVV5UXlVeU1uUnBkR3hsSlRJeUpUTkJKVEl5SlVVMkpVSTFKVGd4SlVVM0pVRTRKVGhDSlRJeUpUSkRKVEl5WTJGMFpXZHZjbmtsTWpJbE0wRWxNakptYkc5M0pUSXlKVEpESlRJeVozSnZkWEFsTWpJbE0wRWxNaklsTWpJbE1rTWxNakpuY205MWNFNWhiV1VsTWpJbE0wRnVkV3hzSlRKREpUSXliRzlqYTJWa0pUSXlKVE5CWm1Gc2MyVWxNa01sTWpKc2FXNXJKVEl5SlROQkpUSXlKVEl5SlRKREpUSXlZMmhwYkdSeVpXNGxNaklsTTBFbE5VSWxOVVFsTWtNbE1qSndZWEpsYm5RbE1qSWxNMEVsTWpJbE1qSWxNa01sTWpKeVpYTnBlbVZFYVhJbE1qSWxNMEVsTlVJbE1qSjBiQ1V5TWlVeVF5VXlNblJ5SlRJeUpUSkRKVEl5WW5JbE1qSWxNa01sTWpKaWJDVXlNaVV5UXlVeU1td2xNaklsTWtNbE1qSjBKVEl5SlRKREpUSXljaVV5TWlVeVF5VXlNbUlsTWpJbE5VUWxNa01sTWpKaGRIUnlhV0oxZEdVbE1qSWxNMEVsTjBJbE1qSmpiMjUwWVdsdVpYSWxNaklsTTBGbVlXeHpaU1V5UXlVeU1uWnBjMmxpYkdVbE1qSWxNMEYwY25WbEpUSkRKVEl5Y205MFlYUmhZbXhsSlRJeUpUTkJkSEoxWlNVeVF5VXlNbXhwYm10aFlteGxKVEl5SlROQmRISjFaU1V5UXlVeU1tTnZiR3hoY0hOaFlteGxKVEl5SlROQlptRnNjMlVsTWtNbE1qSmpiMnhzWVhCelpXUWxNaklsTTBGbVlXeHpaU1V5UXlVeU1tWnBlR1ZrVEdsdWF5VXlNaVV6UVdaaGJITmxKVEpESlRJeWJXRnlhMlZ5VDJabWMyVjBKVEl5SlROQk5TVTNSQ1V5UXlVeU1tUmhkR0ZCZEhSeWFXSjFkR1Z6SlRJeUpUTkJKVFZDSlRkQ0pUSXlibUZ0WlNVeU1pVXpRU1V5TWlWRk5TVkNRU1U0UmlWRk5TVTRSaVZDTnlVeU1pVXlReVV5TW5SNWNHVWxNaklsTTBFbE1qSnVkVzFpWlhJbE1qSWxNa01sTWpKMllXeDFaU1V5TWlVelFTVXlNaVV5TWlVeVF5VXlNbU5oZEdWbmIzSjVKVEl5SlROQkpUSXlaR1ZtWVhWc2RDVXlNaVV5UXlVeU1tbGtKVEl5SlROQkpUSXljRmhyUW0xdGNHbHNXVEV6TXpFM01pVXlNaVUzUkNVeVF5VTNRaVV5TW01aGJXVWxNaklsTTBFbE1qSWxSVFVsT1RBbE9FUWxSVGNsUVRjbFFqQWxNaklsTWtNbE1qSjBlWEJsSlRJeUpUTkJKVEl5YzNSeWFXNW5KVEl5SlRKREpUSXlkbUZzZFdVbE1qSWxNMEVsTWpJbE1qSWxNa01sTWpKallYUmxaMjl5ZVNVeU1pVXpRU1V5TW1SbFptRjFiSFFsTWpJbE1rTWxNakpwWkNVeU1pVXpRU1V5TWtWTWFHWjNjVWgwYVdjeE16SXhPRFVsTWpJbE4wUWxNa01sTjBJbE1qSnVZVzFsSlRJeUpUTkJKVEl5SlVVMkpUZzVKVGd3SlVVMkpUbERKVGc1SlVVNEpUZ3dKVGcxSlRJeUpUSkRKVEl5ZEhsd1pTVXlNaVV6UVNVeU1uTjBjbWx1WnlVeU1pVXlReVV5TW5aaGJIVmxKVEl5SlROQkpUSXlKVEl5SlRKREpUSXlZMkYwWldkdmNua2xNaklsTTBFbE1qSmtaV1poZFd4MEpUSXlKVEpESlRJeWFXUWxNaklsTTBFbE1qSlpjME5FVTNsbmFreFFPRGc0TmpFekpUSXlKVGRFSlRKREpUZENKVEl5Ym1GdFpTVXlNaVV6UVNVeU1pVkZPQ1ZDUmlVNVJTVkZOaVU0UlNWQk5TVXlNaVV5UXlVeU1uUjVjR1VsTWpJbE0wRWxNakpzYVc1ckpUSXlKVEpESlRJeWRtRnNkV1VsTWpJbE0wRWxNaklsTWpJbE1rTWxNakpqWVhSbFoyOXllU1V5TWlVelFTVXlNbVJsWm1GMWJIUWxNaklsTWtNbE1qSnBaQ1V5TWlVelFTVXlNa0pHWTBaSVRHZE1aR1UyTXpZM016VWxNaklsTjBRbE1rTWxOMElsTWpKdVlXMWxKVEl5SlROQkpUSXlKVVUwSlVKRkpVSkdKVVUzSlVGREpVSkJKVEl5SlRKREpUSXlkSGx3WlNVeU1pVXpRU1V5TW5OMGNtbHVaeVV5TWlVeVF5VXlNblpoYkhWbEpUSXlKVE5CSlRJeUpUSXlKVEpESlRJeVkyRjBaV2R2Y25rbE1qSWxNMEVsTWpKa1pXWmhkV3gwSlRJeUpUSkRKVEl5YVdRbE1qSWxNMEVsTWpKd1RIZERXWEp3ZVdscU16QTBOekV3SlRJeUpUZEVKVEpESlRkQ0pUSXlibUZ0WlNVeU1pVXpRU1V5TWlWRk5pVTRPQ1U1TUNWRk5pVTVReVZCUXlVeU1pVXlReVV5TW5SNWNHVWxNaklsTTBFbE1qSnVkVzFpWlhJbE1qSWxNa01sTWpKMllXeDFaU1V5TWlVelFTVXlNaVV5TWlVeVF5VXlNbU5oZEdWbmIzSjVKVEl5SlROQkpUSXlaR1ZtWVhWc2RDVXlNaVV5UXlVeU1tbGtKVEl5SlROQkpUSXlUVk41UzFkeFdubDZaRGt5T1RBNU55VXlNaVUzUkNVeVF5VTNRaVV5TW01aGJXVWxNaklsTTBFbE1qSWxSVFlsT1RjbFFqWWxSVGtsT1RjbFFqUWxNaklsTWtNbE1qSjBlWEJsSlRJeUpUTkJKVEl5Ym5WdFltVnlKVEl5SlRKREpUSXlkbUZzZFdVbE1qSWxNMEVsTWpJbE1qSWxNa01sTWpKallYUmxaMjl5ZVNVeU1pVXpRU1V5TW1SbFptRjFiSFFsTWpJbE1rTWxNakpwWkNVeU1pVXpRU1V5TW5KaVlYbDVibWh5ZG1JeU5EWXpOallsTWpJbE4wUWxNa01sTjBJbE1qSnVZVzFsSlRJeUpUTkJKVEl5SlVVNUpUZ3pKVUU0SlVVNUpUazNKVUU0SlRJeUpUSkRKVEl5ZEhsd1pTVXlNaVV6UVNVeU1uTjBjbWx1WnlVeU1pVXlReVV5TW5aaGJIVmxKVEl5SlROQkpUSXlKVEl5SlRKREpUSXlZMkYwWldkdmNua2xNaklsTTBFbE1qSmtaV1poZFd4MEpUSXlKVEpESlRJeWFXUWxNaklsTTBFbE1qSlpjVzk1WWtsRWVHUlVNamsxTVRBNEpUSXlKVGRFSlRKREpUZENKVEl5Ym1GdFpTVXlNaVV6UVNVeU1pVkZPQ1ZDUlNVNU15VkZOU1U0TlNWQk5TVXlNaVV5UXlVeU1uUjVjR1VsTWpJbE0wRWxNakp6ZEhKcGJtY2xNaklsTWtNbE1qSjJZV3gxWlNVeU1pVXpRU1V5TWlVeU1pVXlReVV5TW1OaGRHVm5iM0o1SlRJeUpUTkJKVEl5WkdWbVlYVnNkQ1V5TWlVeVF5VXlNbWxrSlRJeUpUTkJKVEl5UTNSemJsbFBZWE5hUXpBMk1UUXdNeVV5TWlVM1JDVXlReVUzUWlVeU1tNWhiV1VsTWpJbE0wRWxNaklsUlRnbFFrVWxPVE1sUlRVbE9EY2xRa0VsTWpJbE1rTWxNakowZVhCbEpUSXlKVE5CSlRJeWMzUnlhVzVuSlRJeUpUSkRKVEl5ZG1Gc2RXVWxNaklsTTBFbE1qSWxNaklsTWtNbE1qSmpZWFJsWjI5eWVTVXlNaVV6UVNVeU1tUmxabUYxYkhRbE1qSWxNa01sTWpKcFpDVXlNaVV6UVNVeU1tbDNUMEZVVEVaTVMzUTVOemd3TlRnbE1qSWxOMFFsTWtNbE4wSWxNakp1WVcxbEpUSXlKVE5CSlRJeUpVVTVKVUV6SlRoRkpVVTVKVGs1SlVFNUpUSXlKVEpESlRJeWRIbHdaU1V5TWlVelFTVXlNbk4wY21sdVp5VXlNaVV5UXlVeU1uWmhiSFZsSlRJeUpUTkJKVEl5SlRJeUpUSkRKVEl5WTJGMFpXZHZjbmtsTWpJbE0wRWxNakprWldaaGRXeDBKVEl5SlRKREpUSXlhV1FsTWpJbE0wRWxNakpoVTJORVJtcExja1Z0TURZNU1URTBKVEl5SlRkRUpUSkRKVGRDSlRJeWJtRnRaU1V5TWlVelFTVXlNaVZGTlNWQk5DVTROeVZGTmlWQ015VkJPQ1V5TWlVeVF5VXlNblI1Y0dVbE1qSWxNMEVsTWpKemRISnBibWNsTWpJbE1rTWxNakoyWVd4MVpTVXlNaVV6UVNVeU1pVXlNaVV5UXlVeU1tTmhkR1ZuYjNKNUpUSXlKVE5CSlRJeVpHVm1ZWFZzZENVeU1pVXlReVV5TW1sa0pUSXlKVE5CSlRJeVUwcHlVSFYxY1ZGeVdUUTVORE16TXlVeU1pVTNSQ1UxUkNVeVF5VXlNbkJ5YjNCekpUSXlKVE5CSlRkQ0pUSXllQ1V5TWlVelFUSTRNaTQyTURBd01EWXhNRE0xTVRVMkpUSkRKVEl5ZVNVeU1pVXpRVEk1TkNVeVF5VXlNbmNsTWpJbE0wRXhOVEFsTWtNbE1qSm9KVEl5SlROQk56QWxNa01sTWpKNmFXNWtaWGdsTWpJbE0wRTFKVEpESlRJeVlXNW5iR1VsTWpJbE0wRXdKVGRFSlRKREpUSXljMmhoY0dWVGRIbHNaU1V5TWlVelFTVTNRaVV5TW1Gc2NHaGhKVEl5SlROQk1TVTNSQ1V5UXlVeU1teHBibVZUZEhsc1pTVXlNaVV6UVNVM1FpVXlNbXhwYm1WRGIyeHZjaVV5TWlVelFTVXlNakUxTXlVeVF6SXdOQ1V5UXpJMU5TVXlNaVUzUkNVeVF5VXlNbVpwYkd4VGRIbHNaU1V5TWlVelFTVTNRaVV5TW1OdmJHOXlKVEl5SlROQkpUSXlNVEF5SlRKRE1UYzRKVEpETWpVMUpUSXlKVEpESlRJeWRIbHdaU1V5TWlVelFTVXlNbk52Ykdsa0pUSXlKVGRFSlRKREpUSXlkR2hsYldVbE1qSWxNMEVsTjBJbE4wUWxNa01sTWpKd1lYUm9KVEl5SlROQkpUVkNKVGRDSlRJeVlXTjBhVzl1Y3lVeU1pVXpRU1UxUWlVM1FpVXlNbUZqZEdsdmJpVXlNaVV6UVNVeU1tMXZkbVVsTWpJbE1rTWxNako0SlRJeUpUTkJKVEl5TUNVeU1pVXlReVV5TW5rbE1qSWxNMEVsTWpJd0pUSXlKVGRFSlRKREpUZENKVEl5WVdOMGFXOXVKVEl5SlROQkpUSXliR2x1WlNVeU1pVXlReVV5TW5nbE1qSWxNMEVsTWpKM0pUSXlKVEpESlRJeWVTVXlNaVV6UVNVeU1qQWxNaklsTjBRbE1rTWxOMElsTWpKaFkzUnBiMjRsTWpJbE0wRWxNakpzYVc1bEpUSXlKVEpESlRJeWVDVXlNaVV6UVNVeU1uY2xNaklsTWtNbE1qSjVKVEl5SlROQkpUSXlhQ1V5TWlVM1JDVXlReVUzUWlVeU1tRmpkR2x2YmlVeU1pVXpRU1V5TW14cGJtVWxNaklsTWtNbE1qSjRKVEl5SlROQkpUSXlNQ1V5TWlVeVF5VXlNbmtsTWpJbE0wRWxNakpvSlRJeUpUZEVKVEpESlRkQ0pUSXlZV04wYVc5dUpUSXlKVE5CSlRJeVkyeHZjMlVsTWpJbE4wUWxOVVFsTjBRbE5VUWxNa01sTWpKbWIyNTBVM1I1YkdVbE1qSWxNMEVsTjBJbE1qSmpiMnh2Y2lVeU1pVXpRU1V5TWpJMU5TVXlRekkxTlNVeVF6STFOU1V5TWlVeVF5VXlNbk5wZW1VbE1qSWxNMEV4T0NVM1JDVXlReVV5TW5SbGVIUkNiRzlqYXlVeU1pVXpRU1UxUWlVM1FpVXlNbkJ2YzJsMGFXOXVKVEl5SlROQkpUZENKVEl5ZUNVeU1pVXpRVEV3SlRKREpUSXllU1V5TWlVelFUQWxNa01sTWpKM0pUSXlKVE5CSlRJeWR5MHlNQ1V5TWlVeVF5VXlNbWdsTWpJbE0wRWxNakpvSlRJeUpUZEVKVEpESlRJeWRHVjRkQ1V5TWlVelFTVXlNbFpwWkdWdkpUSXdZV04wYVc5dUpUSXdjbVZqYjJkdWFYUnBiMjRsTTBOaWNpVXpSU1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TNSQ1V5UXlVeU1rbGFTbk5OUTFKbVQxRTBPVGt3TVRrbE1qSWxNMEVsTjBJbE1qSnBaQ1V5TWlVelFTVXlNa2xhU25OTlExSm1UMUUwT1Rrd01Ua2xNaklsTWtNbE1qSnVZVzFsSlRJeUpUTkJKVEl5YkdsdWEyVnlKVEl5SlRKREpUSXlkR1Y0ZENVeU1pVXpRU1V5TWlVeU1pVXlReVV5TW1keWIzVndKVEl5SlROQkpUSXlKVEl5SlRKREpUSXliR2x1YTJWeVZIbHdaU1V5TWlVelFTVXlNbUp5YjJ0bGJpVXlNaVV5UXlVeU1uQnZhVzUwY3lVeU1pVXpRU1UxUWlVM1FpVXlNbmdsTWpJbE0wRXpOVGN1TmpBd01EQTJNVEF6TlRFMU5pVXlReVV5TW5rbE1qSWxNMEUxTlRRbE4wUWxNa01sTjBJbE1qSjRKVEl5SlROQk16VTNMall3TURBd05qRXdNelV4TlRZbE1rTWxNako1SlRJeUpUTkJOVFUwSlRkRUpUVkVKVEpESlRJeWJHOWphMlZrSlRJeUpUTkJabUZzYzJVbE1rTWxNakprWVhSaFFYUjBjbWxpZFhSbGN5VXlNaVV6UVNVMVFpVTFSQ1V5UXlVeU1uQnliM0J6SlRJeUpUTkJKVGRDSlRJeWVtbHVaR1Y0SlRJeUpUTkJOaVUzUkNVeVF5VXlNbXhwYm1WVGRIbHNaU1V5TWlVelFTVTNRaVV5TW14cGJtVlhhV1IwYUNVeU1pVXpRVEVsTWtNbE1qSnNhVzVsUTI5c2IzSWxNaklsTTBFbE1qSTFNU1V5UXpFMU15VXlRekkxTlNVeU1pVTNSQ1V5UXlVeU1tWnliMjBsTWpJbE0wRWxOMElsTWpKNEpUSXlKVE5CTXpVM0xqWXdNREF3TmpFd016VXhOVFlsTWtNbE1qSjVKVEl5SlROQk5URTBKVEpESlRJeWFXUWxNaklsTTBFbE1qSnZZbGhIYVZsamRsTmhOekl4TmpJMEpUSXlKVEpESlRJeVlXNW5iR1VsTWpJbE0wRTBMamN4TWpNNE9EazRNRE00TkRZNUpUZEVKVEpESlRJeWRHOGxNaklsTTBFbE4wSWxNakpwWkNVeU1pVXpRU1V5TWtaVGFFaHJWMlJxYVdzMU5UZzBNamdsTWpJbE1rTWxNako0SlRJeUpUTkJNelUzTGpZd01EQXdOakV3TXpVeE5UWWxNa01sTWpKNUpUSXlKVE5CTlRrMEpUSkRKVEl5WVc1bmJHVWxNaklsTTBFeExqVTNNRGM1TmpNeU5qYzVORGc1TnlVM1JDVXlReVV5TW5SbGVIUkNiRzlqYXlVeU1pVXpRU1UxUWlVMVJDVTNSQ1V5UXlVeU1rWlRhRWhyVjJScWFXczFOVGcwTWpnbE1qSWxNMEVsTjBJbE1qSnBaQ1V5TWlVelFTVXlNa1pUYUVoclYyUnFhV3MxTlRnME1qZ2xNaklsTWtNbE1qSnVZVzFsSlRJeUpUTkJKVEl5Y0hKdlkyVnpjeVV5TWlVeVF5VXlNblJwZEd4bEpUSXlKVE5CSlRJeUpVVTJKVUkxSlRneEpVVTNKVUU0SlRoQ0pUSXlKVEpESlRJeVkyRjBaV2R2Y25rbE1qSWxNMEVsTWpKbWJHOTNKVEl5SlRKREpUSXlaM0p2ZFhBbE1qSWxNMEVsTWpJbE1qSWxNa01sTWpKbmNtOTFjRTVoYldVbE1qSWxNMEZ1ZFd4c0pUSkRKVEl5Ykc5amEyVmtKVEl5SlROQlptRnNjMlVsTWtNbE1qSnNhVzVySlRJeUpUTkJKVEl5SlRJeUpUSkRKVEl5WTJocGJHUnlaVzRsTWpJbE0wRWxOVUlsTlVRbE1rTWxNakp3WVhKbGJuUWxNaklsTTBFbE1qSWxNaklsTWtNbE1qSnlaWE5wZW1WRWFYSWxNaklsTTBFbE5VSWxNakowYkNVeU1pVXlReVV5TW5SeUpUSXlKVEpESlRJeVluSWxNaklsTWtNbE1qSmliQ1V5TWlVeVF5VXlNbXdsTWpJbE1rTWxNakowSlRJeUpUSkRKVEl5Y2lVeU1pVXlReVV5TW1JbE1qSWxOVVFsTWtNbE1qSmhkSFJ5YVdKMWRHVWxNaklsTTBFbE4wSWxNakpqYjI1MFlXbHVaWElsTWpJbE0wRm1ZV3h6WlNVeVF5VXlNblpwYzJsaWJHVWxNaklsTTBGMGNuVmxKVEpESlRJeWNtOTBZWFJoWW14bEpUSXlKVE5CZEhKMVpTVXlReVV5TW14cGJtdGhZbXhsSlRJeUpUTkJkSEoxWlNVeVF5VXlNbU52Ykd4aGNITmhZbXhsSlRJeUpUTkJabUZzYzJVbE1rTWxNakpqYjJ4c1lYQnpaV1FsTWpJbE0wRm1ZV3h6WlNVeVF5VXlNbVpwZUdWa1RHbHVheVV5TWlVelFXWmhiSE5sSlRKREpUSXliV0Z5YTJWeVQyWm1jMlYwSlRJeUpUTkJOU1UzUkNVeVF5VXlNbVJoZEdGQmRIUnlhV0oxZEdWekpUSXlKVE5CSlRWQ0pUZENKVEl5Ym1GdFpTVXlNaVV6UVNVeU1pVkZOU1ZDUVNVNFJpVkZOU1U0UmlWQ055VXlNaVV5UXlVeU1uUjVjR1VsTWpJbE0wRWxNakp1ZFcxaVpYSWxNaklsTWtNbE1qSjJZV3gxWlNVeU1pVXpRU1V5TWlVeU1pVXlReVV5TW1OaGRHVm5iM0o1SlRJeUpUTkJKVEl5WkdWbVlYVnNkQ1V5TWlVeVF5VXlNbWxrSlRJeUpUTkJKVEl5VDJkNVIyNVFTM0oxY0RrME5UWXdNU1V5TWlVM1JDVXlReVUzUWlVeU1tNWhiV1VsTWpJbE0wRWxNaklsUlRVbE9UQWxPRVFsUlRjbFFUY2xRakFsTWpJbE1rTWxNakowZVhCbEpUSXlKVE5CSlRJeWMzUnlhVzVuSlRJeUpUSkRKVEl5ZG1Gc2RXVWxNaklsTTBFbE1qSWxNaklsTWtNbE1qSmpZWFJsWjI5eWVTVXlNaVV6UVNVeU1tUmxabUYxYkhRbE1qSWxNa01sTWpKcFpDVXlNaVV6UVNVeU1rOURia2hqZWtOUmJFTTVOVE0yTXprbE1qSWxOMFFsTWtNbE4wSWxNakp1WVcxbEpUSXlKVE5CSlRJeUpVVTJKVGc1SlRnd0pVVTJKVGxESlRnNUpVVTRKVGd3SlRnMUpUSXlKVEpESlRJeWRIbHdaU1V5TWlVelFTVXlNbk4wY21sdVp5VXlNaVV5UXlVeU1uWmhiSFZsSlRJeUpUTkJKVEl5SlRJeUpUSkRKVEl5WTJGMFpXZHZjbmtsTWpJbE0wRWxNakprWldaaGRXeDBKVEl5SlRKREpUSXlhV1FsTWpJbE0wRWxNakpXVEcxNVozZFdUWEJPTXpjeE1qRTRKVEl5SlRkRUpUSkRKVGRDSlRJeWJtRnRaU1V5TWlVelFTVXlNaVZGT0NWQ1JpVTVSU1ZGTmlVNFJTVkJOU1V5TWlVeVF5VXlNblI1Y0dVbE1qSWxNMEVsTWpKc2FXNXJKVEl5SlRKREpUSXlkbUZzZFdVbE1qSWxNMEVsTWpJbE1qSWxNa01sTWpKallYUmxaMjl5ZVNVeU1pVXpRU1V5TW1SbFptRjFiSFFsTWpJbE1rTWxNakpwWkNVeU1pVXpRU1V5TWxKVFdGcFNaRTVWVG1Jd09EUTFPVE1sTWpJbE4wUWxNa01sTjBJbE1qSnVZVzFsSlRJeUpUTkJKVEl5SlVVMEpVSkZKVUpHSlVVM0pVRkRKVUpCSlRJeUpUSkRKVEl5ZEhsd1pTVXlNaVV6UVNVeU1uTjBjbWx1WnlVeU1pVXlReVV5TW5aaGJIVmxKVEl5SlROQkpUSXlKVEl5SlRKREpUSXlZMkYwWldkdmNua2xNaklsTTBFbE1qSmtaV1poZFd4MEpUSXlKVEpESlRJeWFXUWxNaklsTTBFbE1qSkNlRmREVG1kQ2FWQnFOREUzT1RRMkpUSXlKVGRFSlRKREpUZENKVEl5Ym1GdFpTVXlNaVV6UVNVeU1pVkZOaVU0T0NVNU1DVkZOaVU1UXlWQlF5VXlNaVV5UXlVeU1uUjVjR1VsTWpJbE0wRWxNakp1ZFcxaVpYSWxNaklsTWtNbE1qSjJZV3gxWlNVeU1pVXpRU1V5TWlVeU1pVXlReVV5TW1OaGRHVm5iM0o1SlRJeUpUTkJKVEl5WkdWbVlYVnNkQ1V5TWlVeVF5VXlNbWxrSlRJeUpUTkJKVEl5YjFsYWVFcEpjMmRXVGpjMk9UazVOaVV5TWlVM1JDVXlReVUzUWlVeU1tNWhiV1VsTWpJbE0wRWxNaklsUlRZbE9UY2xRallsUlRrbE9UY2xRalFsTWpJbE1rTWxNakowZVhCbEpUSXlKVE5CSlRJeWJuVnRZbVZ5SlRJeUpUSkRKVEl5ZG1Gc2RXVWxNaklsTTBFbE1qSWxNaklsTWtNbE1qSmpZWFJsWjI5eWVTVXlNaVV6UVNVeU1tUmxabUYxYkhRbE1qSWxNa01sTWpKcFpDVXlNaVV6UVNVeU1sWk1kSHBMY25odWQxWTFOVFl5T0RBbE1qSWxOMFFsTWtNbE4wSWxNakp1WVcxbEpUSXlKVE5CSlRJeUpVVTVKVGd6SlVFNEpVVTVKVGszSlVFNEpUSXlKVEpESlRJeWRIbHdaU1V5TWlVelFTVXlNbk4wY21sdVp5VXlNaVV5UXlVeU1uWmhiSFZsSlRJeUpUTkJKVEl5SlRJeUpUSkRKVEl5WTJGMFpXZHZjbmtsTWpJbE0wRWxNakprWldaaGRXeDBKVEl5SlRKREpUSXlhV1FsTWpJbE0wRWxNakpUZUVSc1MzQk9VMkpsTVRBME1qQXlKVEl5SlRkRUpUSkRKVGRDSlRJeWJtRnRaU1V5TWlVelFTVXlNaVZGT0NWQ1JTVTVNeVZGTlNVNE5TVkJOU1V5TWlVeVF5VXlNblI1Y0dVbE1qSWxNMEVsTWpKemRISnBibWNsTWpJbE1rTWxNakoyWVd4MVpTVXlNaVV6UVNVeU1pVXlNaVV5UXlVeU1tTmhkR1ZuYjNKNUpUSXlKVE5CSlRJeVpHVm1ZWFZzZENVeU1pVXlReVV5TW1sa0pUSXlKVE5CSlRJeVUzaHhRbUp5YUc5VGREVXpOVGcxT1NVeU1pVTNSQ1V5UXlVM1FpVXlNbTVoYldVbE1qSWxNMEVsTWpJbFJUZ2xRa1VsT1RNbFJUVWxPRGNsUWtFbE1qSWxNa01sTWpKMGVYQmxKVEl5SlROQkpUSXljM1J5YVc1bkpUSXlKVEpESlRJeWRtRnNkV1VsTWpJbE0wRWxNaklsTWpJbE1rTWxNakpqWVhSbFoyOXllU1V5TWlVelFTVXlNbVJsWm1GMWJIUWxNaklsTWtNbE1qSnBaQ1V5TWlVelFTVXlNbEpZVTB4dlkxRlNRMmc0TXpjeU16TWxNaklsTjBRbE1rTWxOMElsTWpKdVlXMWxKVEl5SlROQkpUSXlKVVU1SlVFekpUaEZKVVU1SlRrNUpVRTVKVEl5SlRKREpUSXlkSGx3WlNVeU1pVXpRU1V5TW5OMGNtbHVaeVV5TWlVeVF5VXlNblpoYkhWbEpUSXlKVE5CSlRJeUpUSXlKVEpESlRJeVkyRjBaV2R2Y25rbE1qSWxNMEVsTWpKa1pXWmhkV3gwSlRJeUpUSkRKVEl5YVdRbE1qSWxNMEVsTWpKR1IzWmtSa2xRYm5oQk1qRTRNRFV4SlRJeUpUZEVKVEpESlRkQ0pUSXlibUZ0WlNVeU1pVXpRU1V5TWlWRk5TVkJOQ1U0TnlWRk5pVkNNeVZCT0NVeU1pVXlReVV5TW5SNWNHVWxNaklsTTBFbE1qSnpkSEpwYm1jbE1qSWxNa01sTWpKMllXeDFaU1V5TWlVelFTVXlNaVV5TWlVeVF5VXlNbU5oZEdWbmIzSjVKVEl5SlROQkpUSXlaR1ZtWVhWc2RDVXlNaVV5UXlVeU1tbGtKVEl5SlROQkpUSXlUVlpyZVVOUWEybHdTRGc1TmpRME1DVXlNaVUzUkNVMVJDVXlReVV5TW5CeWIzQnpKVEl5SlROQkpUZENKVEl5ZUNVeU1pVXpRVEk0TWk0Mk1EQXdNRFl4TURNMU1UVTJKVEpESlRJeWVTVXlNaVV6UVRVNU5DVXlReVV5TW5jbE1qSWxNMEV4TlRBbE1rTWxNakpvSlRJeUpUTkJOekFsTWtNbE1qSjZhVzVrWlhnbE1qSWxNMEUzSlRKREpUSXlZVzVuYkdVbE1qSWxNMEV3SlRkRUpUSkRKVEl5YzJoaGNHVlRkSGxzWlNVeU1pVXpRU1UzUWlVeU1tRnNjR2hoSlRJeUpUTkJNU1UzUkNVeVF5VXlNbXhwYm1WVGRIbHNaU1V5TWlVelFTVTNRaVV5TW14cGJtVkRiMnh2Y2lVeU1pVXpRU1V5TWpFMU15VXlRekl3TkNVeVF6STFOU1V5TWlVM1JDVXlReVV5TW1acGJHeFRkSGxzWlNVeU1pVXpRU1UzUWlVeU1tTnZiRzl5SlRJeUpUTkJKVEl5TVRBeUpUSkRNVGM0SlRKRE1qVTFKVEl5SlRKREpUSXlkSGx3WlNVeU1pVXpRU1V5TW5OdmJHbGtKVEl5SlRkRUpUSkRKVEl5ZEdobGJXVWxNaklsTTBFbE4wSWxOMFFsTWtNbE1qSndZWFJvSlRJeUpUTkJKVFZDSlRkQ0pUSXlZV04wYVc5dWN5VXlNaVV6UVNVMVFpVTNRaVV5TW1GamRHbHZiaVV5TWlVelFTVXlNbTF2ZG1VbE1qSWxNa01sTWpKNEpUSXlKVE5CSlRJeU1DVXlNaVV5UXlVeU1ua2xNaklsTTBFbE1qSXdKVEl5SlRkRUpUSkRKVGRDSlRJeVlXTjBhVzl1SlRJeUpUTkJKVEl5YkdsdVpTVXlNaVV5UXlVeU1uZ2xNaklsTTBFbE1qSjNKVEl5SlRKREpUSXllU1V5TWlVelFTVXlNakFsTWpJbE4wUWxNa01sTjBJbE1qSmhZM1JwYjI0bE1qSWxNMEVsTWpKc2FXNWxKVEl5SlRKREpUSXllQ1V5TWlVelFTVXlNbmNsTWpJbE1rTWxNako1SlRJeUpUTkJKVEl5YUNVeU1pVTNSQ1V5UXlVM1FpVXlNbUZqZEdsdmJpVXlNaVV6UVNVeU1teHBibVVsTWpJbE1rTWxNako0SlRJeUpUTkJKVEl5TUNVeU1pVXlReVV5TW5rbE1qSWxNMEVsTWpKb0pUSXlKVGRFSlRKREpUZENKVEl5WVdOMGFXOXVKVEl5SlROQkpUSXlZMnh2YzJVbE1qSWxOMFFsTlVRbE4wUWxOVVFsTWtNbE1qSm1iMjUwVTNSNWJHVWxNaklsTTBFbE4wSWxNakpqYjJ4dmNpVXlNaVV6UVNVeU1qSTFOU1V5UXpJMU5TVXlRekkxTlNVeU1pVXlReVV5TW5OcGVtVWxNaklsTTBFeE9DVTNSQ1V5UXlVeU1uUmxlSFJDYkc5amF5VXlNaVV6UVNVMVFpVTNRaVV5TW5CdmMybDBhVzl1SlRJeUpUTkJKVGRDSlRJeWVDVXlNaVV6UVRFd0pUSkRKVEl5ZVNVeU1pVXpRVEFsTWtNbE1qSjNKVEl5SlROQkpUSXlkeTB5TUNVeU1pVXlReVV5TW1nbE1qSWxNMEVsTWpKb0pUSXlKVGRFSlRKREpUSXlkR1Y0ZENVeU1pVXpRU1V5TWtGMVpHbHZKVEl3Wm1WaGRIVnlaU1V5TUdWNGRISmhZM1JwYjI0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jBRbE1rTWxNako1UWtwWVUxcHdabFZyTnpJMk5qWTBKVEl5SlROQkpUZENKVEl5YVdRbE1qSWxNMEVsTWpKNVFrcFlVMXB3WmxWck56STJOalkwSlRJeUpUSkRKVEl5Ym1GdFpTVXlNaVV6UVNVeU1teHBibXRsY2lVeU1pVXlReVV5TW5SbGVIUWxNaklsTTBFbE1qSWxNaklsTWtNbE1qSm5jbTkxY0NVeU1pVXpRU1V5TWlVeU1pVXlReVV5TW14cGJtdGxjbFI1Y0dVbE1qSWxNMEVsTWpKaWNtOXJaVzRsTWpJbE1rTWxNakp3YjJsdWRITWxNaklsTTBFbE5VSWxOMElsTWpKNEpUSXlKVE5CTkRZMExqRXdNREF3TmpFd016VXhOVFlsTWtNbE1qSjVKVEl5SlROQk16STVKVGRFSlRKREpUZENKVEl5ZUNVeU1pVXpRVFEyTkM0eE1EQXdNRFl4TURNMU1UVTJKVEpESlRJeWVTVXlNaVV6UVRNeU9TVTNSQ1UxUkNVeVF5VXlNbXh2WTJ0bFpDVXlNaVV6UVdaaGJITmxKVEpESlRJeVpHRjBZVUYwZEhKcFluVjBaWE1sTWpJbE0wRWxOVUlsTlVRbE1rTWxNakp3Y205d2N5VXlNaVV6UVNVM1FpVXlNbnBwYm1SbGVDVXlNaVV6UVRnbE4wUWxNa01sTWpKc2FXNWxVM1I1YkdVbE1qSWxNMEVsTjBJbE1qSnNhVzVsVjJsa2RHZ2xNaklsTTBFeEpUSkRKVEl5YkdsdVpVTnZiRzl5SlRJeUpUTkJKVEl5TlRFbE1rTXhOVE1sTWtNeU5UVWxNaklsTjBRbE1rTWxNakptY205dEpUSXlKVE5CSlRkQ0pUSXllQ1V5TWlVelFUUXpNaTQyTURBd01EWXhNRE0xTVRVMkpUSkRKVEl5ZVNVeU1pVXpRVE15T1NVeVF5VXlNbWxrSlRJeUpUTkJKVEl5YjJKSFVXWmFUSHAzVlRJNE1UUXdNU1V5TWlVeVF5VXlNbUZ1WjJ4bEpUSXlKVE5CTXk0eE5ERTFPVEkyTlRNMU9EazNPVE0ySlRkRUpUSkRKVEl5ZEc4bE1qSWxNMEVsTjBJbE1qSnBaQ1V5TWlVelFTVXlNbnBMYlZCT2FrSm5aRVkxTWpjeU56WWxNaklsTWtNbE1qSjRKVEl5SlROQk5EazFMall3TURBd05qRXdNelV4TlRZbE1rTWxNako1SlRJeUpUTkJNekk1SlRKREpUSXlZVzVuYkdVbE1qSWxNMEV3SlRkRUpUSkRKVEl5ZEdWNGRFSnNiMk5ySlRJeUpUTkJKVFZDSlRWRUpUZEVKVEpESlRJeWVrdHRVRTVxUW1ka1JqVXlOekkzTmlVeU1pVXpRU1UzUWlVeU1tbGtKVEl5SlROQkpUSXlla3R0VUU1cVFtZGtSalV5TnpJM05pVXlNaVV5UXlVeU1tNWhiV1VsTWpJbE0wRWxNakp3Y205alpYTnpKVEl5SlRKREpUSXlkR2wwYkdVbE1qSWxNMEVsTWpJbFJUWWxRalVsT0RFbFJUY2xRVGdsT0VJbE1qSWxNa01sTWpKallYUmxaMjl5ZVNVeU1pVXpRU1V5TW1ac2IzY2xNaklsTWtNbE1qSm5jbTkxY0NVeU1pVXpRU1V5TWlVeU1pVXlReVV5TW1keWIzVndUbUZ0WlNVeU1pVXpRVzUxYkd3bE1rTWxNakpzYjJOclpXUWxNaklsTTBGbVlXeHpaU1V5UXlVeU1teHBibXNsTWpJbE0wRWxNaklsTWpJbE1rTWxNakpqYUdsc1pISmxiaVV5TWlVelFTVTFRaVUxUkNVeVF5VXlNbkJoY21WdWRDVXlNaVV6UVNVeU1pVXlNaVV5UXlVeU1uSmxjMmw2WlVScGNpVXlNaVV6UVNVMVFpVXlNblJzSlRJeUpUSkRKVEl5ZEhJbE1qSWxNa01sTWpKaWNpVXlNaVV5UXlVeU1tSnNKVEl5SlRKREpUSXliQ1V5TWlVeVF5VXlNblFsTWpJbE1rTWxNakp5SlRJeUpUSkRKVEl5WWlVeU1pVTFSQ1V5UXlVeU1tRjBkSEpwWW5WMFpTVXlNaVV6UVNVM1FpVXlNbU52Ym5SaGFXNWxjaVV5TWlVelFXWmhiSE5sSlRKREpUSXlkbWx6YVdKc1pTVXlNaVV6UVhSeWRXVWxNa01sTWpKeWIzUmhkR0ZpYkdVbE1qSWxNMEYwY25WbEpUSkRKVEl5YkdsdWEyRmliR1VsTWpJbE0wRjBjblZsSlRKREpUSXlZMjlzYkdGd2MyRmliR1VsTWpJbE0wRm1ZV3h6WlNVeVF5VXlNbU52Ykd4aGNITmxaQ1V5TWlVelFXWmhiSE5sSlRKREpUSXlabWw0WldSTWFXNXJKVEl5SlROQlptRnNjMlVsTWtNbE1qSnRZWEpyWlhKUFptWnpaWFFsTWpJbE0wRTFKVGRFSlRKREpUSXlaR0YwWVVGMGRISnBZblYwWlhNbE1qSWxNMEVsTlVJbE4wSWxNakp1WVcxbEpUSXlKVE5CSlRJeUpVVTFKVUpCSlRoR0pVVTFKVGhHSlVJM0pUSXlKVEpESlRJeWRIbHdaU1V5TWlVelFTVXlNbTUxYldKbGNpVXlNaVV5UXlVeU1uWmhiSFZsSlRJeUpUTkJKVEl5SlRJeUpUSkRKVEl5WTJGMFpXZHZjbmtsTWpJbE0wRWxNakprWldaaGRXeDBKVEl5SlRKREpUSXlhV1FsTWpJbE0wRWxNakpzWVdwNWVYRkdZVzVRT1RnME16TTNKVEl5SlRkRUpUSkRKVGRDSlRJeWJtRnRaU1V5TWlVelFTVXlNaVZGTlNVNU1DVTRSQ1ZGTnlWQk55VkNNQ1V5TWlVeVF5VXlNblI1Y0dVbE1qSWxNMEVsTWpKemRISnBibWNsTWpJbE1rTWxNakoyWVd4MVpTVXlNaVV6UVNVeU1pVXlNaVV5UXlVeU1tTmhkR1ZuYjNKNUpUSXlKVE5CSlRJeVpHVm1ZWFZzZENVeU1pVXlReVV5TW1sa0pUSXlKVE5CSlRJeVpteDJZbGxZY0hCMmJqWXpOVEUzT0NVeU1pVTNSQ1V5UXlVM1FpVXlNbTVoYldVbE1qSWxNMEVsTWpJbFJUWWxPRGtsT0RBbFJUWWxPVU1sT0RrbFJUZ2xPREFsT0RVbE1qSWxNa01sTWpKMGVYQmxKVEl5SlROQkpUSXljM1J5YVc1bkpUSXlKVEpESlRJeWRtRnNkV1VsTWpJbE0wRWxNaklsTWpJbE1rTWxNakpqWVhSbFoyOXllU1V5TWlVelFTVXlNbVJsWm1GMWJIUWxNaklsTWtNbE1qSnBaQ1V5TWlVelFTVXlNbVZrUWxsT1UwbDVSRWc1TnpBNE5qWWxNaklsTjBRbE1rTWxOMElsTWpKdVlXMWxKVEl5SlROQkpUSXlKVVU0SlVKR0pUbEZKVVUySlRoRkpVRTFKVEl5SlRKREpUSXlkSGx3WlNVeU1pVXpRU1V5TW14cGJtc2xNaklsTWtNbE1qSjJZV3gxWlNVeU1pVXpRU1V5TWlVeU1pVXlReVV5TW1OaGRHVm5iM0o1SlRJeUpUTkJKVEl5WkdWbVlYVnNkQ1V5TWlVeVF5VXlNbWxrSlRJeUpUTkJKVEl5YUhGYVpHTlhabEZ5Y2pZeU5EWXdNeVV5TWlVM1JDVXlReVUzUWlVeU1tNWhiV1VsTWpJbE0wRWxNaklsUlRRbFFrVWxRa1lsUlRjbFFVTWxRa0VsTWpJbE1rTWxNakowZVhCbEpUSXlKVE5CSlRJeWMzUnlhVzVuSlRJeUpUSkRKVEl5ZG1Gc2RXVWxNaklsTTBFbE1qSWxNaklsTWtNbE1qSmpZWFJsWjI5eWVTVXlNaVV6UVNVeU1tUmxabUYxYkhRbE1qSWxNa01sTWpKcFpDVXlNaVV6UVNVeU1uZHVWbGxFUTNCaVJGazVOVEExT0RnbE1qSWxOMFFsTWtNbE4wSWxNakp1WVcxbEpUSXlKVE5CSlRJeUpVVTJKVGc0SlRrd0pVVTJKVGxESlVGREpUSXlKVEpESlRJeWRIbHdaU1V5TWlVelFTVXlNbTUxYldKbGNpVXlNaVV5UXlVeU1uWmhiSFZsSlRJeUpUTkJKVEl5SlRJeUpUSkRKVEl5WTJGMFpXZHZjbmtsTWpJbE0wRWxNakprWldaaGRXeDBKVEl5SlRKREpUSXlhV1FsTWpJbE0wRWxNakpoV1ZsaWNFMVllVXBuTURRNU1UTXdKVEl5SlRkRUpUSkRKVGRDSlRJeWJtRnRaU1V5TWlVelFTVXlNaVZGTmlVNU55VkNOaVZGT1NVNU55VkNOQ1V5TWlVeVF5VXlNblI1Y0dVbE1qSWxNMEVsTWpKdWRXMWlaWElsTWpJbE1rTWxNakoyWVd4MVpTVXlNaVV6UVNVeU1pVXlNaVV5UXlVeU1tTmhkR1ZuYjNKNUpUSXlKVE5CSlRJeVpHVm1ZWFZzZENVeU1pVXlReVV5TW1sa0pUSXlKVE5CSlRJeVNHRnRiWHB6UlZSUmNEVXpPVGM0TUNVeU1pVTNSQ1V5UXlVM1FpVXlNbTVoYldVbE1qSWxNMEVsTWpJbFJUa2xPRE1sUVRnbFJUa2xPVGNsUVRnbE1qSWxNa01sTWpKMGVYQmxKVEl5SlROQkpUSXljM1J5YVc1bkpUSXlKVEpESlRJeWRtRnNkV1VsTWpJbE0wRWxNaklsTWpJbE1rTWxNakpqWVhSbFoyOXllU1V5TWlVelFTVXlNbVJsWm1GMWJIUWxNaklsTWtNbE1qSnBaQ1V5TWlVelFTVXlNa3BzYUVwV1JHOVljRkV3TXpreE16WWxNaklsTjBRbE1rTWxOMElsTWpKdVlXMWxKVEl5SlROQkpUSXlKVVU0SlVKRkpUa3pKVVUxSlRnMUpVRTFKVEl5SlRKREpUSXlkSGx3WlNVeU1pVXpRU1V5TW5OMGNtbHVaeVV5TWlVeVF5VXlNblpoYkhWbEpUSXlKVE5CSlRJeUpUSXlKVEpESlRJeVkyRjBaV2R2Y25rbE1qSWxNMEVsTWpKa1pXWmhkV3gwSlRJeUpUSkRKVEl5YVdRbE1qSWxNMEVsTWpKWGFscHBRMGhqYkVsbk56ZzRNREEySlRJeUpUZEVKVEpESlRkQ0pUSXlibUZ0WlNVeU1pVXpRU1V5TWlWRk9DVkNSU1U1TXlWRk5TVTROeVZDUVNVeU1pVXlReVV5TW5SNWNHVWxNaklsTTBFbE1qSnpkSEpwYm1jbE1qSWxNa01sTWpKMllXeDFaU1V5TWlVelFTVXlNaVV5TWlVeVF5VXlNbU5oZEdWbmIzSjVKVEl5SlROQkpUSXlaR1ZtWVhWc2RDVXlNaVV5UXlVeU1tbGtKVEl5SlROQkpUSXlXVkZwZUc5NlpFTkpWelk0TmpreE55VXlNaVUzUkNVeVF5VTNRaVV5TW01aGJXVWxNaklsTTBFbE1qSWxSVGtsUVRNbE9FVWxSVGtsT1RrbFFUa2xNaklsTWtNbE1qSjBlWEJsSlRJeUpUTkJKVEl5YzNSeWFXNW5KVEl5SlRKREpUSXlkbUZzZFdVbE1qSWxNMEVsTWpJbE1qSWxNa01sTWpKallYUmxaMjl5ZVNVeU1pVXpRU1V5TW1SbFptRjFiSFFsTWpJbE1rTWxNakpwWkNVeU1pVXpRU1V5TW5WamNucE1VRTVTY25NeE1EazRPVGdsTWpJbE4wUWxNa01sTjBJbE1qSnVZVzFsSlRJeUpUTkJKVEl5SlVVMUpVRTBKVGczSlVVMkpVSXpKVUU0SlRJeUpUSkRKVEl5ZEhsd1pTVXlNaVV6UVNVeU1uTjBjbWx1WnlVeU1pVXlReVV5TW5aaGJIVmxKVEl5SlROQkpUSXlKVEl5SlRKREpUSXlZMkYwWldkdmNua2xNaklsTTBFbE1qSmtaV1poZFd4MEpUSXlKVEpESlRJeWFXUWxNaklsTTBFbE1qSjZVV05GUzNKRlNrUjBPRFEwTVRVMEpUSXlKVGRFSlRWRUpUSkRKVEl5Y0hKdmNITWxNaklsTTBFbE4wSWxNako0SlRJeUpUTkJORGsxTGpZd01EQXdOakV3TXpVeE5UWWxNa01sTWpKNUpUSXlKVE5CTWprMEpUSkRKVEl5ZHlVeU1pVXpRVEV3TUNVeVF5VXlNbWdsTWpJbE0wRTNNQ1V5UXlVeU1ucHBibVJsZUNVeU1pVXpRVGtsTWtNbE1qSmhibWRzWlNVeU1pVXpRVEFsTjBRbE1rTWxNakp6YUdGd1pWTjBlV3hsSlRJeUpUTkJKVGRDSlRJeVlXeHdhR0VsTWpJbE0wRXhKVGRFSlRKREpUSXliR2x1WlZOMGVXeGxKVEl5SlROQkpUZENKVEl5YkdsdVpVTnZiRzl5SlRJeUpUTkJKVEl5TVRVekpUSkRNakEwSlRKRE1qVTFKVEl5SlRkRUpUSkRKVEl5Wm1sc2JGTjBlV3hsSlRJeUpUTkJKVGRDSlRJeVkyOXNiM0lsTWpJbE0wRWxNakl4TURJbE1rTXhOemdsTWtNeU5UVWxNaklsTWtNbE1qSjBlWEJsSlRJeUpUTkJKVEl5YzI5c2FXUWxNaklsTjBRbE1rTWxNakowYUdWdFpTVXlNaVV6UVNVM1FpVTNSQ1V5UXlVeU1uQmhkR2dsTWpJbE0wRWxOVUlsTjBJbE1qSmhZM1JwYjI1ekpUSXlKVE5CSlRWQ0pUZENKVEl5WVdOMGFXOXVKVEl5SlROQkpUSXliVzkyWlNVeU1pVXlReVV5TW5nbE1qSWxNMEVsTWpJd0pUSXlKVEpESlRJeWVTVXlNaVV6UVNVeU1qQWxNaklsTjBRbE1rTWxOMElsTWpKaFkzUnBiMjRsTWpJbE0wRWxNakpzYVc1bEpUSXlKVEpESlRJeWVDVXlNaVV6UVNVeU1uY2xNaklsTWtNbE1qSjVKVEl5SlROQkpUSXlNQ1V5TWlVM1JDVXlReVUzUWlVeU1tRmpkR2x2YmlVeU1pVXpRU1V5TW14cGJtVWxNaklsTWtNbE1qSjRKVEl5SlROQkpUSXlkeVV5TWlVeVF5VXlNbmtsTWpJbE0wRWxNakpvSlRJeUpUZEVKVEpESlRkQ0pUSXlZV04wYVc5dUpUSXlKVE5CSlRJeWJHbHVaU1V5TWlVeVF5VXlNbmdsTWpJbE0wRWxNakl3SlRJeUpUSkRKVEl5ZVNVeU1pVXpRU1V5TW1nbE1qSWxOMFFsTWtNbE4wSWxNakpoWTNScGIyNGxNaklsTTBFbE1qSmpiRzl6WlNVeU1pVTNSQ1UxUkNVM1JDVTFSQ1V5UXlVeU1tWnZiblJUZEhsc1pTVXlNaVV6UVNVM1FpVXlNbU52Ykc5eUpUSXlKVE5CSlRJeU1qVTFKVEpETWpVMUpUSkRNalUxSlRJeUpUSkRKVEl5YzJsNlpTVXlNaVV6UVRFNEpUZEVKVEpESlRJeWRHVjRkRUpzYjJOckpUSXlKVE5CSlRWQ0pUZENKVEl5Y0c5emFYUnBiMjRsTWpJbE0wRWxOMElsTWpKNEpUSXlKVE5CTVRBbE1rTWxNako1SlRJeUpUTkJNQ1V5UXlVeU1uY2xNaklsTTBFbE1qSjNMVEl3SlRJeUpUSkRKVEl5YUNVeU1pVXpRU1V5TW1nbE1qSWxOMFFsTWtNbE1qSjBaWGgwSlRJeUpUTkJKVEl5VFc5a1pXd2xNakJ2ZFhSd2RYUWxNalp1WW5Od0pUTkN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ZEVKVEpESlRJeWNuTlNUbWhWYlVGTVdEUXlNamcyTWlVeU1pVXpRU1UzUWlVeU1tbGtKVEl5SlROQkpUSXljbk5TVG1oVmJVRk1XRFF5TWpnMk1pVXlNaVV5UXlVeU1tNWhiV1VsTWpJbE0wRWxNakpzYVc1clpYSWxNaklsTWtNbE1qSjBaWGgwSlRJeUpUTkJKVEl5SlRJeUpUSkRKVEl5WjNKdmRYQWxNaklsTTBFbE1qSWxNaklsTWtNbE1qSnNhVzVyWlhKVWVYQmxKVEl5SlROQkpUSXlZbkp2YTJWdUpUSXlKVEpESlRJeWNHOXBiblJ6SlRJeUpUTkJKVFZDSlRkQ0pUSXllQ1V5TWlVelFUUTNOaTR4TURBd01EWXhNRE0xTVRVMkpUSkRKVEl5ZVNVeU1pVXpRVFl5T1NVM1JDVXlReVUzUWlVeU1uZ2xNaklsTTBFME56WXVNVEF3TURBMk1UQXpOVEUxTmlVeVF5VXlNbmtsTWpJbE0wRTFNakV1TWprNU9UazVNak0zTURZd05TVTNSQ1UxUkNVeVF5VXlNbXh2WTJ0bFpDVXlNaVV6UVdaaGJITmxKVEpESlRJeVpHRjBZVUYwZEhKcFluVjBaWE1sTWpJbE0wRWxOVUlsTlVRbE1rTWxNakp3Y205d2N5VXlNaVV6UVNVM1FpVXlNbnBwYm1SbGVDVXlNaVV6UVRFd0pUZEVKVEpESlRJeWJHbHVaVk4wZVd4bEpUSXlKVE5CSlRkQ0pUSXliR2x1WlZkcFpIUm9KVEl5SlROQk1TVXlReVV5TW14cGJtVkRiMnh2Y2lVeU1pVXpRU1V5TWpVeEpUSkRNVFV6SlRKRE1qVTFKVEl5SlRkRUpUSkRKVEl5Wm5KdmJTVXlNaVV6UVNVM1FpVXlNbmdsTWpJbE0wRTBNekl1TmpBd01EQTJNVEF6TlRFMU5pVXlReVV5TW5rbE1qSWxNMEUyTWprbE1rTWxNakpwWkNVeU1pVXpRU1V5TWtaVGFFaHJWMlJxYVdzMU5UZzBNamdsTWpJbE1rTWxNakpoYm1kc1pTVXlNaVV6UVRNdU1UUXhOVGt5TmpVek5UZzVOemt6TmlVM1JDVXlReVV5TW5SdkpUSXlKVE5CSlRkQ0pUSXlhV1FsTWpJbE0wRWxNakpEYVdaR1ZrdHRibTVpTnpBeE5EWTNKVEl5SlRKREpUSXllQ1V5TWlVelFUVXhPUzQyTURBd01EWXhNRE0xTVRVMkpUSkRKVEl5ZVNVeU1pVXpRVFV5TVM0eU9UazVPVGt5TXpjd05qQTFKVEpESlRJeVlXNW5iR1VsTWpJbE0wRXdKVGRFSlRKREpUSXlkR1Y0ZEVKc2IyTnJKVEl5SlROQkpUVkNKVFZFSlRkRUpUSkRKVEl5UTJsbVJsWkxiVzV1WWpjd01UUTJOeVV5TWlVelFTVTNRaVV5TW1sa0pUSXlKVE5CSlRJeVEybG1SbFpMYlc1dVlqY3dNVFEyTnlVeU1pVXlReVV5TW01aGJXVWxNaklsTTBFbE1qSndjbTlqWlhOekpUSXlKVEpESlRJeWRHbDBiR1VsTWpJbE0wRWxNaklsUlRZbFFqVWxPREVsUlRjbFFUZ2xPRUlsTWpJbE1rTWxNakpqWVhSbFoyOXllU1V5TWlVelFTVXlNbVpzYjNjbE1qSWxNa01sTWpKbmNtOTFjQ1V5TWlVelFTVXlNaVV5TWlVeVF5VXlNbWR5YjNWd1RtRnRaU1V5TWlVelFXNTFiR3dsTWtNbE1qSnNiMk5yWldRbE1qSWxNMEZtWVd4elpTVXlReVV5TW14cGJtc2xNaklsTTBFbE1qSWxNaklsTWtNbE1qSmphR2xzWkhKbGJpVXlNaVV6UVNVMVFpVTFSQ1V5UXlVeU1uQmhjbVZ1ZENVeU1pVXpRU1V5TWlVeU1pVXlReVV5TW5KbGMybDZaVVJwY2lVeU1pVXpRU1UxUWlVeU1uUnNKVEl5SlRKREpUSXlkSElsTWpJbE1rTWxNakppY2lVeU1pVXlReVV5TW1Kc0pUSXlKVEpESlRJeWJDVXlNaVV5UXlVeU1uUWxNaklsTWtNbE1qSnlKVEl5SlRKREpUSXlZaVV5TWlVMVJDVXlReVV5TW1GMGRISnBZblYwWlNVeU1pVXpRU1UzUWlVeU1tTnZiblJoYVc1bGNpVXlNaVV6UVdaaGJITmxKVEpESlRJeWRtbHphV0pzWlNVeU1pVXpRWFJ5ZFdVbE1rTWxNakp5YjNSaGRHRmliR1VsTWpJbE0wRjBjblZsSlRKREpUSXliR2x1YTJGaWJHVWxNaklsTTBGMGNuVmxKVEpESlRJeVkyOXNiR0Z3YzJGaWJHVWxNaklsTTBGbVlXeHpaU1V5UXlVeU1tTnZiR3hoY0hObFpDVXlNaVV6UVdaaGJITmxKVEpESlRJeVptbDRaV1JNYVc1ckpUSXlKVE5CWm1Gc2MyVWxNa01sTWpKdFlYSnJaWEpQWm1aelpYUWxNaklsTTBFMUpUZEVKVEpESlRJeVpHRjBZVUYwZEhKcFluVjBaWE1sTWpJbE0wRWxOVUlsTjBJbE1qSnVZVzFsSlRJeUpUTkJKVEl5SlVVMUpVSkJKVGhHSlVVMUpUaEdKVUkzSlRJeUpUSkRKVEl5ZEhsd1pTVXlNaVV6UVNVeU1tNTFiV0psY2lVeU1pVXlReVV5TW5aaGJIVmxKVEl5SlROQkpUSXlKVEl5SlRKREpUSXlZMkYwWldkdmNua2xNaklsTTBFbE1qSmtaV1poZFd4MEpUSXlKVEpESlRJeWFXUWxNaklsTTBFbE1qSjBlVU5OYUdod1JYbHJOakl5TkRBekpUSXlKVGRFSlRKREpUZENKVEl5Ym1GdFpTVXlNaVV6UVNVeU1pVkZOU1U1TUNVNFJDVkZOeVZCTnlWQ01DVXlNaVV5UXlVeU1uUjVjR1VsTWpJbE0wRWxNakp6ZEhKcGJtY2xNaklsTWtNbE1qSjJZV3gxWlNVeU1pVXpRU1V5TWlVeU1pVXlReVV5TW1OaGRHVm5iM0o1SlRJeUpUTkJKVEl5WkdWbVlYVnNkQ1V5TWlVeVF5VXlNbWxrSlRJeUpUTkJKVEl5Um5sb2IzbDZXR0ptZFRJNU16TTJOQ1V5TWlVM1JDVXlReVUzUWlVeU1tNWhiV1VsTWpJbE0wRWxNaklsUlRZbE9Ea2xPREFsUlRZbE9VTWxPRGtsUlRnbE9EQWxPRFVsTWpJbE1rTWxNakowZVhCbEpUSXlKVE5CSlRJeWMzUnlhVzVuSlRJeUpUSkRKVEl5ZG1Gc2RXVWxNaklsTTBFbE1qSWxNaklsTWtNbE1qSmpZWFJsWjI5eWVTVXlNaVV6UVNVeU1tUmxabUYxYkhRbE1qSWxNa01sTWpKcFpDVXlNaVV6UVNVeU1rZGxTVmxPZEVkQ2NIQXhOVEF3TmpJbE1qSWxOMFFsTWtNbE4wSWxNakp1WVcxbEpUSXlKVE5CSlRJeUpVVTRKVUpHSlRsRkpVVTJKVGhGSlVFMUpUSXlKVEpESlRJeWRIbHdaU1V5TWlVelFTVXlNbXhwYm1zbE1qSWxNa01sTWpKMllXeDFaU1V5TWlVelFTVXlNaVV5TWlVeVF5VXlNbU5oZEdWbmIzSjVKVEl5SlROQkpUSXlaR1ZtWVhWc2RDVXlNaVV5UXlVeU1tbGtKVEl5SlROQkpUSXlVV0psVDBoUlNGZFFUVGs0TlRrd05DVXlNaVUzUkNVeVF5VTNRaVV5TW01aGJXVWxNaklsTTBFbE1qSWxSVFFsUWtVbFFrWWxSVGNsUVVNbFFrRWxNaklsTWtNbE1qSjBlWEJsSlRJeUpUTkJKVEl5YzNSeWFXNW5KVEl5SlRKREpUSXlkbUZzZFdVbE1qSWxNMEVsTWpJbE1qSWxNa01sTWpKallYUmxaMjl5ZVNVeU1pVXpRU1V5TW1SbFptRjFiSFFsTWpJbE1rTWxNakpwWkNVeU1pVXpRU1V5TW5CbFpscGFiWFpaWVZnd056WTNOaklsTWpJbE4wUWxNa01sTjBJbE1qSnVZVzFsSlRJeUpUTkJKVEl5SlVVMkpUZzRKVGt3SlVVMkpUbERKVUZESlRJeUpUSkRKVEl5ZEhsd1pTVXlNaVV6UVNVeU1tNTFiV0psY2lVeU1pVXlReVV5TW5aaGJIVmxKVEl5SlROQkpUSXlKVEl5SlRKREpUSXlZMkYwWldkdmNua2xNaklsTTBFbE1qSmtaV1poZFd4MEpUSXlKVEpESlRJeWFXUWxNaklsTTBFbE1qSkVUMlZFUVVOS1VHVlVPRGcyTVRJMkpUSXlKVGRFSlRKREpUZENKVEl5Ym1GdFpTVXlNaVV6UVNVeU1pVkZOaVU1TnlWQ05pVkZPU1U1TnlWQ05DVXlNaVV5UXlVeU1uUjVjR1VsTWpJbE0wRWxNakp1ZFcxaVpYSWxNaklsTWtNbE1qSjJZV3gxWlNVeU1pVXpRU1V5TWlVeU1pVXlReVV5TW1OaGRHVm5iM0o1SlRJeUpUTkJKVEl5WkdWbVlYVnNkQ1V5TWlVeVF5VXlNbWxrSlRJeUpUTkJKVEl5UlU5NGMyaGxUME5XWkRneU5EYzRNaVV5TWlVM1JDVXlReVUzUWlVeU1tNWhiV1VsTWpJbE0wRWxNaklsUlRrbE9ETWxRVGdsUlRrbE9UY2xRVGdsTWpJbE1rTWxNakowZVhCbEpUSXlKVE5CSlRJeWMzUnlhVzVuSlRJeUpUSkRKVEl5ZG1Gc2RXVWxNaklsTTBFbE1qSWxNaklsTWtNbE1qSmpZWFJsWjI5eWVTVXlNaVV6UVNVeU1tUmxabUYxYkhRbE1qSWxNa01sTWpKcFpDVXlNaVV6UVNVeU1tUlNTbEY1WlhkNFRXdzNPVFUxTkRJbE1qSWxOMFFsTWtNbE4wSWxNakp1WVcxbEpUSXlKVE5CSlRJeUpVVTRKVUpGSlRrekpVVTFKVGcxSlVFMUpUSXlKVEpESlRJeWRIbHdaU1V5TWlVelFTVXlNbk4wY21sdVp5VXlNaVV5UXlVeU1uWmhiSFZsSlRJeUpUTkJKVEl5SlRJeUpUSkRKVEl5WTJGMFpXZHZjbmtsTWpJbE0wRWxNakprWldaaGRXeDBKVEl5SlRKREpUSXlhV1FsTWpJbE0wRWxNakpQUzBOMmJucFdURWhQT1RBeE9UQTFKVEl5SlRkRUpUSkRKVGRDSlRJeWJtRnRaU1V5TWlVelFTVXlNaVZGT0NWQ1JTVTVNeVZGTlNVNE55VkNRU1V5TWlVeVF5VXlNblI1Y0dVbE1qSWxNMEVsTWpKemRISnBibWNsTWpJbE1rTWxNakoyWVd4MVpTVXlNaVV6UVNVeU1pVXlNaVV5UXlVeU1tTmhkR1ZuYjNKNUpUSXlKVE5CSlRJeVpHVm1ZWFZzZENVeU1pVXlReVV5TW1sa0pUSXlKVE5CSlRJeWVtbFhTVXhZVjB0a2NUazVPRGsxTkNVeU1pVTNSQ1V5UXlVM1FpVXlNbTVoYldVbE1qSWxNMEVsTWpJbFJUa2xRVE1sT0VVbFJUa2xPVGtsUVRrbE1qSWxNa01sTWpKMGVYQmxKVEl5SlROQkpUSXljM1J5YVc1bkpUSXlKVEpESlRJeWRtRnNkV1VsTWpJbE0wRWxNaklsTWpJbE1rTWxNakpqWVhSbFoyOXllU1V5TWlVelFTVXlNbVJsWm1GMWJIUWxNaklsTWtNbE1qSnBaQ1V5TWlVelFTVXlNbEZ5WTI5bVYxcFZaMDAxTVRJd016SWxNaklsTjBRbE1rTWxOMElsTWpKdVlXMWxKVEl5SlROQkpUSXlKVVUxSlVFMEpUZzNKVVUySlVJekpVRTRKVEl5SlRKREpUSXlkSGx3WlNVeU1pVXpRU1V5TW5OMGNtbHVaeVV5TWlVeVF5VXlNblpoYkhWbEpUSXlKVE5CSlRJeUpUSXlKVEpESlRJeVkyRjBaV2R2Y25rbE1qSWxNMEVsTWpKa1pXWmhkV3gwSlRJeUpUSkRKVEl5YVdRbE1qSWxNMEVsTWpKWVFsRm1aSHBtV0hWRE9URXhPRGM1SlRJeUpUZEVKVFZFSlRKREpUSXljSEp2Y0hNbE1qSWxNMEVsTjBJbE1qSjRKVEl5SlROQk5URTVMall3TURBd05qRXdNelV4TlRZbE1rTWxNako1SlRJeUpUTkJORGM0TGpVNU9UazVPRFEzTkRFeU1URWxNa01sTWpKM0pUSXlKVE5CTVRReEpUSkRKVEl5YUNVeU1pVXpRVGcxTGpRd01EQXdNVFV5TlRnM09Ea2xNa01sTWpKNmFXNWtaWGdsTWpJbE0wRXhNU1V5UXlVeU1tRnVaMnhsSlRJeUpUTkJNQ1UzUkNVeVF5VXlNbk5vWVhCbFUzUjViR1VsTWpJbE0wRWxOMElsTWpKaGJIQm9ZU1V5TWlVelFURWxOMFFsTWtNbE1qSnNhVzVsVTNSNWJHVWxNaklsTTBFbE4wSWxNakpzYVc1bFEyOXNiM0lsTWpJbE0wRWxNakl4TlRNbE1rTXlNRFFsTWtNeU5UVWxNaklsTjBRbE1rTWxNakptYVd4c1UzUjViR1VsTWpJbE0wRWxOMElsTWpKamIyeHZjaVV5TWlVelFTVXlNakV3TWlVeVF6RTNPQ1V5UXpJMU5TVXlNaVV5UXlVeU1uUjVjR1VsTWpJbE0wRWxNakp6YjJ4cFpDVXlNaVUzUkNVeVF5VXlNblJvWlcxbEpUSXlKVE5CSlRkQ0pUZEVKVEpESlRJeWNHRjBhQ1V5TWlVelFTVTFRaVUzUWlVeU1tRmpkR2x2Ym5NbE1qSWxNMEVsTlVJbE4wSWxNakpoWTNScGIyNGxNaklsTTBFbE1qSnRiM1psSlRJeUpUSkRKVEl5ZUNVeU1pVXpRU1V5TWpBbE1qSWxNa01sTWpKNUpUSXlKVE5CSlRJeU1DVXlNaVUzUkNVeVF5VTNRaVV5TW1GamRHbHZiaVV5TWlVelFTVXlNbXhwYm1VbE1qSWxNa01sTWpKNEpUSXlKVE5CSlRJeWR5VXlNaVV5UXlVeU1ua2xNaklsTTBFbE1qSXdKVEl5SlRkRUpUSkRKVGRDSlRJeVlXTjBhVzl1SlRJeUpUTkJKVEl5YkdsdVpTVXlNaVV5UXlVeU1uZ2xNaklsTTBFbE1qSjNKVEl5SlRKREpUSXllU1V5TWlVelFTVXlNbWdsTWpJbE4wUWxNa01sTjBJbE1qSmhZM1JwYjI0bE1qSWxNMEVsTWpKc2FXNWxKVEl5SlRKREpUSXllQ1V5TWlVelFTVXlNakFsTWpJbE1rTWxNako1SlRJeUpUTkJKVEl5YUNVeU1pVTNSQ1V5UXlVM1FpVXlNbUZqZEdsdmJpVXlNaVV6UVNVeU1tTnNiM05sSlRJeUpUZEVKVFZFSlRkRUpUVkVKVEpESlRJeVptOXVkRk4wZVd4bEpUSXlKVE5CSlRkQ0pUSXlZMjlzYjNJbE1qSWxNMEVsTWpJeU5UVWxNa015TlRVbE1rTXlOVFVsTWpJbE1rTWxNakp6YVhwbEpUSXlKVE5CTVRnbE4wUWxNa01sTWpKMFpYaDBRbXh2WTJzbE1qSWxNMEVsTlVJbE4wSWxNakp3YjNOcGRHbHZiaVV5TWlVelFTVTNRaVV5TW5nbE1qSWxNMEV4TUNVeVF5VXlNbmtsTWpJbE0wRXdKVEpESlRJeWR5VXlNaVV6UVNVeU1uY3RNakFsTWpJbE1rTWxNakpvSlRJeUpUTkJKVEl5YUNVeU1pVTNSQ1V5UXlVeU1uUmxlSFFsTWpJbE0wRWxNakpUY0dWbFkyZ2xNakJ5WldOdloyNXBkR2x2YmlVeU5tNWljM0FsTTBJbE1qQjNhWFJvSlRJd2RHbHRaU1V5TUhOMFlXMXd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ZEVKVEpESlRJeVlrRm1abVI1ZEhCaFlqRTNNakExTlNVeU1pVXpRU1UzUWlVeU1tbGtKVEl5SlROQkpUSXlZa0ZtWm1SNWRIQmhZakUzTWpBMU5TVXlNaVV5UXlVeU1tNWhiV1VsTWpJbE0wRWxNakpzYVc1clpYSWxNaklsTWtNbE1qSjBaWGgwSlRJeUpUTkJKVEl5SlRJeUpUSkRKVEl5WjNKdmRYQWxNaklsTTBFbE1qSWxNaklsTWtNbE1qSnNhVzVyWlhKVWVYQmxKVEl5SlROQkpUSXlZbkp2YTJWdUpUSXlKVEpESlRJeWNHOXBiblJ6SlRJeUpUTkJKVFZDSlRkQ0pUSXllQ1V5TWlVelFUUTNOaTR4TURBd01EWXhNRE0xTVRVMkpUSkRKVEl5ZVNVeU1pVXpRVFl5T1NVM1JDVXlReVUzUWlVeU1uZ2xNaklsTTBFME56WXVNVEF3TURBMk1UQXpOVEUxTmlVeVF5VXlNbmtsTWpJbE0wRTNOamtsTjBRbE5VUWxNa01sTWpKc2IyTnJaV1FsTWpJbE0wRm1ZV3h6WlNVeVF5VXlNbVJoZEdGQmRIUnlhV0oxZEdWekpUSXlKVE5CSlRWQ0pUVkVKVEpESlRJeWNISnZjSE1sTWpJbE0wRWxOMElsTWpKNmFXNWtaWGdsTWpJbE0wRXhNaVUzUkNVeVF5VXlNbXhwYm1WVGRIbHNaU1V5TWlVelFTVTNRaVV5TW14cGJtVlhhV1IwYUNVeU1pVXpRVEVsTWtNbE1qSnNhVzVsUTI5c2IzSWxNaklsTTBFbE1qSTFNU1V5UXpFMU15VXlRekkxTlNVeU1pVTNSQ1V5UXlVeU1tWnliMjBsTWpJbE0wRWxOMElsTWpKNEpUSXlKVE5CTkRNeUxqWXdNREF3TmpFd016VXhOVFlsTWtNbE1qSjVKVEl5SlROQk5qSTVKVEpESlRJeWFXUWxNaklsTTBFbE1qSkdVMmhJYTFka2FtbHJOVFU0TkRJNEpUSXlKVEpESlRJeVlXNW5iR1VsTWpJbE0wRXpMakUwTVRVNU1qWTFNelU0T1RjNU16WWxOMFFsTWtNbE1qSjBieVV5TWlVelFTVTNRaVV5TW1sa0pUSXlKVE5CSlRJeVZHZEpjbWhRVmtSVmN6azFNakV6TUNVeU1pVXlReVV5TW5nbE1qSWxNMEUxTVRrdU5qQXdNREEyTVRBek5URTFOaVV5UXlVeU1ua2xNaklsTTBFM05qa2xNa01sTWpKaGJtZHNaU1V5TWlVelFUQWxOMFFsTWtNbE1qSjBaWGgwUW14dlkyc2xNaklsTTBFbE5VSWxOVVFsTjBRbE1rTWxNakpVWjBseWFGQldSRlZ6T1RVeU1UTXdKVEl5SlROQkpUZENKVEl5YVdRbE1qSWxNMEVsTWpKVVowbHlhRkJXUkZWek9UVXlNVE13SlRJeUpUSkRKVEl5Ym1GdFpTVXlNaVV6UVNVeU1uQnliMk5sYzNNbE1qSWxNa01sTWpKMGFYUnNaU1V5TWlVelFTVXlNaVZGTmlWQ05TVTRNU1ZGTnlWQk9DVTRRaVV5TWlVeVF5VXlNbU5oZEdWbmIzSjVKVEl5SlROQkpUSXlabXh2ZHlVeU1pVXlReVV5TW1keWIzVndKVEl5SlROQkpUSXlKVEl5SlRKREpUSXlaM0p2ZFhCT1lXMWxKVEl5SlROQmJuVnNiQ1V5UXlVeU1teHZZMnRsWkNVeU1pVXpRV1poYkhObEpUSkRKVEl5YkdsdWF5VXlNaVV6UVNVeU1pVXlNaVV5UXlVeU1tTm9hV3hrY21WdUpUSXlKVE5CSlRWQ0pUVkVKVEpESlRJeWNHRnlaVzUwSlRJeUpUTkJKVEl5SlRJeUpUSkRKVEl5Y21WemFYcGxSR2x5SlRJeUpUTkJKVFZDSlRJeWRHd2xNaklsTWtNbE1qSjBjaVV5TWlVeVF5VXlNbUp5SlRJeUpUSkRKVEl5WW13bE1qSWxNa01sTWpKc0pUSXlKVEpESlRJeWRDVXlNaVV5UXlVeU1uSWxNaklsTWtNbE1qSmlKVEl5SlRWRUpUSkRKVEl5WVhSMGNtbGlkWFJsSlRJeUpUTkJKVGRDSlRJeVkyOXVkR0ZwYm1WeUpUSXlKVE5CWm1Gc2MyVWxNa01sTWpKMmFYTnBZbXhsSlRJeUpUTkJkSEoxWlNVeVF5VXlNbkp2ZEdGMFlXSnNaU1V5TWlVelFYUnlkV1VsTWtNbE1qSnNhVzVyWVdKc1pTVXlNaVV6UVhSeWRXVWxNa01sTWpKamIyeHNZWEJ6WVdKc1pTVXlNaVV6UVdaaGJITmxKVEpESlRJeVkyOXNiR0Z3YzJWa0pUSXlKVE5CWm1Gc2MyVWxNa01sTWpKbWFYaGxaRXhwYm1zbE1qSWxNMEZtWVd4elpTVXlReVV5TW0xaGNtdGxjazltWm5ObGRDVXlNaVV6UVRVbE4wUWxNa01sTWpKa1lYUmhRWFIwY21saWRYUmxjeVV5TWlVelFTVTFRaVUzUWlVeU1tNWhiV1VsTWpJbE0wRWxNaklsUlRVbFFrRWxPRVlsUlRVbE9FWWxRamNsTWpJbE1rTWxNakowZVhCbEpUSXlKVE5CSlRJeWJuVnRZbVZ5SlRJeUpUSkRKVEl5ZG1Gc2RXVWxNaklsTTBFbE1qSWxNaklsTWtNbE1qSmpZWFJsWjI5eWVTVXlNaVV6UVNVeU1tUmxabUYxYkhRbE1qSWxNa01sTWpKcFpDVXlNaVV6UVNVeU1raE1SVlIwVjNoQmJrTTVOakl3TURVbE1qSWxOMFFsTWtNbE4wSWxNakp1WVcxbEpUSXlKVE5CSlRJeUpVVTFKVGt3SlRoRUpVVTNKVUUzSlVJd0pUSXlKVEpESlRJeWRIbHdaU1V5TWlVelFTVXlNbk4wY21sdVp5VXlNaVV5UXlVeU1uWmhiSFZsSlRJeUpUTkJKVEl5SlRJeUpUSkRKVEl5WTJGMFpXZHZjbmtsTWpJbE0wRWxNakprWldaaGRXeDBKVEl5SlRKREpUSXlhV1FsTWpJbE0wRWxNakpYUTFaa1JHRk9UMjkzTnpZNE9UZzNKVEl5SlRkRUpUSkRKVGRDSlRJeWJtRnRaU1V5TWlVelFTVXlNaVZGTmlVNE9TVTRNQ1ZGTmlVNVF5VTRPU1ZGT0NVNE1DVTROU1V5TWlVeVF5VXlNblI1Y0dVbE1qSWxNMEVsTWpKemRISnBibWNsTWpJbE1rTWxNakoyWVd4MVpTVXlNaVV6UVNVeU1pVXlNaVV5UXlVeU1tTmhkR1ZuYjNKNUpUSXlKVE5CSlRJeVpHVm1ZWFZzZENVeU1pVXlReVV5TW1sa0pUSXlKVE5CSlRJeVVuSjZkbmR0UjFGT1NEa3dNRFUxTXlVeU1pVTNSQ1V5UXlVM1FpVXlNbTVoYldVbE1qSWxNMEVsTWpJbFJUZ2xRa1lsT1VVbFJUWWxPRVVsUVRVbE1qSWxNa01sTWpKMGVYQmxKVEl5SlROQkpUSXliR2x1YXlVeU1pVXlReVV5TW5aaGJIVmxKVEl5SlROQkpUSXlKVEl5SlRKREpUSXlZMkYwWldkdmNua2xNaklsTTBFbE1qSmtaV1poZFd4MEpUSXlKVEpESlRJeWFXUWxNaklsTTBFbE1qSm5TMGhGYlVSYVlYVlBPRGMwTlRjeEpUSXlKVGRFSlRKREpUZENKVEl5Ym1GdFpTVXlNaVV6UVNVeU1pVkZOQ1ZDUlNWQ1JpVkZOeVZCUXlWQ1FTVXlNaVV5UXlVeU1uUjVjR1VsTWpJbE0wRWxNakp6ZEhKcGJtY2xNaklsTWtNbE1qSjJZV3gxWlNVeU1pVXpRU1V5TWlVeU1pVXlReVV5TW1OaGRHVm5iM0o1SlRJeUpUTkJKVEl5WkdWbVlYVnNkQ1V5TWlVeVF5VXlNbWxrSlRJeUpUTkJKVEl5ZEc5dFJHdDZUVzlhVGpnNE1EY3dNQ1V5TWlVM1JDVXlReVUzUWlVeU1tNWhiV1VsTWpJbE0wRWxNaklsUlRZbE9EZ2xPVEFsUlRZbE9VTWxRVU1sTWpJbE1rTWxNakowZVhCbEpUSXlKVE5CSlRJeWJuVnRZbVZ5SlRJeUpUSkRKVEl5ZG1Gc2RXVWxNaklsTTBFbE1qSWxNaklsTWtNbE1qSmpZWFJsWjI5eWVTVXlNaVV6UVNVeU1tUmxabUYxYkhRbE1qSWxNa01sTWpKcFpDVXlNaVV6UVNVeU1saHVZMko0VkdOelluVTBNREl4TWprbE1qSWxOMFFsTWtNbE4wSWxNakp1WVcxbEpUSXlKVE5CSlRJeUpVVTJKVGszSlVJMkpVVTVKVGszSlVJMEpUSXlKVEpESlRJeWRIbHdaU1V5TWlVelFTVXlNbTUxYldKbGNpVXlNaVV5UXlVeU1uWmhiSFZsSlRJeUpUTkJKVEl5SlRJeUpUSkRKVEl5WTJGMFpXZHZjbmtsTWpJbE0wRWxNakprWldaaGRXeDBKVEl5SlRKREpUSXlhV1FsTWpJbE0wRWxNakpyZEVKbmVsQkdTVVowTVRreE56VXdKVEl5SlRkRUpUSkRKVGRDSlRJeWJtRnRaU1V5TWlVelFTVXlNaVZGT1NVNE15VkJPQ1ZGT1NVNU55VkJPQ1V5TWlVeVF5VXlNblI1Y0dVbE1qSWxNMEVsTWpKemRISnBibWNsTWpJbE1rTWxNakoyWVd4MVpTVXlNaVV6UVNVeU1pVXlNaVV5UXlVeU1tTmhkR1ZuYjNKNUpUSXlKVE5CSlRJeVpHVm1ZWFZzZENVeU1pVXlReVV5TW1sa0pUSXlKVE5CSlRJeWJFeHBjblJ2WTJGMlNUZzJPRE15TmlVeU1pVTNSQ1V5UXlVM1FpVXlNbTVoYldVbE1qSWxNMEVsTWpJbFJUZ2xRa1VsT1RNbFJUVWxPRFVsUVRVbE1qSWxNa01sTWpKMGVYQmxKVEl5SlROQkpUSXljM1J5YVc1bkpUSXlKVEpESlRJeWRtRnNkV1VsTWpJbE0wRWxNaklsTWpJbE1rTWxNakpqWVhSbFoyOXllU1V5TWlVelFTVXlNbVJsWm1GMWJIUWxNaklsTWtNbE1qSnBaQ1V5TWlVelFTVXlNbE5sUVhaeFNYcEhhRkV5TkRVNE5EQWxNaklsTjBRbE1rTWxOMElsTWpKdVlXMWxKVEl5SlROQkpUSXlKVVU0SlVKRkpUa3pKVVUxSlRnM0pVSkJKVEl5SlRKREpUSXlkSGx3WlNVeU1pVXpRU1V5TW5OMGNtbHVaeVV5TWlVeVF5VXlNblpoYkhWbEpUSXlKVE5CSlRJeUpUSXlKVEpESlRJeVkyRjBaV2R2Y25rbE1qSWxNMEVsTWpKa1pXWmhkV3gwSlRJeUpUSkRKVEl5YVdRbE1qSWxNMEVsTWpKRFRWVkRaMjFTZFZST09UTTRORGMzSlRJeUpUZEVKVEpESlRkQ0pUSXlibUZ0WlNVeU1pVXpRU1V5TWlWRk9TVkJNeVU0UlNWRk9TVTVPU1ZCT1NVeU1pVXlReVV5TW5SNWNHVWxNaklsTTBFbE1qSnpkSEpwYm1jbE1qSWxNa01sTWpKMllXeDFaU1V5TWlVelFTVXlNaVV5TWlVeVF5VXlNbU5oZEdWbmIzSjVKVEl5SlROQkpUSXlaR1ZtWVhWc2RDVXlNaVV5UXlVeU1tbGtKVEl5SlROQkpUSXlVM2hZWjBsTWIzaHFTRGN6TWpjM09TVXlNaVUzUkNVeVF5VTNRaVV5TW01aGJXVWxNaklsTTBFbE1qSWxSVFVsUVRRbE9EY2xSVFlsUWpNbFFUZ2xNaklsTWtNbE1qSjBlWEJsSlRJeUpUTkJKVEl5YzNSeWFXNW5KVEl5SlRKREpUSXlkbUZzZFdVbE1qSWxNMEVsTWpJbE1qSWxNa01sTWpKallYUmxaMjl5ZVNVeU1pVXpRU1V5TW1SbFptRjFiSFFsTWpJbE1rTWxNakpwWkNVeU1pVXpRU1V5TWt0elUwVjBZVUpKYTFBd01qRTJPVE1sTWpJbE4wUWxOVVFsTWtNbE1qSndjbTl3Y3lVeU1pVXpRU1UzUWlVeU1uZ2xNaklsTTBFMU1Ua3VOakF3TURBMk1UQXpOVEUxTmlVeVF5VXlNbmtsTWpJbE0wRTNNelFsTWtNbE1qSjNKVEl5SlROQk1UUXhKVEpESlRJeWFDVXlNaVV6UVRjd0pUSkRKVEl5ZW1sdVpHVjRKVEl5SlROQk1UTWxNa01sTWpKaGJtZHNaU1V5TWlVelFUQWxOMFFsTWtNbE1qSnphR0Z3WlZOMGVXeGxKVEl5SlROQkpUZENKVEl5WVd4d2FHRWxNaklsTTBFeEpUZEVKVEpESlRJeWJHbHVaVk4wZVd4bEpUSXlKVE5CSlRkQ0pUSXliR2x1WlVOdmJHOXlKVEl5SlROQkpUSXlNVFV6SlRKRE1qQTBKVEpETWpVMUpUSXlKVGRFSlRKREpUSXlabWxzYkZOMGVXeGxKVEl5SlROQkpUZENKVEl5WTI5c2IzSWxNaklsTTBFbE1qSXhNRElsTWtNeE56Z2xNa015TlRVbE1qSWxNa01sTWpKMGVYQmxKVEl5SlROQkpUSXljMjlzYVdRbE1qSWxOMFFsTWtNbE1qSjBhR1Z0WlNVeU1pVXpRU1UzUWlVM1JDVXlReVV5TW5CaGRHZ2xNaklsTTBFbE5VSWxOMElsTWpKaFkzUnBiMjV6SlRJeUpUTkJKVFZDSlRkQ0pUSXlZV04wYVc5dUpUSXlKVE5CSlRJeWJXOTJaU1V5TWlVeVF5VXlNbmdsTWpJbE0wRWxNakl3SlRJeUpUSkRKVEl5ZVNVeU1pVXpRU1V5TWpBbE1qSWxOMFFsTWtNbE4wSWxNakpoWTNScGIyNGxNaklsTTBFbE1qSnNhVzVsSlRJeUpUSkRKVEl5ZUNVeU1pVXpRU1V5TW5jbE1qSWxNa01sTWpKNUpUSXlKVE5CSlRJeU1DVXlNaVUzUkNVeVF5VTNRaVV5TW1GamRHbHZiaVV5TWlVelFTVXlNbXhwYm1VbE1qSWxNa01sTWpKNEpUSXlKVE5CSlRJeWR5VXlNaVV5UXlVeU1ua2xNaklsTTBFbE1qSm9KVEl5SlRkRUpUSkRKVGRDSlRJeVlXTjBhVzl1SlRJeUpUTkJKVEl5YkdsdVpTVXlNaVV5UXlVeU1uZ2xNaklsTTBFbE1qSXdKVEl5SlRKREpUSXllU1V5TWlVelFTVXlNbWdsTWpJbE4wUWxNa01sTjBJbE1qSmhZM1JwYjI0bE1qSWxNMEVsTWpKamJHOXpaU1V5TWlVM1JDVTFSQ1UzUkNVMVJDVXlReVV5TW1admJuUlRkSGxzWlNVeU1pVXpRU1UzUWlVeU1tTnZiRzl5SlRJeUpUTkJKVEl5TWpVMUpUSkRNalUxSlRKRE1qVTFKVEl5SlRKREpUSXljMmw2WlNVeU1pVXpRVEU0SlRkRUpUSkRKVEl5ZEdWNGRFSnNiMk5ySlRJeUpUTkJKVFZDSlRkQ0pUSXljRzl6YVhScGIyNGxNaklsTTBFbE4wSWxNako0SlRJeUpUTkJNVEFsTWtNbE1qSjVKVEl5SlROQk1DVXlReVV5TW5jbE1qSWxNMEVsTWpKM0xUSXdKVEl5SlRKREpUSXlhQ1V5TWlVelFTVXlNbWdsTWpJbE4wUWxNa01sTWpKMFpYaDBKVEl5SlROQkpUSXlWbTlwWTJVbE1qQmxkbVZ1ZENVeU1HUmxkR1ZqZEdsdmJ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M1JDVXlReVV5TWt4SWVtcEVhMmg0U1dvd01EUXhNRFVsTWpJbE0wRWxOMElsTWpKcFpDVXlNaVV6UVNVeU1reEllbXBFYTJoNFNXb3dNRFF4TURVbE1qSWxNa01sTWpKdVlXMWxKVEl5SlROQkpUSXliR2x1YTJWeUpUSXlKVEpESlRJeWRHVjRkQ1V5TWlVelFTVXlNaVV5TWlVeVF5VXlNbWR5YjNWd0pUSXlKVE5CSlRJeUpUSXlKVEpESlRJeWJHbHVhMlZ5Vkhsd1pTVXlNaVV6UVNVeU1tSnliMnRsYmlVeU1pVXlReVV5TW5CdmFXNTBjeVV5TWlVelFTVTFRaVUxUkNVeVF5VXlNbXh2WTJ0bFpDVXlNaVV6UVdaaGJITmxKVEpESlRJeVpHRjBZVUYwZEhKcFluVjBaWE1sTWpJbE0wRWxOVUlsTlVRbE1rTWxNakp3Y205d2N5VXlNaVV6UVNVM1FpVXlNbnBwYm1SbGVDVXlNaVV6UVRFMEpUZEVKVEpESlRJeWJHbHVaVk4wZVd4bEpUSXlKVE5CSlRkQ0pUSXliR2x1WlZkcFpIUm9KVEl5SlROQk1TVXlReVV5TW14cGJtVkRiMnh2Y2lVeU1pVXpRU1V5TWpVeEpUSkRNVFV6SlRKRE1qVTFKVEl5SlRkRUpUSkRKVEl5Wm5KdmJTVXlNaVV6UVNVM1FpVXlNbmdsTWpJbE0wRTBNekl1TmpBd01EQTJNVEF6TlRFMU5pVXlReVV5TW5rbE1qSWxNMEUyTWprbE1rTWxNakpwWkNVeU1pVXpRU1V5TWtaVGFFaHJWMlJxYVdzMU5UZzBNamdsTWpJbE1rTWxNakpoYm1kc1pTVXlNaVV6UVRNdU1UUXhOVGt5TmpVek5UZzVOemt6TmlVM1JDVXlReVV5TW5SdkpUSXlKVE5CSlRkQ0pUSXlhV1FsTWpJbE0wRWxNakpIVDNOVVVXVk9SRUZoTnpneE5qWXpKVEl5SlRKREpUSXllQ1V5TWlVelFUVXhPUzQyTURBd01EWXhNRE0xTVRVMkpUSkRKVEl5ZVNVeU1pVXpRVFl5T1NVeVF5VXlNbUZ1WjJ4bEpUSXlKVE5CTUNVM1JDVXlReVV5TW5SbGVIUkNiRzlqYXlVeU1pVXpRU1UxUWlVMVJDVTNSQ1V5UXlVeU1rZFBjMVJSWlU1RVFXRTNPREUyTmpNbE1qSWxNMEVsTjBJbE1qSnBaQ1V5TWlVelFTVXlNa2RQYzFSUlpVNUVRV0UzT0RFMk5qTWxNaklsTWtNbE1qSnVZVzFsSlRJeUpUTkJKVEl5Y0hKdlkyVnpjeVV5TWlVeVF5VXlNblJwZEd4bEpUSXlKVE5CSlRJeUpVVTJKVUkxSlRneEpVVTNKVUU0SlRoQ0pUSXlKVEpESlRJeVkyRjBaV2R2Y25rbE1qSWxNMEVsTWpKbWJHOTNKVEl5SlRKREpUSXlaM0p2ZFhBbE1qSWxNMEVsTWpJbE1qSWxNa01sTWpKbmNtOTFjRTVoYldVbE1qSWxNMEZ1ZFd4c0pUSkRKVEl5Ykc5amEyVmtKVEl5SlROQlptRnNjMlVsTWtNbE1qSnNhVzVySlRJeUpUTkJKVEl5SlRJeUpUSkRKVEl5WTJocGJHUnlaVzRsTWpJbE0wRWxOVUlsTlVRbE1rTWxNakp3WVhKbGJuUWxNaklsTTBFbE1qSWxNaklsTWtNbE1qSnlaWE5wZW1WRWFYSWxNaklsTTBFbE5VSWxNakowYkNVeU1pVXlReVV5TW5SeUpUSXlKVEpESlRJeVluSWxNaklsTWtNbE1qSmliQ1V5TWlVeVF5VXlNbXdsTWpJbE1rTWxNakowSlRJeUpUSkRKVEl5Y2lVeU1pVXlReVV5TW1JbE1qSWxOVVFsTWtNbE1qSmhkSFJ5YVdKMWRHVWxNaklsTTBFbE4wSWxNakpqYjI1MFlXbHVaWElsTWpJbE0wRm1ZV3h6WlNVeVF5VXlNblpwYzJsaWJHVWxNaklsTTBGMGNuVmxKVEpESlRJeWNtOTBZWFJoWW14bEpUSXlKVE5CZEhKMVpTVXlReVV5TW14cGJtdGhZbXhsSlRJeUpUTkJkSEoxWlNVeVF5VXlNbU52Ykd4aGNITmhZbXhsSlRJeUpUTkJabUZzYzJVbE1rTWxNakpqYjJ4c1lYQnpaV1FsTWpJbE0wRm1ZV3h6WlNVeVF5VXlNbVpwZUdWa1RHbHVheVV5TWlVelFXWmhiSE5sSlRKREpUSXliV0Z5YTJWeVQyWm1jMlYwSlRJeUpUTkJOU1UzUkNVeVF5VXlNbVJoZEdGQmRIUnlhV0oxZEdWekpUSXlKVE5CSlRWQ0pUZENKVEl5Ym1GdFpTVXlNaVV6UVNVeU1pVkZOU1ZDUVNVNFJpVkZOU1U0UmlWQ055VXlNaVV5UXlVeU1uUjVjR1VsTWpJbE0wRWxNakp1ZFcxaVpYSWxNaklsTWtNbE1qSjJZV3gxWlNVeU1pVXpRU1V5TWlVeU1pVXlReVV5TW1OaGRHVm5iM0o1SlRJeUpUTkJKVEl5WkdWbVlYVnNkQ1V5TWlVeVF5VXlNbWxrSlRJeUpUTkJKVEl5WldSRFZFMTZkRTVaY2pVNU1UQXlNU1V5TWlVM1JDVXlReVUzUWlVeU1tNWhiV1VsTWpJbE0wRWxNaklsUlRVbE9UQWxPRVFsUlRjbFFUY2xRakFsTWpJbE1rTWxNakowZVhCbEpUSXlKVE5CSlRJeWMzUnlhVzVuSlRJeUpUSkRKVEl5ZG1Gc2RXVWxNaklsTTBFbE1qSWxNaklsTWtNbE1qSmpZWFJsWjI5eWVTVXlNaVV6UVNVeU1tUmxabUYxYkhRbE1qSWxNa01sTWpKcFpDVXlNaVV6UVNVeU1rWktXVVJoZW14MlJXYzVOems0TlRJbE1qSWxOMFFsTWtNbE4wSWxNakp1WVcxbEpUSXlKVE5CSlRJeUpVVTJKVGc1SlRnd0pVVTJKVGxESlRnNUpVVTRKVGd3SlRnMUpUSXlKVEpESlRJeWRIbHdaU1V5TWlVelFTVXlNbk4wY21sdVp5VXlNaVV5UXlVeU1uWmhiSFZsSlRJeUpUTkJKVEl5SlRJeUpUSkRKVEl5WTJGMFpXZHZjbmtsTWpJbE0wRWxNakprWldaaGRXeDBKVEl5SlRKREpUSXlhV1FsTWpJbE0wRWxNakpPUjBweVNHWnpiMUZZTURNd01UY3dKVEl5SlRkRUpUSkRKVGRDSlRJeWJtRnRaU1V5TWlVelFTVXlNaVZGT0NWQ1JpVTVSU1ZGTmlVNFJTVkJOU1V5TWlVeVF5VXlNblI1Y0dVbE1qSWxNMEVsTWpKc2FXNXJKVEl5SlRKREpUSXlkbUZzZFdVbE1qSWxNMEVsTWpJbE1qSWxNa01sTWpKallYUmxaMjl5ZVNVeU1pVXpRU1V5TW1SbFptRjFiSFFsTWpJbE1rTWxNakpwWkNVeU1pVXpRU1V5TWtKR1drSndTblpFYzB3NE16a3lPVEFsTWpJbE4wUWxNa01sTjBJbE1qSnVZVzFsSlRJeUpUTkJKVEl5SlVVMEpVSkZKVUpHSlVVM0pVRkRKVUpCSlRJeUpUSkRKVEl5ZEhsd1pTVXlNaVV6UVNVeU1uTjBjbWx1WnlVeU1pVXlReVV5TW5aaGJIVmxKVEl5SlROQkpUSXlKVEl5SlRKREpUSXlZMkYwWldkdmNua2xNaklsTTBFbE1qSmtaV1poZFd4MEpUSXlKVEpESlRJeWFXUWxNaklsTTBFbE1qSk5XRlp3V25adlpIWjRNREExTmprNUpUSXlKVGRFSlRKREpUZENKVEl5Ym1GdFpTVXlNaVV6UVNVeU1pVkZOaVU0T0NVNU1DVkZOaVU1UXlWQlF5VXlNaVV5UXlVeU1uUjVjR1VsTWpJbE0wRWxNakp1ZFcxaVpYSWxNaklsTWtNbE1qSjJZV3gxWlNVeU1pVXpRU1V5TWlVeU1pVXlReVV5TW1OaGRHVm5iM0o1SlRJeUpUTkJKVEl5WkdWbVlYVnNkQ1V5TWlVeVF5VXlNbWxrSlRJeUpUTkJKVEl5Ulc1V1VucFdlVkZMYnpNMU5UVXdOQ1V5TWlVM1JDVXlReVUzUWlVeU1tNWhiV1VsTWpJbE0wRWxNaklsUlRZbE9UY2xRallsUlRrbE9UY2xRalFsTWpJbE1rTWxNakowZVhCbEpUSXlKVE5CSlRJeWJuVnRZbVZ5SlRJeUpUSkRKVEl5ZG1Gc2RXVWxNaklsTTBFbE1qSWxNaklsTWtNbE1qSmpZWFJsWjI5eWVTVXlNaVV6UVNVeU1tUmxabUYxYkhRbE1qSWxNa01sTWpKcFpDVXlNaVV6UVNVeU1rUlpWa2ROYVVaUmJHc3dNemcyTmpFbE1qSWxOMFFsTWtNbE4wSWxNakp1WVcxbEpUSXlKVE5CSlRJeUpVVTVKVGd6SlVFNEpVVTVKVGszSlVFNEpUSXlKVEpESlRJeWRIbHdaU1V5TWlVelFTVXlNbk4wY21sdVp5VXlNaVV5UXlVeU1uWmhiSFZsSlRJeUpUTkJKVEl5SlRJeUpUSkRKVEl5WTJGMFpXZHZjbmtsTWpJbE0wRWxNakprWldaaGRXeDBKVEl5SlRKREpUSXlhV1FsTWpJbE0wRWxNakpPYTNkSWFYVkNjVlZxTWpJek9EQXlKVEl5SlRkRUpUSkRKVGRDSlRJeWJtRnRaU1V5TWlVelFTVXlNaVZGT0NWQ1JTVTVNeVZGTlNVNE5TVkJOU1V5TWlVeVF5VXlNblI1Y0dVbE1qSWxNMEVsTWpKemRISnBibWNsTWpJbE1rTWxNakoyWVd4MVpTVXlNaVV6UVNVeU1pVXlNaVV5UXlVeU1tTmhkR1ZuYjNKNUpUSXlKVE5CSlRJeVpHVm1ZWFZzZENVeU1pVXlReVV5TW1sa0pUSXlKVE5CSlRJeVZGUmpiblJoV0hoTmJqRXpPREE1TXlVeU1pVTNSQ1V5UXlVM1FpVXlNbTVoYldVbE1qSWxNMEVsTWpJbFJUZ2xRa1VsT1RNbFJUVWxPRGNsUWtFbE1qSWxNa01sTWpKMGVYQmxKVEl5SlROQkpUSXljM1J5YVc1bkpUSXlKVEpESlRJeWRtRnNkV1VsTWpJbE0wRWxNaklsTWpJbE1rTWxNakpqWVhSbFoyOXllU1V5TWlVelFTVXlNbVJsWm1GMWJIUWxNaklsTWtNbE1qSnBaQ1V5TWlVelFTVXlNbVZTVWxkcFoyZE9aRzR6TWpVd01EQWxNaklsTjBRbE1rTWxOMElsTWpKdVlXMWxKVEl5SlROQkpUSXlKVVU1SlVFekpUaEZKVVU1SlRrNUpVRTVKVEl5SlRKREpUSXlkSGx3WlNVeU1pVXpRU1V5TW5OMGNtbHVaeVV5TWlVeVF5VXlNblpoYkhWbEpUSXlKVE5CSlRJeUpUSXlKVEpESlRJeVkyRjBaV2R2Y25rbE1qSWxNMEVsTWpKa1pXWmhkV3gwSlRJeUpUSkRKVEl5YVdRbE1qSWxNMEVsTWpKa1drdE9WbVZ6VjNwT01UazNNREF6SlRJeUpUZEVKVEpESlRkQ0pUSXlibUZ0WlNVeU1pVXpRU1V5TWlWRk5TVkJOQ1U0TnlWRk5pVkNNeVZCT0NVeU1pVXlReVV5TW5SNWNHVWxNaklsTTBFbE1qSnpkSEpwYm1jbE1qSWxNa01sTWpKMllXeDFaU1V5TWlVelFTVXlNaVV5TWlVeVF5VXlNbU5oZEdWbmIzSjVKVEl5SlROQkpUSXlaR1ZtWVhWc2RDVXlNaVV5UXlVeU1tbGtKVEl5SlROQkpUSXlibEZZZFdSNlltRnpkREUyTURFM05DVXlNaVUzUkNVMVJDVXlReVV5TW5CeWIzQnpKVEl5SlROQkpUZENKVEl5ZUNVeU1pVXpRVFV4T1M0Mk1EQXdNRFl4TURNMU1UVTJKVEpESlRJeWVTVXlNaVV6UVRVNU5DVXlReVV5TW5jbE1qSWxNMEV4TkRFbE1rTWxNakpvSlRJeUpUTkJOekFsTWtNbE1qSjZhVzVrWlhnbE1qSWxNMEV4TlNVeVF5VXlNbUZ1WjJ4bEpUSXlKVE5CTUNVM1JDVXlReVV5TW5Ob1lYQmxVM1I1YkdVbE1qSWxNMEVsTjBJbE1qSmhiSEJvWVNVeU1pVXpRVEVsTjBRbE1rTWxNakpzYVc1bFUzUjViR1VsTWpJbE0wRWxOMElsTWpKc2FXNWxRMjlzYjNJbE1qSWxNMEVsTWpJeE5UTWxNa015TURRbE1rTXlOVFVsTWpJbE4wUWxNa01sTWpKbWFXeHNVM1I1YkdVbE1qSWxNMEVsTjBJbE1qSmpiMnh2Y2lVeU1pVXpRU1V5TWpFd01pVXlRekUzT0NVeVF6STFOU1V5TWlVeVF5VXlNblI1Y0dVbE1qSWxNMEVsTWpKemIyeHBaQ1V5TWlVM1JDVXlReVV5TW5Sb1pXMWxKVEl5SlROQkpUZENKVGRFSlRKREpUSXljR0YwYUNVeU1pVXpRU1UxUWlVM1FpVXlNbUZqZEdsdmJuTWxNaklsTTBFbE5VSWxOMElsTWpKaFkzUnBiMjRsTWpJbE0wRWxNakp0YjNabEpUSXlKVEpESlRJeWVDVXlNaVV6UVNVeU1qQWxNaklsTWtNbE1qSjVKVEl5SlROQkpUSXlNQ1V5TWlVM1JDVXlReVUzUWlVeU1tRmpkR2x2YmlVeU1pVXpRU1V5TW14cGJtVWxNaklsTWtNbE1qSjRKVEl5SlROQkpUSXlkeVV5TWlVeVF5VXlNbmtsTWpJbE0wRWxNakl3SlRJeUpUZEVKVEpESlRkQ0pUSXlZV04wYVc5dUpUSXlKVE5CSlRJeWJHbHVaU1V5TWlVeVF5VXlNbmdsTWpJbE0wRWxNakozSlRJeUpUSkRKVEl5ZVNVeU1pVXpRU1V5TW1nbE1qSWxOMFFsTWtNbE4wSWxNakpoWTNScGIyNGxNaklsTTBFbE1qSnNhVzVsSlRJeUpUSkRKVEl5ZUNVeU1pVXpRU1V5TWpBbE1qSWxNa01sTWpKNUpUSXlKVE5CSlRJeWFDVXlNaVUzUkNVeVF5VTNRaVV5TW1GamRHbHZiaVV5TWlVelFTVXlNbU5zYjNObEpUSXlKVGRFSlRWRUpUZEVKVFZFSlRKREpUSXlabTl1ZEZOMGVXeGxKVEl5SlROQkpUZENKVEl5WTI5c2IzSWxNaklsTTBFbE1qSXlOVFVsTWtNeU5UVWxNa015TlRVbE1qSWxNa01sTWpKemFYcGxKVEl5SlROQk1UZ2xOMFFsTWtNbE1qSjBaWGgwUW14dlkyc2xNaklsTTBFbE5VSWxOMElsTWpKd2IzTnBkR2x2YmlVeU1pVXpRU1UzUWlVeU1uZ2xNaklsTTBFeE1DVXlReVV5TW5rbE1qSWxNMEV3SlRKREpUSXlkeVV5TWlVelFTVXlNbmN0TWpBbE1qSWxNa01sTWpKb0pUSXlKVE5CSlRJeWFDVXlNaVUzUkNVeVF5VXlNblJsZUhRbE1qSWxNMEVsTWpKVGNHVmxZMmdsTWpCbGJXOTBhVzl1SlRJd2NtVmpiMmR1YVhScGIyNGxNME5pY2lVelJT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M1JDVXlReVV5TWs5NVJuSk5aRVJVYVZJNE9EUTJNRFlsTWpJbE0wRWxOMElsTWpKcFpDVXlNaVV6UVNVeU1rOTVSbkpOWkVSVWFWSTRPRFEyTURZbE1qSWxNa01sTWpKdVlXMWxKVEl5SlROQkpUSXliR2x1YTJWeUpUSXlKVEpESlRJeWRHVjRkQ1V5TWlVelFTVXlNaVV5TWlVeVF5VXlNbWR5YjNWd0pUSXlKVE5CSlRJeUpUSXlKVEpESlRJeWJHbHVhMlZ5Vkhsd1pTVXlNaVV6UVNVeU1tSnliMnRsYmlVeU1pVXlReVV5TW5CdmFXNTBjeVV5TWlVelFTVTFRaVUzUWlVeU1uZ2xNaklsTTBFM01qRXVOakF3TURBMk1UQXpOVEUxTmlVeVF5VXlNbmtsTWpJbE0wRTFNakV1TWprNU9UazVNak0zTURZd05TVTNSQ1V5UXlVM1FpVXlNbmdsTWpJbE0wRTNNakV1TmpBd01EQTJNVEF6TlRFMU5pVXlReVV5TW5rbE1qSWxNMEUyTWprbE4wUWxOVVFsTWtNbE1qSnNiMk5yWldRbE1qSWxNMEZtWVd4elpTVXlReVV5TW1SaGRHRkJkSFJ5YVdKMWRHVnpKVEl5SlROQkpUVkNKVFZFSlRKREpUSXljSEp2Y0hNbE1qSWxNMEVsTjBJbE1qSjZhVzVrWlhnbE1qSWxNMEV4TmlVM1JDVXlReVV5TW14cGJtVlRkSGxzWlNVeU1pVXpRU1UzUWlVeU1teHBibVZYYVdSMGFDVXlNaVV6UVRFbE1rTWxNakpzYVc1bFEyOXNiM0lsTWpJbE0wRWxNakkxTVNVeVF6RTFNeVV5UXpJMU5TVXlNaVUzUkNVeVF5VXlNbVp5YjIwbE1qSWxNMEVsTjBJbE1qSjRKVEl5SlROQk5qWXdMall3TURBd05qRXdNelV4TlRZbE1rTWxNako1SlRJeUpUTkJOVEl4TGpJNU9UazVPVEl6TnpBMk1EVWxNa01sTWpKcFpDVXlNaVV6UVNVeU1rTnBaa1pXUzIxdWJtSTNNREUwTmpjbE1qSWxNa01sTWpKaGJtZHNaU1V5TWlVelFUTXVNVFF4TlRreU5qVXpOVGc1Tnprek5pVTNSQ1V5UXlVeU1uUnZKVEl5SlROQkpUZENKVEl5YVdRbE1qSWxNMEVsTWpKWFFVOWpWMjlPZW1GYU5qVXlOREkxSlRJeUpUSkRKVEl5ZUNVeU1pVXpRVGM0TWk0Mk1EQXdNRFl4TURNMU1UVTJKVEpESlRJeWVTVXlNaVV6UVRZeU9TVXlReVV5TW1GdVoyeGxKVEl5SlROQk1DVTNSQ1V5UXlVeU1uUmxlSFJDYkc5amF5VXlNaVV6UVNVMVFpVTFSQ1UzUkNVeVF5VXlNa0ZMWlhCRWQwOUpWbUk0Tnprd05URWxNaklsTTBFbE4wSWxNakpwWkNVeU1pVXpRU1V5TWtGTFpYQkVkMDlKVm1JNE56a3dOVEVsTWpJbE1rTWxNakp1WVcxbEpUSXlKVE5CSlRJeWJHbHVhMlZ5SlRJeUpUSkRKVEl5ZEdWNGRDVXlNaVV6UVNVeU1pVXlNaVV5UXlVeU1tZHliM1Z3SlRJeUpUTkJKVEl5SlRJeUpUSkRKVEl5YkdsdWEyVnlWSGx3WlNVeU1pVXpRU1V5TW1KeWIydGxiaVV5TWlVeVF5VXlNbkJ2YVc1MGN5VXlNaVV6UVNVMVFpVTNRaVV5TW5nbE1qSWxNMEUzTWpFdU5qQXdNREEyTVRBek5URTFOaVV5UXlVeU1ua2xNaklsTTBFMk1qa2xOMFFsTWtNbE4wSWxNako0SlRJeUpUTkJOekl4TGpZd01EQXdOakV3TXpVeE5UWWxNa01sTWpKNUpUSXlKVE5CTmpJNUpUZEVKVFZFSlRKREpUSXliRzlqYTJWa0pUSXlKVE5CWm1Gc2MyVWxNa01sTWpKa1lYUmhRWFIwY21saWRYUmxjeVV5TWlVelFTVTFRaVUxUkNVeVF5VXlNbkJ5YjNCekpUSXlKVE5CSlRkQ0pUSXllbWx1WkdWNEpUSXlKVE5CTVRjbE4wUWxNa01sTWpKc2FXNWxVM1I1YkdVbE1qSWxNMEVsTjBJbE1qSnNhVzVsVjJsa2RHZ2xNaklsTTBFeEpUSkRKVEl5YkdsdVpVTnZiRzl5SlRJeUpUTkJKVEl5TlRFbE1rTXhOVE1sTWtNeU5UVWxNaklsTjBRbE1rTWxNakptY205dEpUSXlKVE5CSlRkQ0pUSXllQ1V5TWlVelFUWTJNQzQyTURBd01EWXhNRE0xTVRVMkpUSkRKVEl5ZVNVeU1pVXpRVFl5T1NVeVF5VXlNbWxrSlRJeUpUTkJKVEl5UjA5elZGRmxUa1JCWVRjNE1UWTJNeVV5TWlVeVF5VXlNbUZ1WjJ4bEpUSXlKVE5CTXk0eE5ERTFPVEkyTlRNMU9EazNPVE0ySlRkRUpUSkRKVEl5ZEc4bE1qSWxNMEVsTjBJbE1qSnBaQ1V5TWlVelFTVXlNbGRCVDJOWGIwNTZZVm8yTlRJME1qVWxNaklsTWtNbE1qSjRKVEl5SlROQk56Z3lMall3TURBd05qRXdNelV4TlRZbE1rTWxNako1SlRJeUpUTkJOakk1SlRKREpUSXlZVzVuYkdVbE1qSWxNMEV3SlRkRUpUSkRKVEl5ZEdWNGRFSnNiMk5ySlRJeUpUTkJKVFZDSlRWRUpUZEVKVEpESlRJeVYwRlBZMWR2VG5waFdqWTFNalF5TlNVeU1pVXpRU1UzUWlVeU1tbGtKVEl5SlROQkpUSXlWMEZQWTFkdlRucGhXalkxTWpReU5TVXlNaVV5UXlVeU1tNWhiV1VsTWpJbE0wRWxNakp3Y205alpYTnpKVEl5SlRKREpUSXlkR2wwYkdVbE1qSWxNMEVsTWpJbFJUWWxRalVsT0RFbFJUY2xRVGdsT0VJbE1qSWxNa01sTWpKallYUmxaMjl5ZVNVeU1pVXpRU1V5TW1ac2IzY2xNaklsTWtNbE1qSm5jbTkxY0NVeU1pVXpRU1V5TWlVeU1pVXlReVV5TW1keWIzVndUbUZ0WlNVeU1pVXpRVzUxYkd3bE1rTWxNakpzYjJOclpXUWxNaklsTTBGbVlXeHpaU1V5UXlVeU1teHBibXNsTWpJbE0wRWxNaklsTWpJbE1rTWxNakpqYUdsc1pISmxiaVV5TWlVelFTVTFRaVUxUkNVeVF5VXlNbkJoY21WdWRDVXlNaVV6UVNVeU1pVXlNaVV5UXlVeU1uSmxjMmw2WlVScGNpVXlNaVV6UVNVMVFpVXlNblJzSlRJeUpUSkRKVEl5ZEhJbE1qSWxNa01sTWpKaWNpVXlNaVV5UXlVeU1tSnNKVEl5SlRKREpUSXliQ1V5TWlVeVF5VXlNblFsTWpJbE1rTWxNakp5SlRJeUpUSkRKVEl5WWlVeU1pVTFSQ1V5UXlVeU1tRjBkSEpwWW5WMFpTVXlNaVV6UVNVM1FpVXlNbU52Ym5SaGFXNWxjaVV5TWlVelFXWmhiSE5sSlRKREpUSXlkbWx6YVdKc1pTVXlNaVV6UVhSeWRXVWxNa01sTWpKeWIzUmhkR0ZpYkdVbE1qSWxNMEYwY25WbEpUSkRKVEl5YkdsdWEyRmliR1VsTWpJbE0wRjBjblZsSlRKREpUSXlZMjlzYkdGd2MyRmliR1VsTWpJbE0wRm1ZV3h6WlNVeVF5VXlNbU52Ykd4aGNITmxaQ1V5TWlVelFXWmhiSE5sSlRKREpUSXlabWw0WldSTWFXNXJKVEl5SlROQlptRnNjMlVsTWtNbE1qSnRZWEpyWlhKUFptWnpaWFFsTWpJbE0wRTFKVGRFSlRKREpUSXlaR0YwWVVGMGRISnBZblYwWlhNbE1qSWxNMEVsTlVJbE4wSWxNakp1WVcxbEpUSXlKVE5CSlRJeUpVVTFKVUpCSlRoR0pVVTFKVGhHSlVJM0pUSXlKVEpESlRJeWRIbHdaU1V5TWlVelFTVXlNbTUxYldKbGNpVXlNaVV5UXlVeU1uWmhiSFZsSlRJeUpUTkJKVEl5SlRJeUpUSkRKVEl5WTJGMFpXZHZjbmtsTWpJbE0wRWxNakprWldaaGRXeDBKVEl5SlRKREpUSXlhV1FsTWpJbE0wRWxNakptYWxGclptdGljV0ZzTkRFM09UYzFKVEl5SlRkRUpUSkRKVGRDSlRJeWJtRnRaU1V5TWlVelFTVXlNaVZGTlNVNU1DVTRSQ1ZGTnlWQk55VkNNQ1V5TWlVeVF5VXlNblI1Y0dVbE1qSWxNMEVsTWpKemRISnBibWNsTWpJbE1rTWxNakoyWVd4MVpTVXlNaVV6UVNVeU1pVXlNaVV5UXlVeU1tTmhkR1ZuYjNKNUpUSXlKVE5CSlRJeVpHVm1ZWFZzZENVeU1pVXlReVV5TW1sa0pUSXlKVE5CSlRJeVIweDZTMXAwUjJsYWNEQTNORFE0TWlVeU1pVTNSQ1V5UXlVM1FpVXlNbTVoYldVbE1qSWxNMEVsTWpJbFJUWWxPRGtsT0RBbFJUWWxPVU1sT0RrbFJUZ2xPREFsT0RVbE1qSWxNa01sTWpKMGVYQmxKVEl5SlROQkpUSXljM1J5YVc1bkpUSXlKVEpESlRJeWRtRnNkV1VsTWpJbE0wRWxNaklsTWpJbE1rTWxNakpqWVhSbFoyOXllU1V5TWlVelFTVXlNbVJsWm1GMWJIUWxNaklsTWtNbE1qSnBaQ1V5TWlVelFTVXlNa0YwV1dSTVZGaFZiR3MwTWpJNU5UZ2xNaklsTjBRbE1rTWxOMElsTWpKdVlXMWxKVEl5SlROQkpUSXlKVVU0SlVKR0pUbEZKVVUySlRoRkpVRTFKVEl5SlRKREpUSXlkSGx3WlNVeU1pVXpRU1V5TW14cGJtc2xNaklsTWtNbE1qSjJZV3gxWlNVeU1pVXpRU1V5TWlVeU1pVXlReVV5TW1OaGRHVm5iM0o1SlRJeUpUTkJKVEl5WkdWbVlYVnNkQ1V5TWlVeVF5VXlNbWxrSlRJeUpUTkJKVEl5YjA1MmEyTnpUbEZNUlRnd01UVTFNaVV5TWlVM1JDVXlReVUzUWlVeU1tNWhiV1VsTWpJbE0wRWxNaklsUlRRbFFrVWxRa1lsUlRjbFFVTWxRa0VsTWpJbE1rTWxNakowZVhCbEpUSXlKVE5CSlRJeWMzUnlhVzVuSlRJeUpUSkRKVEl5ZG1Gc2RXVWxNaklsTTBFbE1qSWxNaklsTWtNbE1qSmpZWFJsWjI5eWVTVXlNaVV6UVNVeU1tUmxabUYxYkhRbE1qSWxNa01sTWpKcFpDVXlNaVV6UVNVeU1tcDBXVlpaUkZCS1FVVXlNemcxT0RJbE1qSWxOMFFsTWtNbE4wSWxNakp1WVcxbEpUSXlKVE5CSlRJeUpVVTJKVGc0SlRrd0pVVTJKVGxESlVGREpUSXlKVEpESlRJeWRIbHdaU1V5TWlVelFTVXlNbTUxYldKbGNpVXlNaVV5UXlVeU1uWmhiSFZsSlRJeUpUTkJKVEl5SlRJeUpUSkRKVEl5WTJGMFpXZHZjbmtsTWpJbE0wRWxNakprWldaaGRXeDBKVEl5SlRKREpUSXlhV1FsTWpJbE0wRWxNakoxZGxwSVVVbDRXR2wxTnpJeE1EazJKVEl5SlRkRUpUSkRKVGRDSlRJeWJtRnRaU1V5TWlVelFTVXlNaVZGTmlVNU55VkNOaVZGT1NVNU55VkNOQ1V5TWlVeVF5VXlNblI1Y0dVbE1qSWxNMEVsTWpKdWRXMWlaWElsTWpJbE1rTWxNakoyWVd4MVpTVXlNaVV6UVNVeU1pVXlNaVV5UXlVeU1tTmhkR1ZuYjNKNUpUSXlKVE5CSlRJeVpHVm1ZWFZzZENVeU1pVXlReVV5TW1sa0pUSXlKVE5CSlRJeVFubENjVzUwVVd0WlVESTFNVGd5TkNVeU1pVTNSQ1V5UXlVM1FpVXlNbTVoYldVbE1qSWxNMEVsTWpJbFJUa2xPRE1sUVRnbFJUa2xPVGNsUVRnbE1qSWxNa01sTWpKMGVYQmxKVEl5SlROQkpUSXljM1J5YVc1bkpUSXlKVEpESlRJeWRtRnNkV1VsTWpJbE0wRWxNaklsTWpJbE1rTWxNakpqWVhSbFoyOXllU1V5TWlVelFTVXlNbVJsWm1GMWJIUWxNaklsTWtNbE1qSnBaQ1V5TWlVelFTVXlNbWhWVjNaS2VVSjFabGMwTnpReU9EZ2xNaklsTjBRbE1rTWxOMElsTWpKdVlXMWxKVEl5SlROQkpUSXlKVVU0SlVKRkpUa3pKVVUxSlRnMUpVRTFKVEl5SlRKREpUSXlkSGx3WlNVeU1pVXpRU1V5TW5OMGNtbHVaeVV5TWlVeVF5VXlNblpoYkhWbEpUSXlKVE5CSlRJeUpUSXlKVEpESlRJeVkyRjBaV2R2Y25rbE1qSWxNMEVsTWpKa1pXWmhkV3gwSlRJeUpUSkRKVEl5YVdRbE1qSWxNMEVsTWpKNGVXSkVSRnBRZEhaWk56UTRNamMySlRJeUpUZEVKVEpESlRkQ0pUSXlibUZ0WlNVeU1pVXpRU1V5TWlWRk9DVkNSU1U1TXlWRk5TVTROeVZDUVNVeU1pVXlReVV5TW5SNWNHVWxNaklsTTBFbE1qSnpkSEpwYm1jbE1qSWxNa01sTWpKMllXeDFaU1V5TWlVelFTVXlNaVV5TWlVeVF5VXlNbU5oZEdWbmIzSjVKVEl5SlROQkpUSXlaR1ZtWVhWc2RDVXlNaVV5UXlVeU1tbGtKVEl5SlROQkpUSXlWblJSVVVOdFRuUjNiekF5T1RrNE9DVXlNaVUzUkNVeVF5VTNRaVV5TW01aGJXVWxNaklsTTBFbE1qSWxSVGtsUVRNbE9FVWxSVGtsT1RrbFFUa2xNaklsTWtNbE1qSjBlWEJsSlRJeUpUTkJKVEl5YzNSeWFXNW5KVEl5SlRKREpUSXlkbUZzZFdVbE1qSWxNMEVsTWpJbE1qSWxNa01sTWpKallYUmxaMjl5ZVNVeU1pVXpRU1V5TW1SbFptRjFiSFFsTWpJbE1rTWxNakpwWkNVeU1pVXpRU1V5TWxSSWNXWmllazF5YzBJNU5EVTNPRFFsTWpJbE4wUWxNa01sTjBJbE1qSnVZVzFsSlRJeUpUTkJKVEl5SlVVMUpVRTBKVGczSlVVMkpVSXpKVUU0SlRJeUpUSkRKVEl5ZEhsd1pTVXlNaVV6UVNVeU1uTjBjbWx1WnlVeU1pVXlReVV5TW5aaGJIVmxKVEl5SlROQkpUSXlKVEl5SlRKREpUSXlZMkYwWldkdmNua2xNaklsTTBFbE1qSmtaV1poZFd4MEpUSXlKVEpESlRJeWFXUWxNaklsTTBFbE1qSjFaRXhSVUhsVWVXaDFOemd5TkRjd0pUSXlKVGRFSlRWRUpUSkRKVEl5Y0hKdmNITWxNaklsTTBFbE4wSWxNako0SlRJeUpUTkJOemd5TGpZd01EQXdOakV3TXpVeE5UWWxNa01sTWpKNUpUSXlKVE5CTlRrMEpUSkRKVEl5ZHlVeU1pVXpRVEV3TUNVeVF5VXlNbWdsTWpJbE0wRTNNQ1V5UXlVeU1ucHBibVJsZUNVeU1pVXpRVEU0SlRKREpUSXlZVzVuYkdVbE1qSWxNMEV3SlRkRUpUSkRKVEl5YzJoaGNHVlRkSGxzWlNVeU1pVXpRU1UzUWlVeU1tRnNjR2hoSlRJeUpUTkJNU1UzUkNVeVF5VXlNbXhwYm1WVGRIbHNaU1V5TWlVelFTVTNRaVV5TW14cGJtVkRiMnh2Y2lVeU1pVXpRU1V5TWpFMU15VXlRekl3TkNVeVF6STFOU1V5TWlVM1JDVXlReVV5TW1acGJHeFRkSGxzWlNVeU1pVXpRU1UzUWlVeU1tTnZiRzl5SlRJeUpUTkJKVEl5TVRBeUpUSkRNVGM0SlRKRE1qVTFKVEl5SlRKREpUSXlkSGx3WlNVeU1pVXpRU1V5TW5OdmJHbGtKVEl5SlRkRUpUSkRKVEl5ZEdobGJXVWxNaklsTTBFbE4wSWxOMFFsTWtNbE1qSndZWFJvSlRJeUpUTkJKVFZDSlRkQ0pUSXlZV04wYVc5dWN5VXlNaVV6UVNVMVFpVTNRaVV5TW1GamRHbHZiaVV5TWlVelFTVXlNbTF2ZG1VbE1qSWxNa01sTWpKNEpUSXlKVE5CSlRJeU1DVXlNaVV5UXlVeU1ua2xNaklsTTBFbE1qSXdKVEl5SlRkRUpUSkRKVGRDSlRJeVlXTjBhVzl1SlRJeUpUTkJKVEl5YkdsdVpTVXlNaVV5UXlVeU1uZ2xNaklsTTBFbE1qSjNKVEl5SlRKREpUSXllU1V5TWlVelFTVXlNakFsTWpJbE4wUWxNa01sTjBJbE1qSmhZM1JwYjI0bE1qSWxNMEVsTWpKc2FXNWxKVEl5SlRKREpUSXllQ1V5TWlVelFTVXlNbmNsTWpJbE1rTWxNako1SlRJeUpUTkJKVEl5YUNVeU1pVTNSQ1V5UXlVM1FpVXlNbUZqZEdsdmJpVXlNaVV6UVNVeU1teHBibVVsTWpJbE1rTWxNako0SlRJeUpUTkJKVEl5TUNVeU1pVXlReVV5TW5rbE1qSWxNMEVsTWpKb0pUSXlKVGRFSlRKREpUZENKVEl5WVdOMGFXOXVKVEl5SlROQkpUSXlZMnh2YzJVbE1qSWxOMFFsTlVRbE4wUWxOVVFsTWtNbE1qSm1iMjUwVTNSNWJHVWxNaklsTTBFbE4wSWxNakpqYjJ4dmNpVXlNaVV6UVNVeU1qSTFOU1V5UXpJMU5TVXlRekkxTlNVeU1pVXlReVV5TW5OcGVtVWxNaklsTTBFeE9DVTNSQ1V5UXlVeU1uUmxlSFJDYkc5amF5VXlNaVV6UVNVMVFpVTNRaVV5TW5CdmMybDBhVzl1SlRJeUpUTkJKVGRDSlRJeWVDVXlNaVV6UVRFd0pUSkRKVEl5ZVNVeU1pVXpRVEFsTWtNbE1qSjNKVEl5SlROQkpUSXlkeTB5TUNVeU1pVXlReVV5TW1nbE1qSWxNMEVsTWpKb0pUSXlKVGRFSlRKREpUSXlkR1Y0ZENVeU1pVXpRU1V5TWsxdlpHVnNKVEl3YjNWMGNIVjBKVEkyYm1KemNDVXpR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TNSQ1V5UXlVeU1sVkJVRU4xWkZGalEza3pNelEzTmpRbE1qSWxNMEVsTjBJbE1qSnBaQ1V5TWlVelFTVXlNbFZCVUVOMVpGRmpRM2t6TXpRM05qUWxNaklsTWtNbE1qSnVZVzFsSlRJeUpUTkJKVEl5YkdsdWEyVnlKVEl5SlRKREpUSXlkR1Y0ZENVeU1pVXpRU1V5TWlVeU1pVXlReVV5TW1keWIzVndKVEl5SlROQkpUSXlKVEl5SlRKREpUSXliR2x1YTJWeVZIbHdaU1V5TWlVelFTVXlNbUp5YjJ0bGJpVXlNaVV5UXlVeU1uQnZhVzUwY3lVeU1pVXpRU1UxUWlVM1FpVXlNbmdsTWpJbE0wRTNNakV1TmpBd01EQTJNVEF6TlRFMU5pVXlReVV5TW5rbE1qSWxNMEUzTmprbE4wUWxNa01sTjBJbE1qSjRKVEl5SlROQk56SXhMall3TURBd05qRXdNelV4TlRZbE1rTWxNako1SlRJeUpUTkJOakk1SlRkRUpUVkVKVEpESlRJeWJHOWphMlZrSlRJeUpUTkJabUZzYzJVbE1rTWxNakprWVhSaFFYUjBjbWxpZFhSbGN5VXlNaVV6UVNVMVFpVTFSQ1V5UXlVeU1uQnliM0J6SlRJeUpUTkJKVGRDSlRJeWVtbHVaR1Y0SlRJeUpUTkJNVGtsTjBRbE1rTWxNakpzYVc1bFUzUjViR1VsTWpJbE0wRWxOMElsTWpKc2FXNWxWMmxrZEdnbE1qSWxNMEV4SlRKREpUSXliR2x1WlVOdmJHOXlKVEl5SlROQkpUSXlOVEVsTWtNeE5UTWxNa015TlRVbE1qSWxOMFFsTWtNbE1qSm1jbTl0SlRJeUpUTkJKVGRDSlRJeWVDVXlNaVV6UVRZMk1DNDJNREF3TURZeE1ETTFNVFUySlRKREpUSXllU1V5TWlVelFUYzJPU1V5UXlVeU1tbGtKVEl5SlROQkpUSXlWR2RKY21oUVZrUlZjemsxTWpFek1DVXlNaVV5UXlVeU1tRnVaMnhsSlRJeUpUTkJNeTR4TkRFMU9USTJOVE0xT0RrM09UTTJKVGRFSlRKREpUSXlkRzhsTWpJbE0wRWxOMElsTWpKcFpDVXlNaVV6UVNVeU1sZEJUMk5YYjA1NllWbzJOVEkwTWpVbE1qSWxNa01sTWpKNEpUSXlKVE5CTnpneUxqWXdNREF3TmpFd016VXhOVFlsTWtNbE1qSjVKVEl5SlROQk5qSTVKVEpESlRJeVlXNW5iR1VsTWpJbE0wRXdKVGRFSlRKREpUSXlkR1Y0ZEVKc2IyTnJKVEl5SlROQkpUVkNKVFZFSlRkRUpUSkRKVEl5YkZWS1VtZElhV1ZhVWpReU5ERTFOQ1V5TWlVelFTVTNRaVV5TW1sa0pUSXlKVE5CSlRJeWJGVktVbWRJYVdWYVVqUXlOREUxTkNVeU1pVXlReVV5TW01aGJXVWxNaklsTTBFbE1qSnNhVzVyWlhJbE1qSWxNa01sTWpKMFpYaDBKVEl5SlROQkpUSXlKVEl5SlRKREpUSXlaM0p2ZFhBbE1qSWxNMEVsTWpJbE1qSWxNa01sTWpKc2FXNXJaWEpVZVhCbEpUSXlKVE5CSlRJeVluSnZhMlZ1SlRJeUpUSkRKVEl5Y0c5cGJuUnpKVEl5SlROQkpUVkNKVFZFSlRKREpUSXliRzlqYTJWa0pUSXlKVE5CWm1Gc2MyVWxNa01sTWpKa1lYUmhRWFIwY21saWRYUmxjeVV5TWlVelFTVTFRaVUxUkNVeVF5VXlNbkJ5YjNCekpUSXlKVE5CSlRkQ0pUSXllbWx1WkdWNEpUSXlKVE5CTWpBbE4wUWxNa01sTWpKc2FXNWxVM1I1YkdVbE1qSWxNMEVsTjBJbE1qSnNhVzVsVjJsa2RHZ2xNaklsTTBFeEpUSkRKVEl5YkdsdVpVTnZiRzl5SlRJeUpUTkJKVEl5TlRFbE1rTXhOVE1sTWtNeU5UVWxNaklsTjBRbE1rTWxNakptY205dEpUSXlKVE5CSlRkQ0pUSXllQ1V5TWlVelFUVTVOUzQyTURBd01EWXhNRE0xTVRVMkpUSkRKVEl5ZVNVeU1pVXpRVE15T1NVeVF5VXlNbWxrSlRJeUpUTkJKVEl5ZWt0dFVFNXFRbWRrUmpVeU56STNOaVV5TWlVeVF5VXlNbUZ1WjJ4bEpUSXlKVE5CTXk0eE5ERTFPVEkyTlRNMU9EazNPVE0ySlRkRUpUSkRKVEl5ZEc4bE1qSWxNMEVsTjBJbE1qSnBaQ1V5TWlVelFTVXlNbUptZW0xS1NWZHlVVXc0TURVNE5ESWxNaklsTWtNbE1qSjRKVEl5SlROQk5qYzFMall3TURBd05qRXdNelV4TlRZbE1rTWxNako1SlRJeUpUTkJNekk1SlRKREpUSXlZVzVuYkdVbE1qSWxNMEV3SlRkRUpUSkRKVEl5ZEdWNGRFSnNiMk5ySlRJeUpUTkJKVFZDSlRWRUpUZEVKVEpESlRJeVltWjZiVXBKVjNKUlREZ3dOVGcwTWlVeU1pVXpRU1UzUWlVeU1tbGtKVEl5SlROQkpUSXlZbVo2YlVwSlYzSlJURGd3TlRnME1pVXlNaVV5UXlVeU1tNWhiV1VsTWpJbE0wRWxNakp3Y205alpYTnpKVEl5SlRKREpUSXlkR2wwYkdVbE1qSWxNMEVsTWpJbFJUWWxRalVsT0RFbFJUY2xRVGdsT0VJbE1qSWxNa01sTWpKallYUmxaMjl5ZVNVeU1pVXpRU1V5TW1ac2IzY2xNaklsTWtNbE1qSm5jbTkxY0NVeU1pVXpRU1V5TWlVeU1pVXlReVV5TW1keWIzVndUbUZ0WlNVeU1pVXpRVzUxYkd3bE1rTWxNakpzYjJOclpXUWxNaklsTTBGbVlXeHpaU1V5UXlVeU1teHBibXNsTWpJbE0wRWxNaklsTWpJbE1rTWxNakpqYUdsc1pISmxiaVV5TWlVelFTVTFRaVUxUkNVeVF5VXlNbkJoY21WdWRDVXlNaVV6UVNVeU1pVXlNaVV5UXlVeU1uSmxjMmw2WlVScGNpVXlNaVV6UVNVMVFpVXlNblJzSlRJeUpUSkRKVEl5ZEhJbE1qSWxNa01sTWpKaWNpVXlNaVV5UXlVeU1tSnNKVEl5SlRKREpUSXliQ1V5TWlVeVF5VXlNblFsTWpJbE1rTWxNakp5SlRJeUpUSkRKVEl5WWlVeU1pVTFSQ1V5UXlVeU1tRjBkSEpwWW5WMFpTVXlNaVV6UVNVM1FpVXlNbU52Ym5SaGFXNWxjaVV5TWlVelFXWmhiSE5sSlRKREpUSXlkbWx6YVdKc1pTVXlNaVV6UVhSeWRXVWxNa01sTWpKeWIzUmhkR0ZpYkdVbE1qSWxNMEYwY25WbEpUSkRKVEl5YkdsdWEyRmliR1VsTWpJbE0wRjBjblZsSlRKREpUSXlZMjlzYkdGd2MyRmliR1VsTWpJbE0wRm1ZV3h6WlNVeVF5VXlNbU52Ykd4aGNITmxaQ1V5TWlVelFXWmhiSE5sSlRKREpUSXlabWw0WldSTWFXNXJKVEl5SlROQlptRnNjMlVsTWtNbE1qSnRZWEpyWlhKUFptWnpaWFFsTWpJbE0wRTFKVGRFSlRKREpUSXlaR0YwWVVGMGRISnBZblYwWlhNbE1qSWxNMEVsTlVJbE4wSWxNakp1WVcxbEpUSXlKVE5CSlRJeUpVVTFKVUpCSlRoR0pVVTFKVGhHSlVJM0pUSXlKVEpESlRJeWRIbHdaU1V5TWlVelFTVXlNbTUxYldKbGNpVXlNaVV5UXlVeU1uWmhiSFZsSlRJeUpUTkJKVEl5SlRJeUpUSkRKVEl5WTJGMFpXZHZjbmtsTWpJbE0wRWxNakprWldaaGRXeDBKVEl5SlRKREpUSXlhV1FsTWpJbE0wRWxNakpSUkdoUVdFbFhlRWhTTlRNNE16ZzBKVEl5SlRkRUpUSkRKVGRDSlRJeWJtRnRaU1V5TWlVelFTVXlNaVZGTlNVNU1DVTRSQ1ZGTnlWQk55VkNNQ1V5TWlVeVF5VXlNblI1Y0dVbE1qSWxNMEVsTWpKemRISnBibWNsTWpJbE1rTWxNakoyWVd4MVpTVXlNaVV6UVNVeU1pVXlNaVV5UXlVeU1tTmhkR1ZuYjNKNUpUSXlKVE5CSlRJeVpHVm1ZWFZzZENVeU1pVXlReVV5TW1sa0pUSXlKVE5CSlRJeVZrbGhWbkJTUW5aSVVqSXhNREl3TlNVeU1pVTNSQ1V5UXlVM1FpVXlNbTVoYldVbE1qSWxNMEVsTWpJbFJUWWxPRGtsT0RBbFJUWWxPVU1sT0RrbFJUZ2xPREFsT0RVbE1qSWxNa01sTWpKMGVYQmxKVEl5SlROQkpUSXljM1J5YVc1bkpUSXlKVEpESlRJeWRtRnNkV1VsTWpJbE0wRWxNaklsTWpJbE1rTWxNakpqWVhSbFoyOXllU1V5TWlVelFTVXlNbVJsWm1GMWJIUWxNaklsTWtNbE1qSnBaQ1V5TWlVelFTVXlNa1JZUTFGUFRuaEJTMlV3TURVMk5EQWxNaklsTjBRbE1rTWxOMElsTWpKdVlXMWxKVEl5SlROQkpUSXlKVVU0SlVKR0pUbEZKVVUySlRoRkpVRTFKVEl5SlRKREpUSXlkSGx3WlNVeU1pVXpRU1V5TW14cGJtc2xNaklsTWtNbE1qSjJZV3gxWlNVeU1pVXpRU1V5TWlVeU1pVXlReVV5TW1OaGRHVm5iM0o1SlRJeUpUTkJKVEl5WkdWbVlYVnNkQ1V5TWlVeVF5VXlNbWxrSlRJeUpUTkJKVEl5ZFdSaWVXNVFkMEYyWkRFeE56STBOU1V5TWlVM1JDVXlReVUzUWlVeU1tNWhiV1VsTWpJbE0wRWxNaklsUlRRbFFrVWxRa1lsUlRjbFFVTWxRa0VsTWpJbE1rTWxNakowZVhCbEpUSXlKVE5CSlRJeWMzUnlhVzVuSlRJeUpUSkRKVEl5ZG1Gc2RXVWxNaklsTTBFbE1qSWxNaklsTWtNbE1qSmpZWFJsWjI5eWVTVXlNaVV6UVNVeU1tUmxabUYxYkhRbE1qSWxNa01sTWpKcFpDVXlNaVV6UVNVeU1raGhSVWxtVEd4NGJYVXdNalEwT1RZbE1qSWxOMFFsTWtNbE4wSWxNakp1WVcxbEpUSXlKVE5CSlRJeUpVVTJKVGc0SlRrd0pVVTJKVGxESlVGREpUSXlKVEpESlRJeWRIbHdaU1V5TWlVelFTVXlNbTUxYldKbGNpVXlNaVV5UXlVeU1uWmhiSFZsSlRJeUpUTkJKVEl5SlRJeUpUSkRKVEl5WTJGMFpXZHZjbmtsTWpJbE0wRWxNakprWldaaGRXeDBKVEl5SlRKREpUSXlhV1FsTWpJbE0wRWxNakpFVWtkclFVSnBhMVpoTURBek1qUXhKVEl5SlRkRUpUSkRKVGRDSlRJeWJtRnRaU1V5TWlVelFTVXlNaVZGTmlVNU55VkNOaVZGT1NVNU55VkNOQ1V5TWlVeVF5VXlNblI1Y0dVbE1qSWxNMEVsTWpKdWRXMWlaWElsTWpJbE1rTWxNakoyWVd4MVpTVXlNaVV6UVNVeU1pVXlNaVV5UXlVeU1tTmhkR1ZuYjNKNUpUSXlKVE5CSlRJeVpHVm1ZWFZzZENVeU1pVXlReVV5TW1sa0pUSXlKVE5CSlRJeVkzTk9SMEZDWTNkdFlqRTJOREkwTmlVeU1pVTNSQ1V5UXlVM1FpVXlNbTVoYldVbE1qSWxNMEVsTWpJbFJUa2xPRE1sUVRnbFJUa2xPVGNsUVRnbE1qSWxNa01sTWpKMGVYQmxKVEl5SlROQkpUSXljM1J5YVc1bkpUSXlKVEpESlRJeWRtRnNkV1VsTWpJbE0wRWxNaklsTWpJbE1rTWxNakpqWVhSbFoyOXllU1V5TWlVelFTVXlNbVJsWm1GMWJIUWxNaklsTWtNbE1qSnBaQ1V5TWlVelFTVXlNbU5HZFZSMmNsWkNja0kwTVRRNU5UQWxNaklsTjBRbE1rTWxOMElsTWpKdVlXMWxKVEl5SlROQkpUSXlKVVU0SlVKRkpUa3pKVVUxSlRnMUpVRTFKVEl5SlRKREpUSXlkSGx3WlNVeU1pVXpRU1V5TW5OMGNtbHVaeVV5TWlVeVF5VXlNblpoYkhWbEpUSXlKVE5CSlRJeUpUSXlKVEpESlRJeVkyRjBaV2R2Y25rbE1qSWxNMEVsTWpKa1pXWmhkV3gwSlRJeUpUSkRKVEl5YVdRbE1qSWxNMEVsTWpKR2VISkxUa1prV0ZGcU1qY3hOVFl5SlRJeUpUZEVKVEpESlRkQ0pUSXlibUZ0WlNVeU1pVXpRU1V5TWlWRk9DVkNSU1U1TXlWRk5TVTROeVZDUVNVeU1pVXlReVV5TW5SNWNHVWxNaklsTTBFbE1qSnpkSEpwYm1jbE1qSWxNa01sTWpKMllXeDFaU1V5TWlVelFTVXlNaVV5TWlVeVF5VXlNbU5oZEdWbmIzSjVKVEl5SlROQkpUSXlaR1ZtWVhWc2RDVXlNaVV5UXlVeU1tbGtKVEl5SlROQkpUSXljVzkxY21wSlQxbHliams0T1RNek9TVXlNaVUzUkNVeVF5VTNRaVV5TW01aGJXVWxNaklsTTBFbE1qSWxSVGtsUVRNbE9FVWxSVGtsT1RrbFFUa2xNaklsTWtNbE1qSjBlWEJsSlRJeUpUTkJKVEl5YzNSeWFXNW5KVEl5SlRKREpUSXlkbUZzZFdVbE1qSWxNMEVsTWpJbE1qSWxNa01sTWpKallYUmxaMjl5ZVNVeU1pVXpRU1V5TW1SbFptRjFiSFFsTWpJbE1rTWxNakpwWkNVeU1pVXpRU1V5TW5CQlNIbFZhM3BSYVVnek1ETXpOeklsTWpJbE4wUWxNa01sTjBJbE1qSnVZVzFsSlRJeUpUTkJKVEl5SlVVMUpVRTBKVGczSlVVMkpVSXpKVUU0SlRJeUpUSkRKVEl5ZEhsd1pTVXlNaVV6UVNVeU1uTjBjbWx1WnlVeU1pVXlReVV5TW5aaGJIVmxKVEl5SlROQkpUSXlKVEl5SlRKREpUSXlZMkYwWldkdmNua2xNaklsTTBFbE1qSmtaV1poZFd4MEpUSXlKVEpESlRJeWFXUWxNaklsTTBFbE1qSnhZa1pGVkdSYWJVZHRNVFl6TWpBM0pUSXlKVGRFSlRWRUpUSkRKVEl5Y0hKdmNITWxNaklsTTBFbE4wSWxNako0SlRJeUpUTkJOamMxTGpZd01EQXdOakV3TXpVeE5UWWxNa01sTWpKNUpUSXlKVE5CTWprMEpUSkRKVEl5ZHlVeU1pVXpRVEUzTWlVeVF5VXlNbWdsTWpJbE0wRTNNQ1V5UXlVeU1ucHBibVJsZUNVeU1pVXpRVEl4SlRKREpUSXlZVzVuYkdVbE1qSWxNMEV3SlRkRUpUSkRKVEl5YzJoaGNHVlRkSGxzWlNVeU1pVXpRU1UzUWlVeU1tRnNjR2hoSlRJeUpUTkJNU1UzUkNVeVF5VXlNbXhwYm1WVGRIbHNaU1V5TWlVelFTVTNRaVV5TW14cGJtVkRiMnh2Y2lVeU1pVXpRU1V5TWpFMU15VXlRekl3TkNVeVF6STFOU1V5TWlVM1JDVXlReVV5TW1acGJHeFRkSGxzWlNVeU1pVXpRU1UzUWlVeU1tTnZiRzl5SlRJeUpUTkJKVEl5TVRBeUpUSkRNVGM0SlRKRE1qVTFKVEl5SlRKREpUSXlkSGx3WlNVeU1pVXpRU1V5TW5OdmJHbGtKVEl5SlRkRUpUSkRKVEl5ZEdobGJXVWxNaklsTTBFbE4wSWxOMFFsTWtNbE1qSndZWFJvSlRJeUpUTkJKVFZDSlRkQ0pUSXlZV04wYVc5dWN5VXlNaVV6UVNVMVFpVTNRaVV5TW1GamRHbHZiaVV5TWlVelFTVXlNbTF2ZG1VbE1qSWxNa01sTWpKNEpUSXlKVE5CSlRJeU1DVXlNaVV5UXlVeU1ua2xNaklsTTBFbE1qSXdKVEl5SlRkRUpUSkRKVGRDSlRJeVlXTjBhVzl1SlRJeUpUTkJKVEl5YkdsdVpTVXlNaVV5UXlVeU1uZ2xNaklsTTBFbE1qSjNKVEl5SlRKREpUSXllU1V5TWlVelFTVXlNakFsTWpJbE4wUWxNa01sTjBJbE1qSmhZM1JwYjI0bE1qSWxNMEVsTWpKc2FXNWxKVEl5SlRKREpUSXllQ1V5TWlVelFTVXlNbmNsTWpJbE1rTWxNako1SlRJeUpUTkJKVEl5YUNVeU1pVTNSQ1V5UXlVM1FpVXlNbUZqZEdsdmJpVXlNaVV6UVNVeU1teHBibVVsTWpJbE1rTWxNako0SlRJeUpUTkJKVEl5TUNVeU1pVXlReVV5TW5rbE1qSWxNMEVsTWpKb0pUSXlKVGRFSlRKREpUZENKVEl5WVdOMGFXOXVKVEl5SlROQkpUSXlZMnh2YzJVbE1qSWxOMFFsTlVRbE4wUWxOVVFsTWtNbE1qSm1iMjUwVTNSNWJHVWxNaklsTTBFbE4wSWxNakpqYjJ4dmNpVXlNaVV6UVNVeU1qSTFOU1V5UXpJMU5TVXlRekkxTlNVeU1pVXlReVV5TW5OcGVtVWxNaklsTTBFeE9DVTNSQ1V5UXlVeU1uUmxlSFJDYkc5amF5VXlNaVV6UVNVMVFpVTNRaVV5TW5CdmMybDBhVzl1SlRJeUpUTkJKVGRDSlRJeWVDVXlNaVV6UVRFd0pUSkRKVEl5ZVNVeU1pVXpRVEFsTWtNbE1qSjNKVEl5SlROQkpUSXlkeTB5TUNVeU1pVXlReVV5TW1nbE1qSWxNMEVsTWpKb0pUSXlKVGRFSlRKREpUSXlkR1Y0ZENVeU1pVXpRU1V5TWxSeVlXNXpZM0pwWW1VbE1qQmhjeVV5TUcxbFlXNXBibWRtZFd3bE1qQjBaWGgw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GRFSlRKREpUSXlWVmREVUZwd2MxbHhaek00TXprME55VXlNaVV6UVNVM1FpVXlNbWxrSlRJeUpUTkJKVEl5VlZkRFVGcHdjMWx4WnpNNE16azBOeVV5TWlVeVF5VXlNbTVoYldVbE1qSWxNMEVsTWpKd2NtOWpaWE56SlRJeUpUSkRKVEl5ZEdsMGJHVWxNaklsTTBFbE1qSWxSVFlsUWpVbE9ERWxSVGNsUVRnbE9FSWxNaklsTWtNbE1qSmpZWFJsWjI5eWVTVXlNaVV6UVNVeU1tWnNiM2NsTWpJbE1rTWxNakpuY205MWNDVXlNaVV6UVNVeU1pVXlNaVV5UXlVeU1tZHliM1Z3VG1GdFpTVXlNaVV6UVc1MWJHd2xNa01sTWpKc2IyTnJaV1FsTWpJbE0wRm1ZV3h6WlNVeVF5VXlNbXhwYm1zbE1qSWxNMEVsTWpJbE1qSWxNa01sTWpKamFHbHNaSEpsYmlVeU1pVXpRU1UxUWlVMVJDVXlReVV5TW5CaGNtVnVkQ1V5TWlVelFTVXlNaVV5TWlVeVF5VXlNbkpsYzJsNlpVUnBjaVV5TWlVelFTVTFRaVV5TW5Sc0pUSXlKVEpESlRJeWRISWxNaklsTWtNbE1qSmljaVV5TWlVeVF5VXlNbUpzSlRJeUpUSkRKVEl5YkNVeU1pVXlReVV5TW5RbE1qSWxNa01sTWpKeUpUSXlKVEpESlRJeVlpVXlNaVUxUkNVeVF5VXlNbUYwZEhKcFluVjBaU1V5TWlVelFTVTNRaVV5TW1OdmJuUmhhVzVsY2lVeU1pVXpRV1poYkhObEpUSkRKVEl5ZG1semFXSnNaU1V5TWlVelFYUnlkV1VsTWtNbE1qSnliM1JoZEdGaWJHVWxNaklsTTBGMGNuVmxKVEpESlRJeWJHbHVhMkZpYkdVbE1qSWxNMEYwY25WbEpUSkRKVEl5WTI5c2JHRndjMkZpYkdVbE1qSWxNMEZtWVd4elpTVXlReVV5TW1OdmJHeGhjSE5sWkNVeU1pVXpRV1poYkhObEpUSkRKVEl5Wm1sNFpXUk1hVzVySlRJeUpUTkJabUZzYzJVbE1rTWxNakp0WVhKclpYSlBabVp6WlhRbE1qSWxNMEUxSlRkRUpUSkRKVEl5WkdGMFlVRjBkSEpwWW5WMFpYTWxNaklsTTBFbE5VSWxOMElsTWpKdVlXMWxKVEl5SlROQkpUSXlKVVUxSlVKQkpUaEdKVVUxSlRoR0pVSTNKVEl5SlRKREpUSXlkSGx3WlNVeU1pVXpRU1V5TW01MWJXSmxjaVV5TWlVeVF5VXlNblpoYkhWbEpUSXlKVE5CSlRJeUpUSXlKVEpESlRJeVkyRjBaV2R2Y25rbE1qSWxNMEVsTWpKa1pXWmhkV3gwSlRJeUpUSkRKVEl5YVdRbE1qSWxNMEVsTWpKM2FHUjNlWHBCWm5GVU16UTFPVFF5SlRJeUpUZEVKVEpESlRkQ0pUSXlibUZ0WlNVeU1pVXpRU1V5TWlWRk5TVTVNQ1U0UkNWRk55VkJOeVZDTUNVeU1pVXlReVV5TW5SNWNHVWxNaklsTTBFbE1qSnpkSEpwYm1jbE1qSWxNa01sTWpKMllXeDFaU1V5TWlVelFTVXlNaVV5TWlVeVF5VXlNbU5oZEdWbmIzSjVKVEl5SlROQkpUSXlaR1ZtWVhWc2RDVXlNaVV5UXlVeU1tbGtKVEl5SlROQkpUSXlSMmRJZVZGUFkxaHBkREUyT1RnNE1TVXlNaVUzUkNVeVF5VTNRaVV5TW01aGJXVWxNaklsTTBFbE1qSWxSVFlsT0RrbE9EQWxSVFlsT1VNbE9Ea2xSVGdsT0RBbE9EVWxNaklsTWtNbE1qSjBlWEJsSlRJeUpUTkJKVEl5YzNSeWFXNW5KVEl5SlRKREpUSXlkbUZzZFdVbE1qSWxNMEVsTWpJbE1qSWxNa01sTWpKallYUmxaMjl5ZVNVeU1pVXpRU1V5TW1SbFptRjFiSFFsTWpJbE1rTWxNakpwWkNVeU1pVXpRU1V5TWxsa1ZYaEpkblIzZDFFMU9EVTFNRFFsTWpJbE4wUWxNa01sTjBJbE1qSnVZVzFsSlRJeUpUTkJKVEl5SlVVNEpVSkdKVGxGSlVVMkpUaEZKVUUxSlRJeUpUSkRKVEl5ZEhsd1pTVXlNaVV6UVNVeU1teHBibXNsTWpJbE1rTWxNakoyWVd4MVpTVXlNaVV6UVNVeU1pVXlNaVV5UXlVeU1tTmhkR1ZuYjNKNUpUSXlKVE5CSlRJeVpHVm1ZWFZzZENVeU1pVXlReVV5TW1sa0pUSXlKVE5CSlRJeVlrcDNUVkoyZW5GcFJqVXhOVGMwTlNVeU1pVTNSQ1V5UXlVM1FpVXlNbTVoYldVbE1qSWxNMEVsTWpJbFJUUWxRa1VsUWtZbFJUY2xRVU1sUWtFbE1qSWxNa01sTWpKMGVYQmxKVEl5SlROQkpUSXljM1J5YVc1bkpUSXlKVEpESlRJeWRtRnNkV1VsTWpJbE0wRWxNaklsTWpJbE1rTWxNakpqWVhSbFoyOXllU1V5TWlVelFTVXlNbVJsWm1GMWJIUWxNaklsTWtNbE1qSnBaQ1V5TWlVelFTVXlNbkZ4WjJ0a1dYQlNkRXcyTURrek5qa2xNaklsTjBRbE1rTWxOMElsTWpKdVlXMWxKVEl5SlROQkpUSXlKVVUySlRnNEpUa3dKVVUySlRsREpVRkRKVEl5SlRKREpUSXlkSGx3WlNVeU1pVXpRU1V5TW01MWJXSmxjaVV5TWlVeVF5VXlNblpoYkhWbEpUSXlKVE5CSlRJeUpUSXlKVEpESlRJeVkyRjBaV2R2Y25rbE1qSWxNMEVsTWpKa1pXWmhkV3gwSlRJeUpUSkRKVEl5YVdRbE1qSWxNMEVsTWpKTWEySjJSSHA1WVd4cE56TTVOemMwSlRJeUpUZEVKVEpESlRkQ0pUSXlibUZ0WlNVeU1pVXpRU1V5TWlWRk5pVTVOeVZDTmlWRk9TVTVOeVZDTkNVeU1pVXlReVV5TW5SNWNHVWxNaklsTTBFbE1qSnVkVzFpWlhJbE1qSWxNa01sTWpKMllXeDFaU1V5TWlVelFTVXlNaVV5TWlVeVF5VXlNbU5oZEdWbmIzSjVKVEl5SlROQkpUSXlaR1ZtWVhWc2RDVXlNaVV5UXlVeU1tbGtKVEl5SlROQkpUSXlZVVpYVVVsUlUzaDZUekl6TXprek1pVXlNaVUzUkNVeVF5VTNRaVV5TW01aGJXVWxNaklsTTBFbE1qSWxSVGtsT0RNbFFUZ2xSVGtsT1RjbFFUZ2xNaklsTWtNbE1qSjBlWEJsSlRJeUpUTkJKVEl5YzNSeWFXNW5KVEl5SlRKREpUSXlkbUZzZFdVbE1qSWxNMEVsTWpJbE1qSWxNa01sTWpKallYUmxaMjl5ZVNVeU1pVXpRU1V5TW1SbFptRjFiSFFsTWpJbE1rTWxNakpwWkNVeU1pVXpRU1V5TWtWNlZHaHBSVlZIZFZFeU1EQTBOalFsTWpJbE4wUWxNa01sTjBJbE1qSnVZVzFsSlRJeUpUTkJKVEl5SlVVNEpVSkZKVGt6SlVVMUpUZzFKVUUxSlRJeUpUSkRKVEl5ZEhsd1pTVXlNaVV6UVNVeU1uTjBjbWx1WnlVeU1pVXlReVV5TW5aaGJIVmxKVEl5SlROQkpUSXlKVEl5SlRKREpUSXlZMkYwWldkdmNua2xNaklsTTBFbE1qSmtaV1poZFd4MEpUSXlKVEpESlRJeWFXUWxNaklsTTBFbE1qSk9jbTVCWTBablpuTnhOVFE1TlRFeEpUSXlKVGRFSlRKREpUZENKVEl5Ym1GdFpTVXlNaVV6UVNVeU1pVkZPQ1ZDUlNVNU15VkZOU1U0TnlWQ1FTVXlNaVV5UXlVeU1uUjVjR1VsTWpJbE0wRWxNakp6ZEhKcGJtY2xNaklsTWtNbE1qSjJZV3gxWlNVeU1pVXpRU1V5TWlVeU1pVXlReVV5TW1OaGRHVm5iM0o1SlRJeUpUTkJKVEl5WkdWbVlYVnNkQ1V5TWlVeVF5VXlNbWxrSlRJeUpUTkJKVEl5V0c1bmFXUk9jVzVTU3prMk5UazVPU1V5TWlVM1JDVXlReVUzUWlVeU1tNWhiV1VsTWpJbE0wRWxNaklsUlRrbFFUTWxPRVVsUlRrbE9Ua2xRVGtsTWpJbE1rTWxNakowZVhCbEpUSXlKVE5CSlRJeWMzUnlhVzVuSlRJeUpUSkRKVEl5ZG1Gc2RXVWxNaklsTTBFbE1qSWxNaklsTWtNbE1qSmpZWFJsWjI5eWVTVXlNaVV6UVNVeU1tUmxabUYxYkhRbE1qSWxNa01sTWpKcFpDVXlNaVV6UVNVeU1ubEZXbWx5YmtwNVJWRTVNekE1TWpNbE1qSWxOMFFsTWtNbE4wSWxNakp1WVcxbEpUSXlKVE5CSlRJeUpVVTFKVUUwSlRnM0pVVTJKVUl6SlVFNEpUSXlKVEpESlRJeWRIbHdaU1V5TWlVelFTVXlNbk4wY21sdVp5VXlNaVV5UXlVeU1uWmhiSFZsSlRJeUpUTkJKVEl5SlRJeUpUSkRKVEl5WTJGMFpXZHZjbmtsTWpJbE0wRWxNakprWldaaGRXeDBKVEl5SlRKREpUSXlhV1FsTWpJbE0wRWxNakp5VUZGb1NHbFZURWRET0RZNU1qTXlKVEl5SlRkRUpUVkVKVEpESlRJeWNISnZjSE1sTWpJbE0wRWxOMElsTWpKNEpUSXlKVE5CT1RVeExqWXdNREF3TmpFd016VXhOVFlsTWtNbE1qSjVKVEl5SlROQk5UazBKVEpESlRJeWR5VXlNaVV6UVRFNE5pVXlReVV5TW1nbE1qSWxNMEUzTUNVeVF5VXlNbnBwYm1SbGVDVXlNaVV6UVRJeUpUSkRKVEl5WVc1bmJHVWxNaklsTTBFd0pUZEVKVEpESlRJeWMyaGhjR1ZUZEhsc1pTVXlNaVV6UVNVM1FpVXlNbUZzY0doaEpUSXlKVE5CTVNVM1JDVXlReVV5TW14cGJtVlRkSGxzWlNVeU1pVXpRU1UzUWlVeU1teHBibVZEYjJ4dmNpVXlNaVV6UVNVeU1qRTFNeVV5UXpJd05DVXlRekkxTlNVeU1pVTNSQ1V5UXlVeU1tWnBiR3hUZEhsc1pTVXlNaVV6UVNVM1FpVXlNbU52Ykc5eUpUSXlKVE5CSlRJeU1UQXlKVEpETVRjNEpUSkRNalUxSlRJeUpUSkRKVEl5ZEhsd1pTVXlNaVV6UVNVeU1uTnZiR2xrSlRJeUpUZEVKVEpESlRJeWRHaGxiV1VsTWpJbE0wRWxOMElsTjBRbE1rTWxNakp3WVhSb0pUSXlKVE5CSlRWQ0pUZENKVEl5WVdOMGFXOXVjeVV5TWlVelFTVTFRaVUzUWlVeU1tRmpkR2x2YmlVeU1pVXpRU1V5TW0xdmRtVWxNaklsTWtNbE1qSjRKVEl5SlROQkpUSXlNQ1V5TWlVeVF5VXlNbmtsTWpJbE0wRWxNakl3SlRJeUpUZEVKVEpESlRkQ0pUSXlZV04wYVc5dUpUSXlKVE5CSlRJeWJHbHVaU1V5TWlVeVF5VXlNbmdsTWpJbE0wRWxNakozSlRJeUpUSkRKVEl5ZVNVeU1pVXpRU1V5TWpBbE1qSWxOMFFsTWtNbE4wSWxNakpoWTNScGIyNGxNaklsTTBFbE1qSnNhVzVsSlRJeUpUSkRKVEl5ZUNVeU1pVXpRU1V5TW5jbE1qSWxNa01sTWpKNUpUSXlKVE5CSlRJeWFDVXlNaVUzUkNVeVF5VTNRaVV5TW1GamRHbHZiaVV5TWlVelFTVXlNbXhwYm1VbE1qSWxNa01sTWpKNEpUSXlKVE5CSlRJeU1DVXlNaVV5UXlVeU1ua2xNaklsTTBFbE1qSm9KVEl5SlRkRUpUSkRKVGRDSlRJeVlXTjBhVzl1SlRJeUpUTkJKVEl5WTJ4dmMyVWxNaklsTjBRbE5VUWxOMFFsTlVRbE1rTWxNakptYjI1MFUzUjViR1VsTWpJbE0wRWxOMElsTWpKamIyeHZjaVV5TWlVelFTVXlNakkxTlNVeVF6STFOU1V5UXpJMU5TVXlNaVV5UXlVeU1uTnBlbVVsTWpJbE0wRXhPQ1UzUkNVeVF5VXlNblJsZUhSQ2JHOWpheVV5TWlVelFTVTFRaVUzUWlVeU1uQnZjMmwwYVc5dUpUSXlKVE5CSlRkQ0pUSXllQ1V5TWlVelFURXdKVEpESlRJeWVTVXlNaVV6UVRBbE1rTWxNakozSlRJeUpUTkJKVEl5ZHkweU1DVXlNaVV5UXlVeU1tZ2xNaklsTTBFbE1qSm9KVEl5SlRkRUpUSkRKVEl5ZEdWNGRDVXlNaVV6UVNVeU1sUnlZVzV6WTNKcFltVWxNakJoY3lVeU1HMWxZVzVwYm1kbWRXd2xNakIwWlhoME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UpUSkRKVEl5VVhSWmRrZFBUa2h0V0RVd056WXlNQ1V5TWlVelFTVTNRaVV5TW1sa0pUSXlKVE5CSlRJeVVYUlpka2RQVGtodFdEVXdOell5TUNVeU1pVXlReVV5TW01aGJXVWxNaklsTTBFbE1qSnNhVzVyWlhJbE1qSWxNa01sTWpKMFpYaDBKVEl5SlROQkpUSXlKVEl5SlRKREpUSXlaM0p2ZFhBbE1qSWxNMEVsTWpJbE1qSWxNa01sTWpKc2FXNXJaWEpVZVhCbEpUSXlKVE5CSlRJeVluSnZhMlZ1SlRJeUpUSkRKVEl5Y0c5cGJuUnpKVEl5SlROQkpUVkNKVGRDSlRJeWVDVXlNaVV6UVRreE55NHhNREF3TURZeE1ETTFNVFUySlRKREpUSXllU1V5TWlVelFUWXlPU1UzUkNVeVF5VTNRaVV5TW5nbE1qSWxNMEU1TVRjdU1UQXdNREEyTVRBek5URTFOaVV5UXlVeU1ua2xNaklsTTBFMk1qa2xOMFFsTlVRbE1rTWxNakpzYjJOclpXUWxNaklsTTBGbVlXeHpaU1V5UXlVeU1tUmhkR0ZCZEhSeWFXSjFkR1Z6SlRJeUpUTkJKVFZDSlRWRUpUSkRKVEl5Y0hKdmNITWxNaklsTTBFbE4wSWxNako2YVc1a1pYZ2xNaklsTTBFeU15VTNSQ1V5UXlVeU1teHBibVZUZEhsc1pTVXlNaVV6UVNVM1FpVXlNbXhwYm1WWGFXUjBhQ1V5TWlVelFURWxNa01sTWpKc2FXNWxRMjlzYjNJbE1qSWxNMEVsTWpJMU1TVXlRekUxTXlVeVF6STFOU1V5TWlVM1JDVXlReVV5TW1aeWIyMGxNaklsTTBFbE4wSWxNako0SlRJeUpUTkJPRGd5TGpZd01EQXdOakV3TXpVeE5UWWxNa01sTWpKNUpUSXlKVE5CTmpJNUpUSkRKVEl5YVdRbE1qSWxNMEVsTWpKWFFVOWpWMjlPZW1GYU5qVXlOREkxSlRJeUpUSkRKVEl5WVc1bmJHVWxNaklsTTBFekxqRTBNVFU1TWpZMU16VTRPVGM1TXpZbE4wUWxNa01sTWpKMGJ5VXlNaVV6UVNVM1FpVXlNbWxrSlRJeUpUTkJKVEl5VlZkRFVGcHdjMWx4WnpNNE16azBOeVV5TWlVeVF5VXlNbmdsTWpJbE0wRTVOVEV1TmpBd01EQTJNVEF6TlRFMU5pVXlReVV5TW5rbE1qSWxNMEUyTWprbE1rTWxNakpoYm1kc1pTVXlNaVV6UVRBbE4wUWxNa01sTWpKMFpYaDBRbXh2WTJzbE1qSWxNMEVsTlVJbE5VUWxOMFFsTWtNbE1qSlVTM2huUVdWd1lteHlNVGN4TXpZNEpUSXlKVE5CSlRkQ0pUSXlhV1FsTWpJbE0wRWxNakpVUzNoblFXVndZbXh5TVRjeE16WTRKVEl5SlRKREpUSXlibUZ0WlNVeU1pVXpRU1V5TW14cGJtdGxjaVV5TWlVeVF5VXlNblJsZUhRbE1qSWxNMEVsTWpJbE1qSWxNa01sTWpKbmNtOTFjQ1V5TWlVelFTVXlNaVV5TWlVeVF5VXlNbXhwYm10bGNsUjVjR1VsTWpJbE0wRWxNakppY205clpXNGxNaklsTWtNbE1qSndiMmx1ZEhNbE1qSWxNMEVsTlVJbE4wSWxNako0SlRJeUpUTkJNVEF6T1M0Mk1EQXdNRFl4TURNMU1UVTJKVEpESlRJeWVTVXlNaVV6UVRNeU9TVTNSQ1V5UXlVM1FpVXlNbmdsTWpJbE0wRXhNRE01TGpZd01EQXdOakV3TXpVeE5UWWxNa01sTWpKNUpUSXlKVE5CTkRreUpUZEVKVFZFSlRKREpUSXliRzlqYTJWa0pUSXlKVE5CWm1Gc2MyVWxNa01sTWpKa1lYUmhRWFIwY21saWRYUmxjeVV5TWlVelFTVTFRaVUxUkNVeVF5VXlNbkJ5YjNCekpUSXlKVE5CSlRkQ0pUSXllbWx1WkdWNEpUSXlKVE5CTWpRbE4wUWxNa01sTWpKc2FXNWxVM1I1YkdVbE1qSWxNMEVsTjBJbE1qSnNhVzVsVjJsa2RHZ2xNaklsTTBFeEpUSkRKVEl5YkdsdVpVTnZiRzl5SlRJeUpUTkJKVEl5TlRFbE1rTXhOVE1sTWtNeU5UVWxNaklsTjBRbE1rTWxNakptY205dEpUSXlKVE5CSlRkQ0pUSXllQ1V5TWlVelFUZzBOeTQyTURBd01EWXhNRE0xTVRVMkpUSkRKVEl5ZVNVeU1pVXpRVE15T1NVeVF5VXlNbWxrSlRJeUpUTkJKVEl5WW1aNmJVcEpWM0pSVERnd05UZzBNaVV5TWlVeVF5VXlNbUZ1WjJ4bEpUSXlKVE5CTXk0eE5ERTFPVEkyTlRNMU9EazNPVE0ySlRkRUpUSkRKVEl5ZEc4bE1qSWxNMEVsTjBJbE1qSnBaQ1V5TWlVelFTVXlNbUpXYTBacWJuTktjMnMwTURZMU5Ea2xNaklsTWtNbE1qSjRKVEl5SlROQk1USXpNUzQyTURBd01EWXhNRE0xTVRVMkpUSkRKVEl5ZVNVeU1pVXpRVFE1TWlVeVF5VXlNbUZ1WjJ4bEpUSXlKVE5CTUNVM1JDVXlReVV5TW5SbGVIUkNiRzlqYXlVeU1pVXpRU1UxUWlVMVJDVTNSQ1V5UXlVeU1tSldhMFpxYm5OS2MyczBNRFkxTkRrbE1qSWxNMEVsTjBJbE1qSnBaQ1V5TWlVelFTVXlNbUpXYTBacWJuTktjMnMwTURZMU5Ea2xNaklsTWtNbE1qSnVZVzFsSlRJeUpUTkJKVEl5Y0hKdlkyVnpjeVV5TWlVeVF5VXlNblJwZEd4bEpUSXlKVE5CSlRJeUpVVTJKVUkxSlRneEpVVTNKVUU0SlRoQ0pUSXlKVEpESlRJeVkyRjBaV2R2Y25rbE1qSWxNMEVsTWpKbWJHOTNKVEl5SlRKREpUSXlaM0p2ZFhBbE1qSWxNMEVsTWpJbE1qSWxNa01sTWpKbmNtOTFjRTVoYldVbE1qSWxNMEZ1ZFd4c0pUSkRKVEl5Ykc5amEyVmtKVEl5SlROQlptRnNjMlVsTWtNbE1qSnNhVzVySlRJeUpUTkJKVEl5SlRJeUpUSkRKVEl5WTJocGJHUnlaVzRsTWpJbE0wRWxOVUlsTlVRbE1rTWxNakp3WVhKbGJuUWxNaklsTTBFbE1qSWxNaklsTWtNbE1qSnlaWE5wZW1WRWFYSWxNaklsTTBFbE5VSWxNakowYkNVeU1pVXlReVV5TW5SeUpUSXlKVEpESlRJeVluSWxNaklsTWtNbE1qSmliQ1V5TWlVeVF5VXlNbXdsTWpJbE1rTWxNakowSlRJeUpUSkRKVEl5Y2lVeU1pVXlReVV5TW1JbE1qSWxOVVFsTWtNbE1qSmhkSFJ5YVdKMWRHVWxNaklsTTBFbE4wSWxNakpqYjI1MFlXbHVaWElsTWpJbE0wRm1ZV3h6WlNVeVF5VXlNblpwYzJsaWJHVWxNaklsTTBGMGNuVmxKVEpESlRJeWNtOTBZWFJoWW14bEpUSXlKVE5CZEhKMVpTVXlReVV5TW14cGJtdGhZbXhsSlRJeUpUTkJkSEoxWlNVeVF5VXlNbU52Ykd4aGNITmhZbXhsSlRJeUpUTkJabUZzYzJVbE1rTWxNakpqYjJ4c1lYQnpaV1FsTWpJbE0wRm1ZV3h6WlNVeVF5VXlNbVpwZUdWa1RHbHVheVV5TWlVelFXWmhiSE5sSlRKREpUSXliV0Z5YTJWeVQyWm1jMlYwSlRJeUpUTkJOU1UzUkNVeVF5VXlNbVJoZEdGQmRIUnlhV0oxZEdWekpUSXlKVE5CSlRWQ0pUZENKVEl5Ym1GdFpTVXlNaVV6UVNVeU1pVkZOU1ZDUVNVNFJpVkZOU1U0UmlWQ055VXlNaVV5UXlVeU1uUjVjR1VsTWpJbE0wRWxNakp1ZFcxaVpYSWxNaklsTWtNbE1qSjJZV3gxWlNVeU1pVXpRU1V5TWlVeU1pVXlReVV5TW1OaGRHVm5iM0o1SlRJeUpUTkJKVEl5WkdWbVlYVnNkQ1V5TWlVeVF5VXlNbWxrSlRJeUpUTkJKVEl5UVc1NGJYRkZRM1JUYlRVME1UQTVNQ1V5TWlVM1JDVXlReVUzUWlVeU1tNWhiV1VsTWpJbE0wRWxNaklsUlRVbE9UQWxPRVFsUlRjbFFUY2xRakFsTWpJbE1rTWxNakowZVhCbEpUSXlKVE5CSlRJeWMzUnlhVzVuSlRJeUpUSkRKVEl5ZG1Gc2RXVWxNaklsTTBFbE1qSWxNaklsTWtNbE1qSmpZWFJsWjI5eWVTVXlNaVV6UVNVeU1tUmxabUYxYkhRbE1qSWxNa01sTWpKcFpDVXlNaVV6UVNVeU1tSlNjazVpY1d0c1ZFUXhPRGd4TnpjbE1qSWxOMFFsTWtNbE4wSWxNakp1WVcxbEpUSXlKVE5CSlRJeUpVVTJKVGc1SlRnd0pVVTJKVGxESlRnNUpVVTRKVGd3SlRnMUpUSXlKVEpESlRJeWRIbHdaU1V5TWlVelFTVXlNbk4wY21sdVp5VXlNaVV5UXlVeU1uWmhiSFZsSlRJeUpUTkJKVEl5SlRJeUpUSkRKVEl5WTJGMFpXZHZjbmtsTWpJbE0wRWxNakprWldaaGRXeDBKVEl5SlRKREpUSXlhV1FsTWpJbE0wRWxNakpPWVdSblpFcGxjV3BITVRnNU1UazNKVEl5SlRkRUpUSkRKVGRDSlRJeWJtRnRaU1V5TWlVelFTVXlNaVZGT0NWQ1JpVTVSU1ZGTmlVNFJTVkJOU1V5TWlVeVF5VXlNblI1Y0dVbE1qSWxNMEVsTWpKc2FXNXJKVEl5SlRKREpUSXlkbUZzZFdVbE1qSWxNMEVsTWpJbE1qSWxNa01sTWpKallYUmxaMjl5ZVNVeU1pVXpRU1V5TW1SbFptRjFiSFFsTWpJbE1rTWxNakpwWkNVeU1pVXpRU1V5TW1sVFNucEVWbVI1UlhZNE9UWTJNVElsTWpJbE4wUWxNa01sTjBJbE1qSnVZVzFsSlRJeUpUTkJKVEl5SlVVMEpVSkZKVUpHSlVVM0pVRkRKVUpCSlRJeUpUSkRKVEl5ZEhsd1pTVXlNaVV6UVNVeU1uTjBjbWx1WnlVeU1pVXlReVV5TW5aaGJIVmxKVEl5SlROQkpUSXlKVEl5SlRKREpUSXlZMkYwWldkdmNua2xNaklsTTBFbE1qSmtaV1poZFd4MEpUSXlKVEpESlRJeWFXUWxNaklsTTBFbE1qSm9lSFpCY1ZCc2NrbGtNek0zTkRReUpUSXlKVGRFSlRKREpUZENKVEl5Ym1GdFpTVXlNaVV6UVNVeU1pVkZOaVU0T0NVNU1DVkZOaVU1UXlWQlF5VXlNaVV5UXlVeU1uUjVjR1VsTWpJbE0wRWxNakp1ZFcxaVpYSWxNaklsTWtNbE1qSjJZV3gxWlNVeU1pVXpRU1V5TWlVeU1pVXlReVV5TW1OaGRHVm5iM0o1SlRJeUpUTkJKVEl5WkdWbVlYVnNkQ1V5TWlVeVF5VXlNbWxrSlRJeUpUTkJKVEl5U20xYWNXdGphMGxPZWpnNU5qWTNOaVV5TWlVM1JDVXlReVUzUWlVeU1tNWhiV1VsTWpJbE0wRWxNaklsUlRZbE9UY2xRallsUlRrbE9UY2xRalFsTWpJbE1rTWxNakowZVhCbEpUSXlKVE5CSlRJeWJuVnRZbVZ5SlRJeUpUSkRKVEl5ZG1Gc2RXVWxNaklsTTBFbE1qSWxNaklsTWtNbE1qSmpZWFJsWjI5eWVTVXlNaVV6UVNVeU1tUmxabUYxYkhRbE1qSWxNa01sTWpKcFpDVXlNaVV6UVNVeU1tSkRZMkZ5VkdGVWEybzROakk1TlRJbE1qSWxOMFFsTWtNbE4wSWxNakp1WVcxbEpUSXlKVE5CSlRJeUpVVTVKVGd6SlVFNEpVVTVKVGszSlVFNEpUSXlKVEpESlRJeWRIbHdaU1V5TWlVelFTVXlNbk4wY21sdVp5VXlNaVV5UXlVeU1uWmhiSFZsSlRJeUpUTkJKVEl5SlRJeUpUSkRKVEl5WTJGMFpXZHZjbmtsTWpJbE0wRWxNakprWldaaGRXeDBKVEl5SlRKREpUSXlhV1FsTWpJbE0wRWxNako2Y0VKMlpteDZjM1pzTmpBMk5UazVKVEl5SlRkRUpUSkRKVGRDSlRJeWJtRnRaU1V5TWlVelFTVXlNaVZGT0NWQ1JTVTVNeVZGTlNVNE5TVkJOU1V5TWlVeVF5VXlNblI1Y0dVbE1qSWxNMEVsTWpKemRISnBibWNsTWpJbE1rTWxNakoyWVd4MVpTVXlNaVV6UVNVeU1pVXlNaVV5UXlVeU1tTmhkR1ZuYjNKNUpUSXlKVE5CSlRJeVpHVm1ZWFZzZENVeU1pVXlReVV5TW1sa0pUSXlKVE5CSlRJeVpYaFZXRk5pVVd0YVdEUXlNekkyTUNVeU1pVTNSQ1V5UXlVM1FpVXlNbTVoYldVbE1qSWxNMEVsTWpJbFJUZ2xRa1VsT1RNbFJUVWxPRGNsUWtFbE1qSWxNa01sTWpKMGVYQmxKVEl5SlROQkpUSXljM1J5YVc1bkpUSXlKVEpESlRJeWRtRnNkV1VsTWpJbE0wRWxNaklsTWpJbE1rTWxNakpqWVhSbFoyOXllU1V5TWlVelFTVXlNbVJsWm1GMWJIUWxNaklsTWtNbE1qSnBaQ1V5TWlVelFTVXlNbXhGY21oRlNtMWpiVzAyTkRBek5UQWxNaklsTjBRbE1rTWxOMElsTWpKdVlXMWxKVEl5SlROQkpUSXlKVVU1SlVFekpUaEZKVVU1SlRrNUpVRTVKVEl5SlRKREpUSXlkSGx3WlNVeU1pVXpRU1V5TW5OMGNtbHVaeVV5TWlVeVF5VXlNblpoYkhWbEpUSXlKVE5CSlRJeUpUSXlKVEpESlRJeVkyRjBaV2R2Y25rbE1qSWxNMEVsTWpKa1pXWmhkV3gwSlRJeUpUSkRKVEl5YVdRbE1qSWxNMEVsTWpKaVEyNVRXR0ZyYmtSNk9UazVORFl3SlRJeUpUZEVKVEpESlRkQ0pUSXlibUZ0WlNVeU1pVXpRU1V5TWlWRk5TVkJOQ1U0TnlWRk5pVkNNeVZCT0NVeU1pVXlReVV5TW5SNWNHVWxNaklsTTBFbE1qSnpkSEpwYm1jbE1qSWxNa01sTWpKMllXeDFaU1V5TWlVelFTVXlNaVV5TWlVeVF5VXlNbU5oZEdWbmIzSjVKVEl5SlROQkpUSXlaR1ZtWVhWc2RDVXlNaVV5UXlVeU1tbGtKVEl5SlROQkpUSXliVlpHYUhsUmVsRllkalV5TlRJMk5TVXlNaVUzUkNVMVJDVXlReVV5TW5CeWIzQnpKVEl5SlROQkpUZENKVEl5ZUNVeU1pVXpRVEV5TXpFdU5qQXdNREEyTVRBek5URTFOaVV5UXlVeU1ua2xNaklsTTBFME5UY2xNa01sTWpKM0pUSXlKVE5CTVRBd0pUSkRKVEl5YUNVeU1pVXpRVGN3SlRKREpUSXllbWx1WkdWNEpUSXlKVE5CTWpVbE1rTWxNakpoYm1kc1pTVXlNaVV6UVRBbE4wUWxNa01sTWpKemFHRndaVk4wZVd4bEpUSXlKVE5CSlRkQ0pUSXlZV3h3YUdFbE1qSWxNMEV4SlRkRUpUSkRKVEl5YkdsdVpWTjBlV3hsSlRJeUpUTkJKVGRDSlRJeWJHbHVaVU52Ykc5eUpUSXlKVE5CSlRJeU1UVXpKVEpETWpBMEpUSkRNalUxSlRJeUpUZEVKVEpESlRJeVptbHNiRk4wZVd4bEpUSXlKVE5CSlRkQ0pUSXlZMjlzYjNJbE1qSWxNMEVsTWpJeE1ESWxNa014TnpnbE1rTXlOVFVsTWpJbE1rTWxNakowZVhCbEpUSXlKVE5CSlRJeWMyOXNhV1FsTWpJbE4wUWxNa01sTWpKMGFHVnRaU1V5TWlVelFTVTNRaVUzUkNVeVF5VXlNbkJoZEdnbE1qSWxNMEVsTlVJbE4wSWxNakpoWTNScGIyNXpKVEl5SlROQkpUVkNKVGRDSlRJeVlXTjBhVzl1SlRJeUpUTkJKVEl5Ylc5MlpTVXlNaVV5UXlVeU1uZ2xNaklsTTBFbE1qSXdKVEl5SlRKREpUSXllU1V5TWlVelFTVXlNakFsTWpJbE4wUWxNa01sTjBJbE1qSmhZM1JwYjI0bE1qSWxNMEVsTWpKc2FXNWxKVEl5SlRKREpUSXllQ1V5TWlVelFTVXlNbmNsTWpJbE1rTWxNako1SlRJeUpUTkJKVEl5TUNVeU1pVTNSQ1V5UXlVM1FpVXlNbUZqZEdsdmJpVXlNaVV6UVNVeU1teHBibVVsTWpJbE1rTWxNako0SlRJeUpUTkJKVEl5ZHlVeU1pVXlReVV5TW5rbE1qSWxNMEVsTWpKb0pUSXlKVGRFSlRKREpUZENKVEl5WVdOMGFXOXVKVEl5SlROQkpUSXliR2x1WlNVeU1pVXlReVV5TW5nbE1qSWxNMEVsTWpJd0pUSXlKVEpESlRJeWVTVXlNaVV6UVNVeU1tZ2xNaklsTjBRbE1rTWxOMElsTWpKaFkzUnBiMjRsTWpJbE0wRWxNakpqYkc5elpTVXlNaVUzUkNVMVJDVTNSQ1UxUkNVeVF5VXlNbVp2Ym5SVGRIbHNaU1V5TWlVelFTVTNRaVV5TW1OdmJHOXlKVEl5SlROQkpUSXlNalUxSlRKRE1qVTFKVEpETWpVMUpUSXlKVEpESlRJeWMybDZaU1V5TWlVelFURTRKVGRFSlRKREpUSXlkR1Y0ZEVKc2IyTnJKVEl5SlROQkpUVkNKVGRDSlRJeWNHOXphWFJwYjI0bE1qSWxNMEVsTjBJbE1qSjRKVEl5SlROQk1UQWxNa01sTWpKNUpUSXlKVE5CTUNVeVF5VXlNbmNsTWpJbE0wRWxNakozTFRJd0pUSXlKVEpESlRJeWFDVXlNaVV6UVNVeU1tZ2xNaklsTjBRbE1rTWxNakowWlhoMEpUSXlKVE5CSlRJeVNXNW1aWEp5YVc1bkpUSXdjR1Z5YzI5dVlXeHBkSGtsTWpCbWNtOXRKVEl3YkdGeVoyVWxNakJzWVc1bmRXRm5aU1V5TUcxdlpHVnN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ZEVKVEpESlRJeWNuRldjRU5oYzJ4U2RqRTFNekk0TlNVeU1pVXpRU1UzUWlVeU1tbGtKVEl5SlROQkpUSXljbkZXY0VOaGMyeFNkakUxTXpJNE5TVXlNaVV5UXlVeU1tNWhiV1VsTWpJbE0wRWxNakpzYVc1clpYSWxNaklsTWtNbE1qSjBaWGgwSlRJeUpUTkJKVEl5SlRJeUpUSkRKVEl5WjNKdmRYQWxNaklsTTBFbE1qSWxNaklsTWtNbE1qSnNhVzVyWlhKVWVYQmxKVEl5SlROQkpUSXlZbkp2YTJWdUpUSXlKVEpESlRJeWNHOXBiblJ6SlRJeUpUTkJKVFZDSlRkQ0pUSXllQ1V5TWlVelFURXhPRFF1TmpBd01EQTJNVEF6TlRFMU5pVXlReVV5TW5rbE1qSWxNMEUyTWprbE4wUWxNa01sTjBJbE1qSjRKVEl5SlROQk1URTROQzQyTURBd01EWXhNRE0xTVRVMkpUSkRKVEl5ZVNVeU1pVXpRVFE1TWlVM1JDVTFSQ1V5UXlVeU1teHZZMnRsWkNVeU1pVXpRV1poYkhObEpUSkRKVEl5WkdGMFlVRjBkSEpwWW5WMFpYTWxNaklsTTBFbE5VSWxOVVFsTWtNbE1qSndjbTl3Y3lVeU1pVXpRU1UzUWlVeU1ucHBibVJsZUNVeU1pVXpRVEkySlRkRUpUSkRKVEl5YkdsdVpWTjBlV3hsSlRJeUpUTkJKVGRDSlRJeWJHbHVaVmRwWkhSb0pUSXlKVE5CTVNVeVF5VXlNbXhwYm1WRGIyeHZjaVV5TWlVelFTVXlNalV4SlRKRE1UVXpKVEpETWpVMUpUSXlKVGRFSlRKREpUSXlabkp2YlNVeU1pVXpRU1UzUWlVeU1uZ2xNaklsTTBFeE1UTTNMall3TURBd05qRXdNelV4TlRZbE1rTWxNako1SlRJeUpUTkJOakk1SlRKREpUSXlhV1FsTWpJbE0wRWxNakpWVjBOUVduQnpXWEZuTXpnek9UUTNKVEl5SlRKREpUSXlZVzVuYkdVbE1qSWxNMEV6TGpFME1UVTVNalkxTXpVNE9UYzVNellsTjBRbE1rTWxNakowYnlVeU1pVXpRU1UzUWlVeU1tbGtKVEl5SlROQkpUSXlZbFpyUm1wdWMwcHphelF3TmpVME9TVXlNaVV5UXlVeU1uZ2xNaklsTTBFeE1qTXhMall3TURBd05qRXdNelV4TlRZbE1rTWxNako1SlRJeUpUTkJORGt5SlRKREpUSXlZVzVuYkdVbE1qSWxNMEV3SlRkRUpUSkRKVEl5ZEdWNGRFSnNiMk5ySlRJeUpUTkJKVFZDSlRWRUpUZEVKVGRFSlRKREpUSXlZMjl0YldWdWRITWxNaklsTTBFbE5VSWxOVVFsTjBRPSIsCgkiRmlsZUlkIiA6ICJwb19iaGVhaGFmZGJhZ2pjYSIKfQo="/>
    </extobj>
  </extobjs>
</s:customData>
</file>

<file path=customXml/itemProps206.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17960</Words>
  <Application>WPS 演示</Application>
  <PresentationFormat>宽屏</PresentationFormat>
  <Paragraphs>336</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35</vt:i4>
      </vt:variant>
    </vt:vector>
  </HeadingPairs>
  <TitlesOfParts>
    <vt:vector size="47" baseType="lpstr">
      <vt:lpstr>Arial</vt:lpstr>
      <vt:lpstr>宋体</vt:lpstr>
      <vt:lpstr>Wingdings</vt:lpstr>
      <vt:lpstr>微软雅黑</vt:lpstr>
      <vt:lpstr>汉仪旗黑-85S</vt:lpstr>
      <vt:lpstr>黑体</vt:lpstr>
      <vt:lpstr>Arial Unicode MS</vt:lpstr>
      <vt:lpstr>inherit</vt:lpstr>
      <vt:lpstr>Segoe Print</vt:lpstr>
      <vt:lpstr>Segoe UI</vt:lpstr>
      <vt:lpstr>Office 主题​​</vt:lpstr>
      <vt:lpstr>1_Office 主题​​</vt:lpstr>
      <vt:lpstr>Multimodal Interview Personality Recognition System</vt:lpstr>
      <vt:lpstr>Background</vt:lpstr>
      <vt:lpstr>Movitation</vt:lpstr>
      <vt:lpstr>Problem </vt:lpstr>
      <vt:lpstr>Existing Methods</vt:lpstr>
      <vt:lpstr>Existing Methods</vt:lpstr>
      <vt:lpstr>Compare With Existing Methods </vt:lpstr>
      <vt:lpstr>Our Methods</vt:lpstr>
      <vt:lpstr>System Design</vt:lpstr>
      <vt:lpstr>Model Integration</vt:lpstr>
      <vt:lpstr>Video Chat</vt:lpstr>
      <vt:lpstr>Video Processing </vt:lpstr>
      <vt:lpstr>Video Processing </vt:lpstr>
      <vt:lpstr>Video Action Recognition</vt:lpstr>
      <vt:lpstr>Video Action Recognition</vt:lpstr>
      <vt:lpstr>Audio Feature Extraction</vt:lpstr>
      <vt:lpstr>Audio Feature Extraction</vt:lpstr>
      <vt:lpstr>Audio Feature Extraction</vt:lpstr>
      <vt:lpstr>LLM infers personality</vt:lpstr>
      <vt:lpstr>Challenge</vt:lpstr>
      <vt:lpstr>Solution</vt:lpstr>
      <vt:lpstr>Solution</vt:lpstr>
      <vt:lpstr>Evaluate Solution</vt:lpstr>
      <vt:lpstr>Thanks</vt:lpstr>
      <vt:lpstr>疑惑点</vt:lpstr>
      <vt:lpstr>识别方法</vt:lpstr>
      <vt:lpstr>相关研究</vt:lpstr>
      <vt:lpstr>这一页仅做提示，不要</vt:lpstr>
      <vt:lpstr>Video  Processing</vt:lpstr>
      <vt:lpstr>背景部分文献支持</vt:lpstr>
      <vt:lpstr>PowerPoint 演示文稿</vt:lpstr>
      <vt:lpstr>Separate Data Processing and Transformation</vt:lpstr>
      <vt:lpstr>Separate Data Processing and Transformation</vt:lpstr>
      <vt:lpstr>Separate Data Processing and Transformation</vt:lpstr>
      <vt:lpstr>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Interview Personality Recognition System</dc:title>
  <dc:creator/>
  <cp:lastModifiedBy>fang</cp:lastModifiedBy>
  <cp:revision>4</cp:revision>
  <dcterms:created xsi:type="dcterms:W3CDTF">2025-02-28T03:09:00Z</dcterms:created>
  <dcterms:modified xsi:type="dcterms:W3CDTF">2025-03-07T02:27:51Z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
  </property>
</Properties>
</file>