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69B4A-92F5-3F94-51FE-1F202EFFCBB3}" v="2349" dt="2024-11-13T15:17:04.920"/>
    <p1510:client id="{6CA4CC6F-1646-FC3B-81A1-6119055F47D6}" v="635" dt="2024-11-13T19:35:5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404679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582840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52317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447540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147274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527271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440833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6360377"/>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1985927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228615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47628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563531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96003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995787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5833091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893476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6045587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186394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wipe/>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ellio.com/blog/benefits-of-ai-in-finance/" TargetMode="External"/><Relationship Id="rId2" Type="http://schemas.openxmlformats.org/officeDocument/2006/relationships/hyperlink" Target="https://www.biia.com/fico-granted-eleven-new-patents-in-fraud-ai-ml-and-digital-decisioning/" TargetMode="External"/><Relationship Id="rId1" Type="http://schemas.openxmlformats.org/officeDocument/2006/relationships/slideLayout" Target="../slideLayouts/slideLayout2.xml"/><Relationship Id="rId4" Type="http://schemas.openxmlformats.org/officeDocument/2006/relationships/hyperlink" Target="https://www.business.us.hsbc.com/en/insights/innovation-and-transformation/harnessing-ai-to-transform-banking#:~:text=Market%20Analysis%20and%20Forecasting%3A%20AI,the%20bank%20and%20its%20cli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nected.ai/blog/real-time-fraud-detection" TargetMode="External"/><Relationship Id="rId2" Type="http://schemas.openxmlformats.org/officeDocument/2006/relationships/hyperlink" Target="https://www.leewayhertz.com/ai-in-payment/" TargetMode="External"/><Relationship Id="rId1" Type="http://schemas.openxmlformats.org/officeDocument/2006/relationships/slideLayout" Target="../slideLayouts/slideLayout2.xml"/><Relationship Id="rId5" Type="http://schemas.openxmlformats.org/officeDocument/2006/relationships/hyperlink" Target="https://www.pinionglobal.com/navigating-the-future-of-ai-in-finance/#:~:text=Privacy%20Concerns%20in%20the%20Age%20of%20AI&amp;text=Financial%20institutions%20collect%20sensitive%20personal,identity%20theft%20and%20financial%20fraud" TargetMode="External"/><Relationship Id="rId4" Type="http://schemas.openxmlformats.org/officeDocument/2006/relationships/hyperlink" Target="https://www.cnbc.com/2023/06/23/ai-has-a-discrimination-problem-in-banking-that-can-be-devastating.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article/10.1007/s13198-023-02043-7" TargetMode="External"/><Relationship Id="rId2" Type="http://schemas.openxmlformats.org/officeDocument/2006/relationships/hyperlink" Target="https://link.springer.com/chapter/10.1007/978-3-030-75729-8_8" TargetMode="External"/><Relationship Id="rId1" Type="http://schemas.openxmlformats.org/officeDocument/2006/relationships/slideLayout" Target="../slideLayouts/slideLayout2.xml"/><Relationship Id="rId5" Type="http://schemas.openxmlformats.org/officeDocument/2006/relationships/hyperlink" Target="https://www.researchgate.net/profile/Rudra-Tiwari-" TargetMode="External"/><Relationship Id="rId4" Type="http://schemas.openxmlformats.org/officeDocument/2006/relationships/hyperlink" Target="https://ieeexplore.ieee.org/document/102208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Analysis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Jonathan Ponce and </a:t>
            </a:r>
            <a:r>
              <a:rPr lang="en-US" dirty="0" err="1"/>
              <a:t>Hekim</a:t>
            </a:r>
            <a:r>
              <a:rPr lang="en-US" dirty="0"/>
              <a:t> Aslan</a:t>
            </a:r>
          </a:p>
        </p:txBody>
      </p:sp>
    </p:spTree>
    <p:extLst>
      <p:ext uri="{BB962C8B-B14F-4D97-AF65-F5344CB8AC3E}">
        <p14:creationId xmlns:p14="http://schemas.microsoft.com/office/powerpoint/2010/main" val="1098572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21F6-D3E8-03CE-9AC2-1362DCBCD89B}"/>
              </a:ext>
            </a:extLst>
          </p:cNvPr>
          <p:cNvSpPr>
            <a:spLocks noGrp="1"/>
          </p:cNvSpPr>
          <p:nvPr>
            <p:ph type="title"/>
          </p:nvPr>
        </p:nvSpPr>
        <p:spPr/>
        <p:txBody>
          <a:bodyPr/>
          <a:lstStyle/>
          <a:p>
            <a:r>
              <a:rPr lang="en-US" dirty="0"/>
              <a:t>Challenges and Limitations</a:t>
            </a:r>
          </a:p>
        </p:txBody>
      </p:sp>
      <p:sp>
        <p:nvSpPr>
          <p:cNvPr id="3" name="Content Placeholder 2">
            <a:extLst>
              <a:ext uri="{FF2B5EF4-FFF2-40B4-BE49-F238E27FC236}">
                <a16:creationId xmlns:a16="http://schemas.microsoft.com/office/drawing/2014/main" id="{9DFADDDA-DF6A-3A40-9AFE-0E5C433ADAF7}"/>
              </a:ext>
            </a:extLst>
          </p:cNvPr>
          <p:cNvSpPr>
            <a:spLocks noGrp="1"/>
          </p:cNvSpPr>
          <p:nvPr>
            <p:ph idx="1"/>
          </p:nvPr>
        </p:nvSpPr>
        <p:spPr/>
        <p:txBody>
          <a:bodyPr vert="horz" lIns="91440" tIns="45720" rIns="91440" bIns="45720" rtlCol="0" anchor="t">
            <a:normAutofit/>
          </a:bodyPr>
          <a:lstStyle/>
          <a:p>
            <a:r>
              <a:rPr lang="en-US" dirty="0">
                <a:solidFill>
                  <a:srgbClr val="FFFFFF"/>
                </a:solidFill>
                <a:ea typeface="+mj-lt"/>
                <a:cs typeface="+mj-lt"/>
              </a:rPr>
              <a:t>Even with its advantages, there are drawbacks to using AI in finance. Algorithmic biases pose a serious threat as they have the potential to provide unfair results in areas like loan approvals and credit scores. AI models' "black box" nature also raises questions about transparency since it makes it hard for stakeholders to comprehend the decision-making process. Additionally, using big datasets to train AI models raises privacy concerns, particularly when managing private client data. For financial institutions to preserve public trust, these issues must be resolved by putting strong ethical standards into place and making sure that regulations are followed.</a:t>
            </a:r>
          </a:p>
        </p:txBody>
      </p:sp>
    </p:spTree>
    <p:extLst>
      <p:ext uri="{BB962C8B-B14F-4D97-AF65-F5344CB8AC3E}">
        <p14:creationId xmlns:p14="http://schemas.microsoft.com/office/powerpoint/2010/main" val="22868567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B5D-DBE6-D5BE-B0DA-9E7E3D7C1547}"/>
              </a:ext>
            </a:extLst>
          </p:cNvPr>
          <p:cNvSpPr>
            <a:spLocks noGrp="1"/>
          </p:cNvSpPr>
          <p:nvPr>
            <p:ph type="title"/>
          </p:nvPr>
        </p:nvSpPr>
        <p:spPr>
          <a:xfrm>
            <a:off x="648930" y="629266"/>
            <a:ext cx="9252154" cy="1223983"/>
          </a:xfrm>
        </p:spPr>
        <p:txBody>
          <a:bodyPr>
            <a:normAutofit/>
          </a:bodyPr>
          <a:lstStyle/>
          <a:p>
            <a:r>
              <a:rPr lang="en-US" dirty="0"/>
              <a:t>Challenges: Algorithmic Biases</a:t>
            </a:r>
          </a:p>
        </p:txBody>
      </p:sp>
      <p:sp>
        <p:nvSpPr>
          <p:cNvPr id="3" name="Content Placeholder 2">
            <a:extLst>
              <a:ext uri="{FF2B5EF4-FFF2-40B4-BE49-F238E27FC236}">
                <a16:creationId xmlns:a16="http://schemas.microsoft.com/office/drawing/2014/main" id="{ADF312E2-4209-4C55-D344-206441FAC226}"/>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600"/>
              <a:t>Algorithmic Biases is a major problem when it comes to machine learning. The way this happens is when the AI's results lean towards a side more than others, for example if the data was favoring the banks and not the clients. The false data can also hurt clients, like how it might with providing loans. "</a:t>
            </a:r>
            <a:r>
              <a:rPr lang="en-US" sz="1600">
                <a:ea typeface="+mj-lt"/>
                <a:cs typeface="+mj-lt"/>
              </a:rPr>
              <a:t>Indeed, Angle Bush, founder of Black Women in Artificial Intelligence, an organization aiming to empower Black women in the AI sector, tells CNBC that when AI systems are specifically used for loan approval decisions, she has found that there is a risk of replicating existing biases present in historical data used to train the algorithms."</a:t>
            </a:r>
          </a:p>
        </p:txBody>
      </p:sp>
      <p:pic>
        <p:nvPicPr>
          <p:cNvPr id="4" name="Picture 3" descr="Artificial intelligence algorithms are increasingly being used in financial services — but they come with some serious risks around discrimination.">
            <a:extLst>
              <a:ext uri="{FF2B5EF4-FFF2-40B4-BE49-F238E27FC236}">
                <a16:creationId xmlns:a16="http://schemas.microsoft.com/office/drawing/2014/main" id="{D65E57E9-3AB2-C8DA-93E2-FC822018A0D8}"/>
              </a:ext>
            </a:extLst>
          </p:cNvPr>
          <p:cNvPicPr>
            <a:picLocks noChangeAspect="1"/>
          </p:cNvPicPr>
          <p:nvPr/>
        </p:nvPicPr>
        <p:blipFill>
          <a:blip r:embed="rId3"/>
          <a:stretch>
            <a:fillRect/>
          </a:stretch>
        </p:blipFill>
        <p:spPr>
          <a:xfrm>
            <a:off x="6091916" y="2617035"/>
            <a:ext cx="5451627" cy="306654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8285224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D941-546B-9290-0215-83602831AA2C}"/>
              </a:ext>
            </a:extLst>
          </p:cNvPr>
          <p:cNvSpPr>
            <a:spLocks noGrp="1"/>
          </p:cNvSpPr>
          <p:nvPr>
            <p:ph type="title"/>
          </p:nvPr>
        </p:nvSpPr>
        <p:spPr/>
        <p:txBody>
          <a:bodyPr/>
          <a:lstStyle/>
          <a:p>
            <a:r>
              <a:rPr lang="en-US" dirty="0"/>
              <a:t>Challenges: Privacy Concern</a:t>
            </a:r>
          </a:p>
        </p:txBody>
      </p:sp>
      <p:sp>
        <p:nvSpPr>
          <p:cNvPr id="3" name="Content Placeholder 2">
            <a:extLst>
              <a:ext uri="{FF2B5EF4-FFF2-40B4-BE49-F238E27FC236}">
                <a16:creationId xmlns:a16="http://schemas.microsoft.com/office/drawing/2014/main" id="{0303F6F0-73D5-0671-05D8-ECE135A68F33}"/>
              </a:ext>
            </a:extLst>
          </p:cNvPr>
          <p:cNvSpPr>
            <a:spLocks noGrp="1"/>
          </p:cNvSpPr>
          <p:nvPr>
            <p:ph idx="1"/>
          </p:nvPr>
        </p:nvSpPr>
        <p:spPr/>
        <p:txBody>
          <a:bodyPr vert="horz" lIns="91440" tIns="45720" rIns="91440" bIns="45720" rtlCol="0" anchor="t">
            <a:normAutofit/>
          </a:bodyPr>
          <a:lstStyle/>
          <a:p>
            <a:r>
              <a:rPr lang="en-US" dirty="0"/>
              <a:t>The major problem. Privacy. People are afraid that their privacy will be sold to other companies and its happened before, where companies will sell the users information to other companies. But what scares them is how that information is used. "</a:t>
            </a:r>
            <a:r>
              <a:rPr lang="en-US" dirty="0">
                <a:solidFill>
                  <a:srgbClr val="FFFFFF"/>
                </a:solidFill>
                <a:latin typeface="Century Gothic"/>
                <a:cs typeface="Poppins"/>
              </a:rPr>
              <a:t>Financial institutions collect sensitive personal information that, if mishandled or breached, could lead to severe consequences for consumers, including identity theft and financial fraud."</a:t>
            </a:r>
            <a:endParaRPr lang="en-US" sz="1200" dirty="0">
              <a:solidFill>
                <a:srgbClr val="3A3A3A"/>
              </a:solidFill>
              <a:latin typeface="Poppins"/>
              <a:cs typeface="Poppins"/>
            </a:endParaRPr>
          </a:p>
        </p:txBody>
      </p:sp>
    </p:spTree>
    <p:extLst>
      <p:ext uri="{BB962C8B-B14F-4D97-AF65-F5344CB8AC3E}">
        <p14:creationId xmlns:p14="http://schemas.microsoft.com/office/powerpoint/2010/main" val="3927072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5459-0831-4D74-E674-85A892EB92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140175-18E4-426B-5A35-CE86F41880B6}"/>
              </a:ext>
            </a:extLst>
          </p:cNvPr>
          <p:cNvSpPr>
            <a:spLocks noGrp="1"/>
          </p:cNvSpPr>
          <p:nvPr>
            <p:ph idx="1"/>
          </p:nvPr>
        </p:nvSpPr>
        <p:spPr/>
        <p:txBody>
          <a:bodyPr vert="horz" lIns="91440" tIns="45720" rIns="91440" bIns="45720" rtlCol="0" anchor="t">
            <a:noAutofit/>
          </a:bodyPr>
          <a:lstStyle/>
          <a:p>
            <a:r>
              <a:rPr lang="en-US" dirty="0">
                <a:solidFill>
                  <a:srgbClr val="FFFFFF"/>
                </a:solidFill>
                <a:ea typeface="+mj-lt"/>
                <a:cs typeface="+mj-lt"/>
              </a:rPr>
              <a:t>Finance might transform thanks to the application of AI, which would improve consumer satisfaction, security, and efficiency. But implementing AI also presents moral conundrums, including biases in decision-making and worries about data privacy. Adopting transparent AI techniques, encouraging equity, and guaranteeing regulatory compliance are all necessary for financial organizations to overcome these obstacles. Future use of these technologies will improve, and overall be more effective than it is today. </a:t>
            </a:r>
          </a:p>
        </p:txBody>
      </p:sp>
    </p:spTree>
    <p:extLst>
      <p:ext uri="{BB962C8B-B14F-4D97-AF65-F5344CB8AC3E}">
        <p14:creationId xmlns:p14="http://schemas.microsoft.com/office/powerpoint/2010/main" val="24256724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3943-1493-391D-65A8-CE7611732A0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EF8CC79-338C-67B3-CAB7-EB8E5EA1FB95}"/>
              </a:ext>
            </a:extLst>
          </p:cNvPr>
          <p:cNvSpPr>
            <a:spLocks noGrp="1"/>
          </p:cNvSpPr>
          <p:nvPr>
            <p:ph idx="1"/>
          </p:nvPr>
        </p:nvSpPr>
        <p:spPr/>
        <p:txBody>
          <a:bodyPr vert="horz" lIns="91440" tIns="45720" rIns="91440" bIns="45720" rtlCol="0" anchor="t">
            <a:normAutofit fontScale="92500" lnSpcReduction="10000"/>
          </a:bodyPr>
          <a:lstStyle/>
          <a:p>
            <a:r>
              <a:rPr lang="en-US" i="1">
                <a:ea typeface="+mj-lt"/>
                <a:cs typeface="+mj-lt"/>
              </a:rPr>
              <a:t>FICO granted eleven new patents in fraud, AI/ML, and digital decisioning</a:t>
            </a:r>
            <a:r>
              <a:rPr lang="en-US">
                <a:ea typeface="+mj-lt"/>
                <a:cs typeface="+mj-lt"/>
              </a:rPr>
              <a:t>. </a:t>
            </a:r>
            <a:r>
              <a:rPr lang="en-US" err="1">
                <a:ea typeface="+mj-lt"/>
                <a:cs typeface="+mj-lt"/>
              </a:rPr>
              <a:t>BIIAcom</a:t>
            </a:r>
            <a:r>
              <a:rPr lang="en-US">
                <a:ea typeface="+mj-lt"/>
                <a:cs typeface="+mj-lt"/>
              </a:rPr>
              <a:t> Business Information Industry Association. (2022, September 26). </a:t>
            </a:r>
            <a:r>
              <a:rPr lang="en-US" dirty="0">
                <a:ea typeface="+mj-lt"/>
                <a:cs typeface="+mj-lt"/>
                <a:hlinkClick r:id="rId2"/>
              </a:rPr>
              <a:t>https://www.biia.com/fico-granted-eleven-new-patents-in-fraud-ai-ml-and-digital-decisioning/</a:t>
            </a:r>
            <a:r>
              <a:rPr lang="en-US" dirty="0">
                <a:ea typeface="+mj-lt"/>
                <a:cs typeface="+mj-lt"/>
              </a:rPr>
              <a:t> </a:t>
            </a:r>
            <a:r>
              <a:rPr lang="en-US">
                <a:ea typeface="+mn-lt"/>
                <a:cs typeface="+mn-lt"/>
              </a:rPr>
              <a:t> (Slide 4 image)</a:t>
            </a:r>
            <a:endParaRPr lang="en-US"/>
          </a:p>
          <a:p>
            <a:r>
              <a:rPr lang="en-US" err="1">
                <a:ea typeface="+mj-lt"/>
                <a:cs typeface="+mj-lt"/>
              </a:rPr>
              <a:t>Matellio</a:t>
            </a:r>
            <a:r>
              <a:rPr lang="en-US">
                <a:ea typeface="+mj-lt"/>
                <a:cs typeface="+mj-lt"/>
              </a:rPr>
              <a:t>. (2023, December 18). </a:t>
            </a:r>
            <a:r>
              <a:rPr lang="en-US" i="1">
                <a:ea typeface="+mj-lt"/>
                <a:cs typeface="+mj-lt"/>
              </a:rPr>
              <a:t>Top benefits of AI in finance - </a:t>
            </a:r>
            <a:r>
              <a:rPr lang="en-US" i="1" err="1">
                <a:ea typeface="+mj-lt"/>
                <a:cs typeface="+mj-lt"/>
              </a:rPr>
              <a:t>matellio</a:t>
            </a:r>
            <a:r>
              <a:rPr lang="en-US">
                <a:ea typeface="+mj-lt"/>
                <a:cs typeface="+mj-lt"/>
              </a:rPr>
              <a:t>. </a:t>
            </a:r>
            <a:r>
              <a:rPr lang="en-US" err="1">
                <a:ea typeface="+mj-lt"/>
                <a:cs typeface="+mj-lt"/>
              </a:rPr>
              <a:t>Matellio</a:t>
            </a:r>
            <a:r>
              <a:rPr lang="en-US">
                <a:ea typeface="+mj-lt"/>
                <a:cs typeface="+mj-lt"/>
              </a:rPr>
              <a:t> Inc. </a:t>
            </a:r>
            <a:r>
              <a:rPr lang="en-US" dirty="0">
                <a:ea typeface="+mj-lt"/>
                <a:cs typeface="+mj-lt"/>
                <a:hlinkClick r:id="rId3"/>
              </a:rPr>
              <a:t>https://www.matellio.com/blog/benefits-of-ai-in-finance/</a:t>
            </a:r>
            <a:r>
              <a:rPr lang="en-US" dirty="0">
                <a:ea typeface="+mj-lt"/>
                <a:cs typeface="+mj-lt"/>
              </a:rPr>
              <a:t> </a:t>
            </a:r>
            <a:r>
              <a:rPr lang="en-US">
                <a:ea typeface="+mn-lt"/>
                <a:cs typeface="+mn-lt"/>
              </a:rPr>
              <a:t> (Slide 6 image and some information)</a:t>
            </a:r>
            <a:endParaRPr lang="en-US"/>
          </a:p>
          <a:p>
            <a:r>
              <a:rPr lang="en-US" dirty="0">
                <a:ea typeface="+mj-lt"/>
                <a:cs typeface="+mj-lt"/>
              </a:rPr>
              <a:t>Halpin, T., &amp; North American Head of Global Payments Solutions HSBC. (n.d.). </a:t>
            </a:r>
            <a:r>
              <a:rPr lang="en-US" i="1" dirty="0">
                <a:ea typeface="+mj-lt"/>
                <a:cs typeface="+mj-lt"/>
              </a:rPr>
              <a:t>AI in banking: Enhancing FX transactions and fraud prevention: HSBC US</a:t>
            </a:r>
            <a:r>
              <a:rPr lang="en-US" dirty="0">
                <a:ea typeface="+mj-lt"/>
                <a:cs typeface="+mj-lt"/>
              </a:rPr>
              <a:t>. AI in Banking: Enhancing FX Transactions and Fraud Prevention | HSBC US. </a:t>
            </a:r>
            <a:r>
              <a:rPr lang="en-US" dirty="0">
                <a:ea typeface="+mj-lt"/>
                <a:cs typeface="+mj-lt"/>
                <a:hlinkClick r:id="rId4"/>
              </a:rPr>
              <a:t>https://www.business.us.hsbc.com/en/insights/innovation-and-transformation/harnessing-ai-to-transform-banking#:~:text=Market%20Analysis%20and%20Forecasting%3A%20AI,the%20bank%20and%20its%20clients</a:t>
            </a:r>
            <a:r>
              <a:rPr lang="en-US" dirty="0">
                <a:ea typeface="+mj-lt"/>
                <a:cs typeface="+mj-lt"/>
              </a:rPr>
              <a:t> </a:t>
            </a:r>
            <a:r>
              <a:rPr lang="en-US" dirty="0">
                <a:ea typeface="+mn-lt"/>
                <a:cs typeface="+mn-lt"/>
              </a:rPr>
              <a:t>(Slide 7-9 information) </a:t>
            </a:r>
            <a:endParaRPr lang="en-US" dirty="0"/>
          </a:p>
        </p:txBody>
      </p:sp>
    </p:spTree>
    <p:extLst>
      <p:ext uri="{BB962C8B-B14F-4D97-AF65-F5344CB8AC3E}">
        <p14:creationId xmlns:p14="http://schemas.microsoft.com/office/powerpoint/2010/main" val="199459573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84E0-0010-0E33-E7E3-31CD3069935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98A3691-F407-319A-A28B-8ECBE15D444F}"/>
              </a:ext>
            </a:extLst>
          </p:cNvPr>
          <p:cNvSpPr>
            <a:spLocks noGrp="1"/>
          </p:cNvSpPr>
          <p:nvPr>
            <p:ph idx="1"/>
          </p:nvPr>
        </p:nvSpPr>
        <p:spPr/>
        <p:txBody>
          <a:bodyPr vert="horz" lIns="91440" tIns="45720" rIns="91440" bIns="45720" rtlCol="0" anchor="t">
            <a:normAutofit fontScale="85000" lnSpcReduction="20000"/>
          </a:bodyPr>
          <a:lstStyle/>
          <a:p>
            <a:r>
              <a:rPr lang="en-US" dirty="0">
                <a:ea typeface="+mj-lt"/>
                <a:cs typeface="+mj-lt"/>
              </a:rPr>
              <a:t>Takyar, A. (2024, November 7). </a:t>
            </a:r>
            <a:r>
              <a:rPr lang="en-US" i="1" dirty="0">
                <a:ea typeface="+mj-lt"/>
                <a:cs typeface="+mj-lt"/>
              </a:rPr>
              <a:t>Ai in payment: Applications, advantages and considerations</a:t>
            </a:r>
            <a:r>
              <a:rPr lang="en-US" dirty="0">
                <a:ea typeface="+mj-lt"/>
                <a:cs typeface="+mj-lt"/>
              </a:rPr>
              <a:t>. </a:t>
            </a:r>
            <a:r>
              <a:rPr lang="en-US" err="1">
                <a:ea typeface="+mj-lt"/>
                <a:cs typeface="+mj-lt"/>
              </a:rPr>
              <a:t>LeewayHertz</a:t>
            </a:r>
            <a:r>
              <a:rPr lang="en-US" dirty="0">
                <a:ea typeface="+mj-lt"/>
                <a:cs typeface="+mj-lt"/>
              </a:rPr>
              <a:t>. </a:t>
            </a:r>
            <a:r>
              <a:rPr lang="en-US" dirty="0">
                <a:ea typeface="+mj-lt"/>
                <a:cs typeface="+mj-lt"/>
                <a:hlinkClick r:id="rId2"/>
              </a:rPr>
              <a:t>https://www.leewayhertz.com/ai-in-payment/</a:t>
            </a:r>
            <a:r>
              <a:rPr lang="en-US" dirty="0">
                <a:ea typeface="+mj-lt"/>
                <a:cs typeface="+mj-lt"/>
              </a:rPr>
              <a:t> </a:t>
            </a:r>
            <a:r>
              <a:rPr lang="en-US">
                <a:ea typeface="+mj-lt"/>
                <a:cs typeface="+mj-lt"/>
              </a:rPr>
              <a:t>(Slide 7 image)</a:t>
            </a:r>
            <a:endParaRPr lang="en-US" dirty="0">
              <a:ea typeface="+mj-lt"/>
              <a:cs typeface="+mj-lt"/>
            </a:endParaRPr>
          </a:p>
          <a:p>
            <a:pPr>
              <a:buClr>
                <a:srgbClr val="8AD0D6"/>
              </a:buClr>
            </a:pPr>
            <a:r>
              <a:rPr lang="en-US" dirty="0">
                <a:ea typeface="+mj-lt"/>
                <a:cs typeface="+mj-lt"/>
              </a:rPr>
              <a:t>Bhati, M. (2024, October 6). </a:t>
            </a:r>
            <a:r>
              <a:rPr lang="en-US" i="1" dirty="0">
                <a:ea typeface="+mj-lt"/>
                <a:cs typeface="+mj-lt"/>
              </a:rPr>
              <a:t>Real-time fraud detection for Seamless Digital Protection: </a:t>
            </a:r>
            <a:r>
              <a:rPr lang="en-US" i="1" err="1">
                <a:ea typeface="+mj-lt"/>
                <a:cs typeface="+mj-lt"/>
              </a:rPr>
              <a:t>Nected</a:t>
            </a:r>
            <a:r>
              <a:rPr lang="en-US" i="1" dirty="0">
                <a:ea typeface="+mj-lt"/>
                <a:cs typeface="+mj-lt"/>
              </a:rPr>
              <a:t> Blogs</a:t>
            </a:r>
            <a:r>
              <a:rPr lang="en-US" dirty="0">
                <a:ea typeface="+mj-lt"/>
                <a:cs typeface="+mj-lt"/>
              </a:rPr>
              <a:t>. Real-Time Fraud Detection for Seamless Digital Protection | </a:t>
            </a:r>
            <a:r>
              <a:rPr lang="en-US" err="1">
                <a:ea typeface="+mj-lt"/>
                <a:cs typeface="+mj-lt"/>
              </a:rPr>
              <a:t>Nected</a:t>
            </a:r>
            <a:r>
              <a:rPr lang="en-US" dirty="0">
                <a:ea typeface="+mj-lt"/>
                <a:cs typeface="+mj-lt"/>
              </a:rPr>
              <a:t> Blogs. </a:t>
            </a:r>
            <a:r>
              <a:rPr lang="en-US" dirty="0">
                <a:ea typeface="+mj-lt"/>
                <a:cs typeface="+mj-lt"/>
                <a:hlinkClick r:id="rId3"/>
              </a:rPr>
              <a:t>https://www.nected.ai/blog/real-time-fraud-detection</a:t>
            </a:r>
            <a:r>
              <a:rPr lang="en-US" dirty="0">
                <a:ea typeface="+mj-lt"/>
                <a:cs typeface="+mj-lt"/>
              </a:rPr>
              <a:t> </a:t>
            </a:r>
            <a:r>
              <a:rPr lang="en-US">
                <a:ea typeface="+mj-lt"/>
                <a:cs typeface="+mj-lt"/>
              </a:rPr>
              <a:t>(Slide 8 image)</a:t>
            </a:r>
            <a:endParaRPr lang="en-US"/>
          </a:p>
          <a:p>
            <a:pPr>
              <a:buClr>
                <a:srgbClr val="8AD0D6"/>
              </a:buClr>
            </a:pPr>
            <a:r>
              <a:rPr lang="en-US">
                <a:ea typeface="+mj-lt"/>
                <a:cs typeface="+mj-lt"/>
              </a:rPr>
              <a:t>Ryan Browne, M. S. (2023, June 23). </a:t>
            </a:r>
            <a:r>
              <a:rPr lang="en-US" i="1">
                <a:ea typeface="+mj-lt"/>
                <a:cs typeface="+mj-lt"/>
              </a:rPr>
              <a:t>A.I. has a discrimination problem. in banking, the consequences can be severe</a:t>
            </a:r>
            <a:r>
              <a:rPr lang="en-US">
                <a:ea typeface="+mj-lt"/>
                <a:cs typeface="+mj-lt"/>
              </a:rPr>
              <a:t>. CNBC. </a:t>
            </a:r>
            <a:r>
              <a:rPr lang="en-US" dirty="0">
                <a:ea typeface="+mj-lt"/>
                <a:cs typeface="+mj-lt"/>
                <a:hlinkClick r:id="rId4"/>
              </a:rPr>
              <a:t>https://www.cnbc.com/2023/06/23/ai-has-a-discrimination-problem-in-banking-that-can-be-devastating.html</a:t>
            </a:r>
            <a:r>
              <a:rPr lang="en-US" dirty="0">
                <a:ea typeface="+mj-lt"/>
                <a:cs typeface="+mj-lt"/>
              </a:rPr>
              <a:t> </a:t>
            </a:r>
            <a:r>
              <a:rPr lang="en-US">
                <a:ea typeface="+mj-lt"/>
                <a:cs typeface="+mj-lt"/>
              </a:rPr>
              <a:t> (Slide 11 info and image)</a:t>
            </a:r>
            <a:endParaRPr lang="en-US"/>
          </a:p>
          <a:p>
            <a:pPr>
              <a:buClr>
                <a:srgbClr val="8AD0D6"/>
              </a:buClr>
            </a:pPr>
            <a:r>
              <a:rPr lang="en-US" dirty="0">
                <a:ea typeface="+mj-lt"/>
                <a:cs typeface="+mj-lt"/>
              </a:rPr>
              <a:t>Editorial, P. (2024, June 7). </a:t>
            </a:r>
            <a:r>
              <a:rPr lang="en-US" i="1" dirty="0">
                <a:ea typeface="+mj-lt"/>
                <a:cs typeface="+mj-lt"/>
              </a:rPr>
              <a:t>Navigating AI in Finance</a:t>
            </a:r>
            <a:r>
              <a:rPr lang="en-US" dirty="0">
                <a:ea typeface="+mj-lt"/>
                <a:cs typeface="+mj-lt"/>
              </a:rPr>
              <a:t>. </a:t>
            </a:r>
            <a:r>
              <a:rPr lang="en-US" dirty="0">
                <a:ea typeface="+mj-lt"/>
                <a:cs typeface="+mj-lt"/>
                <a:hlinkClick r:id="rId5"/>
              </a:rPr>
              <a:t>https://www.pinionglobal.com/navigating-the-future-of-ai-in-finance/#:~:text=Privacy%20Concerns%20in%20the%20Age%20of%20AI&amp;text=Financial%20institutions%20collect%20sensitive%20personal,identity%20theft%20and%20financial%20fraud</a:t>
            </a:r>
            <a:r>
              <a:rPr lang="en-US" dirty="0">
                <a:ea typeface="+mj-lt"/>
                <a:cs typeface="+mj-lt"/>
              </a:rPr>
              <a:t>. (Slide 12)</a:t>
            </a:r>
            <a:endParaRPr lang="en-US" dirty="0"/>
          </a:p>
        </p:txBody>
      </p:sp>
    </p:spTree>
    <p:extLst>
      <p:ext uri="{BB962C8B-B14F-4D97-AF65-F5344CB8AC3E}">
        <p14:creationId xmlns:p14="http://schemas.microsoft.com/office/powerpoint/2010/main" val="387299310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1A78-3EF5-F081-1950-3193E9E9223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B85B691-46AA-2CAD-F97F-B6A43C726EBF}"/>
              </a:ext>
            </a:extLst>
          </p:cNvPr>
          <p:cNvSpPr>
            <a:spLocks noGrp="1"/>
          </p:cNvSpPr>
          <p:nvPr>
            <p:ph idx="1"/>
          </p:nvPr>
        </p:nvSpPr>
        <p:spPr/>
        <p:txBody>
          <a:bodyPr vert="horz" lIns="91440" tIns="45720" rIns="91440" bIns="45720" rtlCol="0" anchor="t">
            <a:normAutofit/>
          </a:bodyPr>
          <a:lstStyle/>
          <a:p>
            <a:r>
              <a:rPr lang="en-US" dirty="0"/>
              <a:t>“Artificial Intelligence and Fraud Detection.”  </a:t>
            </a:r>
            <a:r>
              <a:rPr lang="en-US" dirty="0">
                <a:hlinkClick r:id="rId2"/>
              </a:rPr>
              <a:t>https://link.springer.com/chapter/10.1007/978-3-030-75729-8_8</a:t>
            </a:r>
            <a:r>
              <a:rPr lang="en-US" dirty="0"/>
              <a:t> </a:t>
            </a:r>
          </a:p>
          <a:p>
            <a:pPr>
              <a:buClr>
                <a:srgbClr val="8AD0D6"/>
              </a:buClr>
            </a:pPr>
            <a:r>
              <a:rPr lang="en-US" dirty="0" err="1"/>
              <a:t>Eibes</a:t>
            </a:r>
            <a:r>
              <a:rPr lang="en-US" dirty="0"/>
              <a:t>, Mathias, et al. “Explainable Machine Learning for Real-Time Payment Fraud Detection.” SpringerLink, Springer, 2023. </a:t>
            </a:r>
            <a:r>
              <a:rPr lang="en-US" dirty="0">
                <a:hlinkClick r:id="rId3"/>
              </a:rPr>
              <a:t>https://link.springer.com/article/10.1007/s13198-023-02043-7</a:t>
            </a:r>
            <a:r>
              <a:rPr lang="en-US" dirty="0"/>
              <a:t> </a:t>
            </a:r>
          </a:p>
          <a:p>
            <a:pPr>
              <a:buClr>
                <a:srgbClr val="8AD0D6"/>
              </a:buClr>
            </a:pPr>
            <a:r>
              <a:rPr lang="en-US" dirty="0"/>
              <a:t>Zhang, Wei, et al. “Developing AI-Based Fraud Detection Systems for Banking and Finance.” IEEE Xplore, IEEE, 2023. </a:t>
            </a:r>
            <a:r>
              <a:rPr lang="en-US" dirty="0">
                <a:hlinkClick r:id="rId4"/>
              </a:rPr>
              <a:t>https://ieeexplore.ieee.org/document/10220838</a:t>
            </a:r>
            <a:r>
              <a:rPr lang="en-US" dirty="0"/>
              <a:t> </a:t>
            </a:r>
          </a:p>
          <a:p>
            <a:pPr>
              <a:buClr>
                <a:srgbClr val="8AD0D6"/>
              </a:buClr>
            </a:pPr>
            <a:r>
              <a:rPr lang="en-US" dirty="0"/>
              <a:t>Luo, Xue, and James Chen. “The Application of AI and Machine Learning in the Financial Industry.” ResearchGate,2024.  </a:t>
            </a:r>
            <a:r>
              <a:rPr lang="en-US" dirty="0">
                <a:hlinkClick r:id="rId5"/>
              </a:rPr>
              <a:t>https://www.researchgate.net/profile/Rudra-Tiwari-</a:t>
            </a:r>
            <a:r>
              <a:rPr lang="en-US" dirty="0"/>
              <a:t> </a:t>
            </a:r>
          </a:p>
        </p:txBody>
      </p:sp>
    </p:spTree>
    <p:extLst>
      <p:ext uri="{BB962C8B-B14F-4D97-AF65-F5344CB8AC3E}">
        <p14:creationId xmlns:p14="http://schemas.microsoft.com/office/powerpoint/2010/main" val="26187092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D3D1-F5E7-D870-AC57-0F09CA1F7389}"/>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81DE744-39C8-D213-CD61-C28BEA4FE552}"/>
              </a:ext>
            </a:extLst>
          </p:cNvPr>
          <p:cNvSpPr>
            <a:spLocks noGrp="1"/>
          </p:cNvSpPr>
          <p:nvPr>
            <p:ph idx="1"/>
          </p:nvPr>
        </p:nvSpPr>
        <p:spPr/>
        <p:txBody>
          <a:bodyPr vert="horz" lIns="91440" tIns="45720" rIns="91440" bIns="45720" rtlCol="0" anchor="t">
            <a:normAutofit fontScale="92500" lnSpcReduction="10000"/>
          </a:bodyPr>
          <a:lstStyle/>
          <a:p>
            <a:r>
              <a:rPr lang="en-US" dirty="0"/>
              <a:t>Introduction</a:t>
            </a:r>
          </a:p>
          <a:p>
            <a:r>
              <a:rPr lang="en-US" dirty="0"/>
              <a:t>AI Technology Description</a:t>
            </a:r>
          </a:p>
          <a:p>
            <a:r>
              <a:rPr lang="en-US" dirty="0"/>
              <a:t>Implementation of AI in the Financial</a:t>
            </a:r>
          </a:p>
          <a:p>
            <a:r>
              <a:rPr lang="en-US" dirty="0"/>
              <a:t>Benefits of AI in fraud detection</a:t>
            </a:r>
          </a:p>
          <a:p>
            <a:pPr lvl="1">
              <a:buFont typeface="Courier New,monospace" panose="020B0604020202020204" pitchFamily="34" charset="0"/>
              <a:buChar char="o"/>
            </a:pPr>
            <a:r>
              <a:rPr lang="en-US" dirty="0"/>
              <a:t>Execute transactions and analyze data</a:t>
            </a:r>
          </a:p>
          <a:p>
            <a:pPr lvl="1">
              <a:buFont typeface="Courier New,monospace" panose="020B0604020202020204" pitchFamily="34" charset="0"/>
              <a:buChar char="o"/>
            </a:pPr>
            <a:r>
              <a:rPr lang="en-US" dirty="0"/>
              <a:t>Real-time fraud detection and reducing financial loss</a:t>
            </a:r>
          </a:p>
          <a:p>
            <a:pPr lvl="1">
              <a:buFont typeface="Courier New,monospace" panose="020B0604020202020204" pitchFamily="34" charset="0"/>
              <a:buChar char="o"/>
            </a:pPr>
            <a:r>
              <a:rPr lang="en-US" dirty="0"/>
              <a:t>Enhanced decision making</a:t>
            </a:r>
          </a:p>
          <a:p>
            <a:r>
              <a:rPr lang="en-US" dirty="0"/>
              <a:t>Challenges and limitations </a:t>
            </a:r>
          </a:p>
          <a:p>
            <a:pPr lvl="1">
              <a:buFont typeface="Courier New" panose="020B0604020202020204" pitchFamily="34" charset="0"/>
              <a:buChar char="o"/>
            </a:pPr>
            <a:r>
              <a:rPr lang="en-US" dirty="0"/>
              <a:t>Algorithmic Biases</a:t>
            </a:r>
          </a:p>
          <a:p>
            <a:pPr lvl="1">
              <a:buFont typeface="Courier New" panose="020B0604020202020204" pitchFamily="34" charset="0"/>
              <a:buChar char="o"/>
            </a:pPr>
            <a:r>
              <a:rPr lang="en-US" dirty="0"/>
              <a:t>Privacy Concerns</a:t>
            </a:r>
          </a:p>
          <a:p>
            <a:r>
              <a:rPr lang="en-US" dirty="0"/>
              <a:t>Conclusion</a:t>
            </a:r>
          </a:p>
        </p:txBody>
      </p:sp>
    </p:spTree>
    <p:extLst>
      <p:ext uri="{BB962C8B-B14F-4D97-AF65-F5344CB8AC3E}">
        <p14:creationId xmlns:p14="http://schemas.microsoft.com/office/powerpoint/2010/main" val="20576439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942-51DC-076E-410C-FE58A3FDA98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E5E6A1-AA96-7BE3-D4CC-6BCA11A7F5CE}"/>
              </a:ext>
            </a:extLst>
          </p:cNvPr>
          <p:cNvSpPr>
            <a:spLocks noGrp="1"/>
          </p:cNvSpPr>
          <p:nvPr>
            <p:ph idx="1"/>
          </p:nvPr>
        </p:nvSpPr>
        <p:spPr/>
        <p:txBody>
          <a:bodyPr vert="horz" lIns="91440" tIns="45720" rIns="91440" bIns="45720" rtlCol="0" anchor="t">
            <a:normAutofit/>
          </a:bodyPr>
          <a:lstStyle/>
          <a:p>
            <a:r>
              <a:rPr lang="en-US" dirty="0"/>
              <a:t>AI technology has been introduced in the financial industry. With this, it has seen a transformation that altered how business handles risks, completes transactions, and interact with clients. These financial institutions deploy sophisticated machine learning models to detect fraudulent transactions in real time, which revolutionizes AI in fraud detection and prevention. </a:t>
            </a:r>
          </a:p>
        </p:txBody>
      </p:sp>
    </p:spTree>
    <p:extLst>
      <p:ext uri="{BB962C8B-B14F-4D97-AF65-F5344CB8AC3E}">
        <p14:creationId xmlns:p14="http://schemas.microsoft.com/office/powerpoint/2010/main" val="39538319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1882-9607-076A-9E21-5137DF2101D2}"/>
              </a:ext>
            </a:extLst>
          </p:cNvPr>
          <p:cNvSpPr>
            <a:spLocks noGrp="1"/>
          </p:cNvSpPr>
          <p:nvPr>
            <p:ph type="title"/>
          </p:nvPr>
        </p:nvSpPr>
        <p:spPr>
          <a:xfrm>
            <a:off x="648930" y="629266"/>
            <a:ext cx="9252154" cy="1223983"/>
          </a:xfrm>
        </p:spPr>
        <p:txBody>
          <a:bodyPr>
            <a:normAutofit/>
          </a:bodyPr>
          <a:lstStyle/>
          <a:p>
            <a:r>
              <a:rPr lang="en-US"/>
              <a:t>AI Technology Description</a:t>
            </a:r>
          </a:p>
        </p:txBody>
      </p:sp>
      <p:sp>
        <p:nvSpPr>
          <p:cNvPr id="3" name="Content Placeholder 2">
            <a:extLst>
              <a:ext uri="{FF2B5EF4-FFF2-40B4-BE49-F238E27FC236}">
                <a16:creationId xmlns:a16="http://schemas.microsoft.com/office/drawing/2014/main" id="{EE0AA837-F3A6-7E01-DD25-DE6FE869D1FE}"/>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a:t>The main areas of AI in finance include robotic press automation (RPA), machine learning, and natural language processing (NLP). The way this works is that it machine learning algorithms analyze large groups of datasets in fraud detection to find trends or abnormalities that can point to fraudulent activity. An example of these AI solutions includes FICO's Falcon Fraud Manager. </a:t>
            </a:r>
          </a:p>
        </p:txBody>
      </p:sp>
      <p:pic>
        <p:nvPicPr>
          <p:cNvPr id="4" name="Picture 3" descr="FICO Falcon Fraud Manager | BIIA.com | Business Information Industry  Association">
            <a:extLst>
              <a:ext uri="{FF2B5EF4-FFF2-40B4-BE49-F238E27FC236}">
                <a16:creationId xmlns:a16="http://schemas.microsoft.com/office/drawing/2014/main" id="{DAE7E42D-BA60-828B-68D5-DC40E0561DE6}"/>
              </a:ext>
            </a:extLst>
          </p:cNvPr>
          <p:cNvPicPr>
            <a:picLocks noChangeAspect="1"/>
          </p:cNvPicPr>
          <p:nvPr/>
        </p:nvPicPr>
        <p:blipFill>
          <a:blip r:embed="rId3"/>
          <a:srcRect l="-1360" t="1070" r="8793" b="13268"/>
          <a:stretch/>
        </p:blipFill>
        <p:spPr>
          <a:xfrm>
            <a:off x="6091916" y="2397181"/>
            <a:ext cx="5451627" cy="350624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302347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2AF5-E1A2-6254-84C8-FED58A4C26E0}"/>
              </a:ext>
            </a:extLst>
          </p:cNvPr>
          <p:cNvSpPr>
            <a:spLocks noGrp="1"/>
          </p:cNvSpPr>
          <p:nvPr>
            <p:ph type="title"/>
          </p:nvPr>
        </p:nvSpPr>
        <p:spPr/>
        <p:txBody>
          <a:bodyPr/>
          <a:lstStyle/>
          <a:p>
            <a:r>
              <a:rPr lang="en-US" dirty="0"/>
              <a:t>Implementation of AI in the Financial </a:t>
            </a:r>
          </a:p>
        </p:txBody>
      </p:sp>
      <p:sp>
        <p:nvSpPr>
          <p:cNvPr id="3" name="Content Placeholder 2">
            <a:extLst>
              <a:ext uri="{FF2B5EF4-FFF2-40B4-BE49-F238E27FC236}">
                <a16:creationId xmlns:a16="http://schemas.microsoft.com/office/drawing/2014/main" id="{39DC0E78-0367-AC91-598A-B1D9F179E2BD}"/>
              </a:ext>
            </a:extLst>
          </p:cNvPr>
          <p:cNvSpPr>
            <a:spLocks noGrp="1"/>
          </p:cNvSpPr>
          <p:nvPr>
            <p:ph idx="1"/>
          </p:nvPr>
        </p:nvSpPr>
        <p:spPr/>
        <p:txBody>
          <a:bodyPr vert="horz" lIns="91440" tIns="45720" rIns="91440" bIns="45720" rtlCol="0" anchor="t">
            <a:normAutofit/>
          </a:bodyPr>
          <a:lstStyle/>
          <a:p>
            <a:r>
              <a:rPr lang="en-US" dirty="0"/>
              <a:t>AI is being used in finance for other reasons other than fraud detection, such as algorithmic trading, credit assessment, and automated customer support. AI is being used by big financial companies like JPMorgan Chase and American Express to improve trading tactics through predictive analytics and use chatbots for customer service. The AI is taught to detect transaction patterns in fraud detection, allowing early identification and early stoppage of the fraudulent activity. </a:t>
            </a:r>
          </a:p>
        </p:txBody>
      </p:sp>
    </p:spTree>
    <p:extLst>
      <p:ext uri="{BB962C8B-B14F-4D97-AF65-F5344CB8AC3E}">
        <p14:creationId xmlns:p14="http://schemas.microsoft.com/office/powerpoint/2010/main" val="3412884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5860-A6AE-285C-ECED-71FF792CFC6E}"/>
              </a:ext>
            </a:extLst>
          </p:cNvPr>
          <p:cNvSpPr>
            <a:spLocks noGrp="1"/>
          </p:cNvSpPr>
          <p:nvPr>
            <p:ph type="title"/>
          </p:nvPr>
        </p:nvSpPr>
        <p:spPr>
          <a:xfrm>
            <a:off x="648930" y="629266"/>
            <a:ext cx="9252154" cy="1223983"/>
          </a:xfrm>
        </p:spPr>
        <p:txBody>
          <a:bodyPr>
            <a:normAutofit/>
          </a:bodyPr>
          <a:lstStyle/>
          <a:p>
            <a:r>
              <a:rPr lang="en-US"/>
              <a:t>Benefits of AI in Finance</a:t>
            </a:r>
          </a:p>
        </p:txBody>
      </p:sp>
      <p:sp>
        <p:nvSpPr>
          <p:cNvPr id="3" name="Content Placeholder 2">
            <a:extLst>
              <a:ext uri="{FF2B5EF4-FFF2-40B4-BE49-F238E27FC236}">
                <a16:creationId xmlns:a16="http://schemas.microsoft.com/office/drawing/2014/main" id="{8E16795F-C76B-4FFE-C360-8A1AFE591B31}"/>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700" dirty="0"/>
              <a:t>The financial industry gains several advantages from incorporation of AI technology. It cuts down on the time and expense involved with manual operations when executing transactions and analyzing data more effectively. AI also improves security with real-time detection, being able to spot the fraudulent activity quickly and prevent it before anything majorly bad happens. It reduces financial loss and is able to protect consumer data as well. It also helps with customer interactions, customizing their experience and making it personal for them. </a:t>
            </a:r>
            <a:endParaRPr lang="en-US" sz="1700"/>
          </a:p>
        </p:txBody>
      </p:sp>
      <p:pic>
        <p:nvPicPr>
          <p:cNvPr id="4" name="Picture 3" descr="Benefits-of-AI-in-Finance-Industry">
            <a:extLst>
              <a:ext uri="{FF2B5EF4-FFF2-40B4-BE49-F238E27FC236}">
                <a16:creationId xmlns:a16="http://schemas.microsoft.com/office/drawing/2014/main" id="{0EEAD09C-8F76-81CF-84EE-69F3BE7757C7}"/>
              </a:ext>
            </a:extLst>
          </p:cNvPr>
          <p:cNvPicPr>
            <a:picLocks noChangeAspect="1"/>
          </p:cNvPicPr>
          <p:nvPr/>
        </p:nvPicPr>
        <p:blipFill>
          <a:blip r:embed="rId3"/>
          <a:stretch>
            <a:fillRect/>
          </a:stretch>
        </p:blipFill>
        <p:spPr>
          <a:xfrm>
            <a:off x="6091916" y="2787399"/>
            <a:ext cx="5451627" cy="27258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8927396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A40-4F2C-358F-BF6D-DE2D41F3F544}"/>
              </a:ext>
            </a:extLst>
          </p:cNvPr>
          <p:cNvSpPr>
            <a:spLocks noGrp="1"/>
          </p:cNvSpPr>
          <p:nvPr>
            <p:ph type="title"/>
          </p:nvPr>
        </p:nvSpPr>
        <p:spPr>
          <a:xfrm>
            <a:off x="648930" y="629266"/>
            <a:ext cx="9252154" cy="1223983"/>
          </a:xfrm>
        </p:spPr>
        <p:txBody>
          <a:bodyPr>
            <a:normAutofit/>
          </a:bodyPr>
          <a:lstStyle/>
          <a:p>
            <a:pPr>
              <a:lnSpc>
                <a:spcPct val="90000"/>
              </a:lnSpc>
            </a:pPr>
            <a:r>
              <a:rPr lang="en-US" sz="3900"/>
              <a:t>Benefits: Execute Transactions and Analyze Data</a:t>
            </a:r>
          </a:p>
        </p:txBody>
      </p:sp>
      <p:sp>
        <p:nvSpPr>
          <p:cNvPr id="3" name="Content Placeholder 2">
            <a:extLst>
              <a:ext uri="{FF2B5EF4-FFF2-40B4-BE49-F238E27FC236}">
                <a16:creationId xmlns:a16="http://schemas.microsoft.com/office/drawing/2014/main" id="{469B61D7-4587-E772-69FD-3CE6A093B8F3}"/>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700"/>
              <a:t>The benefit of analyzing data more effectively and executing transactions is that it can do it accurately, making it to where it has less errors. Doing these things with a human could have errors in them, but with an AI trained to recognize these patterns and errors, it would be able to provide a solution that has little to no errors, effectively saving them lots of money and time. "This automation also reduces the risk of human error and enhances the speed of the transaction."</a:t>
            </a:r>
          </a:p>
        </p:txBody>
      </p:sp>
      <p:pic>
        <p:nvPicPr>
          <p:cNvPr id="4" name="Picture 3" descr="AI in Payment: Applications, Advantages and Considerations">
            <a:extLst>
              <a:ext uri="{FF2B5EF4-FFF2-40B4-BE49-F238E27FC236}">
                <a16:creationId xmlns:a16="http://schemas.microsoft.com/office/drawing/2014/main" id="{902CB71E-537B-F141-9BA2-E63FEEAB975D}"/>
              </a:ext>
            </a:extLst>
          </p:cNvPr>
          <p:cNvPicPr>
            <a:picLocks noChangeAspect="1"/>
          </p:cNvPicPr>
          <p:nvPr/>
        </p:nvPicPr>
        <p:blipFill>
          <a:blip r:embed="rId3"/>
          <a:stretch>
            <a:fillRect/>
          </a:stretch>
        </p:blipFill>
        <p:spPr>
          <a:xfrm>
            <a:off x="6091916" y="2615672"/>
            <a:ext cx="5451627" cy="306926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2413532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00EB-303C-9C23-2B0F-6B9124492497}"/>
              </a:ext>
            </a:extLst>
          </p:cNvPr>
          <p:cNvSpPr>
            <a:spLocks noGrp="1"/>
          </p:cNvSpPr>
          <p:nvPr>
            <p:ph type="title"/>
          </p:nvPr>
        </p:nvSpPr>
        <p:spPr>
          <a:xfrm>
            <a:off x="648930" y="629266"/>
            <a:ext cx="9252154" cy="1223983"/>
          </a:xfrm>
        </p:spPr>
        <p:txBody>
          <a:bodyPr>
            <a:normAutofit/>
          </a:bodyPr>
          <a:lstStyle/>
          <a:p>
            <a:pPr>
              <a:lnSpc>
                <a:spcPct val="90000"/>
              </a:lnSpc>
            </a:pPr>
            <a:r>
              <a:rPr lang="en-US" sz="3900"/>
              <a:t>Benefits: Real-Time Fraud Detection/Reducing financial loss</a:t>
            </a:r>
          </a:p>
        </p:txBody>
      </p:sp>
      <p:sp>
        <p:nvSpPr>
          <p:cNvPr id="3" name="Content Placeholder 2">
            <a:extLst>
              <a:ext uri="{FF2B5EF4-FFF2-40B4-BE49-F238E27FC236}">
                <a16:creationId xmlns:a16="http://schemas.microsoft.com/office/drawing/2014/main" id="{5FD35EB4-E844-3001-768D-0FF4755BFC03}"/>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700"/>
              <a:t>Another benefit is that AI has real-time detection, which allows the AI to detect the fraudulent activity ahead of time before there is any major damage done. "AI systems can monitor transactions in real-time, flagging any activity that deviates from a customer’s typical behavior. This enables banks to quickly investigate and stop potential fraud, minimizing losses." The way this is done is that the AI uses machine learning algorithms to learn patterns that everyone has, and when there's a new pattern that doesn't go with the regular AI's data, it flags it as fraudulent activity. </a:t>
            </a:r>
          </a:p>
        </p:txBody>
      </p:sp>
      <p:pic>
        <p:nvPicPr>
          <p:cNvPr id="4" name="Picture 3" descr="Real-Time Fraud Detection for Seamless Digital Protection | Nected Blogs">
            <a:extLst>
              <a:ext uri="{FF2B5EF4-FFF2-40B4-BE49-F238E27FC236}">
                <a16:creationId xmlns:a16="http://schemas.microsoft.com/office/drawing/2014/main" id="{9F542DD5-9AAC-2127-BA57-574CBDB37F81}"/>
              </a:ext>
            </a:extLst>
          </p:cNvPr>
          <p:cNvPicPr>
            <a:picLocks noChangeAspect="1"/>
          </p:cNvPicPr>
          <p:nvPr/>
        </p:nvPicPr>
        <p:blipFill>
          <a:blip r:embed="rId3"/>
          <a:stretch>
            <a:fillRect/>
          </a:stretch>
        </p:blipFill>
        <p:spPr>
          <a:xfrm>
            <a:off x="6091916" y="2801028"/>
            <a:ext cx="5451627" cy="269855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751425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E8AB-1F37-C8CF-7A36-E93428727F3D}"/>
              </a:ext>
            </a:extLst>
          </p:cNvPr>
          <p:cNvSpPr>
            <a:spLocks noGrp="1"/>
          </p:cNvSpPr>
          <p:nvPr>
            <p:ph type="title"/>
          </p:nvPr>
        </p:nvSpPr>
        <p:spPr/>
        <p:txBody>
          <a:bodyPr/>
          <a:lstStyle/>
          <a:p>
            <a:r>
              <a:rPr lang="en-US" dirty="0"/>
              <a:t>Benefits: Enhanced Decision Making</a:t>
            </a:r>
          </a:p>
        </p:txBody>
      </p:sp>
      <p:sp>
        <p:nvSpPr>
          <p:cNvPr id="3" name="Content Placeholder 2">
            <a:extLst>
              <a:ext uri="{FF2B5EF4-FFF2-40B4-BE49-F238E27FC236}">
                <a16:creationId xmlns:a16="http://schemas.microsoft.com/office/drawing/2014/main" id="{637DAA17-A267-3FDB-42D9-4AFD05312537}"/>
              </a:ext>
            </a:extLst>
          </p:cNvPr>
          <p:cNvSpPr>
            <a:spLocks noGrp="1"/>
          </p:cNvSpPr>
          <p:nvPr>
            <p:ph idx="1"/>
          </p:nvPr>
        </p:nvSpPr>
        <p:spPr/>
        <p:txBody>
          <a:bodyPr vert="horz" lIns="91440" tIns="45720" rIns="91440" bIns="45720" rtlCol="0" anchor="t">
            <a:normAutofit/>
          </a:bodyPr>
          <a:lstStyle/>
          <a:p>
            <a:r>
              <a:rPr lang="en-US" dirty="0"/>
              <a:t>AI is able to make decisions that help both the customer and the financial service itself. The AI is able to use the data presented to it to make decisions that can most likely benefit both parties. "</a:t>
            </a:r>
            <a:r>
              <a:rPr lang="en-US" dirty="0">
                <a:solidFill>
                  <a:srgbClr val="FFFFFF"/>
                </a:solidFill>
                <a:ea typeface="+mj-lt"/>
                <a:cs typeface="+mj-lt"/>
              </a:rPr>
              <a:t>AI-powered algorithms can execute trades, with the predictive account information, ensuring the beneficiary receives the most appropriate currency based on available information. This automation also reduces the risk of human error and enhances the speed of the transaction."</a:t>
            </a:r>
            <a:endParaRPr lang="en-US" dirty="0">
              <a:solidFill>
                <a:srgbClr val="FFFFFF"/>
              </a:solidFill>
            </a:endParaRPr>
          </a:p>
        </p:txBody>
      </p:sp>
    </p:spTree>
    <p:extLst>
      <p:ext uri="{BB962C8B-B14F-4D97-AF65-F5344CB8AC3E}">
        <p14:creationId xmlns:p14="http://schemas.microsoft.com/office/powerpoint/2010/main" val="396363158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Case Study Analysis</vt:lpstr>
      <vt:lpstr>Table of Contents</vt:lpstr>
      <vt:lpstr>Introduction</vt:lpstr>
      <vt:lpstr>AI Technology Description</vt:lpstr>
      <vt:lpstr>Implementation of AI in the Financial </vt:lpstr>
      <vt:lpstr>Benefits of AI in Finance</vt:lpstr>
      <vt:lpstr>Benefits: Execute Transactions and Analyze Data</vt:lpstr>
      <vt:lpstr>Benefits: Real-Time Fraud Detection/Reducing financial loss</vt:lpstr>
      <vt:lpstr>Benefits: Enhanced Decision Making</vt:lpstr>
      <vt:lpstr>Challenges and Limitations</vt:lpstr>
      <vt:lpstr>Challenges: Algorithmic Biases</vt:lpstr>
      <vt:lpstr>Challenges: Privacy Concern</vt:lpstr>
      <vt:lpstr>Conclusion</vt:lpstr>
      <vt:lpstr>Sources</vt:lpstr>
      <vt:lpstr>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333</cp:revision>
  <dcterms:created xsi:type="dcterms:W3CDTF">2024-11-13T13:55:27Z</dcterms:created>
  <dcterms:modified xsi:type="dcterms:W3CDTF">2024-11-13T19:36:03Z</dcterms:modified>
</cp:coreProperties>
</file>