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5"/>
  </p:notesMasterIdLst>
  <p:handoutMasterIdLst>
    <p:handoutMasterId r:id="rId26"/>
  </p:handoutMasterIdLst>
  <p:sldIdLst>
    <p:sldId id="489" r:id="rId2"/>
    <p:sldId id="507" r:id="rId3"/>
    <p:sldId id="494" r:id="rId4"/>
    <p:sldId id="535" r:id="rId5"/>
    <p:sldId id="516" r:id="rId6"/>
    <p:sldId id="545" r:id="rId7"/>
    <p:sldId id="546" r:id="rId8"/>
    <p:sldId id="537" r:id="rId9"/>
    <p:sldId id="547" r:id="rId10"/>
    <p:sldId id="495" r:id="rId11"/>
    <p:sldId id="496" r:id="rId12"/>
    <p:sldId id="497" r:id="rId13"/>
    <p:sldId id="498" r:id="rId14"/>
    <p:sldId id="499" r:id="rId15"/>
    <p:sldId id="536" r:id="rId16"/>
    <p:sldId id="529" r:id="rId17"/>
    <p:sldId id="531" r:id="rId18"/>
    <p:sldId id="532" r:id="rId19"/>
    <p:sldId id="534" r:id="rId20"/>
    <p:sldId id="540" r:id="rId21"/>
    <p:sldId id="543" r:id="rId22"/>
    <p:sldId id="544" r:id="rId23"/>
    <p:sldId id="50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3" autoAdjust="0"/>
    <p:restoredTop sz="94775" autoAdjust="0"/>
  </p:normalViewPr>
  <p:slideViewPr>
    <p:cSldViewPr snapToGrid="0" snapToObjects="1">
      <p:cViewPr varScale="1">
        <p:scale>
          <a:sx n="83" d="100"/>
          <a:sy n="83" d="100"/>
        </p:scale>
        <p:origin x="12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CA33-3050-104D-AC08-585B3B7D8B7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E237-E859-6849-AD03-E29723A055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3992-738F-B541-A9DD-0A8D26999395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ECAA-CB5C-B14C-BCB2-5A2690ADB7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5D48-7BFB-AB40-8935-2176108190E1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1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89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59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 smtClean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427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40D3-1B7C-A64A-A5A0-A0C48CFF4FB1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C57F-836B-C946-9D85-3C4DD95DE100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6EA0-5AAC-BF45-847E-06F623F62A6D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70231129-8E10-2F46-B248-A0160E152E4B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8784-8B16-404D-8543-24E63D278B6B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15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D6D6D"/>
                </a:solidFill>
              </a:defRPr>
            </a:lvl1pPr>
          </a:lstStyle>
          <a:p>
            <a:fld id="{E89B7D4A-5BA8-114C-A3AD-48172F3A1129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D6D6D"/>
                </a:solidFill>
              </a:defRPr>
            </a:lvl1pPr>
          </a:lstStyle>
          <a:p>
            <a:r>
              <a:rPr lang="en-US" smtClean="0"/>
              <a:t>Toegepaste wiskunde 3 (les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819" y="186277"/>
            <a:ext cx="357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 userDrawn="1"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 smtClean="0">
                <a:latin typeface="Chalkduster"/>
                <a:cs typeface="Chalkduster"/>
              </a:rPr>
              <a:t>Bomen en </a:t>
            </a:r>
            <a:r>
              <a:rPr lang="nl-NL" sz="4000" spc="300" dirty="0" err="1" smtClean="0">
                <a:latin typeface="Chalkduster"/>
                <a:cs typeface="Chalkduster"/>
              </a:rPr>
              <a:t>grafen</a:t>
            </a:r>
            <a:endParaRPr lang="nl-NL" sz="4000" spc="300" dirty="0"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 smtClean="0">
                <a:solidFill>
                  <a:schemeClr val="accent1"/>
                </a:solidFill>
                <a:latin typeface="Chalkduster"/>
                <a:cs typeface="Chalkduster"/>
              </a:rPr>
              <a:t>Les</a:t>
            </a:r>
            <a:r>
              <a:rPr lang="nl-NL" sz="3200" dirty="0" smtClean="0">
                <a:solidFill>
                  <a:schemeClr val="accent3"/>
                </a:solidFill>
                <a:latin typeface="Chalkduster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Chalkduster"/>
                <a:cs typeface="Chalkduster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0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67922" y="4088742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18. Omdat 20 &gt; 18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50076" y="4657219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8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18. Omdat 20 &gt; 18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21. Omdat 20 &lt; 21 onderzoeken we de </a:t>
            </a:r>
            <a:r>
              <a:rPr lang="nl-NL" dirty="0" err="1" smtClean="0"/>
              <a:t>linkersubboom</a:t>
            </a:r>
            <a:r>
              <a:rPr lang="nl-NL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62377" y="5253645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17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18. Omdat 20 &gt; 18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21. Omdat 20 &lt; 21 onderzoeken we de </a:t>
            </a:r>
            <a:r>
              <a:rPr lang="nl-NL" dirty="0" err="1" smtClean="0"/>
              <a:t>linkersubboom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19. Omdat 20 &gt; 19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23533" y="5741811"/>
            <a:ext cx="220741" cy="220002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18. Omdat 20 &gt; 18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21. Omdat 20 &lt; 21 onderzoeken we de </a:t>
            </a:r>
            <a:r>
              <a:rPr lang="nl-NL" dirty="0" err="1" smtClean="0"/>
              <a:t>linkersubboom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19. Omdat 20 &gt; 19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Omdat deze </a:t>
            </a:r>
            <a:r>
              <a:rPr lang="nl-NL" dirty="0" err="1" smtClean="0"/>
              <a:t>rechtersubboom</a:t>
            </a:r>
            <a:r>
              <a:rPr lang="nl-NL" dirty="0" smtClean="0"/>
              <a:t> leeg is, bevindt 20 zich niet in deze boom.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967345" y="5172364"/>
            <a:ext cx="5163128" cy="1293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1967345" y="3720357"/>
            <a:ext cx="4969164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980214"/>
            <a:ext cx="7427531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 smtClean="0">
                <a:solidFill>
                  <a:srgbClr val="595959"/>
                </a:solidFill>
                <a:cs typeface="Times New Roman"/>
              </a:rPr>
              <a:t>Recursieve implementatie </a:t>
            </a:r>
            <a:r>
              <a:rPr lang="nl-NL" sz="2000" i="1" dirty="0" err="1" smtClean="0">
                <a:solidFill>
                  <a:srgbClr val="00B0F0"/>
                </a:solidFill>
                <a:cs typeface="Times New Roman"/>
              </a:rPr>
              <a:t>lookup</a:t>
            </a:r>
            <a:r>
              <a:rPr lang="nl-NL" sz="2000" i="1" dirty="0" smtClean="0">
                <a:solidFill>
                  <a:srgbClr val="00B0F0"/>
                </a:solidFill>
                <a:cs typeface="Times New Roman"/>
              </a:rPr>
              <a:t>(data): </a:t>
            </a:r>
            <a:r>
              <a:rPr lang="nl-NL" sz="2000" i="1" dirty="0" err="1" smtClean="0">
                <a:solidFill>
                  <a:srgbClr val="00B0F0"/>
                </a:solidFill>
                <a:cs typeface="Times New Roman"/>
              </a:rPr>
              <a:t>boolean</a:t>
            </a:r>
            <a:r>
              <a:rPr lang="nl-NL" sz="2000" i="1" dirty="0" smtClean="0">
                <a:solidFill>
                  <a:srgbClr val="00B0F0"/>
                </a:solidFill>
                <a:cs typeface="Times New Roman"/>
              </a:rPr>
              <a:t> </a:t>
            </a:r>
            <a:endParaRPr lang="nl-NL" sz="2000" i="1" dirty="0">
              <a:solidFill>
                <a:srgbClr val="00B0F0"/>
              </a:solidFill>
              <a:cs typeface="Times New Roman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0" y="1416090"/>
            <a:ext cx="98900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</a:t>
            </a:r>
            <a:r>
              <a:rPr lang="nl-BE" dirty="0" smtClean="0"/>
              <a:t>ls (boom is leeg):</a:t>
            </a:r>
          </a:p>
          <a:p>
            <a:r>
              <a:rPr lang="nl-BE" dirty="0"/>
              <a:t>	</a:t>
            </a:r>
            <a:r>
              <a:rPr lang="nl-BE" dirty="0" smtClean="0"/>
              <a:t>return false </a:t>
            </a:r>
            <a:r>
              <a:rPr lang="nl-BE" i="1" dirty="0">
                <a:solidFill>
                  <a:srgbClr val="6D6D6D"/>
                </a:solidFill>
              </a:rPr>
              <a:t>// </a:t>
            </a:r>
            <a:r>
              <a:rPr lang="nl-BE" i="1" dirty="0" smtClean="0">
                <a:solidFill>
                  <a:srgbClr val="6D6D6D"/>
                </a:solidFill>
              </a:rPr>
              <a:t>geen data in lege boom</a:t>
            </a:r>
            <a:endParaRPr lang="nl-BE" dirty="0" smtClean="0"/>
          </a:p>
          <a:p>
            <a:r>
              <a:rPr lang="nl-BE" dirty="0" smtClean="0"/>
              <a:t>als (data is leeg) : </a:t>
            </a:r>
          </a:p>
          <a:p>
            <a:r>
              <a:rPr lang="nl-BE" dirty="0"/>
              <a:t>	</a:t>
            </a:r>
            <a:r>
              <a:rPr lang="nl-BE" dirty="0" smtClean="0"/>
              <a:t>return false </a:t>
            </a:r>
            <a:r>
              <a:rPr lang="nl-BE" i="1" dirty="0" smtClean="0">
                <a:solidFill>
                  <a:srgbClr val="6D6D6D"/>
                </a:solidFill>
              </a:rPr>
              <a:t>// geen lege data in boom</a:t>
            </a:r>
          </a:p>
          <a:p>
            <a:r>
              <a:rPr lang="nl-BE" dirty="0" smtClean="0"/>
              <a:t>anders: </a:t>
            </a:r>
          </a:p>
          <a:p>
            <a:r>
              <a:rPr lang="nl-BE" dirty="0"/>
              <a:t>	</a:t>
            </a:r>
            <a:r>
              <a:rPr lang="nl-BE" dirty="0" smtClean="0"/>
              <a:t>als (data gelijk is aan </a:t>
            </a:r>
            <a:r>
              <a:rPr lang="nl-BE" dirty="0" err="1" smtClean="0"/>
              <a:t>this.data</a:t>
            </a:r>
            <a:r>
              <a:rPr lang="nl-BE" dirty="0" smtClean="0"/>
              <a:t>): return </a:t>
            </a:r>
            <a:r>
              <a:rPr lang="nl-BE" dirty="0" err="1" smtClean="0"/>
              <a:t>true</a:t>
            </a:r>
            <a:r>
              <a:rPr lang="nl-BE" dirty="0" smtClean="0"/>
              <a:t> </a:t>
            </a:r>
            <a:r>
              <a:rPr lang="nl-BE" i="1" dirty="0" smtClean="0">
                <a:solidFill>
                  <a:srgbClr val="6D6D6D"/>
                </a:solidFill>
              </a:rPr>
              <a:t>// gevonden</a:t>
            </a:r>
          </a:p>
          <a:p>
            <a:r>
              <a:rPr lang="nl-BE" dirty="0"/>
              <a:t>	</a:t>
            </a:r>
            <a:r>
              <a:rPr lang="nl-BE" dirty="0" smtClean="0"/>
              <a:t>anders:</a:t>
            </a:r>
          </a:p>
          <a:p>
            <a:r>
              <a:rPr lang="nl-BE" dirty="0"/>
              <a:t>	 </a:t>
            </a:r>
            <a:r>
              <a:rPr lang="nl-BE" dirty="0" smtClean="0"/>
              <a:t>  als (data &lt; </a:t>
            </a:r>
            <a:r>
              <a:rPr lang="nl-BE" dirty="0" err="1" smtClean="0"/>
              <a:t>this.data</a:t>
            </a:r>
            <a:r>
              <a:rPr lang="nl-BE" dirty="0" smtClean="0"/>
              <a:t>): </a:t>
            </a:r>
          </a:p>
          <a:p>
            <a:r>
              <a:rPr lang="nl-BE" dirty="0"/>
              <a:t>	</a:t>
            </a:r>
            <a:r>
              <a:rPr lang="nl-BE" dirty="0" smtClean="0"/>
              <a:t>	 als linkerdeelboom is leeg:</a:t>
            </a:r>
          </a:p>
          <a:p>
            <a:r>
              <a:rPr lang="nl-BE" dirty="0"/>
              <a:t>	</a:t>
            </a:r>
            <a:r>
              <a:rPr lang="nl-BE" dirty="0" smtClean="0"/>
              <a:t>	   return </a:t>
            </a:r>
            <a:r>
              <a:rPr lang="nl-BE" dirty="0" err="1" smtClean="0"/>
              <a:t>false</a:t>
            </a:r>
            <a:r>
              <a:rPr lang="nl-BE" dirty="0" smtClean="0"/>
              <a:t>;</a:t>
            </a:r>
          </a:p>
          <a:p>
            <a:endParaRPr lang="nl-BE" dirty="0" smtClean="0"/>
          </a:p>
          <a:p>
            <a:r>
              <a:rPr lang="nl-BE" dirty="0"/>
              <a:t>	</a:t>
            </a:r>
            <a:r>
              <a:rPr lang="nl-BE" dirty="0" smtClean="0"/>
              <a:t>	   anders : return </a:t>
            </a:r>
            <a:r>
              <a:rPr lang="nl-BE" dirty="0" err="1" smtClean="0"/>
              <a:t>linkerdeelboom.lookup</a:t>
            </a:r>
            <a:r>
              <a:rPr lang="nl-BE" dirty="0" smtClean="0"/>
              <a:t>(data) </a:t>
            </a:r>
            <a:r>
              <a:rPr lang="nl-BE" i="1" dirty="0">
                <a:solidFill>
                  <a:srgbClr val="6D6D6D"/>
                </a:solidFill>
              </a:rPr>
              <a:t>// kijk in linkerdeelboom</a:t>
            </a:r>
          </a:p>
          <a:p>
            <a:endParaRPr lang="nl-BE" dirty="0" smtClean="0"/>
          </a:p>
          <a:p>
            <a:r>
              <a:rPr lang="nl-BE" dirty="0"/>
              <a:t>	</a:t>
            </a:r>
            <a:r>
              <a:rPr lang="nl-BE" dirty="0" smtClean="0"/>
              <a:t>   anders: </a:t>
            </a:r>
          </a:p>
          <a:p>
            <a:r>
              <a:rPr lang="nl-BE" dirty="0"/>
              <a:t>	</a:t>
            </a:r>
            <a:r>
              <a:rPr lang="nl-BE" dirty="0" smtClean="0"/>
              <a:t>	  als rechterdeelboom is leeg:</a:t>
            </a:r>
          </a:p>
          <a:p>
            <a:r>
              <a:rPr lang="nl-BE" dirty="0"/>
              <a:t>	</a:t>
            </a:r>
            <a:r>
              <a:rPr lang="nl-BE" dirty="0" smtClean="0"/>
              <a:t>	    return </a:t>
            </a:r>
            <a:r>
              <a:rPr lang="nl-BE" dirty="0" err="1" smtClean="0"/>
              <a:t>false</a:t>
            </a:r>
            <a:r>
              <a:rPr lang="nl-BE" dirty="0" smtClean="0"/>
              <a:t>;</a:t>
            </a:r>
          </a:p>
          <a:p>
            <a:r>
              <a:rPr lang="nl-BE" dirty="0"/>
              <a:t>	</a:t>
            </a:r>
            <a:r>
              <a:rPr lang="nl-BE" dirty="0" smtClean="0"/>
              <a:t>	    anders: return </a:t>
            </a:r>
            <a:r>
              <a:rPr lang="nl-BE" dirty="0" err="1" smtClean="0"/>
              <a:t>rechterdeelboom.lookup</a:t>
            </a:r>
            <a:r>
              <a:rPr lang="nl-BE" dirty="0" smtClean="0"/>
              <a:t>(data) </a:t>
            </a:r>
            <a:r>
              <a:rPr lang="nl-BE" i="1" dirty="0">
                <a:solidFill>
                  <a:srgbClr val="6D6D6D"/>
                </a:solidFill>
              </a:rPr>
              <a:t>// kijk in </a:t>
            </a:r>
            <a:r>
              <a:rPr lang="nl-BE" i="1" dirty="0" smtClean="0">
                <a:solidFill>
                  <a:srgbClr val="6D6D6D"/>
                </a:solidFill>
              </a:rPr>
              <a:t>rechterdeelboom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33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Zoeken in een binaire </a:t>
            </a:r>
            <a:r>
              <a:rPr lang="nl-NL" dirty="0" err="1" smtClean="0"/>
              <a:t>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142168"/>
            <a:ext cx="8942293" cy="5119788"/>
          </a:xfrm>
        </p:spPr>
        <p:txBody>
          <a:bodyPr/>
          <a:lstStyle/>
          <a:p>
            <a:r>
              <a:rPr lang="nl-NL" dirty="0" smtClean="0"/>
              <a:t>Voorbeeld: 	bevindt 20 zich in onderstaande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5. Omdat 20 &gt; 5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18. Omdat 20 &gt; 18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21. Omdat 20 &lt; 21 onderzoeken we de </a:t>
            </a:r>
            <a:r>
              <a:rPr lang="nl-NL" dirty="0" err="1" smtClean="0"/>
              <a:t>linkersubboom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20 is niet gelijk aan 19. Omdat 20 &gt; 19 onderzoeken we de </a:t>
            </a:r>
            <a:r>
              <a:rPr lang="nl-NL" dirty="0" err="1" smtClean="0"/>
              <a:t>rechtersubboom</a:t>
            </a:r>
            <a:r>
              <a:rPr lang="nl-NL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nl-NL" dirty="0" smtClean="0"/>
              <a:t>Omdat deze </a:t>
            </a:r>
            <a:r>
              <a:rPr lang="nl-NL" dirty="0" err="1" smtClean="0"/>
              <a:t>rechtersubboom</a:t>
            </a:r>
            <a:r>
              <a:rPr lang="nl-NL" dirty="0" smtClean="0"/>
              <a:t> leeg is, bevindt 20 zich niet in deze boom.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246757" y="40529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62773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18</a:t>
            </a:r>
            <a:endParaRPr lang="nl-N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96821" y="5130180"/>
            <a:ext cx="31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-4</a:t>
            </a:r>
            <a:endParaRPr lang="nl-N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72108" y="46245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6729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51678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6635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40972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4270650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8464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42706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51248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51647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8464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4639" y="571641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19</a:t>
            </a:r>
            <a:endParaRPr lang="nl-NL" sz="1100" dirty="0"/>
          </a:p>
        </p:txBody>
      </p:sp>
      <p:sp>
        <p:nvSpPr>
          <p:cNvPr id="22" name="Oval 21"/>
          <p:cNvSpPr/>
          <p:nvPr/>
        </p:nvSpPr>
        <p:spPr>
          <a:xfrm>
            <a:off x="5029883" y="575409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5131483" y="5437539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6754" y="5713246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25</a:t>
            </a:r>
            <a:endParaRPr lang="nl-NL" sz="1100" dirty="0"/>
          </a:p>
        </p:txBody>
      </p:sp>
      <p:sp>
        <p:nvSpPr>
          <p:cNvPr id="25" name="Oval 24"/>
          <p:cNvSpPr/>
          <p:nvPr/>
        </p:nvSpPr>
        <p:spPr>
          <a:xfrm>
            <a:off x="5699882" y="57509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547010" y="5437539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6679" y="5228266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21</a:t>
            </a:r>
            <a:endParaRPr lang="nl-NL" sz="1100" dirty="0"/>
          </a:p>
        </p:txBody>
      </p:sp>
      <p:sp>
        <p:nvSpPr>
          <p:cNvPr id="28" name="Oval 27"/>
          <p:cNvSpPr/>
          <p:nvPr/>
        </p:nvSpPr>
        <p:spPr>
          <a:xfrm>
            <a:off x="5373568" y="526409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0"/>
          </p:cNvCxnSpPr>
          <p:nvPr/>
        </p:nvCxnSpPr>
        <p:spPr>
          <a:xfrm>
            <a:off x="5034709" y="4837011"/>
            <a:ext cx="440459" cy="4270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9900" y="4051389"/>
            <a:ext cx="22816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500" dirty="0" smtClean="0">
                <a:solidFill>
                  <a:schemeClr val="accent6"/>
                </a:solidFill>
              </a:rPr>
              <a:t>We moeten maximaal</a:t>
            </a:r>
          </a:p>
          <a:p>
            <a:r>
              <a:rPr lang="nl-NL" sz="1500" dirty="0" smtClean="0">
                <a:solidFill>
                  <a:schemeClr val="accent6"/>
                </a:solidFill>
              </a:rPr>
              <a:t>(in dit geval exact) 4 </a:t>
            </a:r>
          </a:p>
          <a:p>
            <a:r>
              <a:rPr lang="nl-NL" sz="1500" dirty="0" smtClean="0">
                <a:solidFill>
                  <a:schemeClr val="accent6"/>
                </a:solidFill>
              </a:rPr>
              <a:t>knopen bezoeken om</a:t>
            </a:r>
          </a:p>
          <a:p>
            <a:r>
              <a:rPr lang="nl-NL" sz="1500" dirty="0" smtClean="0">
                <a:solidFill>
                  <a:schemeClr val="accent6"/>
                </a:solidFill>
              </a:rPr>
              <a:t>de </a:t>
            </a:r>
            <a:r>
              <a:rPr lang="nl-NL" sz="1500" dirty="0" err="1" smtClean="0">
                <a:solidFill>
                  <a:schemeClr val="accent6"/>
                </a:solidFill>
              </a:rPr>
              <a:t>lookup</a:t>
            </a:r>
            <a:r>
              <a:rPr lang="nl-NL" sz="1500" dirty="0" smtClean="0">
                <a:solidFill>
                  <a:schemeClr val="accent6"/>
                </a:solidFill>
              </a:rPr>
              <a:t> methode uit</a:t>
            </a:r>
          </a:p>
          <a:p>
            <a:r>
              <a:rPr lang="nl-NL" sz="1500" dirty="0" smtClean="0">
                <a:solidFill>
                  <a:schemeClr val="accent6"/>
                </a:solidFill>
              </a:rPr>
              <a:t>te voeren. </a:t>
            </a:r>
          </a:p>
          <a:p>
            <a:endParaRPr lang="nl-NL" sz="1500" dirty="0">
              <a:solidFill>
                <a:schemeClr val="accent6"/>
              </a:solidFill>
            </a:endParaRPr>
          </a:p>
          <a:p>
            <a:r>
              <a:rPr lang="nl-NL" sz="1500" dirty="0" smtClean="0">
                <a:solidFill>
                  <a:schemeClr val="accent6"/>
                </a:solidFill>
              </a:rPr>
              <a:t>Dit komt overeen met </a:t>
            </a:r>
          </a:p>
          <a:p>
            <a:r>
              <a:rPr lang="nl-NL" sz="1500" dirty="0" smtClean="0">
                <a:solidFill>
                  <a:schemeClr val="accent6"/>
                </a:solidFill>
              </a:rPr>
              <a:t>de diepte van de boom</a:t>
            </a:r>
            <a:r>
              <a:rPr lang="nl-NL" sz="1600" dirty="0" smtClean="0">
                <a:solidFill>
                  <a:schemeClr val="accent6"/>
                </a:solidFill>
              </a:rPr>
              <a:t>.</a:t>
            </a:r>
            <a:endParaRPr lang="nl-NL" sz="1600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0000" y="4088650"/>
            <a:ext cx="262964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nl-N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meeste operaties op een BST </a:t>
            </a:r>
            <a:r>
              <a:rPr lang="nl-N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vergen een tijd die </a:t>
            </a:r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rechtstreeks afhangt van de diepte van </a:t>
            </a:r>
            <a:r>
              <a:rPr lang="nl-N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boom</a:t>
            </a:r>
            <a:r>
              <a:rPr lang="nl-N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nl-NL" sz="800" dirty="0"/>
          </a:p>
          <a:p>
            <a:pPr>
              <a:spcBef>
                <a:spcPts val="800"/>
              </a:spcBef>
            </a:pPr>
            <a:r>
              <a:rPr lang="nl-NL" sz="1600" dirty="0" smtClean="0">
                <a:solidFill>
                  <a:srgbClr val="FF0000"/>
                </a:solidFill>
              </a:rPr>
              <a:t>Het </a:t>
            </a:r>
            <a:r>
              <a:rPr lang="nl-NL" sz="1600" dirty="0">
                <a:solidFill>
                  <a:srgbClr val="FF0000"/>
                </a:solidFill>
              </a:rPr>
              <a:t>is dus van belang om deze diepte zo klein mogelijk te </a:t>
            </a:r>
            <a:r>
              <a:rPr lang="nl-NL" sz="1600" dirty="0" smtClean="0">
                <a:solidFill>
                  <a:srgbClr val="FF0000"/>
                </a:solidFill>
              </a:rPr>
              <a:t>houden!</a:t>
            </a:r>
            <a:endParaRPr lang="nl-NL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1164" y="1900027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068" y="233451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9215" y="233817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389162" y="23865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490557" y="238304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51531" y="194432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124973" y="2117767"/>
            <a:ext cx="395342" cy="29503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562604" y="2117767"/>
            <a:ext cx="418685" cy="29857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4264" y="277809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667175" y="281790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62604" y="2560030"/>
            <a:ext cx="206171" cy="257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5446" y="327521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4562590" y="33128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28" idx="3"/>
            <a:endCxn id="22" idx="0"/>
          </p:cNvCxnSpPr>
          <p:nvPr/>
        </p:nvCxnSpPr>
        <p:spPr>
          <a:xfrm flipH="1">
            <a:off x="4664190" y="2996342"/>
            <a:ext cx="271843" cy="316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07561" y="327204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7</a:t>
            </a:r>
            <a:endParaRPr lang="nl-NL" sz="1200" dirty="0"/>
          </a:p>
        </p:txBody>
      </p:sp>
      <p:sp>
        <p:nvSpPr>
          <p:cNvPr id="25" name="Oval 24"/>
          <p:cNvSpPr/>
          <p:nvPr/>
        </p:nvSpPr>
        <p:spPr>
          <a:xfrm>
            <a:off x="5232589" y="330973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28" idx="5"/>
            <a:endCxn id="25" idx="0"/>
          </p:cNvCxnSpPr>
          <p:nvPr/>
        </p:nvCxnSpPr>
        <p:spPr>
          <a:xfrm>
            <a:off x="5079717" y="2996342"/>
            <a:ext cx="254472" cy="3133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4786" y="2774369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6</a:t>
            </a:r>
          </a:p>
        </p:txBody>
      </p:sp>
      <p:sp>
        <p:nvSpPr>
          <p:cNvPr id="28" name="Oval 27"/>
          <p:cNvSpPr/>
          <p:nvPr/>
        </p:nvSpPr>
        <p:spPr>
          <a:xfrm>
            <a:off x="4906275" y="28229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3" idx="5"/>
            <a:endCxn id="28" idx="1"/>
          </p:cNvCxnSpPr>
          <p:nvPr/>
        </p:nvCxnSpPr>
        <p:spPr>
          <a:xfrm>
            <a:off x="4663999" y="2556490"/>
            <a:ext cx="272034" cy="2961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4216" y="1895912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4852" y="2320549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9936" y="2843355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823" y="233772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849770" y="23861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501313" y="288104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2046341" y="235638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1464583" y="19402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44" idx="5"/>
            <a:endCxn id="43" idx="1"/>
          </p:cNvCxnSpPr>
          <p:nvPr/>
        </p:nvCxnSpPr>
        <p:spPr>
          <a:xfrm>
            <a:off x="1638025" y="2113652"/>
            <a:ext cx="438074" cy="272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42" idx="0"/>
          </p:cNvCxnSpPr>
          <p:nvPr/>
        </p:nvCxnSpPr>
        <p:spPr>
          <a:xfrm flipH="1">
            <a:off x="602913" y="2559580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7"/>
            <a:endCxn id="44" idx="3"/>
          </p:cNvCxnSpPr>
          <p:nvPr/>
        </p:nvCxnSpPr>
        <p:spPr>
          <a:xfrm flipV="1">
            <a:off x="1023212" y="2113652"/>
            <a:ext cx="471129" cy="30224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8401" y="283807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1171312" y="2877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41" idx="5"/>
            <a:endCxn id="49" idx="0"/>
          </p:cNvCxnSpPr>
          <p:nvPr/>
        </p:nvCxnSpPr>
        <p:spPr>
          <a:xfrm>
            <a:off x="1023212" y="2559580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38253" y="2812507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2457042" y="28483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43" idx="5"/>
            <a:endCxn id="52" idx="0"/>
          </p:cNvCxnSpPr>
          <p:nvPr/>
        </p:nvCxnSpPr>
        <p:spPr>
          <a:xfrm>
            <a:off x="2219783" y="2529822"/>
            <a:ext cx="338859" cy="31851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52329" y="2815494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1683706" y="28531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1785306" y="2531719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93152" y="188309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11370" y="2155969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2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6542859" y="22045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/>
          <p:cNvSpPr/>
          <p:nvPr/>
        </p:nvSpPr>
        <p:spPr>
          <a:xfrm>
            <a:off x="6223519" y="192739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7188021" y="276751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4</a:t>
            </a:r>
            <a:endParaRPr lang="nl-NL" sz="1200" dirty="0"/>
          </a:p>
        </p:txBody>
      </p:sp>
      <p:sp>
        <p:nvSpPr>
          <p:cNvPr id="73" name="Oval 72"/>
          <p:cNvSpPr/>
          <p:nvPr/>
        </p:nvSpPr>
        <p:spPr>
          <a:xfrm>
            <a:off x="7213049" y="281790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Straight Connector 73"/>
          <p:cNvCxnSpPr>
            <a:stCxn id="76" idx="5"/>
            <a:endCxn id="73" idx="1"/>
          </p:cNvCxnSpPr>
          <p:nvPr/>
        </p:nvCxnSpPr>
        <p:spPr>
          <a:xfrm>
            <a:off x="7053722" y="2680363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48791" y="2458390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3</a:t>
            </a:r>
            <a:endParaRPr lang="nl-NL" sz="1200" dirty="0"/>
          </a:p>
        </p:txBody>
      </p:sp>
      <p:sp>
        <p:nvSpPr>
          <p:cNvPr id="76" name="Oval 75"/>
          <p:cNvSpPr/>
          <p:nvPr/>
        </p:nvSpPr>
        <p:spPr>
          <a:xfrm>
            <a:off x="6880280" y="25069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Straight Connector 76"/>
          <p:cNvCxnSpPr>
            <a:stCxn id="70" idx="5"/>
            <a:endCxn id="76" idx="1"/>
          </p:cNvCxnSpPr>
          <p:nvPr/>
        </p:nvCxnSpPr>
        <p:spPr>
          <a:xfrm>
            <a:off x="6716301" y="2377942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5"/>
            <a:endCxn id="70" idx="1"/>
          </p:cNvCxnSpPr>
          <p:nvPr/>
        </p:nvCxnSpPr>
        <p:spPr>
          <a:xfrm>
            <a:off x="6396961" y="2100833"/>
            <a:ext cx="175656" cy="13342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04845" y="3075559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5</a:t>
            </a:r>
            <a:endParaRPr lang="nl-NL" sz="1200" dirty="0"/>
          </a:p>
        </p:txBody>
      </p:sp>
      <p:sp>
        <p:nvSpPr>
          <p:cNvPr id="87" name="Oval 86"/>
          <p:cNvSpPr/>
          <p:nvPr/>
        </p:nvSpPr>
        <p:spPr>
          <a:xfrm>
            <a:off x="7536334" y="31113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xtBox 87"/>
          <p:cNvSpPr txBox="1"/>
          <p:nvPr/>
        </p:nvSpPr>
        <p:spPr>
          <a:xfrm>
            <a:off x="8181496" y="3687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7</a:t>
            </a:r>
            <a:endParaRPr lang="nl-NL" sz="1200" dirty="0"/>
          </a:p>
        </p:txBody>
      </p:sp>
      <p:sp>
        <p:nvSpPr>
          <p:cNvPr id="89" name="Oval 88"/>
          <p:cNvSpPr/>
          <p:nvPr/>
        </p:nvSpPr>
        <p:spPr>
          <a:xfrm>
            <a:off x="8206524" y="372479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Straight Connector 89"/>
          <p:cNvCxnSpPr>
            <a:stCxn id="92" idx="5"/>
            <a:endCxn id="89" idx="1"/>
          </p:cNvCxnSpPr>
          <p:nvPr/>
        </p:nvCxnSpPr>
        <p:spPr>
          <a:xfrm>
            <a:off x="8047197" y="3587253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42266" y="3377980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6</a:t>
            </a:r>
            <a:endParaRPr lang="nl-NL" sz="1200" dirty="0"/>
          </a:p>
        </p:txBody>
      </p:sp>
      <p:sp>
        <p:nvSpPr>
          <p:cNvPr id="92" name="Oval 91"/>
          <p:cNvSpPr/>
          <p:nvPr/>
        </p:nvSpPr>
        <p:spPr>
          <a:xfrm>
            <a:off x="7873755" y="341381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87" idx="5"/>
            <a:endCxn id="92" idx="1"/>
          </p:cNvCxnSpPr>
          <p:nvPr/>
        </p:nvCxnSpPr>
        <p:spPr>
          <a:xfrm>
            <a:off x="7709776" y="3284832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3" idx="5"/>
            <a:endCxn id="87" idx="1"/>
          </p:cNvCxnSpPr>
          <p:nvPr/>
        </p:nvCxnSpPr>
        <p:spPr>
          <a:xfrm>
            <a:off x="7386491" y="2991343"/>
            <a:ext cx="179601" cy="14980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385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diepte = 3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67175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diepte = 4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99581" y="4013132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diepte = 7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6879" y="1104832"/>
            <a:ext cx="617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Veronderstel dat we 7 integers willen opslaan in een BST.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612625" y="5130800"/>
            <a:ext cx="5909613" cy="508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63975" y="4787900"/>
            <a:ext cx="2281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6"/>
                </a:solidFill>
              </a:rPr>
              <a:t>meer gebalanceerd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93828" y="5638800"/>
            <a:ext cx="723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We willen gebalanceerde </a:t>
            </a:r>
            <a:r>
              <a:rPr lang="nl-NL" dirty="0" err="1" smtClean="0">
                <a:solidFill>
                  <a:srgbClr val="FF0000"/>
                </a:solidFill>
              </a:rPr>
              <a:t>BSTs</a:t>
            </a:r>
            <a:r>
              <a:rPr lang="nl-NL" dirty="0" smtClean="0">
                <a:solidFill>
                  <a:srgbClr val="FF0000"/>
                </a:solidFill>
              </a:rPr>
              <a:t> zodanig dat hun diepte klein is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bijgevolg de operaties op deze BST </a:t>
            </a:r>
            <a:r>
              <a:rPr lang="nl-NL" dirty="0" err="1" smtClean="0">
                <a:solidFill>
                  <a:srgbClr val="FF0000"/>
                </a:solidFill>
              </a:rPr>
              <a:t>efficient</a:t>
            </a:r>
            <a:r>
              <a:rPr lang="nl-NL" dirty="0" smtClean="0">
                <a:solidFill>
                  <a:srgbClr val="FF0000"/>
                </a:solidFill>
              </a:rPr>
              <a:t> worden uitgevoerd.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25749" y="1897626"/>
            <a:ext cx="1749754" cy="55399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NL" sz="1500" dirty="0" smtClean="0">
                <a:solidFill>
                  <a:srgbClr val="656565"/>
                </a:solidFill>
              </a:rPr>
              <a:t>ontaarde boom</a:t>
            </a:r>
          </a:p>
          <a:p>
            <a:r>
              <a:rPr lang="nl-NL" sz="1500" dirty="0">
                <a:solidFill>
                  <a:srgbClr val="008000"/>
                </a:solidFill>
              </a:rPr>
              <a:t>(</a:t>
            </a:r>
            <a:r>
              <a:rPr lang="nl-NL" sz="1500" dirty="0" err="1" smtClean="0">
                <a:solidFill>
                  <a:srgbClr val="008000"/>
                </a:solidFill>
              </a:rPr>
              <a:t>degenerate</a:t>
            </a:r>
            <a:r>
              <a:rPr lang="nl-NL" sz="1500" dirty="0">
                <a:solidFill>
                  <a:srgbClr val="008000"/>
                </a:solidFill>
              </a:rPr>
              <a:t> </a:t>
            </a:r>
            <a:r>
              <a:rPr lang="nl-NL" sz="1500" dirty="0" smtClean="0">
                <a:solidFill>
                  <a:srgbClr val="008000"/>
                </a:solidFill>
              </a:rPr>
              <a:t>tree)</a:t>
            </a:r>
            <a:endParaRPr lang="nl-NL" sz="15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3" grpId="0" animBg="1"/>
      <p:bldP spid="14" grpId="0" animBg="1"/>
      <p:bldP spid="18" grpId="0"/>
      <p:bldP spid="19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8" grpId="0"/>
      <p:bldP spid="49" grpId="0" animBg="1"/>
      <p:bldP spid="51" grpId="0"/>
      <p:bldP spid="52" grpId="0" animBg="1"/>
      <p:bldP spid="54" grpId="0"/>
      <p:bldP spid="55" grpId="0" animBg="1"/>
      <p:bldP spid="68" grpId="0"/>
      <p:bldP spid="69" grpId="0"/>
      <p:bldP spid="70" grpId="0" animBg="1"/>
      <p:bldP spid="71" grpId="0" animBg="1"/>
      <p:bldP spid="72" grpId="0"/>
      <p:bldP spid="73" grpId="0" animBg="1"/>
      <p:bldP spid="75" grpId="0"/>
      <p:bldP spid="76" grpId="0" animBg="1"/>
      <p:bldP spid="86" grpId="0"/>
      <p:bldP spid="87" grpId="0" animBg="1"/>
      <p:bldP spid="88" grpId="0"/>
      <p:bldP spid="89" grpId="0" animBg="1"/>
      <p:bldP spid="91" grpId="0"/>
      <p:bldP spid="92" grpId="0" animBg="1"/>
      <p:bldP spid="97" grpId="0"/>
      <p:bldP spid="98" grpId="0"/>
      <p:bldP spid="99" grpId="0"/>
      <p:bldP spid="100" grpId="0"/>
      <p:bldP spid="104" grpId="0"/>
      <p:bldP spid="105" grpId="0"/>
      <p:bldP spid="1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00093" y="307415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29" y="3498796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35813" y="4021602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5700" y="351597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815647" y="356438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1467190" y="405928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3012218" y="353462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430460" y="311845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44" idx="5"/>
            <a:endCxn id="43" idx="1"/>
          </p:cNvCxnSpPr>
          <p:nvPr/>
        </p:nvCxnSpPr>
        <p:spPr>
          <a:xfrm>
            <a:off x="2603902" y="3291899"/>
            <a:ext cx="438074" cy="272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42" idx="0"/>
          </p:cNvCxnSpPr>
          <p:nvPr/>
        </p:nvCxnSpPr>
        <p:spPr>
          <a:xfrm flipH="1">
            <a:off x="1568790" y="3737827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7"/>
            <a:endCxn id="44" idx="3"/>
          </p:cNvCxnSpPr>
          <p:nvPr/>
        </p:nvCxnSpPr>
        <p:spPr>
          <a:xfrm flipV="1">
            <a:off x="1989089" y="3291899"/>
            <a:ext cx="471129" cy="30224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14278" y="401632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2137189" y="405612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41" idx="5"/>
            <a:endCxn id="49" idx="0"/>
          </p:cNvCxnSpPr>
          <p:nvPr/>
        </p:nvCxnSpPr>
        <p:spPr>
          <a:xfrm>
            <a:off x="1989089" y="3737827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4130" y="3990754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3422919" y="402658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43" idx="5"/>
            <a:endCxn id="52" idx="0"/>
          </p:cNvCxnSpPr>
          <p:nvPr/>
        </p:nvCxnSpPr>
        <p:spPr>
          <a:xfrm>
            <a:off x="3185660" y="3708069"/>
            <a:ext cx="338859" cy="31851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8206" y="3993741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2649583" y="403142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 flipH="1">
            <a:off x="2751183" y="3709966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45853" y="2976571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64071" y="324944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2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5995560" y="32979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/>
          <p:cNvSpPr/>
          <p:nvPr/>
        </p:nvSpPr>
        <p:spPr>
          <a:xfrm>
            <a:off x="5676220" y="30208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6640722" y="386099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4</a:t>
            </a:r>
            <a:endParaRPr lang="nl-NL" sz="1200" dirty="0"/>
          </a:p>
        </p:txBody>
      </p:sp>
      <p:sp>
        <p:nvSpPr>
          <p:cNvPr id="73" name="Oval 72"/>
          <p:cNvSpPr/>
          <p:nvPr/>
        </p:nvSpPr>
        <p:spPr>
          <a:xfrm>
            <a:off x="6665750" y="39113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4" name="Straight Connector 73"/>
          <p:cNvCxnSpPr>
            <a:stCxn id="76" idx="5"/>
            <a:endCxn id="73" idx="1"/>
          </p:cNvCxnSpPr>
          <p:nvPr/>
        </p:nvCxnSpPr>
        <p:spPr>
          <a:xfrm>
            <a:off x="6506423" y="3773841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01492" y="3551868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3</a:t>
            </a:r>
            <a:endParaRPr lang="nl-NL" sz="1200" dirty="0"/>
          </a:p>
        </p:txBody>
      </p:sp>
      <p:sp>
        <p:nvSpPr>
          <p:cNvPr id="76" name="Oval 75"/>
          <p:cNvSpPr/>
          <p:nvPr/>
        </p:nvSpPr>
        <p:spPr>
          <a:xfrm>
            <a:off x="6332981" y="36003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Straight Connector 76"/>
          <p:cNvCxnSpPr>
            <a:stCxn id="70" idx="5"/>
            <a:endCxn id="76" idx="1"/>
          </p:cNvCxnSpPr>
          <p:nvPr/>
        </p:nvCxnSpPr>
        <p:spPr>
          <a:xfrm>
            <a:off x="6169002" y="3471420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5"/>
            <a:endCxn id="70" idx="1"/>
          </p:cNvCxnSpPr>
          <p:nvPr/>
        </p:nvCxnSpPr>
        <p:spPr>
          <a:xfrm>
            <a:off x="5849662" y="3194311"/>
            <a:ext cx="175656" cy="13342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57546" y="4169037"/>
            <a:ext cx="37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5</a:t>
            </a:r>
            <a:endParaRPr lang="nl-NL" sz="1200" dirty="0"/>
          </a:p>
        </p:txBody>
      </p:sp>
      <p:sp>
        <p:nvSpPr>
          <p:cNvPr id="87" name="Oval 86"/>
          <p:cNvSpPr/>
          <p:nvPr/>
        </p:nvSpPr>
        <p:spPr>
          <a:xfrm>
            <a:off x="6989035" y="420486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xtBox 87"/>
          <p:cNvSpPr txBox="1"/>
          <p:nvPr/>
        </p:nvSpPr>
        <p:spPr>
          <a:xfrm>
            <a:off x="7634197" y="478058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7</a:t>
            </a:r>
            <a:endParaRPr lang="nl-NL" sz="1200" dirty="0"/>
          </a:p>
        </p:txBody>
      </p:sp>
      <p:sp>
        <p:nvSpPr>
          <p:cNvPr id="89" name="Oval 88"/>
          <p:cNvSpPr/>
          <p:nvPr/>
        </p:nvSpPr>
        <p:spPr>
          <a:xfrm>
            <a:off x="7659225" y="48182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Straight Connector 89"/>
          <p:cNvCxnSpPr>
            <a:stCxn id="92" idx="5"/>
            <a:endCxn id="89" idx="1"/>
          </p:cNvCxnSpPr>
          <p:nvPr/>
        </p:nvCxnSpPr>
        <p:spPr>
          <a:xfrm>
            <a:off x="7499898" y="4680731"/>
            <a:ext cx="189085" cy="16729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94967" y="4471458"/>
            <a:ext cx="37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6</a:t>
            </a:r>
            <a:endParaRPr lang="nl-NL" sz="1200" dirty="0"/>
          </a:p>
        </p:txBody>
      </p:sp>
      <p:sp>
        <p:nvSpPr>
          <p:cNvPr id="92" name="Oval 91"/>
          <p:cNvSpPr/>
          <p:nvPr/>
        </p:nvSpPr>
        <p:spPr>
          <a:xfrm>
            <a:off x="7326456" y="45072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87" idx="5"/>
            <a:endCxn id="92" idx="1"/>
          </p:cNvCxnSpPr>
          <p:nvPr/>
        </p:nvCxnSpPr>
        <p:spPr>
          <a:xfrm>
            <a:off x="7162477" y="4378310"/>
            <a:ext cx="193737" cy="1587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3" idx="5"/>
            <a:endCxn id="87" idx="1"/>
          </p:cNvCxnSpPr>
          <p:nvPr/>
        </p:nvCxnSpPr>
        <p:spPr>
          <a:xfrm>
            <a:off x="6839192" y="4084821"/>
            <a:ext cx="179601" cy="14980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16262" y="5191379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diepte = 3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52282" y="5106610"/>
            <a:ext cx="12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diepte = 7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6879" y="1104832"/>
            <a:ext cx="760624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Blijven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BSTs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niet van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 of meer gebalanceerd?</a:t>
            </a:r>
          </a:p>
          <a:p>
            <a:pPr>
              <a:spcBef>
                <a:spcPts val="600"/>
              </a:spcBef>
            </a:pP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nl-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Neen, dit hangt heel sterk af van de volgorde waarin waarden </a:t>
            </a:r>
          </a:p>
          <a:p>
            <a:r>
              <a:rPr lang="nl-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worden toegevoegd of verwijderd.</a:t>
            </a:r>
            <a:endParaRPr lang="nl-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4968" y="2368273"/>
            <a:ext cx="314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Toevoegen van 4 2 6 1 3 5 7</a:t>
            </a:r>
          </a:p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levert 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58720" y="2360425"/>
            <a:ext cx="314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Toevoegen van 1 2 3 4 5 6 7</a:t>
            </a:r>
          </a:p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levert 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8" grpId="0"/>
      <p:bldP spid="49" grpId="0" animBg="1"/>
      <p:bldP spid="51" grpId="0"/>
      <p:bldP spid="52" grpId="0" animBg="1"/>
      <p:bldP spid="54" grpId="0"/>
      <p:bldP spid="55" grpId="0" animBg="1"/>
      <p:bldP spid="68" grpId="0"/>
      <p:bldP spid="69" grpId="0"/>
      <p:bldP spid="70" grpId="0" animBg="1"/>
      <p:bldP spid="71" grpId="0" animBg="1"/>
      <p:bldP spid="72" grpId="0"/>
      <p:bldP spid="73" grpId="0" animBg="1"/>
      <p:bldP spid="75" grpId="0"/>
      <p:bldP spid="76" grpId="0" animBg="1"/>
      <p:bldP spid="86" grpId="0"/>
      <p:bldP spid="87" grpId="0" animBg="1"/>
      <p:bldP spid="88" grpId="0"/>
      <p:bldP spid="89" grpId="0" animBg="1"/>
      <p:bldP spid="91" grpId="0"/>
      <p:bldP spid="92" grpId="0" animBg="1"/>
      <p:bldP spid="97" grpId="0"/>
      <p:bldP spid="99" grpId="0"/>
      <p:bldP spid="79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Zelf-balancerende BST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424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Datastructuren die een BST implementeren zodanig dat zijn diepte automatisch klein blijft.</a:t>
            </a:r>
          </a:p>
          <a:p>
            <a:pPr lvl="8">
              <a:spcBef>
                <a:spcPts val="1080"/>
              </a:spcBef>
            </a:pPr>
            <a:r>
              <a:rPr lang="nl-NL" sz="2000" dirty="0" smtClean="0"/>
              <a:t>2-3 tree</a:t>
            </a:r>
          </a:p>
          <a:p>
            <a:pPr lvl="8">
              <a:spcBef>
                <a:spcPts val="1080"/>
              </a:spcBef>
            </a:pPr>
            <a:r>
              <a:rPr lang="nl-NL" sz="2000" dirty="0" smtClean="0"/>
              <a:t>AA tree</a:t>
            </a:r>
          </a:p>
          <a:p>
            <a:pPr lvl="8">
              <a:spcBef>
                <a:spcPts val="1200"/>
              </a:spcBef>
            </a:pPr>
            <a:r>
              <a:rPr lang="nl-NL" sz="2000" dirty="0" smtClean="0"/>
              <a:t>AVL tree</a:t>
            </a:r>
          </a:p>
          <a:p>
            <a:pPr lvl="8">
              <a:spcBef>
                <a:spcPts val="1080"/>
              </a:spcBef>
            </a:pPr>
            <a:r>
              <a:rPr lang="nl-NL" sz="2000" dirty="0" smtClean="0"/>
              <a:t>Red-black tree</a:t>
            </a:r>
          </a:p>
          <a:p>
            <a:pPr lvl="8">
              <a:spcBef>
                <a:spcPts val="1080"/>
              </a:spcBef>
            </a:pPr>
            <a:r>
              <a:rPr lang="nl-NL" sz="2000" dirty="0" err="1" smtClean="0"/>
              <a:t>Scapegoat</a:t>
            </a:r>
            <a:r>
              <a:rPr lang="nl-NL" sz="2000" dirty="0" smtClean="0"/>
              <a:t> tree</a:t>
            </a:r>
          </a:p>
          <a:p>
            <a:pPr lvl="8">
              <a:spcBef>
                <a:spcPts val="1080"/>
              </a:spcBef>
            </a:pPr>
            <a:r>
              <a:rPr lang="nl-NL" sz="2000" dirty="0" err="1" smtClean="0"/>
              <a:t>Splay</a:t>
            </a:r>
            <a:r>
              <a:rPr lang="nl-NL" sz="2000" dirty="0" smtClean="0"/>
              <a:t> tree</a:t>
            </a:r>
          </a:p>
          <a:p>
            <a:pPr lvl="8">
              <a:spcBef>
                <a:spcPts val="1080"/>
              </a:spcBef>
            </a:pPr>
            <a:r>
              <a:rPr lang="nl-NL" sz="2000" dirty="0" err="1" smtClean="0"/>
              <a:t>Treap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391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68792" y="2783677"/>
            <a:ext cx="5358999" cy="587730"/>
          </a:xfrm>
        </p:spPr>
        <p:txBody>
          <a:bodyPr/>
          <a:lstStyle/>
          <a:p>
            <a:pPr algn="ctr"/>
            <a:r>
              <a:rPr lang="nl-NL" sz="4000" spc="300" dirty="0" smtClean="0">
                <a:latin typeface="Chalkduster"/>
                <a:cs typeface="Chalkduster"/>
              </a:rPr>
              <a:t>Binaire zoekbomen</a:t>
            </a:r>
            <a:endParaRPr lang="nl-NL" sz="4000" spc="3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0610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2102572" y="5010874"/>
            <a:ext cx="4562764" cy="988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241117" y="4014006"/>
            <a:ext cx="4285673" cy="81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Toevoegen aan een binaire 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 smtClean="0">
                <a:solidFill>
                  <a:srgbClr val="595959"/>
                </a:solidFill>
                <a:cs typeface="Times New Roman"/>
              </a:rPr>
              <a:t>Recursieve implementatie:</a:t>
            </a:r>
            <a:endParaRPr lang="nl-NL" sz="2000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28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B0F0"/>
                </a:solidFill>
              </a:rPr>
              <a:t>addNode</a:t>
            </a:r>
            <a:r>
              <a:rPr lang="nl-BE" dirty="0" smtClean="0">
                <a:solidFill>
                  <a:srgbClr val="00B0F0"/>
                </a:solidFill>
              </a:rPr>
              <a:t>(data) : </a:t>
            </a:r>
            <a:r>
              <a:rPr lang="nl-BE" dirty="0" err="1" smtClean="0">
                <a:solidFill>
                  <a:srgbClr val="00B0F0"/>
                </a:solidFill>
              </a:rPr>
              <a:t>boolean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915698" y="2028847"/>
            <a:ext cx="62979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BE" sz="1400" dirty="0"/>
              <a:t>als data is leeg </a:t>
            </a:r>
            <a:r>
              <a:rPr lang="nl-BE" sz="1400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nl-BE" sz="1400" dirty="0" smtClean="0"/>
              <a:t> </a:t>
            </a:r>
            <a:r>
              <a:rPr lang="nl-BE" sz="1400" dirty="0"/>
              <a:t>gooi exception</a:t>
            </a:r>
            <a:r>
              <a:rPr lang="nl-BE" sz="14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a</a:t>
            </a:r>
            <a:r>
              <a:rPr lang="nl-BE" sz="1400" dirty="0" smtClean="0"/>
              <a:t>ls boom is leeg: </a:t>
            </a:r>
          </a:p>
          <a:p>
            <a:pPr marL="742950" lvl="1" indent="-285750">
              <a:buFontTx/>
              <a:buChar char="-"/>
            </a:pPr>
            <a:r>
              <a:rPr lang="nl-BE" sz="1400" dirty="0" smtClean="0"/>
              <a:t>root = boom met this.data = data</a:t>
            </a:r>
            <a:endParaRPr lang="nl-BE" sz="1400" dirty="0"/>
          </a:p>
          <a:p>
            <a:pPr marL="285750" indent="-285750">
              <a:buFontTx/>
              <a:buChar char="-"/>
            </a:pPr>
            <a:r>
              <a:rPr lang="nl-BE" sz="1400" dirty="0"/>
              <a:t>anders:</a:t>
            </a:r>
          </a:p>
          <a:p>
            <a:pPr marL="742950" lvl="1" indent="-285750">
              <a:buFontTx/>
              <a:buChar char="-"/>
            </a:pPr>
            <a:r>
              <a:rPr lang="nl-BE" sz="1400" dirty="0"/>
              <a:t> </a:t>
            </a:r>
            <a:r>
              <a:rPr lang="nl-BE" sz="1400" dirty="0">
                <a:solidFill>
                  <a:srgbClr val="FF0000"/>
                </a:solidFill>
              </a:rPr>
              <a:t>als data gelijk aan </a:t>
            </a:r>
            <a:r>
              <a:rPr lang="nl-BE" sz="1400" dirty="0" err="1">
                <a:solidFill>
                  <a:srgbClr val="FF0000"/>
                </a:solidFill>
              </a:rPr>
              <a:t>this.data</a:t>
            </a:r>
            <a:r>
              <a:rPr lang="nl-BE" sz="1400" dirty="0"/>
              <a:t>:</a:t>
            </a:r>
          </a:p>
          <a:p>
            <a:pPr lvl="1"/>
            <a:r>
              <a:rPr lang="nl-BE" sz="1400" dirty="0"/>
              <a:t>	- return </a:t>
            </a:r>
            <a:r>
              <a:rPr lang="nl-BE" sz="1400" dirty="0" err="1"/>
              <a:t>false</a:t>
            </a:r>
            <a:r>
              <a:rPr lang="nl-BE" sz="1400" dirty="0"/>
              <a:t> </a:t>
            </a:r>
            <a:r>
              <a:rPr lang="nl-BE" sz="1400" i="1" dirty="0">
                <a:solidFill>
                  <a:schemeClr val="bg1">
                    <a:lumMod val="50000"/>
                  </a:schemeClr>
                </a:solidFill>
              </a:rPr>
              <a:t>// data komt al voor</a:t>
            </a:r>
          </a:p>
          <a:p>
            <a:r>
              <a:rPr lang="nl-BE" sz="1400" dirty="0"/>
              <a:t>	</a:t>
            </a:r>
            <a:r>
              <a:rPr lang="nl-BE" sz="1400" dirty="0">
                <a:solidFill>
                  <a:srgbClr val="FF0000"/>
                </a:solidFill>
              </a:rPr>
              <a:t> anders:</a:t>
            </a:r>
          </a:p>
          <a:p>
            <a:r>
              <a:rPr lang="nl-BE" sz="1400" dirty="0"/>
              <a:t>	 - </a:t>
            </a:r>
            <a:r>
              <a:rPr lang="nl-BE" sz="1400" dirty="0">
                <a:solidFill>
                  <a:srgbClr val="FF0000"/>
                </a:solidFill>
              </a:rPr>
              <a:t>als data &lt; </a:t>
            </a:r>
            <a:r>
              <a:rPr lang="nl-BE" sz="1400" dirty="0" err="1">
                <a:solidFill>
                  <a:srgbClr val="FF0000"/>
                </a:solidFill>
              </a:rPr>
              <a:t>this.data</a:t>
            </a:r>
            <a:r>
              <a:rPr lang="nl-BE" sz="1400" dirty="0"/>
              <a:t>:</a:t>
            </a:r>
          </a:p>
          <a:p>
            <a:r>
              <a:rPr lang="nl-BE" sz="1400" dirty="0"/>
              <a:t>	        als </a:t>
            </a:r>
            <a:r>
              <a:rPr lang="nl-BE" sz="1400" dirty="0" err="1"/>
              <a:t>linkerboom</a:t>
            </a:r>
            <a:r>
              <a:rPr lang="nl-BE" sz="1400" dirty="0"/>
              <a:t> is leeg :</a:t>
            </a:r>
          </a:p>
          <a:p>
            <a:r>
              <a:rPr lang="nl-BE" sz="1400" dirty="0"/>
              <a:t>		</a:t>
            </a:r>
            <a:r>
              <a:rPr lang="nl-BE" sz="1400" dirty="0" err="1"/>
              <a:t>linkerboom</a:t>
            </a:r>
            <a:r>
              <a:rPr lang="nl-BE" sz="1400" dirty="0"/>
              <a:t> = boom met 1 blad nl data</a:t>
            </a:r>
          </a:p>
          <a:p>
            <a:r>
              <a:rPr lang="nl-BE" sz="1400" dirty="0"/>
              <a:t>		return </a:t>
            </a:r>
            <a:r>
              <a:rPr lang="nl-BE" sz="1400" dirty="0" err="1"/>
              <a:t>true</a:t>
            </a:r>
            <a:endParaRPr lang="nl-BE" sz="1400" dirty="0"/>
          </a:p>
          <a:p>
            <a:r>
              <a:rPr lang="nl-BE" sz="1400" dirty="0"/>
              <a:t>	         anders: return </a:t>
            </a:r>
            <a:r>
              <a:rPr lang="nl-BE" sz="1400" b="1" dirty="0"/>
              <a:t>voeg data toe aan </a:t>
            </a:r>
            <a:r>
              <a:rPr lang="nl-BE" sz="1400" b="1" dirty="0" err="1"/>
              <a:t>linkerboom</a:t>
            </a:r>
            <a:r>
              <a:rPr lang="nl-BE" sz="1400" dirty="0"/>
              <a:t>	</a:t>
            </a:r>
          </a:p>
          <a:p>
            <a:r>
              <a:rPr lang="nl-BE" sz="1400" dirty="0"/>
              <a:t>	- </a:t>
            </a:r>
            <a:r>
              <a:rPr lang="nl-BE" sz="1400" dirty="0">
                <a:solidFill>
                  <a:srgbClr val="FF0000"/>
                </a:solidFill>
              </a:rPr>
              <a:t>anders</a:t>
            </a:r>
            <a:r>
              <a:rPr lang="nl-BE" sz="1400" dirty="0"/>
              <a:t>: </a:t>
            </a:r>
          </a:p>
          <a:p>
            <a:r>
              <a:rPr lang="nl-BE" sz="1400" dirty="0"/>
              <a:t>	    </a:t>
            </a:r>
            <a:r>
              <a:rPr lang="nl-BE" sz="1400" dirty="0" smtClean="0"/>
              <a:t>als </a:t>
            </a:r>
            <a:r>
              <a:rPr lang="nl-BE" sz="1400" dirty="0"/>
              <a:t>rechterboom is leeg:</a:t>
            </a:r>
          </a:p>
          <a:p>
            <a:r>
              <a:rPr lang="nl-BE" sz="1400" dirty="0"/>
              <a:t>		</a:t>
            </a:r>
            <a:r>
              <a:rPr lang="nl-BE" sz="1400" dirty="0" smtClean="0"/>
              <a:t>rechterboom </a:t>
            </a:r>
            <a:r>
              <a:rPr lang="nl-BE" sz="1400" dirty="0"/>
              <a:t>= boom met 1 blad nl data</a:t>
            </a:r>
          </a:p>
          <a:p>
            <a:r>
              <a:rPr lang="nl-BE" sz="1400" dirty="0"/>
              <a:t>		</a:t>
            </a:r>
            <a:r>
              <a:rPr lang="nl-BE" sz="1400" dirty="0" smtClean="0"/>
              <a:t>return </a:t>
            </a:r>
            <a:r>
              <a:rPr lang="nl-BE" sz="1400" dirty="0" err="1"/>
              <a:t>true</a:t>
            </a:r>
            <a:endParaRPr lang="nl-BE" sz="1400" dirty="0"/>
          </a:p>
          <a:p>
            <a:r>
              <a:rPr lang="nl-BE" sz="1400" dirty="0"/>
              <a:t>	           </a:t>
            </a:r>
            <a:r>
              <a:rPr lang="nl-BE" sz="1400" dirty="0" smtClean="0"/>
              <a:t>anders</a:t>
            </a:r>
            <a:r>
              <a:rPr lang="nl-BE" sz="1400" dirty="0"/>
              <a:t>: return </a:t>
            </a:r>
            <a:r>
              <a:rPr lang="nl-BE" sz="1400" b="1" dirty="0"/>
              <a:t>voeg data toe aan rechterboom</a:t>
            </a:r>
            <a:r>
              <a:rPr lang="nl-BE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63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3180527" y="4707921"/>
            <a:ext cx="3842327" cy="448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180527" y="4128118"/>
            <a:ext cx="3842327" cy="443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404672" y="3500045"/>
            <a:ext cx="2697018" cy="249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Verwijderen uit een binaire 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 smtClean="0">
                <a:solidFill>
                  <a:srgbClr val="595959"/>
                </a:solidFill>
                <a:cs typeface="Times New Roman"/>
              </a:rPr>
              <a:t>Recursieve implementatie:</a:t>
            </a:r>
            <a:endParaRPr lang="nl-NL" sz="2000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B0F0"/>
                </a:solidFill>
              </a:rPr>
              <a:t>removeNode</a:t>
            </a:r>
            <a:r>
              <a:rPr lang="nl-BE" dirty="0" smtClean="0">
                <a:solidFill>
                  <a:srgbClr val="00B0F0"/>
                </a:solidFill>
              </a:rPr>
              <a:t>(data) : </a:t>
            </a:r>
            <a:r>
              <a:rPr lang="nl-BE" dirty="0" err="1" smtClean="0">
                <a:solidFill>
                  <a:srgbClr val="00B0F0"/>
                </a:solidFill>
              </a:rPr>
              <a:t>boolean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42819" y="2133600"/>
            <a:ext cx="731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</a:t>
            </a:r>
            <a:r>
              <a:rPr lang="nl-BE" sz="1400" dirty="0" smtClean="0"/>
              <a:t>ls boom is leeg</a:t>
            </a:r>
          </a:p>
          <a:p>
            <a:r>
              <a:rPr lang="nl-BE" sz="1400" dirty="0" smtClean="0"/>
              <a:t>	return false </a:t>
            </a:r>
            <a:r>
              <a:rPr lang="nl-BE" sz="1400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nl-BE" sz="1400" i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nl-BE" sz="1400" i="1" dirty="0">
                <a:solidFill>
                  <a:schemeClr val="bg1">
                    <a:lumMod val="50000"/>
                  </a:schemeClr>
                </a:solidFill>
              </a:rPr>
              <a:t>komt niet </a:t>
            </a:r>
            <a:r>
              <a:rPr lang="nl-BE" sz="1400" i="1" dirty="0" smtClean="0">
                <a:solidFill>
                  <a:schemeClr val="bg1">
                    <a:lumMod val="50000"/>
                  </a:schemeClr>
                </a:solidFill>
              </a:rPr>
              <a:t>voor in lege boom</a:t>
            </a:r>
            <a:endParaRPr lang="nl-BE" sz="1400" dirty="0" smtClean="0"/>
          </a:p>
          <a:p>
            <a:r>
              <a:rPr lang="nl-BE" sz="1400" dirty="0" smtClean="0"/>
              <a:t>als data is leeg</a:t>
            </a:r>
            <a:r>
              <a:rPr lang="nl-BE" sz="1400" dirty="0"/>
              <a:t>	</a:t>
            </a:r>
            <a:endParaRPr lang="nl-BE" sz="1400" dirty="0" smtClean="0"/>
          </a:p>
          <a:p>
            <a:r>
              <a:rPr lang="nl-BE" sz="1400" dirty="0"/>
              <a:t>	</a:t>
            </a:r>
            <a:r>
              <a:rPr lang="nl-BE" sz="1400" dirty="0" smtClean="0"/>
              <a:t>return false </a:t>
            </a:r>
            <a:r>
              <a:rPr lang="nl-BE" sz="1400" i="1" dirty="0" smtClean="0">
                <a:solidFill>
                  <a:schemeClr val="bg1">
                    <a:lumMod val="50000"/>
                  </a:schemeClr>
                </a:solidFill>
              </a:rPr>
              <a:t>// lege data komt niet voor in boom </a:t>
            </a:r>
          </a:p>
          <a:p>
            <a:r>
              <a:rPr lang="nl-BE" sz="1400" dirty="0" smtClean="0"/>
              <a:t> anders: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als data gelijk aan </a:t>
            </a:r>
            <a:r>
              <a:rPr lang="nl-BE" sz="1400" dirty="0" err="1" smtClean="0"/>
              <a:t>this.data</a:t>
            </a:r>
            <a:r>
              <a:rPr lang="nl-BE" sz="1400" dirty="0" smtClean="0"/>
              <a:t>: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 gevonden, zie volgende slide * </a:t>
            </a:r>
            <a:endParaRPr lang="nl-BE" sz="14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BE" sz="1400" dirty="0"/>
              <a:t>	</a:t>
            </a:r>
            <a:r>
              <a:rPr lang="nl-BE" sz="1400" dirty="0" smtClean="0"/>
              <a:t> anders: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  als data &lt; </a:t>
            </a:r>
            <a:r>
              <a:rPr lang="nl-BE" sz="1400" dirty="0" err="1" smtClean="0"/>
              <a:t>this.data</a:t>
            </a:r>
            <a:r>
              <a:rPr lang="nl-BE" sz="1400" dirty="0" smtClean="0"/>
              <a:t> :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	als </a:t>
            </a:r>
            <a:r>
              <a:rPr lang="nl-BE" sz="1400" dirty="0" err="1" smtClean="0"/>
              <a:t>linkerboom</a:t>
            </a:r>
            <a:r>
              <a:rPr lang="nl-BE" sz="1400" dirty="0" smtClean="0"/>
              <a:t> is leeg return </a:t>
            </a:r>
            <a:r>
              <a:rPr lang="nl-BE" sz="1400" dirty="0" err="1" smtClean="0"/>
              <a:t>false</a:t>
            </a:r>
            <a:r>
              <a:rPr lang="nl-BE" sz="1400" dirty="0" smtClean="0"/>
              <a:t>;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	anders return verwijder data uit </a:t>
            </a:r>
            <a:r>
              <a:rPr lang="nl-BE" sz="1400" dirty="0" err="1" smtClean="0"/>
              <a:t>linkerboom</a:t>
            </a:r>
            <a:endParaRPr lang="nl-BE" sz="1400" dirty="0" smtClean="0"/>
          </a:p>
          <a:p>
            <a:r>
              <a:rPr lang="nl-BE" sz="1400" dirty="0"/>
              <a:t>	</a:t>
            </a:r>
            <a:r>
              <a:rPr lang="nl-BE" sz="1400" dirty="0" smtClean="0"/>
              <a:t>	</a:t>
            </a:r>
            <a:r>
              <a:rPr lang="nl-BE" sz="1400" dirty="0"/>
              <a:t> </a:t>
            </a:r>
            <a:r>
              <a:rPr lang="nl-BE" sz="1400" dirty="0" smtClean="0"/>
              <a:t>anders: 	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	als rechterboom is leeg return </a:t>
            </a:r>
            <a:r>
              <a:rPr lang="nl-BE" sz="1400" dirty="0" err="1" smtClean="0"/>
              <a:t>false</a:t>
            </a:r>
            <a:endParaRPr lang="nl-BE" sz="1400" dirty="0" smtClean="0"/>
          </a:p>
          <a:p>
            <a:r>
              <a:rPr lang="nl-BE" sz="1400" dirty="0"/>
              <a:t>	</a:t>
            </a:r>
            <a:r>
              <a:rPr lang="nl-BE" sz="1400" dirty="0" smtClean="0"/>
              <a:t>		anders return verwijder data uit rechterboom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249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Verwijderen uit een binaire zoekboom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05" y="1407131"/>
            <a:ext cx="3557495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2000" dirty="0" smtClean="0">
                <a:solidFill>
                  <a:srgbClr val="595959"/>
                </a:solidFill>
                <a:cs typeface="Times New Roman"/>
              </a:rPr>
              <a:t>Recursieve implementatie:</a:t>
            </a:r>
            <a:endParaRPr lang="nl-NL" sz="2000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42818" y="2133600"/>
            <a:ext cx="87011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</a:t>
            </a:r>
            <a:r>
              <a:rPr lang="nl-BE" dirty="0" smtClean="0"/>
              <a:t>* gevonden dus </a:t>
            </a:r>
            <a:r>
              <a:rPr lang="nl-BE" dirty="0" err="1" smtClean="0"/>
              <a:t>this.data</a:t>
            </a:r>
            <a:r>
              <a:rPr lang="nl-BE" dirty="0" smtClean="0"/>
              <a:t> is gelijk aan data</a:t>
            </a:r>
          </a:p>
          <a:p>
            <a:endParaRPr lang="nl-BE" sz="1400" dirty="0"/>
          </a:p>
          <a:p>
            <a:r>
              <a:rPr lang="nl-BE" sz="1400" dirty="0" smtClean="0"/>
              <a:t>als (</a:t>
            </a:r>
            <a:r>
              <a:rPr lang="nl-BE" sz="1400" dirty="0" err="1" smtClean="0"/>
              <a:t>this.isLeaf</a:t>
            </a:r>
            <a:r>
              <a:rPr lang="nl-BE" sz="1400" dirty="0" smtClean="0"/>
              <a:t>())  : </a:t>
            </a:r>
            <a:r>
              <a:rPr lang="nl-BE" sz="1400" i="1" dirty="0" smtClean="0">
                <a:solidFill>
                  <a:srgbClr val="6D6D6D"/>
                </a:solidFill>
              </a:rPr>
              <a:t>// boom bestaande uit 1 knoop met gevonden data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- </a:t>
            </a:r>
            <a:r>
              <a:rPr lang="nl-BE" sz="1400" dirty="0" err="1" smtClean="0"/>
              <a:t>this.data</a:t>
            </a:r>
            <a:r>
              <a:rPr lang="nl-BE" sz="1400" dirty="0" smtClean="0"/>
              <a:t>= </a:t>
            </a:r>
            <a:r>
              <a:rPr lang="nl-BE" sz="1400" dirty="0" err="1" smtClean="0"/>
              <a:t>null</a:t>
            </a:r>
            <a:endParaRPr lang="nl-BE" sz="1400" dirty="0" smtClean="0">
              <a:solidFill>
                <a:srgbClr val="00B050"/>
              </a:solidFill>
            </a:endParaRPr>
          </a:p>
          <a:p>
            <a:r>
              <a:rPr lang="nl-BE" sz="1400" dirty="0"/>
              <a:t>	</a:t>
            </a:r>
            <a:r>
              <a:rPr lang="nl-BE" sz="1400" dirty="0" smtClean="0"/>
              <a:t>- return </a:t>
            </a:r>
            <a:r>
              <a:rPr lang="nl-BE" sz="1400" dirty="0" err="1" smtClean="0"/>
              <a:t>true</a:t>
            </a:r>
            <a:endParaRPr lang="nl-BE" sz="1400" dirty="0" smtClean="0"/>
          </a:p>
          <a:p>
            <a:r>
              <a:rPr lang="nl-BE" sz="1400" dirty="0"/>
              <a:t>a</a:t>
            </a:r>
            <a:r>
              <a:rPr lang="nl-BE" sz="1400" dirty="0" smtClean="0"/>
              <a:t>nders: </a:t>
            </a:r>
            <a:r>
              <a:rPr lang="nl-BE" sz="1400" i="1" dirty="0" smtClean="0">
                <a:solidFill>
                  <a:srgbClr val="6D6D6D"/>
                </a:solidFill>
              </a:rPr>
              <a:t>// of linker- of rechterdeelboom is niet leeg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als (</a:t>
            </a:r>
            <a:r>
              <a:rPr lang="nl-BE" sz="1400" dirty="0" err="1" smtClean="0"/>
              <a:t>left</a:t>
            </a:r>
            <a:r>
              <a:rPr lang="nl-BE" sz="1400" dirty="0" smtClean="0"/>
              <a:t> != </a:t>
            </a:r>
            <a:r>
              <a:rPr lang="nl-BE" sz="1400" dirty="0" err="1" smtClean="0"/>
              <a:t>null</a:t>
            </a:r>
            <a:r>
              <a:rPr lang="nl-BE" sz="1400" dirty="0" smtClean="0"/>
              <a:t>): </a:t>
            </a:r>
            <a:r>
              <a:rPr lang="nl-BE" sz="1400" i="1" dirty="0" smtClean="0">
                <a:solidFill>
                  <a:srgbClr val="6D6D6D"/>
                </a:solidFill>
              </a:rPr>
              <a:t>//linkerdeelboom is niet leeg</a:t>
            </a:r>
          </a:p>
          <a:p>
            <a:r>
              <a:rPr lang="nl-BE" sz="1400" dirty="0"/>
              <a:t>	</a:t>
            </a:r>
            <a:r>
              <a:rPr lang="nl-BE" sz="1400" dirty="0" smtClean="0"/>
              <a:t>	- </a:t>
            </a:r>
            <a:r>
              <a:rPr lang="nl-BE" sz="1400" dirty="0" err="1" smtClean="0"/>
              <a:t>zoekGrootsteDataLinks</a:t>
            </a:r>
            <a:r>
              <a:rPr lang="nl-BE" sz="1400" dirty="0" smtClean="0"/>
              <a:t> </a:t>
            </a:r>
            <a:r>
              <a:rPr lang="nl-BE" sz="1400" dirty="0" smtClean="0">
                <a:sym typeface="Wingdings" panose="05000000000000000000" pitchFamily="2" charset="2"/>
              </a:rPr>
              <a:t> gl</a:t>
            </a:r>
          </a:p>
          <a:p>
            <a:r>
              <a:rPr lang="nl-BE" sz="1400" dirty="0">
                <a:sym typeface="Wingdings" panose="05000000000000000000" pitchFamily="2" charset="2"/>
              </a:rPr>
              <a:t>	</a:t>
            </a:r>
            <a:r>
              <a:rPr lang="nl-BE" sz="1400" dirty="0" smtClean="0">
                <a:sym typeface="Wingdings" panose="05000000000000000000" pitchFamily="2" charset="2"/>
              </a:rPr>
              <a:t>	- vervang </a:t>
            </a:r>
            <a:r>
              <a:rPr lang="nl-BE" sz="1400" dirty="0" err="1" smtClean="0">
                <a:sym typeface="Wingdings" panose="05000000000000000000" pitchFamily="2" charset="2"/>
              </a:rPr>
              <a:t>this.data</a:t>
            </a:r>
            <a:r>
              <a:rPr lang="nl-BE" sz="1400" dirty="0" smtClean="0">
                <a:sym typeface="Wingdings" panose="05000000000000000000" pitchFamily="2" charset="2"/>
              </a:rPr>
              <a:t> door gl</a:t>
            </a:r>
          </a:p>
          <a:p>
            <a:r>
              <a:rPr lang="nl-BE" sz="1400" dirty="0">
                <a:sym typeface="Wingdings" panose="05000000000000000000" pitchFamily="2" charset="2"/>
              </a:rPr>
              <a:t>	</a:t>
            </a:r>
            <a:r>
              <a:rPr lang="nl-BE" sz="1400" dirty="0" smtClean="0">
                <a:sym typeface="Wingdings" panose="05000000000000000000" pitchFamily="2" charset="2"/>
              </a:rPr>
              <a:t>	- verwijder gl uit linkerdeelboom </a:t>
            </a:r>
            <a:r>
              <a:rPr lang="nl-BE" sz="1400" dirty="0">
                <a:solidFill>
                  <a:srgbClr val="00B050"/>
                </a:solidFill>
                <a:sym typeface="Wingdings" panose="05000000000000000000" pitchFamily="2" charset="2"/>
              </a:rPr>
              <a:t> blaadje moet nog opgeruimd worden</a:t>
            </a:r>
            <a:endParaRPr lang="nl-BE" sz="1400" dirty="0">
              <a:solidFill>
                <a:srgbClr val="00B050"/>
              </a:solidFill>
            </a:endParaRPr>
          </a:p>
          <a:p>
            <a:endParaRPr lang="nl-BE" sz="1400" dirty="0" smtClean="0">
              <a:sym typeface="Wingdings" panose="05000000000000000000" pitchFamily="2" charset="2"/>
            </a:endParaRPr>
          </a:p>
          <a:p>
            <a:r>
              <a:rPr lang="nl-BE" sz="1400" dirty="0">
                <a:sym typeface="Wingdings" panose="05000000000000000000" pitchFamily="2" charset="2"/>
              </a:rPr>
              <a:t>	</a:t>
            </a:r>
            <a:r>
              <a:rPr lang="nl-BE" sz="1400" dirty="0" smtClean="0">
                <a:sym typeface="Wingdings" panose="05000000000000000000" pitchFamily="2" charset="2"/>
              </a:rPr>
              <a:t>	return </a:t>
            </a:r>
            <a:r>
              <a:rPr lang="nl-BE" sz="1400" dirty="0" err="1" smtClean="0">
                <a:sym typeface="Wingdings" panose="05000000000000000000" pitchFamily="2" charset="2"/>
              </a:rPr>
              <a:t>true</a:t>
            </a:r>
            <a:endParaRPr lang="nl-BE" sz="1400" dirty="0" smtClean="0">
              <a:sym typeface="Wingdings" panose="05000000000000000000" pitchFamily="2" charset="2"/>
            </a:endParaRPr>
          </a:p>
          <a:p>
            <a:r>
              <a:rPr lang="nl-BE" sz="1400" dirty="0">
                <a:sym typeface="Wingdings" panose="05000000000000000000" pitchFamily="2" charset="2"/>
              </a:rPr>
              <a:t>	</a:t>
            </a:r>
            <a:r>
              <a:rPr lang="nl-BE" sz="1400" dirty="0" smtClean="0">
                <a:sym typeface="Wingdings" panose="05000000000000000000" pitchFamily="2" charset="2"/>
              </a:rPr>
              <a:t>anders: </a:t>
            </a:r>
            <a:r>
              <a:rPr lang="nl-BE" sz="1400" i="1" dirty="0" smtClean="0">
                <a:solidFill>
                  <a:srgbClr val="6D6D6D"/>
                </a:solidFill>
                <a:sym typeface="Wingdings" panose="05000000000000000000" pitchFamily="2" charset="2"/>
              </a:rPr>
              <a:t>// rechterdeelboom is niet leeg</a:t>
            </a:r>
          </a:p>
          <a:p>
            <a:r>
              <a:rPr lang="nl-BE" sz="1400" dirty="0" smtClean="0"/>
              <a:t>		- </a:t>
            </a:r>
            <a:r>
              <a:rPr lang="nl-BE" sz="1400" dirty="0" err="1" smtClean="0"/>
              <a:t>zoekKleinsteDataRechts</a:t>
            </a:r>
            <a:r>
              <a:rPr lang="nl-BE" sz="1400" dirty="0" smtClean="0"/>
              <a:t> </a:t>
            </a:r>
            <a:r>
              <a:rPr lang="nl-BE" sz="1400" dirty="0" smtClean="0">
                <a:sym typeface="Wingdings" panose="05000000000000000000" pitchFamily="2" charset="2"/>
              </a:rPr>
              <a:t> </a:t>
            </a:r>
            <a:r>
              <a:rPr lang="nl-BE" sz="1400" dirty="0" err="1" smtClean="0">
                <a:sym typeface="Wingdings" panose="05000000000000000000" pitchFamily="2" charset="2"/>
              </a:rPr>
              <a:t>kr</a:t>
            </a:r>
            <a:endParaRPr lang="nl-BE" sz="1400" dirty="0">
              <a:sym typeface="Wingdings" panose="05000000000000000000" pitchFamily="2" charset="2"/>
            </a:endParaRPr>
          </a:p>
          <a:p>
            <a:r>
              <a:rPr lang="nl-BE" sz="1400" dirty="0">
                <a:sym typeface="Wingdings" panose="05000000000000000000" pitchFamily="2" charset="2"/>
              </a:rPr>
              <a:t>		- vervang </a:t>
            </a:r>
            <a:r>
              <a:rPr lang="nl-BE" sz="1400" dirty="0" err="1" smtClean="0">
                <a:sym typeface="Wingdings" panose="05000000000000000000" pitchFamily="2" charset="2"/>
              </a:rPr>
              <a:t>this.data</a:t>
            </a:r>
            <a:r>
              <a:rPr lang="nl-BE" sz="1400" dirty="0" smtClean="0">
                <a:sym typeface="Wingdings" panose="05000000000000000000" pitchFamily="2" charset="2"/>
              </a:rPr>
              <a:t> </a:t>
            </a:r>
            <a:r>
              <a:rPr lang="nl-BE" sz="1400" dirty="0">
                <a:sym typeface="Wingdings" panose="05000000000000000000" pitchFamily="2" charset="2"/>
              </a:rPr>
              <a:t>door </a:t>
            </a:r>
            <a:r>
              <a:rPr lang="nl-BE" sz="1400" dirty="0" err="1" smtClean="0">
                <a:sym typeface="Wingdings" panose="05000000000000000000" pitchFamily="2" charset="2"/>
              </a:rPr>
              <a:t>kr</a:t>
            </a:r>
            <a:endParaRPr lang="nl-BE" sz="1400" dirty="0">
              <a:sym typeface="Wingdings" panose="05000000000000000000" pitchFamily="2" charset="2"/>
            </a:endParaRPr>
          </a:p>
          <a:p>
            <a:r>
              <a:rPr lang="nl-BE" sz="1400" dirty="0">
                <a:sym typeface="Wingdings" panose="05000000000000000000" pitchFamily="2" charset="2"/>
              </a:rPr>
              <a:t>		</a:t>
            </a:r>
            <a:r>
              <a:rPr lang="nl-BE" sz="1400" dirty="0" smtClean="0">
                <a:sym typeface="Wingdings" panose="05000000000000000000" pitchFamily="2" charset="2"/>
              </a:rPr>
              <a:t>- </a:t>
            </a:r>
            <a:r>
              <a:rPr lang="nl-BE" sz="1400" dirty="0">
                <a:sym typeface="Wingdings" panose="05000000000000000000" pitchFamily="2" charset="2"/>
              </a:rPr>
              <a:t>verwijder </a:t>
            </a:r>
            <a:r>
              <a:rPr lang="nl-BE" sz="1400" dirty="0" err="1" smtClean="0">
                <a:sym typeface="Wingdings" panose="05000000000000000000" pitchFamily="2" charset="2"/>
              </a:rPr>
              <a:t>kr</a:t>
            </a:r>
            <a:r>
              <a:rPr lang="nl-BE" sz="1400" dirty="0" smtClean="0">
                <a:sym typeface="Wingdings" panose="05000000000000000000" pitchFamily="2" charset="2"/>
              </a:rPr>
              <a:t> uit rechterdeelboom </a:t>
            </a:r>
            <a:r>
              <a:rPr lang="nl-BE" sz="1400" dirty="0">
                <a:solidFill>
                  <a:srgbClr val="00B050"/>
                </a:solidFill>
                <a:sym typeface="Wingdings" panose="05000000000000000000" pitchFamily="2" charset="2"/>
              </a:rPr>
              <a:t> blaadje moet nog opgeruimd </a:t>
            </a:r>
            <a:r>
              <a:rPr lang="nl-BE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worden</a:t>
            </a:r>
            <a:endParaRPr lang="nl-BE" sz="1400" dirty="0">
              <a:sym typeface="Wingdings" panose="05000000000000000000" pitchFamily="2" charset="2"/>
            </a:endParaRPr>
          </a:p>
          <a:p>
            <a:r>
              <a:rPr lang="nl-BE" sz="1400" dirty="0">
                <a:sym typeface="Wingdings" panose="05000000000000000000" pitchFamily="2" charset="2"/>
              </a:rPr>
              <a:t>		- </a:t>
            </a:r>
            <a:r>
              <a:rPr lang="nl-BE" sz="1400" dirty="0" smtClean="0">
                <a:sym typeface="Wingdings" panose="05000000000000000000" pitchFamily="2" charset="2"/>
              </a:rPr>
              <a:t>return </a:t>
            </a:r>
            <a:r>
              <a:rPr lang="nl-BE" sz="1400" dirty="0" err="1" smtClean="0">
                <a:sym typeface="Wingdings" panose="05000000000000000000" pitchFamily="2" charset="2"/>
              </a:rPr>
              <a:t>true</a:t>
            </a:r>
            <a:endParaRPr lang="nl-BE" sz="1400" dirty="0">
              <a:sym typeface="Wingdings" panose="05000000000000000000" pitchFamily="2" charset="2"/>
            </a:endParaRPr>
          </a:p>
          <a:p>
            <a:endParaRPr lang="nl-BE" sz="1400" i="1" dirty="0">
              <a:solidFill>
                <a:srgbClr val="6D6D6D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491346" y="1417563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B0F0"/>
                </a:solidFill>
              </a:rPr>
              <a:t>removeNode</a:t>
            </a:r>
            <a:r>
              <a:rPr lang="nl-BE" dirty="0" smtClean="0">
                <a:solidFill>
                  <a:srgbClr val="00B0F0"/>
                </a:solidFill>
              </a:rPr>
              <a:t>(data) : </a:t>
            </a:r>
            <a:r>
              <a:rPr lang="nl-BE" dirty="0" err="1" smtClean="0">
                <a:solidFill>
                  <a:srgbClr val="00B0F0"/>
                </a:solidFill>
              </a:rPr>
              <a:t>boolean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84833" y="6239302"/>
            <a:ext cx="557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 smtClean="0">
                <a:solidFill>
                  <a:srgbClr val="00B050"/>
                </a:solidFill>
              </a:rPr>
              <a:t>Opm</a:t>
            </a:r>
            <a:r>
              <a:rPr lang="nl-BE" sz="1200" dirty="0" smtClean="0">
                <a:solidFill>
                  <a:srgbClr val="00B050"/>
                </a:solidFill>
              </a:rPr>
              <a:t>: door deze operatie kunnen er bladeren ontstaan met datavelden leeg, </a:t>
            </a:r>
          </a:p>
          <a:p>
            <a:r>
              <a:rPr lang="nl-BE" sz="1200" dirty="0" smtClean="0">
                <a:solidFill>
                  <a:srgbClr val="00B050"/>
                </a:solidFill>
              </a:rPr>
              <a:t>Deze moeten dan nog opgeruimd worden. Zie oefeningen.</a:t>
            </a:r>
            <a:endParaRPr lang="nl-BE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Chalkduster"/>
                <a:cs typeface="Chalkduster"/>
              </a:rPr>
              <a:t>Vragen?</a:t>
            </a:r>
            <a:endParaRPr lang="nl-NL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746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Definitie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Een </a:t>
            </a:r>
            <a:r>
              <a:rPr lang="nl-NL" dirty="0" smtClean="0">
                <a:solidFill>
                  <a:schemeClr val="accent6"/>
                </a:solidFill>
              </a:rPr>
              <a:t>binaire </a:t>
            </a:r>
            <a:r>
              <a:rPr lang="nl-NL" dirty="0" err="1" smtClean="0">
                <a:solidFill>
                  <a:schemeClr val="accent6"/>
                </a:solidFill>
              </a:rPr>
              <a:t>zoekboom</a:t>
            </a:r>
            <a:r>
              <a:rPr lang="nl-NL" dirty="0" smtClean="0">
                <a:solidFill>
                  <a:schemeClr val="accent6"/>
                </a:solidFill>
              </a:rPr>
              <a:t> </a:t>
            </a:r>
            <a:r>
              <a:rPr lang="nl-NL" dirty="0" smtClean="0"/>
              <a:t>of gesorteerde binaire boom (</a:t>
            </a:r>
            <a:r>
              <a:rPr lang="nl-NL" dirty="0" err="1" smtClean="0">
                <a:solidFill>
                  <a:srgbClr val="008000"/>
                </a:solidFill>
              </a:rPr>
              <a:t>binary</a:t>
            </a:r>
            <a:r>
              <a:rPr lang="nl-NL" dirty="0" smtClean="0">
                <a:solidFill>
                  <a:srgbClr val="008000"/>
                </a:solidFill>
              </a:rPr>
              <a:t> search tree</a:t>
            </a:r>
            <a:r>
              <a:rPr lang="nl-NL" dirty="0" smtClean="0"/>
              <a:t>, vaak afgekort tot </a:t>
            </a:r>
            <a:r>
              <a:rPr lang="nl-NL" dirty="0" smtClean="0">
                <a:solidFill>
                  <a:srgbClr val="008000"/>
                </a:solidFill>
              </a:rPr>
              <a:t>BST</a:t>
            </a:r>
            <a:r>
              <a:rPr lang="nl-NL" dirty="0" smtClean="0"/>
              <a:t>) is een speciaal geval van een binaire boom waarbij de data in de boom voldoen aan de eigenschap: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i="1" dirty="0" smtClean="0"/>
              <a:t>Voor elke knoop in de boom geldt dat zijn waarde strikt groter is 	dan alle waarden in zijn </a:t>
            </a:r>
            <a:r>
              <a:rPr lang="nl-NL" i="1" dirty="0" err="1" smtClean="0"/>
              <a:t>linkersubboom</a:t>
            </a:r>
            <a:r>
              <a:rPr lang="nl-NL" i="1" dirty="0" smtClean="0"/>
              <a:t> en strikt kleiner is dan alle 	waarden in zijn </a:t>
            </a:r>
            <a:r>
              <a:rPr lang="nl-NL" i="1" dirty="0" err="1" smtClean="0"/>
              <a:t>rechtersubboom</a:t>
            </a:r>
            <a:r>
              <a:rPr lang="nl-NL" i="1" dirty="0" smtClean="0"/>
              <a:t>.</a:t>
            </a:r>
            <a:endParaRPr lang="nl-NL" i="1" dirty="0"/>
          </a:p>
          <a:p>
            <a:pPr marL="0" indent="0">
              <a:buNone/>
            </a:pPr>
            <a:r>
              <a:rPr lang="nl-NL" i="1" dirty="0" smtClean="0"/>
              <a:t>Dit impliceert uiteraard dat de data met elkaar kunnen vergeleken worden </a:t>
            </a:r>
            <a:r>
              <a:rPr lang="nl-NL" i="1" dirty="0" smtClean="0">
                <a:sym typeface="Wingdings" panose="05000000000000000000" pitchFamily="2" charset="2"/>
              </a:rPr>
              <a:t> </a:t>
            </a:r>
            <a:r>
              <a:rPr lang="nl-NL" b="1" i="1" dirty="0" smtClean="0">
                <a:sym typeface="Wingdings" panose="05000000000000000000" pitchFamily="2" charset="2"/>
              </a:rPr>
              <a:t>E </a:t>
            </a:r>
            <a:r>
              <a:rPr lang="nl-NL" b="1" i="1" dirty="0" err="1" smtClean="0">
                <a:sym typeface="Wingdings" panose="05000000000000000000" pitchFamily="2" charset="2"/>
              </a:rPr>
              <a:t>extends</a:t>
            </a:r>
            <a:r>
              <a:rPr lang="nl-NL" b="1" i="1" dirty="0" smtClean="0">
                <a:sym typeface="Wingdings" panose="05000000000000000000" pitchFamily="2" charset="2"/>
              </a:rPr>
              <a:t> </a:t>
            </a:r>
            <a:r>
              <a:rPr lang="nl-NL" b="1" i="1" dirty="0" err="1" smtClean="0">
                <a:sym typeface="Wingdings" panose="05000000000000000000" pitchFamily="2" charset="2"/>
              </a:rPr>
              <a:t>Comparable</a:t>
            </a:r>
            <a:r>
              <a:rPr lang="nl-NL" b="1" i="1" dirty="0" smtClean="0">
                <a:sym typeface="Wingdings" panose="05000000000000000000" pitchFamily="2" charset="2"/>
              </a:rPr>
              <a:t>&lt;E&gt; </a:t>
            </a:r>
            <a:r>
              <a:rPr lang="nl-NL" i="1" dirty="0" smtClean="0">
                <a:sym typeface="Wingdings" panose="05000000000000000000" pitchFamily="2" charset="2"/>
              </a:rPr>
              <a:t>(zie OOP)</a:t>
            </a:r>
          </a:p>
          <a:p>
            <a:pPr marL="0" indent="0">
              <a:buNone/>
            </a:pPr>
            <a:r>
              <a:rPr lang="nl-NL" i="1" dirty="0" smtClean="0">
                <a:sym typeface="Wingdings" panose="05000000000000000000" pitchFamily="2" charset="2"/>
              </a:rPr>
              <a:t>Als E data1, data2 dan</a:t>
            </a:r>
          </a:p>
          <a:p>
            <a:pPr marL="0" indent="0">
              <a:buNone/>
            </a:pPr>
            <a:r>
              <a:rPr lang="nl-NL" i="1" dirty="0" smtClean="0">
                <a:sym typeface="Wingdings" panose="05000000000000000000" pitchFamily="2" charset="2"/>
              </a:rPr>
              <a:t> data1.</a:t>
            </a:r>
            <a:r>
              <a:rPr lang="nl-NL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compareTo</a:t>
            </a:r>
            <a:r>
              <a:rPr lang="nl-NL" i="1" dirty="0" smtClean="0">
                <a:sym typeface="Wingdings" panose="05000000000000000000" pitchFamily="2" charset="2"/>
              </a:rPr>
              <a:t>(data2) 	== 0 als </a:t>
            </a:r>
            <a:r>
              <a:rPr lang="nl-NL" b="1" i="1" dirty="0" smtClean="0">
                <a:sym typeface="Wingdings" panose="05000000000000000000" pitchFamily="2" charset="2"/>
              </a:rPr>
              <a:t>zelfde</a:t>
            </a:r>
          </a:p>
          <a:p>
            <a:pPr marL="0" indent="0">
              <a:buNone/>
            </a:pPr>
            <a:r>
              <a:rPr lang="nl-NL" i="1" dirty="0">
                <a:sym typeface="Wingdings" panose="05000000000000000000" pitchFamily="2" charset="2"/>
              </a:rPr>
              <a:t>	</a:t>
            </a:r>
            <a:r>
              <a:rPr lang="nl-NL" i="1" dirty="0" smtClean="0">
                <a:sym typeface="Wingdings" panose="05000000000000000000" pitchFamily="2" charset="2"/>
              </a:rPr>
              <a:t>			&gt; 0 als data1 </a:t>
            </a:r>
            <a:r>
              <a:rPr lang="nl-NL" b="1" i="1" dirty="0" smtClean="0">
                <a:sym typeface="Wingdings" panose="05000000000000000000" pitchFamily="2" charset="2"/>
              </a:rPr>
              <a:t>is groter </a:t>
            </a:r>
            <a:r>
              <a:rPr lang="nl-NL" i="1" dirty="0" smtClean="0">
                <a:sym typeface="Wingdings" panose="05000000000000000000" pitchFamily="2" charset="2"/>
              </a:rPr>
              <a:t>dan data2</a:t>
            </a:r>
          </a:p>
          <a:p>
            <a:pPr marL="0" indent="0">
              <a:buNone/>
            </a:pPr>
            <a:r>
              <a:rPr lang="nl-NL" i="1" dirty="0">
                <a:sym typeface="Wingdings" panose="05000000000000000000" pitchFamily="2" charset="2"/>
              </a:rPr>
              <a:t>	</a:t>
            </a:r>
            <a:r>
              <a:rPr lang="nl-NL" i="1" dirty="0" smtClean="0">
                <a:sym typeface="Wingdings" panose="05000000000000000000" pitchFamily="2" charset="2"/>
              </a:rPr>
              <a:t>			&lt; 0 als data1 </a:t>
            </a:r>
            <a:r>
              <a:rPr lang="nl-NL" b="1" i="1" dirty="0" smtClean="0">
                <a:sym typeface="Wingdings" panose="05000000000000000000" pitchFamily="2" charset="2"/>
              </a:rPr>
              <a:t>is kleiner </a:t>
            </a:r>
            <a:r>
              <a:rPr lang="nl-NL" i="1" dirty="0" smtClean="0">
                <a:sym typeface="Wingdings" panose="05000000000000000000" pitchFamily="2" charset="2"/>
              </a:rPr>
              <a:t>dan data2</a:t>
            </a:r>
            <a:endParaRPr lang="nl-NL" i="1" dirty="0" smtClean="0"/>
          </a:p>
        </p:txBody>
      </p:sp>
    </p:spTree>
    <p:extLst>
      <p:ext uri="{BB962C8B-B14F-4D97-AF65-F5344CB8AC3E}">
        <p14:creationId xmlns:p14="http://schemas.microsoft.com/office/powerpoint/2010/main" val="36196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BST voorbeeld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11927" y="1750124"/>
            <a:ext cx="4914901" cy="361620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948218" y="6225370"/>
            <a:ext cx="26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https://visualgo.net/bst</a:t>
            </a:r>
          </a:p>
        </p:txBody>
      </p:sp>
    </p:spTree>
    <p:extLst>
      <p:ext uri="{BB962C8B-B14F-4D97-AF65-F5344CB8AC3E}">
        <p14:creationId xmlns:p14="http://schemas.microsoft.com/office/powerpoint/2010/main" val="14877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Zijn onderstaande bomen een binaire </a:t>
            </a:r>
            <a:r>
              <a:rPr lang="nl-NL" dirty="0" err="1" smtClean="0"/>
              <a:t>zoekboom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r>
              <a:rPr lang="nl-NL" dirty="0"/>
              <a:t>	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a)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b)</a:t>
            </a:r>
            <a:endParaRPr lang="nl-NL" dirty="0"/>
          </a:p>
        </p:txBody>
      </p:sp>
      <p:sp>
        <p:nvSpPr>
          <p:cNvPr id="59" name="TextBox 58"/>
          <p:cNvSpPr txBox="1"/>
          <p:nvPr/>
        </p:nvSpPr>
        <p:spPr>
          <a:xfrm>
            <a:off x="3050277" y="2101335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39648" y="2676163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25741" y="3178605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75628" y="267297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2505575" y="27213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2157118" y="32162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3664787" y="27119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3080644" y="214563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Straight Connector 66"/>
          <p:cNvCxnSpPr>
            <a:stCxn id="66" idx="5"/>
            <a:endCxn id="65" idx="1"/>
          </p:cNvCxnSpPr>
          <p:nvPr/>
        </p:nvCxnSpPr>
        <p:spPr>
          <a:xfrm>
            <a:off x="3254086" y="2319075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64" idx="0"/>
          </p:cNvCxnSpPr>
          <p:nvPr/>
        </p:nvCxnSpPr>
        <p:spPr>
          <a:xfrm flipH="1">
            <a:off x="2258718" y="2894830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7"/>
            <a:endCxn id="66" idx="3"/>
          </p:cNvCxnSpPr>
          <p:nvPr/>
        </p:nvCxnSpPr>
        <p:spPr>
          <a:xfrm flipV="1">
            <a:off x="2679017" y="2319075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97856" y="317332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2827117" y="321312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2" name="Straight Connector 71"/>
          <p:cNvCxnSpPr>
            <a:stCxn id="63" idx="5"/>
            <a:endCxn id="71" idx="0"/>
          </p:cNvCxnSpPr>
          <p:nvPr/>
        </p:nvCxnSpPr>
        <p:spPr>
          <a:xfrm>
            <a:off x="2679017" y="2894830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6931" y="451011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3467" y="5156918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8</a:t>
            </a:r>
            <a:endParaRPr lang="nl-NL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092395" y="5587380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2282" y="508175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72229" y="51301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2123772" y="562506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3068606" y="519274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3047298" y="45544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/>
          <p:nvPr/>
        </p:nvCxnSpPr>
        <p:spPr>
          <a:xfrm>
            <a:off x="3157240" y="4753250"/>
            <a:ext cx="12966" cy="43571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3"/>
            <a:endCxn id="37" idx="0"/>
          </p:cNvCxnSpPr>
          <p:nvPr/>
        </p:nvCxnSpPr>
        <p:spPr>
          <a:xfrm flipH="1">
            <a:off x="2225372" y="530360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7"/>
            <a:endCxn id="39" idx="3"/>
          </p:cNvCxnSpPr>
          <p:nvPr/>
        </p:nvCxnSpPr>
        <p:spPr>
          <a:xfrm flipV="1">
            <a:off x="2645671" y="4727850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0860" y="558209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2793771" y="562190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36" idx="5"/>
            <a:endCxn id="44" idx="0"/>
          </p:cNvCxnSpPr>
          <p:nvPr/>
        </p:nvCxnSpPr>
        <p:spPr>
          <a:xfrm>
            <a:off x="2645671" y="530360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8805" y="5075400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10</a:t>
            </a:r>
            <a:endParaRPr lang="nl-NL" sz="1100" dirty="0"/>
          </a:p>
        </p:txBody>
      </p:sp>
      <p:sp>
        <p:nvSpPr>
          <p:cNvPr id="47" name="Oval 46"/>
          <p:cNvSpPr/>
          <p:nvPr/>
        </p:nvSpPr>
        <p:spPr>
          <a:xfrm>
            <a:off x="3658394" y="511123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3247693" y="4718312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18968" y="3174404"/>
            <a:ext cx="35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11</a:t>
            </a:r>
            <a:endParaRPr lang="nl-NL" sz="1200" dirty="0"/>
          </a:p>
        </p:txBody>
      </p:sp>
      <p:sp>
        <p:nvSpPr>
          <p:cNvPr id="53" name="Oval 52"/>
          <p:cNvSpPr/>
          <p:nvPr/>
        </p:nvSpPr>
        <p:spPr>
          <a:xfrm>
            <a:off x="3992679" y="321420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endCxn id="53" idx="0"/>
          </p:cNvCxnSpPr>
          <p:nvPr/>
        </p:nvCxnSpPr>
        <p:spPr>
          <a:xfrm>
            <a:off x="3844579" y="2895911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02200" y="2306375"/>
            <a:ext cx="354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Nee, 9 is </a:t>
            </a:r>
            <a:r>
              <a:rPr lang="en-US" dirty="0" err="1" smtClean="0">
                <a:solidFill>
                  <a:srgbClr val="595959"/>
                </a:solidFill>
              </a:rPr>
              <a:t>niet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strikt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groter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dan</a:t>
            </a:r>
            <a:r>
              <a:rPr lang="en-US" dirty="0" smtClean="0">
                <a:solidFill>
                  <a:srgbClr val="595959"/>
                </a:solidFill>
              </a:rPr>
              <a:t> 9.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02200" y="4655268"/>
            <a:ext cx="388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binaire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zoekboom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eerste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plaats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binaire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boom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zijn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geval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omdat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wortel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kinderen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heeft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9429" y="2808600"/>
            <a:ext cx="3892938" cy="615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6"/>
                </a:solidFill>
              </a:rPr>
              <a:t>Dit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impliceert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dat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er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geen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duplicaten</a:t>
            </a:r>
            <a:endParaRPr lang="en-US" sz="1700" dirty="0" smtClean="0">
              <a:solidFill>
                <a:schemeClr val="accent6"/>
              </a:solidFill>
            </a:endParaRPr>
          </a:p>
          <a:p>
            <a:r>
              <a:rPr lang="en-US" sz="1700" dirty="0" err="1">
                <a:solidFill>
                  <a:schemeClr val="accent6"/>
                </a:solidFill>
              </a:rPr>
              <a:t>m</a:t>
            </a:r>
            <a:r>
              <a:rPr lang="en-US" sz="1700" dirty="0" err="1" smtClean="0">
                <a:solidFill>
                  <a:schemeClr val="accent6"/>
                </a:solidFill>
              </a:rPr>
              <a:t>ogen</a:t>
            </a:r>
            <a:r>
              <a:rPr lang="en-US" sz="1700" dirty="0" smtClean="0">
                <a:solidFill>
                  <a:schemeClr val="accent6"/>
                </a:solidFill>
              </a:rPr>
              <a:t> </a:t>
            </a:r>
            <a:r>
              <a:rPr lang="en-US" sz="1700" dirty="0" err="1" smtClean="0">
                <a:solidFill>
                  <a:schemeClr val="accent6"/>
                </a:solidFill>
              </a:rPr>
              <a:t>voorkomen</a:t>
            </a:r>
            <a:r>
              <a:rPr lang="en-US" sz="1700" dirty="0" smtClean="0">
                <a:solidFill>
                  <a:schemeClr val="accent6"/>
                </a:solidFill>
              </a:rPr>
              <a:t> in </a:t>
            </a:r>
            <a:r>
              <a:rPr lang="en-US" sz="1700" dirty="0" err="1" smtClean="0">
                <a:solidFill>
                  <a:schemeClr val="accent6"/>
                </a:solidFill>
              </a:rPr>
              <a:t>een</a:t>
            </a:r>
            <a:r>
              <a:rPr lang="en-US" sz="1700" dirty="0" smtClean="0">
                <a:solidFill>
                  <a:schemeClr val="accent6"/>
                </a:solidFill>
              </a:rPr>
              <a:t> BST!</a:t>
            </a:r>
            <a:endParaRPr lang="en-U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BST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 smtClean="0"/>
              <a:t>we wensen volgende operaties te voorzien voor een BST:</a:t>
            </a:r>
          </a:p>
          <a:p>
            <a:pPr lvl="1"/>
            <a:r>
              <a:rPr lang="nl-BE" dirty="0" smtClean="0"/>
              <a:t>BST() </a:t>
            </a:r>
            <a:r>
              <a:rPr lang="nl-BE" dirty="0" smtClean="0">
                <a:sym typeface="Wingdings" panose="05000000000000000000" pitchFamily="2" charset="2"/>
              </a:rPr>
              <a:t> constructie van een lege BST dus zonder elementen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printInOrder</a:t>
            </a:r>
            <a:r>
              <a:rPr lang="nl-BE" dirty="0" smtClean="0">
                <a:sym typeface="Wingdings" panose="05000000000000000000" pitchFamily="2" charset="2"/>
              </a:rPr>
              <a:t>()  schrijft de data-velden gesorteerd uit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addNode</a:t>
            </a:r>
            <a:r>
              <a:rPr lang="nl-BE" dirty="0" smtClean="0">
                <a:sym typeface="Wingdings" panose="05000000000000000000" pitchFamily="2" charset="2"/>
              </a:rPr>
              <a:t>(data): </a:t>
            </a:r>
            <a:r>
              <a:rPr lang="nl-BE" dirty="0" err="1" smtClean="0">
                <a:sym typeface="Wingdings" panose="05000000000000000000" pitchFamily="2" charset="2"/>
              </a:rPr>
              <a:t>boolean</a:t>
            </a:r>
            <a:r>
              <a:rPr lang="nl-BE" dirty="0" smtClean="0">
                <a:sym typeface="Wingdings" panose="05000000000000000000" pitchFamily="2" charset="2"/>
              </a:rPr>
              <a:t>  voegt een nieuwe knoop met data toe aan de BST en geeft terug of dit al dan niet gelukt is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l</a:t>
            </a:r>
            <a:r>
              <a:rPr lang="nl-BE" dirty="0" err="1" smtClean="0">
                <a:sym typeface="Wingdings" panose="05000000000000000000" pitchFamily="2" charset="2"/>
              </a:rPr>
              <a:t>ookup</a:t>
            </a:r>
            <a:r>
              <a:rPr lang="nl-BE" dirty="0" smtClean="0">
                <a:sym typeface="Wingdings" panose="05000000000000000000" pitchFamily="2" charset="2"/>
              </a:rPr>
              <a:t>(data) : </a:t>
            </a:r>
            <a:r>
              <a:rPr lang="nl-BE" dirty="0" err="1" smtClean="0">
                <a:sym typeface="Wingdings" panose="05000000000000000000" pitchFamily="2" charset="2"/>
              </a:rPr>
              <a:t>boolean</a:t>
            </a:r>
            <a:r>
              <a:rPr lang="nl-BE" dirty="0" smtClean="0">
                <a:sym typeface="Wingdings" panose="05000000000000000000" pitchFamily="2" charset="2"/>
              </a:rPr>
              <a:t>   geeft terug of er een knoop met gegeven dataveld aanwezig is in de BST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removeNode</a:t>
            </a:r>
            <a:r>
              <a:rPr lang="nl-BE" dirty="0" smtClean="0">
                <a:sym typeface="Wingdings" panose="05000000000000000000" pitchFamily="2" charset="2"/>
              </a:rPr>
              <a:t>(data): </a:t>
            </a:r>
            <a:r>
              <a:rPr lang="nl-BE" dirty="0" err="1" smtClean="0">
                <a:sym typeface="Wingdings" panose="05000000000000000000" pitchFamily="2" charset="2"/>
              </a:rPr>
              <a:t>boolean</a:t>
            </a:r>
            <a:r>
              <a:rPr lang="nl-BE" dirty="0" smtClean="0">
                <a:sym typeface="Wingdings" panose="05000000000000000000" pitchFamily="2" charset="2"/>
              </a:rPr>
              <a:t>  verwijdert de knoop met gegeven dataveld indien deze voorkomt en geeft terug of dit gelukt is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searchSmallest</a:t>
            </a:r>
            <a:r>
              <a:rPr lang="nl-BE" dirty="0" smtClean="0">
                <a:sym typeface="Wingdings" panose="05000000000000000000" pitchFamily="2" charset="2"/>
              </a:rPr>
              <a:t>():E  geeft kleinste terug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searchGreatest</a:t>
            </a:r>
            <a:r>
              <a:rPr lang="nl-BE" dirty="0" smtClean="0">
                <a:sym typeface="Wingdings" panose="05000000000000000000" pitchFamily="2" charset="2"/>
              </a:rPr>
              <a:t>():E  geeft grootste terug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55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 smtClean="0"/>
              <a:t>Omdat we vertrekken van een lege BST waar knopen worden aan toegevoegd/verwijderd, houden we in BST één instantievariabele bij die de wortel (root) bevat van het type </a:t>
            </a:r>
            <a:r>
              <a:rPr lang="nl-BE" dirty="0" err="1" smtClean="0"/>
              <a:t>BinaryTree</a:t>
            </a:r>
            <a:r>
              <a:rPr lang="nl-BE" dirty="0" smtClean="0"/>
              <a:t>&lt;E</a:t>
            </a:r>
            <a:r>
              <a:rPr lang="nl-BE" dirty="0" smtClean="0"/>
              <a:t>&gt;; deze klasse is in de klasse BST een “</a:t>
            </a:r>
            <a:r>
              <a:rPr lang="nl-BE" dirty="0" err="1" smtClean="0"/>
              <a:t>inner</a:t>
            </a:r>
            <a:r>
              <a:rPr lang="nl-BE" dirty="0" smtClean="0"/>
              <a:t>” class</a:t>
            </a:r>
          </a:p>
          <a:p>
            <a:r>
              <a:rPr lang="nl-BE" dirty="0" smtClean="0"/>
              <a:t>Operaties op een BST worden doorgegeven door identieke operaties op de root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26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BST implementatie 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201706" y="1339215"/>
            <a:ext cx="87994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</a:rPr>
              <a:t>public class </a:t>
            </a:r>
            <a:r>
              <a:rPr lang="nl-NL" sz="1400" dirty="0" err="1"/>
              <a:t>BinarySearchTree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b="1" dirty="0" err="1">
                <a:solidFill>
                  <a:srgbClr val="000080"/>
                </a:solidFill>
              </a:rPr>
              <a:t>extends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Comparable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</a:t>
            </a:r>
            <a:r>
              <a:rPr lang="nl-NL" sz="1400" dirty="0"/>
              <a:t>&gt;&gt; {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private </a:t>
            </a:r>
            <a:r>
              <a:rPr lang="nl-NL" sz="1400" dirty="0" err="1"/>
              <a:t>BinaryTree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</a:t>
            </a:r>
            <a:r>
              <a:rPr lang="nl-NL" sz="1400" dirty="0"/>
              <a:t>&gt; </a:t>
            </a:r>
            <a:r>
              <a:rPr lang="nl-NL" sz="1400" b="1" dirty="0">
                <a:solidFill>
                  <a:srgbClr val="660E7A"/>
                </a:solidFill>
              </a:rPr>
              <a:t>root</a:t>
            </a:r>
            <a:r>
              <a:rPr lang="nl-NL" sz="1400" dirty="0"/>
              <a:t>;</a:t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void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printInOrder</a:t>
            </a:r>
            <a:r>
              <a:rPr lang="nl-NL" sz="1400" dirty="0"/>
              <a:t>() {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dirty="0" err="1"/>
              <a:t>System.</a:t>
            </a:r>
            <a:r>
              <a:rPr lang="nl-NL" sz="1400" b="1" i="1" dirty="0" err="1">
                <a:solidFill>
                  <a:srgbClr val="660E7A"/>
                </a:solidFill>
              </a:rPr>
              <a:t>out</a:t>
            </a:r>
            <a:r>
              <a:rPr lang="nl-NL" sz="1400" dirty="0" err="1"/>
              <a:t>.println</a:t>
            </a:r>
            <a:r>
              <a:rPr lang="nl-NL" sz="1400" dirty="0"/>
              <a:t>(</a:t>
            </a:r>
            <a:r>
              <a:rPr lang="nl-NL" sz="1400" b="1" dirty="0">
                <a:solidFill>
                  <a:srgbClr val="008000"/>
                </a:solidFill>
              </a:rPr>
              <a:t>"Geen data in BST"</a:t>
            </a:r>
            <a:r>
              <a:rPr lang="nl-NL" sz="1400" dirty="0"/>
              <a:t>);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else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.printInOrder</a:t>
            </a:r>
            <a:r>
              <a:rPr lang="nl-NL" sz="1400" dirty="0" smtClean="0"/>
              <a:t>();}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boolean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isEmpty</a:t>
            </a:r>
            <a:r>
              <a:rPr lang="nl-NL" sz="1400" dirty="0"/>
              <a:t>(){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b="1" dirty="0">
                <a:solidFill>
                  <a:srgbClr val="660E7A"/>
                </a:solidFill>
              </a:rPr>
              <a:t> </a:t>
            </a:r>
            <a:r>
              <a:rPr lang="nl-NL" sz="1400" dirty="0"/>
              <a:t>== </a:t>
            </a:r>
            <a:r>
              <a:rPr lang="nl-NL" sz="1400" b="1" dirty="0" err="1">
                <a:solidFill>
                  <a:srgbClr val="000080"/>
                </a:solidFill>
              </a:rPr>
              <a:t>null</a:t>
            </a:r>
            <a:r>
              <a:rPr lang="nl-NL" sz="1400" dirty="0" smtClean="0"/>
              <a:t>; </a:t>
            </a:r>
            <a:r>
              <a:rPr lang="nl-NL" sz="1400" dirty="0"/>
              <a:t>}</a:t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boolean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lookup</a:t>
            </a:r>
            <a:r>
              <a:rPr lang="nl-NL" sz="1400" dirty="0"/>
              <a:t>(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/>
              <a:t>data){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000080"/>
                </a:solidFill>
              </a:rPr>
              <a:t>false</a:t>
            </a:r>
            <a:r>
              <a:rPr lang="nl-NL" sz="1400" dirty="0"/>
              <a:t>;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.lookup</a:t>
            </a:r>
            <a:r>
              <a:rPr lang="nl-NL" sz="1400" dirty="0"/>
              <a:t>(data</a:t>
            </a:r>
            <a:r>
              <a:rPr lang="nl-NL" sz="1400" dirty="0" smtClean="0"/>
              <a:t>);}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boolean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addNode</a:t>
            </a:r>
            <a:r>
              <a:rPr lang="nl-NL" sz="1400" dirty="0"/>
              <a:t>(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/>
              <a:t>data){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{</a:t>
            </a:r>
            <a:br>
              <a:rPr lang="nl-NL" sz="1400" dirty="0"/>
            </a:br>
            <a:r>
              <a:rPr lang="nl-NL" sz="1400" dirty="0"/>
              <a:t>            </a:t>
            </a:r>
            <a:r>
              <a:rPr lang="nl-NL" sz="1400" b="1" dirty="0">
                <a:solidFill>
                  <a:srgbClr val="660E7A"/>
                </a:solidFill>
              </a:rPr>
              <a:t>root </a:t>
            </a:r>
            <a:r>
              <a:rPr lang="nl-NL" sz="1400" dirty="0"/>
              <a:t>= </a:t>
            </a:r>
            <a:r>
              <a:rPr lang="nl-NL" sz="1400" b="1" dirty="0">
                <a:solidFill>
                  <a:srgbClr val="000080"/>
                </a:solidFill>
              </a:rPr>
              <a:t>new </a:t>
            </a:r>
            <a:r>
              <a:rPr lang="nl-NL" sz="1400" dirty="0" err="1"/>
              <a:t>BinaryTree</a:t>
            </a:r>
            <a:r>
              <a:rPr lang="nl-NL" sz="1400" dirty="0"/>
              <a:t>&lt;&gt;(data);</a:t>
            </a:r>
            <a:br>
              <a:rPr lang="nl-NL" sz="1400" dirty="0"/>
            </a:br>
            <a:r>
              <a:rPr lang="nl-NL" sz="1400" dirty="0"/>
              <a:t>        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 smtClean="0">
                <a:solidFill>
                  <a:srgbClr val="000080"/>
                </a:solidFill>
              </a:rPr>
              <a:t>true</a:t>
            </a:r>
            <a:r>
              <a:rPr lang="nl-NL" sz="1400" dirty="0"/>
              <a:t>;</a:t>
            </a:r>
            <a:r>
              <a:rPr lang="nl-NL" sz="1400" dirty="0" smtClean="0"/>
              <a:t>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else</a:t>
            </a:r>
            <a:r>
              <a:rPr lang="nl-NL" sz="1400" b="1" dirty="0">
                <a:solidFill>
                  <a:srgbClr val="000080"/>
                </a:solidFill>
              </a:rPr>
              <a:t> return 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.addNode</a:t>
            </a:r>
            <a:r>
              <a:rPr lang="nl-NL" sz="1400" dirty="0"/>
              <a:t>(data</a:t>
            </a:r>
            <a:r>
              <a:rPr lang="nl-NL" sz="1400" dirty="0" smtClean="0"/>
              <a:t>);}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9485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293689" y="551402"/>
            <a:ext cx="847248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boolean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removeNode</a:t>
            </a:r>
            <a:r>
              <a:rPr lang="nl-NL" sz="1400" dirty="0"/>
              <a:t>(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/>
              <a:t>data){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000080"/>
                </a:solidFill>
              </a:rPr>
              <a:t>false</a:t>
            </a:r>
            <a:r>
              <a:rPr lang="nl-NL" sz="1400" dirty="0"/>
              <a:t>;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 err="1">
                <a:solidFill>
                  <a:srgbClr val="000080"/>
                </a:solidFill>
              </a:rPr>
              <a:t>else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{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boolean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ok = 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.removeNode</a:t>
            </a:r>
            <a:r>
              <a:rPr lang="nl-NL" sz="1400" dirty="0"/>
              <a:t>(data);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(ok &amp;&amp; 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b="1" dirty="0">
                <a:solidFill>
                  <a:srgbClr val="660E7A"/>
                </a:solidFill>
              </a:rPr>
              <a:t>root </a:t>
            </a:r>
            <a:r>
              <a:rPr lang="nl-NL" sz="1400" dirty="0"/>
              <a:t>= </a:t>
            </a:r>
            <a:r>
              <a:rPr lang="nl-NL" sz="1400" b="1" dirty="0" err="1">
                <a:solidFill>
                  <a:srgbClr val="000080"/>
                </a:solidFill>
              </a:rPr>
              <a:t>null</a:t>
            </a:r>
            <a:r>
              <a:rPr lang="nl-NL" sz="1400" dirty="0"/>
              <a:t>;</a:t>
            </a:r>
            <a:br>
              <a:rPr lang="nl-NL" sz="1400" dirty="0"/>
            </a:br>
            <a:r>
              <a:rPr lang="nl-NL" sz="1400" dirty="0"/>
              <a:t>    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dirty="0"/>
              <a:t>ok</a:t>
            </a:r>
            <a:r>
              <a:rPr lang="nl-NL" sz="1400" dirty="0" smtClean="0"/>
              <a:t>; } 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 err="1"/>
              <a:t>searchSmallest</a:t>
            </a:r>
            <a:r>
              <a:rPr lang="nl-NL" sz="1400" dirty="0"/>
              <a:t>(){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b="1" dirty="0" err="1">
                <a:solidFill>
                  <a:srgbClr val="000080"/>
                </a:solidFill>
              </a:rPr>
              <a:t>throw</a:t>
            </a:r>
            <a:r>
              <a:rPr lang="nl-NL" sz="1400" b="1" dirty="0">
                <a:solidFill>
                  <a:srgbClr val="000080"/>
                </a:solidFill>
              </a:rPr>
              <a:t> new </a:t>
            </a:r>
            <a:r>
              <a:rPr lang="nl-NL" sz="1400" dirty="0" err="1"/>
              <a:t>IllegalStateException</a:t>
            </a:r>
            <a:r>
              <a:rPr lang="nl-NL" sz="1400" dirty="0"/>
              <a:t>();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.searchSmallest</a:t>
            </a:r>
            <a:r>
              <a:rPr lang="nl-NL" sz="1400" dirty="0" smtClean="0"/>
              <a:t>(); 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 err="1"/>
              <a:t>searchGreatest</a:t>
            </a:r>
            <a:r>
              <a:rPr lang="nl-NL" sz="1400" dirty="0"/>
              <a:t>(){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.isEmpty</a:t>
            </a:r>
            <a:r>
              <a:rPr lang="nl-NL" sz="1400" dirty="0"/>
              <a:t>()) </a:t>
            </a:r>
            <a:r>
              <a:rPr lang="nl-NL" sz="1400" b="1" dirty="0" err="1">
                <a:solidFill>
                  <a:srgbClr val="000080"/>
                </a:solidFill>
              </a:rPr>
              <a:t>throw</a:t>
            </a:r>
            <a:r>
              <a:rPr lang="nl-NL" sz="1400" b="1" dirty="0">
                <a:solidFill>
                  <a:srgbClr val="000080"/>
                </a:solidFill>
              </a:rPr>
              <a:t> new </a:t>
            </a:r>
            <a:r>
              <a:rPr lang="nl-NL" sz="1400" dirty="0" err="1"/>
              <a:t>IllegalStateException</a:t>
            </a:r>
            <a:r>
              <a:rPr lang="nl-NL" sz="1400" dirty="0"/>
              <a:t>();</a:t>
            </a:r>
            <a:br>
              <a:rPr lang="nl-NL" sz="1400" dirty="0"/>
            </a:br>
            <a:r>
              <a:rPr lang="nl-NL" sz="1400" dirty="0"/>
              <a:t>    </a:t>
            </a:r>
            <a:r>
              <a:rPr lang="nl-NL" sz="1400" b="1" dirty="0">
                <a:solidFill>
                  <a:srgbClr val="000080"/>
                </a:solidFill>
              </a:rPr>
              <a:t>return 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</a:t>
            </a:r>
            <a:r>
              <a:rPr lang="nl-NL" sz="1400" b="1" dirty="0" err="1">
                <a:solidFill>
                  <a:srgbClr val="660E7A"/>
                </a:solidFill>
              </a:rPr>
              <a:t>root</a:t>
            </a:r>
            <a:r>
              <a:rPr lang="nl-NL" sz="1400" dirty="0" err="1"/>
              <a:t>.searchGreatest</a:t>
            </a:r>
            <a:r>
              <a:rPr lang="nl-NL" sz="1400" dirty="0" smtClean="0"/>
              <a:t>(); }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 smtClean="0"/>
              <a:t>	</a:t>
            </a:r>
            <a:r>
              <a:rPr lang="nl-NL" sz="1400" b="1" dirty="0" smtClean="0">
                <a:solidFill>
                  <a:srgbClr val="000080"/>
                </a:solidFill>
              </a:rPr>
              <a:t>private </a:t>
            </a:r>
            <a:r>
              <a:rPr lang="nl-NL" sz="1400" b="1" dirty="0">
                <a:solidFill>
                  <a:srgbClr val="000080"/>
                </a:solidFill>
              </a:rPr>
              <a:t>class </a:t>
            </a:r>
            <a:r>
              <a:rPr lang="nl-NL" sz="1400" dirty="0" err="1"/>
              <a:t>BinaryTree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b="1" dirty="0" err="1">
                <a:solidFill>
                  <a:srgbClr val="000080"/>
                </a:solidFill>
              </a:rPr>
              <a:t>extends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Comparable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</a:t>
            </a:r>
            <a:r>
              <a:rPr lang="nl-NL" sz="1400" dirty="0"/>
              <a:t>&gt;&gt;{</a:t>
            </a:r>
            <a:br>
              <a:rPr lang="nl-NL" sz="1400" dirty="0"/>
            </a:br>
            <a:r>
              <a:rPr lang="nl-NL" sz="1400" dirty="0" smtClean="0"/>
              <a:t>	    </a:t>
            </a:r>
            <a:r>
              <a:rPr lang="nl-NL" sz="1400" b="1" dirty="0">
                <a:solidFill>
                  <a:srgbClr val="000080"/>
                </a:solidFill>
              </a:rPr>
              <a:t>private 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b="1" dirty="0" smtClean="0">
                <a:solidFill>
                  <a:srgbClr val="660E7A"/>
                </a:solidFill>
              </a:rPr>
              <a:t>data</a:t>
            </a:r>
            <a:r>
              <a:rPr lang="nl-NL" sz="1400" dirty="0" smtClean="0"/>
              <a:t>; </a:t>
            </a:r>
            <a:r>
              <a:rPr lang="nl-NL" sz="1400" b="1" dirty="0" smtClean="0">
                <a:solidFill>
                  <a:srgbClr val="000080"/>
                </a:solidFill>
              </a:rPr>
              <a:t>private </a:t>
            </a:r>
            <a:r>
              <a:rPr lang="nl-NL" sz="1400" dirty="0" err="1"/>
              <a:t>BinaryTree</a:t>
            </a:r>
            <a:r>
              <a:rPr lang="nl-NL" sz="1400" dirty="0"/>
              <a:t>&lt;</a:t>
            </a:r>
            <a:r>
              <a:rPr lang="nl-NL" sz="1400" dirty="0">
                <a:solidFill>
                  <a:srgbClr val="20999D"/>
                </a:solidFill>
              </a:rPr>
              <a:t>E</a:t>
            </a:r>
            <a:r>
              <a:rPr lang="nl-NL" sz="1400" dirty="0"/>
              <a:t>&gt; </a:t>
            </a:r>
            <a:r>
              <a:rPr lang="nl-NL" sz="1400" b="1" dirty="0" err="1">
                <a:solidFill>
                  <a:srgbClr val="660E7A"/>
                </a:solidFill>
              </a:rPr>
              <a:t>leftTree</a:t>
            </a:r>
            <a:r>
              <a:rPr lang="nl-NL" sz="1400" dirty="0"/>
              <a:t>, </a:t>
            </a:r>
            <a:r>
              <a:rPr lang="nl-NL" sz="1400" b="1" dirty="0" err="1">
                <a:solidFill>
                  <a:srgbClr val="660E7A"/>
                </a:solidFill>
              </a:rPr>
              <a:t>rightTree</a:t>
            </a:r>
            <a:r>
              <a:rPr lang="nl-NL" sz="1400" dirty="0"/>
              <a:t>;</a:t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 smtClean="0"/>
              <a:t>	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dirty="0" err="1"/>
              <a:t>BinaryTree</a:t>
            </a:r>
            <a:r>
              <a:rPr lang="nl-NL" sz="1400" dirty="0"/>
              <a:t>(</a:t>
            </a:r>
            <a:r>
              <a:rPr lang="nl-NL" sz="1400" dirty="0">
                <a:solidFill>
                  <a:srgbClr val="20999D"/>
                </a:solidFill>
              </a:rPr>
              <a:t>E </a:t>
            </a:r>
            <a:r>
              <a:rPr lang="nl-NL" sz="1400" dirty="0"/>
              <a:t>data){</a:t>
            </a:r>
            <a:br>
              <a:rPr lang="nl-NL" sz="1400" dirty="0"/>
            </a:br>
            <a:r>
              <a:rPr lang="nl-NL" sz="1400" dirty="0" smtClean="0"/>
              <a:t>	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(data == </a:t>
            </a:r>
            <a:r>
              <a:rPr lang="nl-NL" sz="1400" b="1" dirty="0" err="1">
                <a:solidFill>
                  <a:srgbClr val="000080"/>
                </a:solidFill>
              </a:rPr>
              <a:t>null</a:t>
            </a:r>
            <a:r>
              <a:rPr lang="nl-NL" sz="1400" dirty="0"/>
              <a:t>) </a:t>
            </a:r>
            <a:r>
              <a:rPr lang="nl-NL" sz="1400" b="1" dirty="0" err="1">
                <a:solidFill>
                  <a:srgbClr val="000080"/>
                </a:solidFill>
              </a:rPr>
              <a:t>throw</a:t>
            </a:r>
            <a:r>
              <a:rPr lang="nl-NL" sz="1400" b="1" dirty="0">
                <a:solidFill>
                  <a:srgbClr val="000080"/>
                </a:solidFill>
              </a:rPr>
              <a:t> new </a:t>
            </a:r>
            <a:r>
              <a:rPr lang="nl-NL" sz="1400" dirty="0" err="1"/>
              <a:t>IllegalArgumentException</a:t>
            </a:r>
            <a:r>
              <a:rPr lang="nl-NL" sz="1400" dirty="0"/>
              <a:t>();</a:t>
            </a:r>
            <a:br>
              <a:rPr lang="nl-NL" sz="1400" dirty="0"/>
            </a:br>
            <a:r>
              <a:rPr lang="nl-NL" sz="1400" dirty="0" smtClean="0"/>
              <a:t>	        </a:t>
            </a:r>
            <a:r>
              <a:rPr lang="nl-NL" sz="1400" b="1" dirty="0" err="1">
                <a:solidFill>
                  <a:srgbClr val="000080"/>
                </a:solidFill>
              </a:rPr>
              <a:t>this</a:t>
            </a:r>
            <a:r>
              <a:rPr lang="nl-NL" sz="1400" dirty="0" err="1"/>
              <a:t>.</a:t>
            </a:r>
            <a:r>
              <a:rPr lang="nl-NL" sz="1400" b="1" dirty="0" err="1">
                <a:solidFill>
                  <a:srgbClr val="660E7A"/>
                </a:solidFill>
              </a:rPr>
              <a:t>data</a:t>
            </a:r>
            <a:r>
              <a:rPr lang="nl-NL" sz="1400" b="1" dirty="0">
                <a:solidFill>
                  <a:srgbClr val="660E7A"/>
                </a:solidFill>
              </a:rPr>
              <a:t> </a:t>
            </a:r>
            <a:r>
              <a:rPr lang="nl-NL" sz="1400" dirty="0"/>
              <a:t>= data</a:t>
            </a:r>
            <a:r>
              <a:rPr lang="nl-NL" sz="1400" dirty="0" smtClean="0"/>
              <a:t>; </a:t>
            </a:r>
            <a:r>
              <a:rPr lang="nl-NL" sz="1400" dirty="0"/>
              <a:t>}</a:t>
            </a:r>
            <a:br>
              <a:rPr lang="nl-NL" sz="1400" dirty="0"/>
            </a:br>
            <a:r>
              <a:rPr lang="nl-NL" sz="1400" dirty="0"/>
              <a:t/>
            </a:r>
            <a:br>
              <a:rPr lang="nl-NL" sz="1400" dirty="0"/>
            </a:br>
            <a:r>
              <a:rPr lang="nl-NL" sz="1400" dirty="0" smtClean="0"/>
              <a:t>	    </a:t>
            </a:r>
            <a:r>
              <a:rPr lang="nl-NL" sz="1400" b="1" dirty="0">
                <a:solidFill>
                  <a:srgbClr val="000080"/>
                </a:solidFill>
              </a:rPr>
              <a:t>public </a:t>
            </a:r>
            <a:r>
              <a:rPr lang="nl-NL" sz="1400" b="1" dirty="0" err="1">
                <a:solidFill>
                  <a:srgbClr val="000080"/>
                </a:solidFill>
              </a:rPr>
              <a:t>void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 err="1"/>
              <a:t>printInOrder</a:t>
            </a:r>
            <a:r>
              <a:rPr lang="nl-NL" sz="1400" dirty="0"/>
              <a:t>(){</a:t>
            </a:r>
            <a:br>
              <a:rPr lang="nl-NL" sz="1400" dirty="0"/>
            </a:br>
            <a:r>
              <a:rPr lang="nl-NL" sz="1400" dirty="0" smtClean="0"/>
              <a:t>	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660E7A"/>
                </a:solidFill>
              </a:rPr>
              <a:t>leftTree</a:t>
            </a:r>
            <a:r>
              <a:rPr lang="nl-NL" sz="1400" b="1" dirty="0">
                <a:solidFill>
                  <a:srgbClr val="660E7A"/>
                </a:solidFill>
              </a:rPr>
              <a:t> </a:t>
            </a:r>
            <a:r>
              <a:rPr lang="nl-NL" sz="1400" dirty="0"/>
              <a:t>!= </a:t>
            </a:r>
            <a:r>
              <a:rPr lang="nl-NL" sz="1400" b="1" dirty="0" err="1">
                <a:solidFill>
                  <a:srgbClr val="000080"/>
                </a:solidFill>
              </a:rPr>
              <a:t>null</a:t>
            </a:r>
            <a:r>
              <a:rPr lang="nl-NL" sz="1400" dirty="0"/>
              <a:t>) </a:t>
            </a:r>
            <a:r>
              <a:rPr lang="nl-NL" sz="1400" b="1" dirty="0" err="1">
                <a:solidFill>
                  <a:srgbClr val="660E7A"/>
                </a:solidFill>
              </a:rPr>
              <a:t>leftTree</a:t>
            </a:r>
            <a:r>
              <a:rPr lang="nl-NL" sz="1400" dirty="0" err="1"/>
              <a:t>.printInOrder</a:t>
            </a:r>
            <a:r>
              <a:rPr lang="nl-NL" sz="1400" dirty="0"/>
              <a:t>();</a:t>
            </a:r>
            <a:br>
              <a:rPr lang="nl-NL" sz="1400" dirty="0"/>
            </a:br>
            <a:r>
              <a:rPr lang="nl-NL" sz="1400" dirty="0" smtClean="0"/>
              <a:t>	        </a:t>
            </a:r>
            <a:r>
              <a:rPr lang="nl-NL" sz="1400" dirty="0" err="1"/>
              <a:t>System.</a:t>
            </a:r>
            <a:r>
              <a:rPr lang="nl-NL" sz="1400" b="1" i="1" dirty="0" err="1">
                <a:solidFill>
                  <a:srgbClr val="660E7A"/>
                </a:solidFill>
              </a:rPr>
              <a:t>out</a:t>
            </a:r>
            <a:r>
              <a:rPr lang="nl-NL" sz="1400" dirty="0" err="1"/>
              <a:t>.print</a:t>
            </a:r>
            <a:r>
              <a:rPr lang="nl-NL" sz="1400" dirty="0"/>
              <a:t>(</a:t>
            </a:r>
            <a:r>
              <a:rPr lang="nl-NL" sz="1400" b="1" dirty="0">
                <a:solidFill>
                  <a:srgbClr val="008000"/>
                </a:solidFill>
              </a:rPr>
              <a:t>" " </a:t>
            </a:r>
            <a:r>
              <a:rPr lang="nl-NL" sz="1400" dirty="0"/>
              <a:t>+ </a:t>
            </a:r>
            <a:r>
              <a:rPr lang="nl-NL" sz="1400" b="1" dirty="0">
                <a:solidFill>
                  <a:srgbClr val="660E7A"/>
                </a:solidFill>
              </a:rPr>
              <a:t>data</a:t>
            </a:r>
            <a:r>
              <a:rPr lang="nl-NL" sz="1400" dirty="0"/>
              <a:t>);</a:t>
            </a:r>
            <a:br>
              <a:rPr lang="nl-NL" sz="1400" dirty="0"/>
            </a:br>
            <a:r>
              <a:rPr lang="nl-NL" sz="1400" dirty="0" smtClean="0"/>
              <a:t>	        </a:t>
            </a:r>
            <a:r>
              <a:rPr lang="nl-NL" sz="1400" b="1" dirty="0" err="1">
                <a:solidFill>
                  <a:srgbClr val="000080"/>
                </a:solidFill>
              </a:rPr>
              <a:t>if</a:t>
            </a:r>
            <a:r>
              <a:rPr lang="nl-NL" sz="1400" b="1" dirty="0">
                <a:solidFill>
                  <a:srgbClr val="000080"/>
                </a:solidFill>
              </a:rPr>
              <a:t> </a:t>
            </a:r>
            <a:r>
              <a:rPr lang="nl-NL" sz="1400" dirty="0"/>
              <a:t>(</a:t>
            </a:r>
            <a:r>
              <a:rPr lang="nl-NL" sz="1400" b="1" dirty="0" err="1">
                <a:solidFill>
                  <a:srgbClr val="660E7A"/>
                </a:solidFill>
              </a:rPr>
              <a:t>rightTree</a:t>
            </a:r>
            <a:r>
              <a:rPr lang="nl-NL" sz="1400" b="1" dirty="0">
                <a:solidFill>
                  <a:srgbClr val="660E7A"/>
                </a:solidFill>
              </a:rPr>
              <a:t> </a:t>
            </a:r>
            <a:r>
              <a:rPr lang="nl-NL" sz="1400" dirty="0"/>
              <a:t>!= </a:t>
            </a:r>
            <a:r>
              <a:rPr lang="nl-NL" sz="1400" b="1" dirty="0" err="1">
                <a:solidFill>
                  <a:srgbClr val="000080"/>
                </a:solidFill>
              </a:rPr>
              <a:t>null</a:t>
            </a:r>
            <a:r>
              <a:rPr lang="nl-NL" sz="1400" dirty="0"/>
              <a:t>) </a:t>
            </a:r>
            <a:r>
              <a:rPr lang="nl-NL" sz="1400" b="1" dirty="0" err="1">
                <a:solidFill>
                  <a:srgbClr val="660E7A"/>
                </a:solidFill>
              </a:rPr>
              <a:t>rightTree</a:t>
            </a:r>
            <a:r>
              <a:rPr lang="nl-NL" sz="1400" dirty="0" err="1"/>
              <a:t>.printInOrder</a:t>
            </a:r>
            <a:r>
              <a:rPr lang="nl-NL" sz="1400" dirty="0" smtClean="0"/>
              <a:t>(); }</a:t>
            </a:r>
          </a:p>
          <a:p>
            <a:r>
              <a:rPr lang="nl-BE" sz="1400" dirty="0" smtClean="0"/>
              <a:t>	   </a:t>
            </a:r>
            <a:r>
              <a:rPr lang="mr-IN" sz="1400" dirty="0" smtClean="0"/>
              <a:t>…</a:t>
            </a:r>
            <a:r>
              <a:rPr lang="nl-BE" sz="1400" dirty="0" smtClean="0"/>
              <a:t> }</a:t>
            </a:r>
          </a:p>
          <a:p>
            <a:r>
              <a:rPr lang="nl-BE" sz="1400" dirty="0" smtClean="0"/>
              <a:t> }</a:t>
            </a:r>
            <a:endParaRPr lang="nl-NL" sz="1400" dirty="0"/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5786438" y="3414713"/>
            <a:ext cx="828676" cy="3714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6300788" y="2878207"/>
            <a:ext cx="1261884" cy="3539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accent6"/>
                </a:solidFill>
              </a:rPr>
              <a:t>inner class</a:t>
            </a:r>
            <a:endParaRPr lang="en-U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MyTheme.thmx</Template>
  <TotalTime>20287</TotalTime>
  <Words>763</Words>
  <Application>Microsoft Office PowerPoint</Application>
  <PresentationFormat>Diavoorstelling (4:3)</PresentationFormat>
  <Paragraphs>311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Calibri</vt:lpstr>
      <vt:lpstr>Chalkduster</vt:lpstr>
      <vt:lpstr>Rockwell</vt:lpstr>
      <vt:lpstr>Times New Roman</vt:lpstr>
      <vt:lpstr>Wingdings</vt:lpstr>
      <vt:lpstr>MyTheme</vt:lpstr>
      <vt:lpstr>Bomen en grafen</vt:lpstr>
      <vt:lpstr>PowerPoint-presentatie</vt:lpstr>
      <vt:lpstr>Definitie</vt:lpstr>
      <vt:lpstr>BST voorbeeld</vt:lpstr>
      <vt:lpstr>Oefening</vt:lpstr>
      <vt:lpstr>BST</vt:lpstr>
      <vt:lpstr>PowerPoint-presentatie</vt:lpstr>
      <vt:lpstr>BST implementatie </vt:lpstr>
      <vt:lpstr>PowerPoint-presentatie</vt:lpstr>
      <vt:lpstr>Zoeken in een binaire zoekboom</vt:lpstr>
      <vt:lpstr>Zoeken in een binaire zoekboom</vt:lpstr>
      <vt:lpstr>Zoeken in een binaire zoekboom</vt:lpstr>
      <vt:lpstr>Zoeken in een binaire zoekboom</vt:lpstr>
      <vt:lpstr>Zoeken in een binaire zoekboom</vt:lpstr>
      <vt:lpstr>Zoeken in een binaire zoekboom</vt:lpstr>
      <vt:lpstr>Zoeken in een binaire zoekboom</vt:lpstr>
      <vt:lpstr>Voorbeeld</vt:lpstr>
      <vt:lpstr>Voorbeeld</vt:lpstr>
      <vt:lpstr>Zelf-balancerende BST</vt:lpstr>
      <vt:lpstr>Toevoegen aan een binaire zoekboom</vt:lpstr>
      <vt:lpstr>Verwijderen uit een binaire zoekboom</vt:lpstr>
      <vt:lpstr>Verwijderen uit een binaire zoekboom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Ausseloos</dc:creator>
  <cp:lastModifiedBy>Marina Lens</cp:lastModifiedBy>
  <cp:revision>585</cp:revision>
  <dcterms:created xsi:type="dcterms:W3CDTF">2011-09-06T15:37:21Z</dcterms:created>
  <dcterms:modified xsi:type="dcterms:W3CDTF">2019-03-03T09:45:16Z</dcterms:modified>
</cp:coreProperties>
</file>