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5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5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8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3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0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6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7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4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15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992F-D939-4D62-B1B6-79498C7522E3}" type="datetimeFigureOut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381A-7637-469F-8486-4FC4337D72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8892" y="440763"/>
            <a:ext cx="10334217" cy="5041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disaggregator</a:t>
            </a:r>
            <a:r>
              <a:rPr lang="en-US" sz="2400"/>
              <a:t>:</a:t>
            </a:r>
            <a:r>
              <a:rPr lang="en-US" sz="2400" smtClean="0"/>
              <a:t> The </a:t>
            </a:r>
            <a:r>
              <a:rPr lang="en-US" sz="2400" dirty="0" smtClean="0"/>
              <a:t>DemandRegio </a:t>
            </a:r>
            <a:r>
              <a:rPr lang="en-US" sz="2400" smtClean="0"/>
              <a:t>Python Framework</a:t>
            </a:r>
            <a:endParaRPr lang="en-US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928892" y="1794597"/>
            <a:ext cx="1871999" cy="46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108000" rIns="36000" rtlCol="0">
            <a:noAutofit/>
          </a:bodyPr>
          <a:lstStyle/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smtClean="0"/>
              <a:t>provide </a:t>
            </a:r>
            <a:r>
              <a:rPr lang="de-DE" sz="1200" b="1" smtClean="0"/>
              <a:t>I/O file paths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smtClean="0"/>
              <a:t>load settings from </a:t>
            </a:r>
            <a:r>
              <a:rPr lang="de-DE" sz="1200" b="1" smtClean="0"/>
              <a:t>config.yaml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smtClean="0"/>
              <a:t>perform raw string </a:t>
            </a:r>
            <a:r>
              <a:rPr lang="de-DE" sz="1200" b="1" smtClean="0"/>
              <a:t>database request</a:t>
            </a:r>
            <a:r>
              <a:rPr lang="de-DE" sz="1200" smtClean="0"/>
              <a:t> at RestfulAPI and </a:t>
            </a:r>
            <a:r>
              <a:rPr lang="de-DE" sz="1200" b="1" smtClean="0"/>
              <a:t>cache the results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b="1" smtClean="0"/>
              <a:t>clear local cache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smtClean="0"/>
              <a:t>provide NUTS-3 regions</a:t>
            </a:r>
            <a:endParaRPr lang="de-DE" sz="1200"/>
          </a:p>
        </p:txBody>
      </p:sp>
      <p:sp>
        <p:nvSpPr>
          <p:cNvPr id="8" name="Textfeld 7"/>
          <p:cNvSpPr txBox="1"/>
          <p:nvPr/>
        </p:nvSpPr>
        <p:spPr>
          <a:xfrm>
            <a:off x="3045605" y="1803929"/>
            <a:ext cx="1870840" cy="462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108000" rIns="36000" rtlCol="0">
            <a:noAutofit/>
          </a:bodyPr>
          <a:lstStyle/>
          <a:p>
            <a:r>
              <a:rPr lang="de-DE" sz="1200" i="1" smtClean="0"/>
              <a:t>Main functions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en-US" sz="1200" b="1" smtClean="0"/>
              <a:t>Dimensionless data</a:t>
            </a:r>
            <a:endParaRPr lang="en-US" sz="1000" smtClean="0"/>
          </a:p>
          <a:p>
            <a:pPr marL="358775" indent="-179388">
              <a:buFont typeface="Symbol" panose="05050102010706020507" pitchFamily="18" charset="2"/>
              <a:buChar char="-"/>
            </a:pPr>
            <a:r>
              <a:rPr lang="de-DE" sz="1200" smtClean="0"/>
              <a:t>electricity demand</a:t>
            </a:r>
          </a:p>
          <a:p>
            <a:pPr marL="358775" indent="-179388">
              <a:buFont typeface="Symbol" panose="05050102010706020507" pitchFamily="18" charset="2"/>
              <a:buChar char="-"/>
            </a:pPr>
            <a:r>
              <a:rPr lang="de-DE" sz="1200" smtClean="0"/>
              <a:t>heat demand</a:t>
            </a:r>
          </a:p>
          <a:p>
            <a:pPr marL="358775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 smtClean="0"/>
              <a:t>gas demand</a:t>
            </a:r>
            <a:endParaRPr lang="de-DE" sz="1200" b="1" smtClean="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Spatial data</a:t>
            </a:r>
          </a:p>
          <a:p>
            <a:pPr marL="358775" indent="-179388">
              <a:buFont typeface="Symbol" panose="05050102010706020507" pitchFamily="18" charset="2"/>
              <a:buChar char="-"/>
            </a:pPr>
            <a:r>
              <a:rPr lang="de-DE" sz="1200" smtClean="0"/>
              <a:t>population</a:t>
            </a:r>
          </a:p>
          <a:p>
            <a:pPr marL="358775" indent="-179388">
              <a:buFont typeface="Symbol" panose="05050102010706020507" pitchFamily="18" charset="2"/>
              <a:buChar char="-"/>
            </a:pPr>
            <a:r>
              <a:rPr lang="de-DE" sz="1200" smtClean="0"/>
              <a:t>household sizes</a:t>
            </a:r>
          </a:p>
          <a:p>
            <a:pPr marL="358775" indent="-179388">
              <a:buFont typeface="Symbol" panose="05050102010706020507" pitchFamily="18" charset="2"/>
              <a:buChar char="-"/>
            </a:pPr>
            <a:r>
              <a:rPr lang="de-DE" sz="1200" smtClean="0"/>
              <a:t>living spaces</a:t>
            </a:r>
          </a:p>
          <a:p>
            <a:pPr marL="358775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 smtClean="0"/>
              <a:t>incomes etc.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Temporal data</a:t>
            </a:r>
            <a:endParaRPr lang="de-DE" sz="1200" b="1"/>
          </a:p>
          <a:p>
            <a:pPr marL="358775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 smtClean="0"/>
              <a:t>load curves CTS / Industry / households</a:t>
            </a:r>
            <a:endParaRPr lang="de-DE" sz="120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Spatiotemporal </a:t>
            </a:r>
            <a:r>
              <a:rPr lang="de-DE" sz="1200" b="1"/>
              <a:t>data</a:t>
            </a:r>
          </a:p>
          <a:p>
            <a:pPr marL="358775" indent="-179388">
              <a:buFont typeface="Symbol" panose="05050102010706020507" pitchFamily="18" charset="2"/>
              <a:buChar char="-"/>
            </a:pPr>
            <a:r>
              <a:rPr lang="de-DE" sz="1200" smtClean="0"/>
              <a:t>ambient temperature</a:t>
            </a:r>
          </a:p>
          <a:p>
            <a:pPr marL="358775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 smtClean="0"/>
              <a:t>solar irradiation etc.</a:t>
            </a:r>
          </a:p>
          <a:p>
            <a:r>
              <a:rPr lang="de-DE" sz="1200" i="1" smtClean="0"/>
              <a:t>Utility functions, e.g.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b="1" smtClean="0"/>
              <a:t>database_get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user-friendly querying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b="1" smtClean="0"/>
              <a:t>database_shapes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geo shapes for plotting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smtClean="0"/>
              <a:t>plausibility checks</a:t>
            </a:r>
            <a:endParaRPr lang="de-DE" sz="1200"/>
          </a:p>
        </p:txBody>
      </p:sp>
      <p:sp>
        <p:nvSpPr>
          <p:cNvPr id="10" name="Textfeld 9"/>
          <p:cNvSpPr txBox="1"/>
          <p:nvPr/>
        </p:nvSpPr>
        <p:spPr>
          <a:xfrm>
            <a:off x="5161160" y="1794596"/>
            <a:ext cx="1870840" cy="463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108000" rIns="36000" rtlCol="0">
            <a:no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disaggregate households: electric power</a:t>
            </a:r>
            <a:endParaRPr lang="de-DE" sz="1200" smtClean="0"/>
          </a:p>
          <a:p>
            <a:pPr marL="361950" lvl="1" indent="-179388">
              <a:buFont typeface="Symbol" panose="05050102010706020507" pitchFamily="18" charset="2"/>
              <a:buChar char="-"/>
            </a:pPr>
            <a:r>
              <a:rPr lang="de-DE" sz="1200" smtClean="0"/>
              <a:t>by: distribution key</a:t>
            </a:r>
          </a:p>
          <a:p>
            <a:pPr marL="361950" lvl="1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 smtClean="0"/>
              <a:t>weight by income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disaggregate </a:t>
            </a:r>
            <a:r>
              <a:rPr lang="de-DE" sz="1200" b="1"/>
              <a:t>households </a:t>
            </a:r>
            <a:r>
              <a:rPr lang="de-DE" sz="1200" b="1" smtClean="0"/>
              <a:t>heat demands</a:t>
            </a:r>
            <a:endParaRPr lang="de-DE" sz="1200"/>
          </a:p>
          <a:p>
            <a:pPr marL="361950" lvl="1" indent="-179388">
              <a:buFont typeface="Symbol" panose="05050102010706020507" pitchFamily="18" charset="2"/>
              <a:buChar char="-"/>
            </a:pPr>
            <a:r>
              <a:rPr lang="de-DE" sz="1200" smtClean="0"/>
              <a:t>by: distribution key</a:t>
            </a:r>
          </a:p>
          <a:p>
            <a:pPr marL="361950" lvl="1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/>
              <a:t>weight by </a:t>
            </a:r>
            <a:r>
              <a:rPr lang="de-DE" sz="1200" smtClean="0"/>
              <a:t>income</a:t>
            </a:r>
            <a:endParaRPr lang="de-DE" sz="1200"/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/>
              <a:t>disaggregate households </a:t>
            </a:r>
            <a:r>
              <a:rPr lang="de-DE" sz="1200" b="1" smtClean="0"/>
              <a:t>natural gas</a:t>
            </a:r>
            <a:endParaRPr lang="de-DE" sz="1200"/>
          </a:p>
          <a:p>
            <a:pPr marL="361950" lvl="1" indent="-179388">
              <a:buFont typeface="Symbol" panose="05050102010706020507" pitchFamily="18" charset="2"/>
              <a:buChar char="-"/>
            </a:pPr>
            <a:r>
              <a:rPr lang="de-DE" sz="1200"/>
              <a:t>distribution </a:t>
            </a:r>
            <a:r>
              <a:rPr lang="de-DE" sz="1200" smtClean="0"/>
              <a:t>key</a:t>
            </a:r>
          </a:p>
          <a:p>
            <a:pPr marL="361950" lvl="1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/>
              <a:t>weight by income</a:t>
            </a:r>
          </a:p>
          <a:p>
            <a:pPr marL="361950" lvl="1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de-DE" sz="1200"/>
          </a:p>
          <a:p>
            <a:pPr>
              <a:spcAft>
                <a:spcPts val="600"/>
              </a:spcAft>
            </a:pPr>
            <a:endParaRPr lang="de-DE" sz="1200" smtClean="0"/>
          </a:p>
        </p:txBody>
      </p:sp>
      <p:grpSp>
        <p:nvGrpSpPr>
          <p:cNvPr id="20" name="Gruppieren 19"/>
          <p:cNvGrpSpPr/>
          <p:nvPr/>
        </p:nvGrpSpPr>
        <p:grpSpPr>
          <a:xfrm>
            <a:off x="928892" y="1074597"/>
            <a:ext cx="1872000" cy="720000"/>
            <a:chOff x="1019173" y="959069"/>
            <a:chExt cx="1872000" cy="720000"/>
          </a:xfrm>
        </p:grpSpPr>
        <p:sp>
          <p:nvSpPr>
            <p:cNvPr id="5" name="Textfeld 4"/>
            <p:cNvSpPr txBox="1"/>
            <p:nvPr/>
          </p:nvSpPr>
          <p:spPr>
            <a:xfrm>
              <a:off x="1019173" y="959069"/>
              <a:ext cx="1872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720000" rIns="0" rtlCol="0" anchor="ctr">
              <a:spAutoFit/>
            </a:bodyPr>
            <a:lstStyle/>
            <a:p>
              <a:r>
                <a:rPr lang="de-DE" b="1" smtClean="0"/>
                <a:t>config.py</a:t>
              </a:r>
              <a:r>
                <a:rPr lang="de-DE" smtClean="0"/>
                <a:t/>
              </a:r>
              <a:br>
                <a:rPr lang="de-DE" smtClean="0"/>
              </a:br>
              <a:r>
                <a:rPr lang="de-DE" sz="1100" smtClean="0"/>
                <a:t>configuration functions</a:t>
              </a:r>
              <a:endParaRPr lang="de-DE" sz="1600" smtClean="0"/>
            </a:p>
          </p:txBody>
        </p:sp>
        <p:sp>
          <p:nvSpPr>
            <p:cNvPr id="11" name="Freeform 924">
              <a:extLst>
                <a:ext uri="{FF2B5EF4-FFF2-40B4-BE49-F238E27FC236}">
                  <a16:creationId xmlns:a16="http://schemas.microsoft.com/office/drawing/2014/main" xmlns="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5373" y="1057041"/>
              <a:ext cx="570128" cy="524057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45605" y="1065265"/>
            <a:ext cx="1870841" cy="738664"/>
            <a:chOff x="3135886" y="949737"/>
            <a:chExt cx="1870841" cy="738664"/>
          </a:xfrm>
        </p:grpSpPr>
        <p:sp>
          <p:nvSpPr>
            <p:cNvPr id="7" name="Textfeld 6"/>
            <p:cNvSpPr txBox="1"/>
            <p:nvPr/>
          </p:nvSpPr>
          <p:spPr>
            <a:xfrm>
              <a:off x="3135886" y="949737"/>
              <a:ext cx="1870841" cy="738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720000" rIns="0" rtlCol="0" anchor="ctr">
              <a:spAutoFit/>
            </a:bodyPr>
            <a:lstStyle/>
            <a:p>
              <a:r>
                <a:rPr lang="de-DE" b="1" smtClean="0"/>
                <a:t>data.py</a:t>
              </a:r>
              <a:br>
                <a:rPr lang="de-DE" b="1" smtClean="0"/>
              </a:br>
              <a:r>
                <a:rPr lang="de-DE" sz="1200" smtClean="0"/>
                <a:t>import and mend datasets</a:t>
              </a:r>
              <a:endParaRPr lang="de-DE"/>
            </a:p>
          </p:txBody>
        </p:sp>
        <p:sp>
          <p:nvSpPr>
            <p:cNvPr id="12" name="Freeform 1207">
              <a:extLst>
                <a:ext uri="{FF2B5EF4-FFF2-40B4-BE49-F238E27FC236}">
                  <a16:creationId xmlns:a16="http://schemas.microsoft.com/office/drawing/2014/main" xmlns="" id="{673FA9A1-FD5E-4112-BCF0-71DF48956F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69236" y="1051281"/>
              <a:ext cx="460708" cy="535575"/>
            </a:xfrm>
            <a:custGeom>
              <a:avLst/>
              <a:gdLst>
                <a:gd name="T0" fmla="*/ 502 w 502"/>
                <a:gd name="T1" fmla="*/ 84 h 586"/>
                <a:gd name="T2" fmla="*/ 502 w 502"/>
                <a:gd name="T3" fmla="*/ 126 h 586"/>
                <a:gd name="T4" fmla="*/ 251 w 502"/>
                <a:gd name="T5" fmla="*/ 209 h 586"/>
                <a:gd name="T6" fmla="*/ 0 w 502"/>
                <a:gd name="T7" fmla="*/ 126 h 586"/>
                <a:gd name="T8" fmla="*/ 0 w 502"/>
                <a:gd name="T9" fmla="*/ 84 h 586"/>
                <a:gd name="T10" fmla="*/ 251 w 502"/>
                <a:gd name="T11" fmla="*/ 0 h 586"/>
                <a:gd name="T12" fmla="*/ 502 w 502"/>
                <a:gd name="T13" fmla="*/ 84 h 586"/>
                <a:gd name="T14" fmla="*/ 502 w 502"/>
                <a:gd name="T15" fmla="*/ 196 h 586"/>
                <a:gd name="T16" fmla="*/ 502 w 502"/>
                <a:gd name="T17" fmla="*/ 251 h 586"/>
                <a:gd name="T18" fmla="*/ 251 w 502"/>
                <a:gd name="T19" fmla="*/ 335 h 586"/>
                <a:gd name="T20" fmla="*/ 0 w 502"/>
                <a:gd name="T21" fmla="*/ 251 h 586"/>
                <a:gd name="T22" fmla="*/ 0 w 502"/>
                <a:gd name="T23" fmla="*/ 196 h 586"/>
                <a:gd name="T24" fmla="*/ 251 w 502"/>
                <a:gd name="T25" fmla="*/ 251 h 586"/>
                <a:gd name="T26" fmla="*/ 502 w 502"/>
                <a:gd name="T27" fmla="*/ 196 h 586"/>
                <a:gd name="T28" fmla="*/ 502 w 502"/>
                <a:gd name="T29" fmla="*/ 321 h 586"/>
                <a:gd name="T30" fmla="*/ 502 w 502"/>
                <a:gd name="T31" fmla="*/ 377 h 586"/>
                <a:gd name="T32" fmla="*/ 251 w 502"/>
                <a:gd name="T33" fmla="*/ 460 h 586"/>
                <a:gd name="T34" fmla="*/ 0 w 502"/>
                <a:gd name="T35" fmla="*/ 377 h 586"/>
                <a:gd name="T36" fmla="*/ 0 w 502"/>
                <a:gd name="T37" fmla="*/ 321 h 586"/>
                <a:gd name="T38" fmla="*/ 251 w 502"/>
                <a:gd name="T39" fmla="*/ 377 h 586"/>
                <a:gd name="T40" fmla="*/ 502 w 502"/>
                <a:gd name="T41" fmla="*/ 321 h 586"/>
                <a:gd name="T42" fmla="*/ 502 w 502"/>
                <a:gd name="T43" fmla="*/ 447 h 586"/>
                <a:gd name="T44" fmla="*/ 502 w 502"/>
                <a:gd name="T45" fmla="*/ 502 h 586"/>
                <a:gd name="T46" fmla="*/ 251 w 502"/>
                <a:gd name="T47" fmla="*/ 586 h 586"/>
                <a:gd name="T48" fmla="*/ 0 w 502"/>
                <a:gd name="T49" fmla="*/ 502 h 586"/>
                <a:gd name="T50" fmla="*/ 0 w 502"/>
                <a:gd name="T51" fmla="*/ 447 h 586"/>
                <a:gd name="T52" fmla="*/ 251 w 502"/>
                <a:gd name="T53" fmla="*/ 502 h 586"/>
                <a:gd name="T54" fmla="*/ 502 w 502"/>
                <a:gd name="T55" fmla="*/ 447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2" h="586">
                  <a:moveTo>
                    <a:pt x="502" y="84"/>
                  </a:moveTo>
                  <a:cubicBezTo>
                    <a:pt x="502" y="126"/>
                    <a:pt x="502" y="126"/>
                    <a:pt x="502" y="126"/>
                  </a:cubicBezTo>
                  <a:cubicBezTo>
                    <a:pt x="502" y="172"/>
                    <a:pt x="390" y="209"/>
                    <a:pt x="251" y="209"/>
                  </a:cubicBezTo>
                  <a:cubicBezTo>
                    <a:pt x="112" y="209"/>
                    <a:pt x="0" y="172"/>
                    <a:pt x="0" y="12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112" y="0"/>
                    <a:pt x="251" y="0"/>
                  </a:cubicBezTo>
                  <a:cubicBezTo>
                    <a:pt x="390" y="0"/>
                    <a:pt x="502" y="38"/>
                    <a:pt x="502" y="84"/>
                  </a:cubicBezTo>
                  <a:close/>
                  <a:moveTo>
                    <a:pt x="502" y="196"/>
                  </a:moveTo>
                  <a:cubicBezTo>
                    <a:pt x="502" y="251"/>
                    <a:pt x="502" y="251"/>
                    <a:pt x="502" y="251"/>
                  </a:cubicBezTo>
                  <a:cubicBezTo>
                    <a:pt x="502" y="297"/>
                    <a:pt x="390" y="335"/>
                    <a:pt x="251" y="335"/>
                  </a:cubicBezTo>
                  <a:cubicBezTo>
                    <a:pt x="112" y="335"/>
                    <a:pt x="0" y="297"/>
                    <a:pt x="0" y="25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54" y="234"/>
                    <a:pt x="153" y="251"/>
                    <a:pt x="251" y="251"/>
                  </a:cubicBezTo>
                  <a:cubicBezTo>
                    <a:pt x="349" y="251"/>
                    <a:pt x="448" y="234"/>
                    <a:pt x="502" y="196"/>
                  </a:cubicBezTo>
                  <a:close/>
                  <a:moveTo>
                    <a:pt x="502" y="321"/>
                  </a:moveTo>
                  <a:cubicBezTo>
                    <a:pt x="502" y="377"/>
                    <a:pt x="502" y="377"/>
                    <a:pt x="502" y="377"/>
                  </a:cubicBezTo>
                  <a:cubicBezTo>
                    <a:pt x="502" y="423"/>
                    <a:pt x="390" y="460"/>
                    <a:pt x="251" y="460"/>
                  </a:cubicBezTo>
                  <a:cubicBezTo>
                    <a:pt x="112" y="460"/>
                    <a:pt x="0" y="423"/>
                    <a:pt x="0" y="377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4" y="359"/>
                    <a:pt x="153" y="377"/>
                    <a:pt x="251" y="377"/>
                  </a:cubicBezTo>
                  <a:cubicBezTo>
                    <a:pt x="349" y="377"/>
                    <a:pt x="448" y="359"/>
                    <a:pt x="502" y="321"/>
                  </a:cubicBezTo>
                  <a:close/>
                  <a:moveTo>
                    <a:pt x="502" y="447"/>
                  </a:moveTo>
                  <a:cubicBezTo>
                    <a:pt x="502" y="502"/>
                    <a:pt x="502" y="502"/>
                    <a:pt x="502" y="502"/>
                  </a:cubicBezTo>
                  <a:cubicBezTo>
                    <a:pt x="502" y="548"/>
                    <a:pt x="390" y="586"/>
                    <a:pt x="251" y="586"/>
                  </a:cubicBezTo>
                  <a:cubicBezTo>
                    <a:pt x="112" y="586"/>
                    <a:pt x="0" y="548"/>
                    <a:pt x="0" y="50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54" y="485"/>
                    <a:pt x="153" y="502"/>
                    <a:pt x="251" y="502"/>
                  </a:cubicBezTo>
                  <a:cubicBezTo>
                    <a:pt x="349" y="502"/>
                    <a:pt x="448" y="485"/>
                    <a:pt x="502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161159" y="1074597"/>
            <a:ext cx="1870841" cy="720000"/>
            <a:chOff x="5251440" y="959069"/>
            <a:chExt cx="1870841" cy="720000"/>
          </a:xfrm>
        </p:grpSpPr>
        <p:sp>
          <p:nvSpPr>
            <p:cNvPr id="9" name="Textfeld 8"/>
            <p:cNvSpPr txBox="1"/>
            <p:nvPr/>
          </p:nvSpPr>
          <p:spPr>
            <a:xfrm>
              <a:off x="5251440" y="959069"/>
              <a:ext cx="1870841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720000" rIns="0" rtlCol="0" anchor="ctr">
              <a:spAutoFit/>
            </a:bodyPr>
            <a:lstStyle/>
            <a:p>
              <a:r>
                <a:rPr lang="de-DE" b="1" smtClean="0"/>
                <a:t>spatial.py</a:t>
              </a:r>
              <a:br>
                <a:rPr lang="de-DE" b="1" smtClean="0"/>
              </a:br>
              <a:r>
                <a:rPr lang="de-DE" sz="1200" smtClean="0"/>
                <a:t>spatial disaggregation</a:t>
              </a:r>
              <a:endParaRPr lang="de-DE"/>
            </a:p>
          </p:txBody>
        </p:sp>
        <p:sp>
          <p:nvSpPr>
            <p:cNvPr id="13" name="Freeform 961">
              <a:extLst>
                <a:ext uri="{FF2B5EF4-FFF2-40B4-BE49-F238E27FC236}">
                  <a16:creationId xmlns:a16="http://schemas.microsoft.com/office/drawing/2014/main" xmlns="" id="{3C913943-DFC5-47EA-B69F-E30324CC93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03840" y="1088715"/>
              <a:ext cx="454951" cy="460708"/>
            </a:xfrm>
            <a:custGeom>
              <a:avLst/>
              <a:gdLst>
                <a:gd name="T0" fmla="*/ 0 w 502"/>
                <a:gd name="T1" fmla="*/ 251 h 502"/>
                <a:gd name="T2" fmla="*/ 333 w 502"/>
                <a:gd name="T3" fmla="*/ 176 h 502"/>
                <a:gd name="T4" fmla="*/ 362 w 502"/>
                <a:gd name="T5" fmla="*/ 160 h 502"/>
                <a:gd name="T6" fmla="*/ 396 w 502"/>
                <a:gd name="T7" fmla="*/ 151 h 502"/>
                <a:gd name="T8" fmla="*/ 387 w 502"/>
                <a:gd name="T9" fmla="*/ 138 h 502"/>
                <a:gd name="T10" fmla="*/ 364 w 502"/>
                <a:gd name="T11" fmla="*/ 116 h 502"/>
                <a:gd name="T12" fmla="*/ 346 w 502"/>
                <a:gd name="T13" fmla="*/ 118 h 502"/>
                <a:gd name="T14" fmla="*/ 335 w 502"/>
                <a:gd name="T15" fmla="*/ 107 h 502"/>
                <a:gd name="T16" fmla="*/ 302 w 502"/>
                <a:gd name="T17" fmla="*/ 96 h 502"/>
                <a:gd name="T18" fmla="*/ 307 w 502"/>
                <a:gd name="T19" fmla="*/ 128 h 502"/>
                <a:gd name="T20" fmla="*/ 294 w 502"/>
                <a:gd name="T21" fmla="*/ 155 h 502"/>
                <a:gd name="T22" fmla="*/ 268 w 502"/>
                <a:gd name="T23" fmla="*/ 135 h 502"/>
                <a:gd name="T24" fmla="*/ 229 w 502"/>
                <a:gd name="T25" fmla="*/ 116 h 502"/>
                <a:gd name="T26" fmla="*/ 240 w 502"/>
                <a:gd name="T27" fmla="*/ 89 h 502"/>
                <a:gd name="T28" fmla="*/ 278 w 502"/>
                <a:gd name="T29" fmla="*/ 76 h 502"/>
                <a:gd name="T30" fmla="*/ 271 w 502"/>
                <a:gd name="T31" fmla="*/ 62 h 502"/>
                <a:gd name="T32" fmla="*/ 247 w 502"/>
                <a:gd name="T33" fmla="*/ 66 h 502"/>
                <a:gd name="T34" fmla="*/ 220 w 502"/>
                <a:gd name="T35" fmla="*/ 49 h 502"/>
                <a:gd name="T36" fmla="*/ 224 w 502"/>
                <a:gd name="T37" fmla="*/ 68 h 502"/>
                <a:gd name="T38" fmla="*/ 206 w 502"/>
                <a:gd name="T39" fmla="*/ 67 h 502"/>
                <a:gd name="T40" fmla="*/ 184 w 502"/>
                <a:gd name="T41" fmla="*/ 53 h 502"/>
                <a:gd name="T42" fmla="*/ 165 w 502"/>
                <a:gd name="T43" fmla="*/ 62 h 502"/>
                <a:gd name="T44" fmla="*/ 187 w 502"/>
                <a:gd name="T45" fmla="*/ 66 h 502"/>
                <a:gd name="T46" fmla="*/ 172 w 502"/>
                <a:gd name="T47" fmla="*/ 76 h 502"/>
                <a:gd name="T48" fmla="*/ 74 w 502"/>
                <a:gd name="T49" fmla="*/ 140 h 502"/>
                <a:gd name="T50" fmla="*/ 85 w 502"/>
                <a:gd name="T51" fmla="*/ 154 h 502"/>
                <a:gd name="T52" fmla="*/ 103 w 502"/>
                <a:gd name="T53" fmla="*/ 176 h 502"/>
                <a:gd name="T54" fmla="*/ 97 w 502"/>
                <a:gd name="T55" fmla="*/ 206 h 502"/>
                <a:gd name="T56" fmla="*/ 115 w 502"/>
                <a:gd name="T57" fmla="*/ 241 h 502"/>
                <a:gd name="T58" fmla="*/ 142 w 502"/>
                <a:gd name="T59" fmla="*/ 280 h 502"/>
                <a:gd name="T60" fmla="*/ 155 w 502"/>
                <a:gd name="T61" fmla="*/ 296 h 502"/>
                <a:gd name="T62" fmla="*/ 138 w 502"/>
                <a:gd name="T63" fmla="*/ 257 h 502"/>
                <a:gd name="T64" fmla="*/ 164 w 502"/>
                <a:gd name="T65" fmla="*/ 294 h 502"/>
                <a:gd name="T66" fmla="*/ 197 w 502"/>
                <a:gd name="T67" fmla="*/ 332 h 502"/>
                <a:gd name="T68" fmla="*/ 241 w 502"/>
                <a:gd name="T69" fmla="*/ 351 h 502"/>
                <a:gd name="T70" fmla="*/ 278 w 502"/>
                <a:gd name="T71" fmla="*/ 379 h 502"/>
                <a:gd name="T72" fmla="*/ 293 w 502"/>
                <a:gd name="T73" fmla="*/ 376 h 502"/>
                <a:gd name="T74" fmla="*/ 277 w 502"/>
                <a:gd name="T75" fmla="*/ 349 h 502"/>
                <a:gd name="T76" fmla="*/ 258 w 502"/>
                <a:gd name="T77" fmla="*/ 342 h 502"/>
                <a:gd name="T78" fmla="*/ 254 w 502"/>
                <a:gd name="T79" fmla="*/ 312 h 502"/>
                <a:gd name="T80" fmla="*/ 224 w 502"/>
                <a:gd name="T81" fmla="*/ 327 h 502"/>
                <a:gd name="T82" fmla="*/ 220 w 502"/>
                <a:gd name="T83" fmla="*/ 274 h 502"/>
                <a:gd name="T84" fmla="*/ 241 w 502"/>
                <a:gd name="T85" fmla="*/ 269 h 502"/>
                <a:gd name="T86" fmla="*/ 256 w 502"/>
                <a:gd name="T87" fmla="*/ 264 h 502"/>
                <a:gd name="T88" fmla="*/ 279 w 502"/>
                <a:gd name="T89" fmla="*/ 276 h 502"/>
                <a:gd name="T90" fmla="*/ 290 w 502"/>
                <a:gd name="T91" fmla="*/ 268 h 502"/>
                <a:gd name="T92" fmla="*/ 306 w 502"/>
                <a:gd name="T93" fmla="*/ 234 h 502"/>
                <a:gd name="T94" fmla="*/ 304 w 502"/>
                <a:gd name="T95" fmla="*/ 223 h 502"/>
                <a:gd name="T96" fmla="*/ 329 w 502"/>
                <a:gd name="T97" fmla="*/ 205 h 502"/>
                <a:gd name="T98" fmla="*/ 348 w 502"/>
                <a:gd name="T99" fmla="*/ 187 h 502"/>
                <a:gd name="T100" fmla="*/ 357 w 502"/>
                <a:gd name="T101" fmla="*/ 171 h 502"/>
                <a:gd name="T102" fmla="*/ 333 w 502"/>
                <a:gd name="T103" fmla="*/ 176 h 502"/>
                <a:gd name="T104" fmla="*/ 386 w 502"/>
                <a:gd name="T105" fmla="*/ 390 h 502"/>
                <a:gd name="T106" fmla="*/ 356 w 502"/>
                <a:gd name="T107" fmla="*/ 376 h 502"/>
                <a:gd name="T108" fmla="*/ 328 w 502"/>
                <a:gd name="T109" fmla="*/ 376 h 502"/>
                <a:gd name="T110" fmla="*/ 309 w 502"/>
                <a:gd name="T111" fmla="*/ 373 h 502"/>
                <a:gd name="T112" fmla="*/ 301 w 502"/>
                <a:gd name="T113" fmla="*/ 400 h 502"/>
                <a:gd name="T114" fmla="*/ 292 w 502"/>
                <a:gd name="T115" fmla="*/ 438 h 502"/>
                <a:gd name="T116" fmla="*/ 402 w 502"/>
                <a:gd name="T117" fmla="*/ 39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502">
                  <a:moveTo>
                    <a:pt x="502" y="251"/>
                  </a:moveTo>
                  <a:cubicBezTo>
                    <a:pt x="502" y="389"/>
                    <a:pt x="390" y="502"/>
                    <a:pt x="251" y="502"/>
                  </a:cubicBezTo>
                  <a:cubicBezTo>
                    <a:pt x="113" y="502"/>
                    <a:pt x="0" y="389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lose/>
                  <a:moveTo>
                    <a:pt x="333" y="176"/>
                  </a:moveTo>
                  <a:cubicBezTo>
                    <a:pt x="335" y="176"/>
                    <a:pt x="337" y="170"/>
                    <a:pt x="338" y="169"/>
                  </a:cubicBezTo>
                  <a:cubicBezTo>
                    <a:pt x="340" y="166"/>
                    <a:pt x="342" y="165"/>
                    <a:pt x="345" y="164"/>
                  </a:cubicBezTo>
                  <a:cubicBezTo>
                    <a:pt x="350" y="162"/>
                    <a:pt x="356" y="161"/>
                    <a:pt x="362" y="160"/>
                  </a:cubicBezTo>
                  <a:cubicBezTo>
                    <a:pt x="367" y="159"/>
                    <a:pt x="374" y="159"/>
                    <a:pt x="378" y="164"/>
                  </a:cubicBezTo>
                  <a:cubicBezTo>
                    <a:pt x="377" y="163"/>
                    <a:pt x="385" y="156"/>
                    <a:pt x="386" y="155"/>
                  </a:cubicBezTo>
                  <a:cubicBezTo>
                    <a:pt x="389" y="154"/>
                    <a:pt x="394" y="154"/>
                    <a:pt x="396" y="151"/>
                  </a:cubicBezTo>
                  <a:cubicBezTo>
                    <a:pt x="397" y="150"/>
                    <a:pt x="397" y="144"/>
                    <a:pt x="397" y="144"/>
                  </a:cubicBezTo>
                  <a:cubicBezTo>
                    <a:pt x="391" y="145"/>
                    <a:pt x="389" y="140"/>
                    <a:pt x="389" y="135"/>
                  </a:cubicBezTo>
                  <a:cubicBezTo>
                    <a:pt x="389" y="135"/>
                    <a:pt x="388" y="136"/>
                    <a:pt x="387" y="138"/>
                  </a:cubicBezTo>
                  <a:cubicBezTo>
                    <a:pt x="387" y="133"/>
                    <a:pt x="381" y="136"/>
                    <a:pt x="379" y="136"/>
                  </a:cubicBezTo>
                  <a:cubicBezTo>
                    <a:pt x="371" y="134"/>
                    <a:pt x="372" y="129"/>
                    <a:pt x="370" y="123"/>
                  </a:cubicBezTo>
                  <a:cubicBezTo>
                    <a:pt x="369" y="120"/>
                    <a:pt x="365" y="119"/>
                    <a:pt x="364" y="116"/>
                  </a:cubicBezTo>
                  <a:cubicBezTo>
                    <a:pt x="362" y="114"/>
                    <a:pt x="362" y="110"/>
                    <a:pt x="359" y="110"/>
                  </a:cubicBezTo>
                  <a:cubicBezTo>
                    <a:pt x="357" y="109"/>
                    <a:pt x="353" y="116"/>
                    <a:pt x="353" y="116"/>
                  </a:cubicBezTo>
                  <a:cubicBezTo>
                    <a:pt x="350" y="115"/>
                    <a:pt x="348" y="117"/>
                    <a:pt x="346" y="118"/>
                  </a:cubicBezTo>
                  <a:cubicBezTo>
                    <a:pt x="344" y="119"/>
                    <a:pt x="343" y="119"/>
                    <a:pt x="341" y="120"/>
                  </a:cubicBezTo>
                  <a:cubicBezTo>
                    <a:pt x="346" y="118"/>
                    <a:pt x="338" y="115"/>
                    <a:pt x="335" y="115"/>
                  </a:cubicBezTo>
                  <a:cubicBezTo>
                    <a:pt x="340" y="114"/>
                    <a:pt x="337" y="109"/>
                    <a:pt x="335" y="107"/>
                  </a:cubicBezTo>
                  <a:cubicBezTo>
                    <a:pt x="335" y="107"/>
                    <a:pt x="336" y="107"/>
                    <a:pt x="336" y="107"/>
                  </a:cubicBezTo>
                  <a:cubicBezTo>
                    <a:pt x="336" y="104"/>
                    <a:pt x="327" y="101"/>
                    <a:pt x="324" y="99"/>
                  </a:cubicBezTo>
                  <a:cubicBezTo>
                    <a:pt x="321" y="97"/>
                    <a:pt x="305" y="94"/>
                    <a:pt x="302" y="96"/>
                  </a:cubicBezTo>
                  <a:cubicBezTo>
                    <a:pt x="298" y="98"/>
                    <a:pt x="303" y="105"/>
                    <a:pt x="303" y="108"/>
                  </a:cubicBezTo>
                  <a:cubicBezTo>
                    <a:pt x="303" y="112"/>
                    <a:pt x="299" y="113"/>
                    <a:pt x="299" y="116"/>
                  </a:cubicBezTo>
                  <a:cubicBezTo>
                    <a:pt x="299" y="122"/>
                    <a:pt x="309" y="121"/>
                    <a:pt x="307" y="128"/>
                  </a:cubicBezTo>
                  <a:cubicBezTo>
                    <a:pt x="305" y="133"/>
                    <a:pt x="299" y="134"/>
                    <a:pt x="296" y="137"/>
                  </a:cubicBezTo>
                  <a:cubicBezTo>
                    <a:pt x="294" y="141"/>
                    <a:pt x="296" y="147"/>
                    <a:pt x="299" y="149"/>
                  </a:cubicBezTo>
                  <a:cubicBezTo>
                    <a:pt x="302" y="151"/>
                    <a:pt x="294" y="154"/>
                    <a:pt x="294" y="155"/>
                  </a:cubicBezTo>
                  <a:cubicBezTo>
                    <a:pt x="288" y="157"/>
                    <a:pt x="284" y="149"/>
                    <a:pt x="282" y="144"/>
                  </a:cubicBezTo>
                  <a:cubicBezTo>
                    <a:pt x="281" y="141"/>
                    <a:pt x="281" y="136"/>
                    <a:pt x="277" y="134"/>
                  </a:cubicBezTo>
                  <a:cubicBezTo>
                    <a:pt x="275" y="134"/>
                    <a:pt x="269" y="133"/>
                    <a:pt x="268" y="135"/>
                  </a:cubicBezTo>
                  <a:cubicBezTo>
                    <a:pt x="266" y="130"/>
                    <a:pt x="259" y="128"/>
                    <a:pt x="254" y="126"/>
                  </a:cubicBezTo>
                  <a:cubicBezTo>
                    <a:pt x="248" y="124"/>
                    <a:pt x="242" y="124"/>
                    <a:pt x="235" y="125"/>
                  </a:cubicBezTo>
                  <a:cubicBezTo>
                    <a:pt x="238" y="125"/>
                    <a:pt x="235" y="115"/>
                    <a:pt x="229" y="116"/>
                  </a:cubicBezTo>
                  <a:cubicBezTo>
                    <a:pt x="231" y="113"/>
                    <a:pt x="230" y="109"/>
                    <a:pt x="231" y="106"/>
                  </a:cubicBezTo>
                  <a:cubicBezTo>
                    <a:pt x="231" y="103"/>
                    <a:pt x="233" y="101"/>
                    <a:pt x="235" y="99"/>
                  </a:cubicBezTo>
                  <a:cubicBezTo>
                    <a:pt x="235" y="97"/>
                    <a:pt x="243" y="90"/>
                    <a:pt x="240" y="89"/>
                  </a:cubicBezTo>
                  <a:cubicBezTo>
                    <a:pt x="246" y="90"/>
                    <a:pt x="252" y="90"/>
                    <a:pt x="257" y="86"/>
                  </a:cubicBezTo>
                  <a:cubicBezTo>
                    <a:pt x="260" y="83"/>
                    <a:pt x="261" y="78"/>
                    <a:pt x="264" y="75"/>
                  </a:cubicBezTo>
                  <a:cubicBezTo>
                    <a:pt x="268" y="70"/>
                    <a:pt x="273" y="76"/>
                    <a:pt x="278" y="76"/>
                  </a:cubicBezTo>
                  <a:cubicBezTo>
                    <a:pt x="284" y="77"/>
                    <a:pt x="284" y="69"/>
                    <a:pt x="280" y="66"/>
                  </a:cubicBezTo>
                  <a:cubicBezTo>
                    <a:pt x="285" y="66"/>
                    <a:pt x="281" y="59"/>
                    <a:pt x="279" y="58"/>
                  </a:cubicBezTo>
                  <a:cubicBezTo>
                    <a:pt x="276" y="57"/>
                    <a:pt x="265" y="60"/>
                    <a:pt x="271" y="62"/>
                  </a:cubicBezTo>
                  <a:cubicBezTo>
                    <a:pt x="269" y="61"/>
                    <a:pt x="261" y="78"/>
                    <a:pt x="257" y="69"/>
                  </a:cubicBezTo>
                  <a:cubicBezTo>
                    <a:pt x="256" y="68"/>
                    <a:pt x="255" y="61"/>
                    <a:pt x="252" y="61"/>
                  </a:cubicBezTo>
                  <a:cubicBezTo>
                    <a:pt x="249" y="61"/>
                    <a:pt x="248" y="64"/>
                    <a:pt x="247" y="66"/>
                  </a:cubicBezTo>
                  <a:cubicBezTo>
                    <a:pt x="248" y="61"/>
                    <a:pt x="238" y="58"/>
                    <a:pt x="235" y="58"/>
                  </a:cubicBezTo>
                  <a:cubicBezTo>
                    <a:pt x="240" y="55"/>
                    <a:pt x="236" y="51"/>
                    <a:pt x="233" y="49"/>
                  </a:cubicBezTo>
                  <a:cubicBezTo>
                    <a:pt x="230" y="48"/>
                    <a:pt x="222" y="46"/>
                    <a:pt x="220" y="49"/>
                  </a:cubicBezTo>
                  <a:cubicBezTo>
                    <a:pt x="213" y="56"/>
                    <a:pt x="226" y="57"/>
                    <a:pt x="229" y="59"/>
                  </a:cubicBezTo>
                  <a:cubicBezTo>
                    <a:pt x="230" y="60"/>
                    <a:pt x="234" y="62"/>
                    <a:pt x="232" y="64"/>
                  </a:cubicBezTo>
                  <a:cubicBezTo>
                    <a:pt x="230" y="65"/>
                    <a:pt x="224" y="66"/>
                    <a:pt x="224" y="68"/>
                  </a:cubicBezTo>
                  <a:cubicBezTo>
                    <a:pt x="222" y="71"/>
                    <a:pt x="226" y="74"/>
                    <a:pt x="223" y="77"/>
                  </a:cubicBezTo>
                  <a:cubicBezTo>
                    <a:pt x="220" y="74"/>
                    <a:pt x="220" y="69"/>
                    <a:pt x="218" y="66"/>
                  </a:cubicBezTo>
                  <a:cubicBezTo>
                    <a:pt x="221" y="69"/>
                    <a:pt x="206" y="67"/>
                    <a:pt x="206" y="67"/>
                  </a:cubicBezTo>
                  <a:cubicBezTo>
                    <a:pt x="201" y="67"/>
                    <a:pt x="194" y="71"/>
                    <a:pt x="190" y="66"/>
                  </a:cubicBezTo>
                  <a:cubicBezTo>
                    <a:pt x="189" y="65"/>
                    <a:pt x="189" y="57"/>
                    <a:pt x="191" y="59"/>
                  </a:cubicBezTo>
                  <a:cubicBezTo>
                    <a:pt x="188" y="56"/>
                    <a:pt x="186" y="54"/>
                    <a:pt x="184" y="53"/>
                  </a:cubicBezTo>
                  <a:cubicBezTo>
                    <a:pt x="174" y="56"/>
                    <a:pt x="163" y="61"/>
                    <a:pt x="154" y="66"/>
                  </a:cubicBezTo>
                  <a:cubicBezTo>
                    <a:pt x="155" y="66"/>
                    <a:pt x="156" y="66"/>
                    <a:pt x="158" y="66"/>
                  </a:cubicBezTo>
                  <a:cubicBezTo>
                    <a:pt x="160" y="65"/>
                    <a:pt x="162" y="63"/>
                    <a:pt x="165" y="62"/>
                  </a:cubicBezTo>
                  <a:cubicBezTo>
                    <a:pt x="168" y="61"/>
                    <a:pt x="175" y="57"/>
                    <a:pt x="179" y="60"/>
                  </a:cubicBezTo>
                  <a:cubicBezTo>
                    <a:pt x="179" y="59"/>
                    <a:pt x="180" y="58"/>
                    <a:pt x="180" y="58"/>
                  </a:cubicBezTo>
                  <a:cubicBezTo>
                    <a:pt x="183" y="61"/>
                    <a:pt x="185" y="63"/>
                    <a:pt x="187" y="66"/>
                  </a:cubicBezTo>
                  <a:cubicBezTo>
                    <a:pt x="184" y="65"/>
                    <a:pt x="180" y="66"/>
                    <a:pt x="177" y="66"/>
                  </a:cubicBezTo>
                  <a:cubicBezTo>
                    <a:pt x="175" y="66"/>
                    <a:pt x="171" y="67"/>
                    <a:pt x="170" y="70"/>
                  </a:cubicBezTo>
                  <a:cubicBezTo>
                    <a:pt x="171" y="71"/>
                    <a:pt x="172" y="74"/>
                    <a:pt x="172" y="76"/>
                  </a:cubicBezTo>
                  <a:cubicBezTo>
                    <a:pt x="167" y="73"/>
                    <a:pt x="164" y="68"/>
                    <a:pt x="158" y="67"/>
                  </a:cubicBezTo>
                  <a:cubicBezTo>
                    <a:pt x="156" y="67"/>
                    <a:pt x="153" y="67"/>
                    <a:pt x="151" y="67"/>
                  </a:cubicBezTo>
                  <a:cubicBezTo>
                    <a:pt x="120" y="85"/>
                    <a:pt x="93" y="110"/>
                    <a:pt x="74" y="140"/>
                  </a:cubicBezTo>
                  <a:cubicBezTo>
                    <a:pt x="76" y="141"/>
                    <a:pt x="77" y="142"/>
                    <a:pt x="78" y="143"/>
                  </a:cubicBezTo>
                  <a:cubicBezTo>
                    <a:pt x="81" y="144"/>
                    <a:pt x="78" y="153"/>
                    <a:pt x="84" y="148"/>
                  </a:cubicBezTo>
                  <a:cubicBezTo>
                    <a:pt x="86" y="150"/>
                    <a:pt x="87" y="152"/>
                    <a:pt x="85" y="154"/>
                  </a:cubicBezTo>
                  <a:cubicBezTo>
                    <a:pt x="86" y="154"/>
                    <a:pt x="99" y="163"/>
                    <a:pt x="100" y="163"/>
                  </a:cubicBezTo>
                  <a:cubicBezTo>
                    <a:pt x="102" y="165"/>
                    <a:pt x="106" y="167"/>
                    <a:pt x="107" y="170"/>
                  </a:cubicBezTo>
                  <a:cubicBezTo>
                    <a:pt x="107" y="172"/>
                    <a:pt x="105" y="175"/>
                    <a:pt x="103" y="176"/>
                  </a:cubicBezTo>
                  <a:cubicBezTo>
                    <a:pt x="103" y="175"/>
                    <a:pt x="98" y="170"/>
                    <a:pt x="97" y="172"/>
                  </a:cubicBezTo>
                  <a:cubicBezTo>
                    <a:pt x="96" y="173"/>
                    <a:pt x="97" y="182"/>
                    <a:pt x="101" y="182"/>
                  </a:cubicBezTo>
                  <a:cubicBezTo>
                    <a:pt x="96" y="182"/>
                    <a:pt x="98" y="202"/>
                    <a:pt x="97" y="206"/>
                  </a:cubicBezTo>
                  <a:cubicBezTo>
                    <a:pt x="97" y="207"/>
                    <a:pt x="97" y="207"/>
                    <a:pt x="97" y="207"/>
                  </a:cubicBezTo>
                  <a:cubicBezTo>
                    <a:pt x="96" y="211"/>
                    <a:pt x="100" y="226"/>
                    <a:pt x="106" y="224"/>
                  </a:cubicBezTo>
                  <a:cubicBezTo>
                    <a:pt x="102" y="225"/>
                    <a:pt x="114" y="240"/>
                    <a:pt x="115" y="241"/>
                  </a:cubicBezTo>
                  <a:cubicBezTo>
                    <a:pt x="120" y="244"/>
                    <a:pt x="125" y="246"/>
                    <a:pt x="128" y="250"/>
                  </a:cubicBezTo>
                  <a:cubicBezTo>
                    <a:pt x="131" y="255"/>
                    <a:pt x="131" y="262"/>
                    <a:pt x="135" y="265"/>
                  </a:cubicBezTo>
                  <a:cubicBezTo>
                    <a:pt x="134" y="269"/>
                    <a:pt x="142" y="274"/>
                    <a:pt x="142" y="280"/>
                  </a:cubicBezTo>
                  <a:cubicBezTo>
                    <a:pt x="141" y="280"/>
                    <a:pt x="141" y="280"/>
                    <a:pt x="140" y="280"/>
                  </a:cubicBezTo>
                  <a:cubicBezTo>
                    <a:pt x="142" y="285"/>
                    <a:pt x="148" y="285"/>
                    <a:pt x="150" y="289"/>
                  </a:cubicBezTo>
                  <a:cubicBezTo>
                    <a:pt x="152" y="292"/>
                    <a:pt x="150" y="298"/>
                    <a:pt x="155" y="296"/>
                  </a:cubicBezTo>
                  <a:cubicBezTo>
                    <a:pt x="155" y="289"/>
                    <a:pt x="150" y="282"/>
                    <a:pt x="147" y="276"/>
                  </a:cubicBezTo>
                  <a:cubicBezTo>
                    <a:pt x="145" y="273"/>
                    <a:pt x="143" y="270"/>
                    <a:pt x="141" y="267"/>
                  </a:cubicBezTo>
                  <a:cubicBezTo>
                    <a:pt x="140" y="264"/>
                    <a:pt x="139" y="260"/>
                    <a:pt x="138" y="257"/>
                  </a:cubicBezTo>
                  <a:cubicBezTo>
                    <a:pt x="139" y="257"/>
                    <a:pt x="146" y="260"/>
                    <a:pt x="146" y="261"/>
                  </a:cubicBezTo>
                  <a:cubicBezTo>
                    <a:pt x="143" y="267"/>
                    <a:pt x="156" y="279"/>
                    <a:pt x="160" y="283"/>
                  </a:cubicBezTo>
                  <a:cubicBezTo>
                    <a:pt x="161" y="284"/>
                    <a:pt x="168" y="294"/>
                    <a:pt x="164" y="294"/>
                  </a:cubicBezTo>
                  <a:cubicBezTo>
                    <a:pt x="169" y="294"/>
                    <a:pt x="175" y="300"/>
                    <a:pt x="177" y="304"/>
                  </a:cubicBezTo>
                  <a:cubicBezTo>
                    <a:pt x="179" y="309"/>
                    <a:pt x="179" y="315"/>
                    <a:pt x="181" y="320"/>
                  </a:cubicBezTo>
                  <a:cubicBezTo>
                    <a:pt x="183" y="327"/>
                    <a:pt x="192" y="330"/>
                    <a:pt x="197" y="332"/>
                  </a:cubicBezTo>
                  <a:cubicBezTo>
                    <a:pt x="202" y="335"/>
                    <a:pt x="206" y="338"/>
                    <a:pt x="210" y="340"/>
                  </a:cubicBezTo>
                  <a:cubicBezTo>
                    <a:pt x="217" y="342"/>
                    <a:pt x="219" y="340"/>
                    <a:pt x="225" y="339"/>
                  </a:cubicBezTo>
                  <a:cubicBezTo>
                    <a:pt x="233" y="338"/>
                    <a:pt x="234" y="347"/>
                    <a:pt x="241" y="351"/>
                  </a:cubicBezTo>
                  <a:cubicBezTo>
                    <a:pt x="245" y="353"/>
                    <a:pt x="254" y="356"/>
                    <a:pt x="259" y="354"/>
                  </a:cubicBezTo>
                  <a:cubicBezTo>
                    <a:pt x="257" y="355"/>
                    <a:pt x="266" y="368"/>
                    <a:pt x="266" y="369"/>
                  </a:cubicBezTo>
                  <a:cubicBezTo>
                    <a:pt x="269" y="373"/>
                    <a:pt x="275" y="375"/>
                    <a:pt x="278" y="379"/>
                  </a:cubicBezTo>
                  <a:cubicBezTo>
                    <a:pt x="279" y="379"/>
                    <a:pt x="280" y="378"/>
                    <a:pt x="280" y="376"/>
                  </a:cubicBezTo>
                  <a:cubicBezTo>
                    <a:pt x="279" y="380"/>
                    <a:pt x="285" y="387"/>
                    <a:pt x="289" y="386"/>
                  </a:cubicBezTo>
                  <a:cubicBezTo>
                    <a:pt x="292" y="385"/>
                    <a:pt x="293" y="378"/>
                    <a:pt x="293" y="376"/>
                  </a:cubicBezTo>
                  <a:cubicBezTo>
                    <a:pt x="287" y="379"/>
                    <a:pt x="281" y="376"/>
                    <a:pt x="277" y="370"/>
                  </a:cubicBezTo>
                  <a:cubicBezTo>
                    <a:pt x="277" y="368"/>
                    <a:pt x="271" y="359"/>
                    <a:pt x="276" y="359"/>
                  </a:cubicBezTo>
                  <a:cubicBezTo>
                    <a:pt x="282" y="359"/>
                    <a:pt x="278" y="354"/>
                    <a:pt x="277" y="349"/>
                  </a:cubicBezTo>
                  <a:cubicBezTo>
                    <a:pt x="277" y="345"/>
                    <a:pt x="272" y="342"/>
                    <a:pt x="270" y="338"/>
                  </a:cubicBezTo>
                  <a:cubicBezTo>
                    <a:pt x="268" y="342"/>
                    <a:pt x="261" y="341"/>
                    <a:pt x="259" y="338"/>
                  </a:cubicBezTo>
                  <a:cubicBezTo>
                    <a:pt x="259" y="339"/>
                    <a:pt x="258" y="340"/>
                    <a:pt x="258" y="342"/>
                  </a:cubicBezTo>
                  <a:cubicBezTo>
                    <a:pt x="257" y="342"/>
                    <a:pt x="255" y="342"/>
                    <a:pt x="253" y="341"/>
                  </a:cubicBezTo>
                  <a:cubicBezTo>
                    <a:pt x="254" y="337"/>
                    <a:pt x="254" y="332"/>
                    <a:pt x="255" y="328"/>
                  </a:cubicBezTo>
                  <a:cubicBezTo>
                    <a:pt x="257" y="322"/>
                    <a:pt x="268" y="311"/>
                    <a:pt x="254" y="312"/>
                  </a:cubicBezTo>
                  <a:cubicBezTo>
                    <a:pt x="249" y="312"/>
                    <a:pt x="247" y="314"/>
                    <a:pt x="245" y="318"/>
                  </a:cubicBezTo>
                  <a:cubicBezTo>
                    <a:pt x="244" y="322"/>
                    <a:pt x="244" y="326"/>
                    <a:pt x="240" y="328"/>
                  </a:cubicBezTo>
                  <a:cubicBezTo>
                    <a:pt x="237" y="329"/>
                    <a:pt x="227" y="328"/>
                    <a:pt x="224" y="327"/>
                  </a:cubicBezTo>
                  <a:cubicBezTo>
                    <a:pt x="218" y="323"/>
                    <a:pt x="213" y="312"/>
                    <a:pt x="213" y="305"/>
                  </a:cubicBezTo>
                  <a:cubicBezTo>
                    <a:pt x="213" y="296"/>
                    <a:pt x="218" y="288"/>
                    <a:pt x="213" y="280"/>
                  </a:cubicBezTo>
                  <a:cubicBezTo>
                    <a:pt x="215" y="279"/>
                    <a:pt x="217" y="275"/>
                    <a:pt x="220" y="274"/>
                  </a:cubicBezTo>
                  <a:cubicBezTo>
                    <a:pt x="222" y="272"/>
                    <a:pt x="224" y="275"/>
                    <a:pt x="225" y="271"/>
                  </a:cubicBezTo>
                  <a:cubicBezTo>
                    <a:pt x="224" y="270"/>
                    <a:pt x="223" y="269"/>
                    <a:pt x="222" y="269"/>
                  </a:cubicBezTo>
                  <a:cubicBezTo>
                    <a:pt x="227" y="271"/>
                    <a:pt x="236" y="265"/>
                    <a:pt x="241" y="269"/>
                  </a:cubicBezTo>
                  <a:cubicBezTo>
                    <a:pt x="243" y="271"/>
                    <a:pt x="246" y="271"/>
                    <a:pt x="248" y="268"/>
                  </a:cubicBezTo>
                  <a:cubicBezTo>
                    <a:pt x="248" y="267"/>
                    <a:pt x="245" y="263"/>
                    <a:pt x="247" y="261"/>
                  </a:cubicBezTo>
                  <a:cubicBezTo>
                    <a:pt x="248" y="266"/>
                    <a:pt x="251" y="267"/>
                    <a:pt x="256" y="264"/>
                  </a:cubicBezTo>
                  <a:cubicBezTo>
                    <a:pt x="258" y="265"/>
                    <a:pt x="263" y="265"/>
                    <a:pt x="267" y="267"/>
                  </a:cubicBezTo>
                  <a:cubicBezTo>
                    <a:pt x="271" y="269"/>
                    <a:pt x="271" y="273"/>
                    <a:pt x="276" y="268"/>
                  </a:cubicBezTo>
                  <a:cubicBezTo>
                    <a:pt x="278" y="272"/>
                    <a:pt x="278" y="272"/>
                    <a:pt x="279" y="276"/>
                  </a:cubicBezTo>
                  <a:cubicBezTo>
                    <a:pt x="280" y="279"/>
                    <a:pt x="282" y="288"/>
                    <a:pt x="286" y="290"/>
                  </a:cubicBezTo>
                  <a:cubicBezTo>
                    <a:pt x="293" y="294"/>
                    <a:pt x="291" y="283"/>
                    <a:pt x="290" y="279"/>
                  </a:cubicBezTo>
                  <a:cubicBezTo>
                    <a:pt x="290" y="279"/>
                    <a:pt x="290" y="268"/>
                    <a:pt x="290" y="268"/>
                  </a:cubicBezTo>
                  <a:cubicBezTo>
                    <a:pt x="279" y="265"/>
                    <a:pt x="283" y="257"/>
                    <a:pt x="289" y="252"/>
                  </a:cubicBezTo>
                  <a:cubicBezTo>
                    <a:pt x="290" y="251"/>
                    <a:pt x="297" y="248"/>
                    <a:pt x="301" y="246"/>
                  </a:cubicBezTo>
                  <a:cubicBezTo>
                    <a:pt x="304" y="243"/>
                    <a:pt x="307" y="239"/>
                    <a:pt x="306" y="234"/>
                  </a:cubicBezTo>
                  <a:cubicBezTo>
                    <a:pt x="307" y="234"/>
                    <a:pt x="309" y="233"/>
                    <a:pt x="309" y="231"/>
                  </a:cubicBezTo>
                  <a:cubicBezTo>
                    <a:pt x="308" y="231"/>
                    <a:pt x="304" y="228"/>
                    <a:pt x="304" y="228"/>
                  </a:cubicBezTo>
                  <a:cubicBezTo>
                    <a:pt x="306" y="227"/>
                    <a:pt x="306" y="225"/>
                    <a:pt x="304" y="223"/>
                  </a:cubicBezTo>
                  <a:cubicBezTo>
                    <a:pt x="308" y="221"/>
                    <a:pt x="306" y="217"/>
                    <a:pt x="309" y="216"/>
                  </a:cubicBezTo>
                  <a:cubicBezTo>
                    <a:pt x="313" y="221"/>
                    <a:pt x="320" y="215"/>
                    <a:pt x="316" y="212"/>
                  </a:cubicBezTo>
                  <a:cubicBezTo>
                    <a:pt x="320" y="207"/>
                    <a:pt x="327" y="209"/>
                    <a:pt x="329" y="205"/>
                  </a:cubicBezTo>
                  <a:cubicBezTo>
                    <a:pt x="334" y="206"/>
                    <a:pt x="330" y="200"/>
                    <a:pt x="333" y="197"/>
                  </a:cubicBezTo>
                  <a:cubicBezTo>
                    <a:pt x="335" y="194"/>
                    <a:pt x="339" y="194"/>
                    <a:pt x="342" y="192"/>
                  </a:cubicBezTo>
                  <a:cubicBezTo>
                    <a:pt x="342" y="192"/>
                    <a:pt x="350" y="187"/>
                    <a:pt x="348" y="187"/>
                  </a:cubicBezTo>
                  <a:cubicBezTo>
                    <a:pt x="353" y="188"/>
                    <a:pt x="364" y="182"/>
                    <a:pt x="356" y="177"/>
                  </a:cubicBezTo>
                  <a:cubicBezTo>
                    <a:pt x="357" y="174"/>
                    <a:pt x="353" y="173"/>
                    <a:pt x="350" y="172"/>
                  </a:cubicBezTo>
                  <a:cubicBezTo>
                    <a:pt x="352" y="171"/>
                    <a:pt x="355" y="173"/>
                    <a:pt x="357" y="171"/>
                  </a:cubicBezTo>
                  <a:cubicBezTo>
                    <a:pt x="361" y="168"/>
                    <a:pt x="359" y="167"/>
                    <a:pt x="355" y="166"/>
                  </a:cubicBezTo>
                  <a:cubicBezTo>
                    <a:pt x="350" y="165"/>
                    <a:pt x="344" y="168"/>
                    <a:pt x="341" y="170"/>
                  </a:cubicBezTo>
                  <a:cubicBezTo>
                    <a:pt x="338" y="172"/>
                    <a:pt x="337" y="176"/>
                    <a:pt x="333" y="176"/>
                  </a:cubicBezTo>
                  <a:close/>
                  <a:moveTo>
                    <a:pt x="402" y="395"/>
                  </a:moveTo>
                  <a:cubicBezTo>
                    <a:pt x="400" y="393"/>
                    <a:pt x="397" y="394"/>
                    <a:pt x="394" y="392"/>
                  </a:cubicBezTo>
                  <a:cubicBezTo>
                    <a:pt x="392" y="391"/>
                    <a:pt x="390" y="390"/>
                    <a:pt x="386" y="390"/>
                  </a:cubicBezTo>
                  <a:cubicBezTo>
                    <a:pt x="387" y="383"/>
                    <a:pt x="380" y="381"/>
                    <a:pt x="375" y="378"/>
                  </a:cubicBezTo>
                  <a:cubicBezTo>
                    <a:pt x="371" y="374"/>
                    <a:pt x="368" y="371"/>
                    <a:pt x="362" y="372"/>
                  </a:cubicBezTo>
                  <a:cubicBezTo>
                    <a:pt x="361" y="372"/>
                    <a:pt x="355" y="375"/>
                    <a:pt x="356" y="376"/>
                  </a:cubicBezTo>
                  <a:cubicBezTo>
                    <a:pt x="352" y="372"/>
                    <a:pt x="350" y="370"/>
                    <a:pt x="344" y="369"/>
                  </a:cubicBezTo>
                  <a:cubicBezTo>
                    <a:pt x="339" y="367"/>
                    <a:pt x="336" y="361"/>
                    <a:pt x="330" y="366"/>
                  </a:cubicBezTo>
                  <a:cubicBezTo>
                    <a:pt x="328" y="369"/>
                    <a:pt x="329" y="373"/>
                    <a:pt x="328" y="376"/>
                  </a:cubicBezTo>
                  <a:cubicBezTo>
                    <a:pt x="324" y="372"/>
                    <a:pt x="332" y="368"/>
                    <a:pt x="328" y="364"/>
                  </a:cubicBezTo>
                  <a:cubicBezTo>
                    <a:pt x="325" y="359"/>
                    <a:pt x="318" y="367"/>
                    <a:pt x="314" y="369"/>
                  </a:cubicBezTo>
                  <a:cubicBezTo>
                    <a:pt x="312" y="370"/>
                    <a:pt x="310" y="371"/>
                    <a:pt x="309" y="373"/>
                  </a:cubicBezTo>
                  <a:cubicBezTo>
                    <a:pt x="307" y="375"/>
                    <a:pt x="307" y="378"/>
                    <a:pt x="305" y="380"/>
                  </a:cubicBezTo>
                  <a:cubicBezTo>
                    <a:pt x="304" y="378"/>
                    <a:pt x="299" y="379"/>
                    <a:pt x="298" y="377"/>
                  </a:cubicBezTo>
                  <a:cubicBezTo>
                    <a:pt x="300" y="384"/>
                    <a:pt x="300" y="393"/>
                    <a:pt x="301" y="400"/>
                  </a:cubicBezTo>
                  <a:cubicBezTo>
                    <a:pt x="302" y="405"/>
                    <a:pt x="301" y="412"/>
                    <a:pt x="297" y="416"/>
                  </a:cubicBezTo>
                  <a:cubicBezTo>
                    <a:pt x="294" y="420"/>
                    <a:pt x="289" y="424"/>
                    <a:pt x="288" y="429"/>
                  </a:cubicBezTo>
                  <a:cubicBezTo>
                    <a:pt x="287" y="433"/>
                    <a:pt x="288" y="437"/>
                    <a:pt x="292" y="438"/>
                  </a:cubicBezTo>
                  <a:cubicBezTo>
                    <a:pt x="292" y="443"/>
                    <a:pt x="287" y="446"/>
                    <a:pt x="287" y="451"/>
                  </a:cubicBezTo>
                  <a:cubicBezTo>
                    <a:pt x="287" y="452"/>
                    <a:pt x="287" y="455"/>
                    <a:pt x="288" y="457"/>
                  </a:cubicBezTo>
                  <a:cubicBezTo>
                    <a:pt x="332" y="449"/>
                    <a:pt x="372" y="427"/>
                    <a:pt x="402" y="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276713" y="1794596"/>
            <a:ext cx="1870841" cy="463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108000" rIns="36000" rtlCol="0">
            <a:noAutofit/>
          </a:bodyPr>
          <a:lstStyle/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disagg_temporal</a:t>
            </a:r>
            <a:r>
              <a:rPr lang="de-DE" sz="1200" b="1"/>
              <a:t/>
            </a:r>
            <a:br>
              <a:rPr lang="de-DE" sz="1200" b="1"/>
            </a:br>
            <a:r>
              <a:rPr lang="de-DE" sz="1200" smtClean="0"/>
              <a:t>Give regional disaggregated data a temporal dimension by</a:t>
            </a:r>
            <a:endParaRPr lang="de-DE" sz="1200"/>
          </a:p>
          <a:p>
            <a:pPr marL="361950" lvl="1" indent="-179388">
              <a:buFont typeface="Symbol" panose="05050102010706020507" pitchFamily="18" charset="2"/>
              <a:buChar char="-"/>
            </a:pPr>
            <a:r>
              <a:rPr lang="de-DE" sz="1200" smtClean="0"/>
              <a:t>temporal_id</a:t>
            </a:r>
          </a:p>
          <a:p>
            <a:pPr marL="361950" lvl="1" indent="-179388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1200" smtClean="0"/>
              <a:t>given timeseries</a:t>
            </a:r>
          </a:p>
          <a:p>
            <a:pPr marL="179388" indent="-179388">
              <a:buFont typeface="Wingdings" panose="05000000000000000000" pitchFamily="2" charset="2"/>
              <a:buChar char="§"/>
            </a:pPr>
            <a:r>
              <a:rPr lang="de-DE" sz="1200" b="1" smtClean="0"/>
              <a:t>projection</a:t>
            </a:r>
            <a:r>
              <a:rPr lang="de-DE" sz="1200" b="1"/>
              <a:t/>
            </a:r>
            <a:br>
              <a:rPr lang="de-DE" sz="1200" b="1"/>
            </a:br>
            <a:r>
              <a:rPr lang="de-DE" sz="1200" smtClean="0"/>
              <a:t>Return a time projection of temporal or spatiotemporal data for a given future year</a:t>
            </a:r>
            <a:endParaRPr lang="de-DE" sz="1200"/>
          </a:p>
        </p:txBody>
      </p:sp>
      <p:grpSp>
        <p:nvGrpSpPr>
          <p:cNvPr id="23" name="Gruppieren 22"/>
          <p:cNvGrpSpPr/>
          <p:nvPr/>
        </p:nvGrpSpPr>
        <p:grpSpPr>
          <a:xfrm>
            <a:off x="7276713" y="1074597"/>
            <a:ext cx="1870841" cy="720000"/>
            <a:chOff x="7366994" y="959069"/>
            <a:chExt cx="1870841" cy="720000"/>
          </a:xfrm>
        </p:grpSpPr>
        <p:sp>
          <p:nvSpPr>
            <p:cNvPr id="16" name="Textfeld 15"/>
            <p:cNvSpPr txBox="1"/>
            <p:nvPr/>
          </p:nvSpPr>
          <p:spPr>
            <a:xfrm>
              <a:off x="7366994" y="959069"/>
              <a:ext cx="187084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648000" rIns="0" rtlCol="0" anchor="ctr">
              <a:spAutoFit/>
            </a:bodyPr>
            <a:lstStyle/>
            <a:p>
              <a:r>
                <a:rPr lang="de-DE" b="1" smtClean="0"/>
                <a:t>temporal.py</a:t>
              </a:r>
              <a:br>
                <a:rPr lang="de-DE" b="1" smtClean="0"/>
              </a:br>
              <a:r>
                <a:rPr lang="de-DE" sz="1200" smtClean="0"/>
                <a:t>temporal disaggregation</a:t>
              </a:r>
              <a:endParaRPr lang="de-DE"/>
            </a:p>
          </p:txBody>
        </p:sp>
        <p:sp>
          <p:nvSpPr>
            <p:cNvPr id="15" name="Freeform 821">
              <a:extLst>
                <a:ext uri="{FF2B5EF4-FFF2-40B4-BE49-F238E27FC236}">
                  <a16:creationId xmlns:a16="http://schemas.microsoft.com/office/drawing/2014/main" xmlns="" id="{DA4D8D3F-6DEC-4046-81DC-E75AD1ABB0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53724" y="1088715"/>
              <a:ext cx="454951" cy="460708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73 h 502"/>
                <a:gd name="T12" fmla="*/ 73 w 502"/>
                <a:gd name="T13" fmla="*/ 251 h 502"/>
                <a:gd name="T14" fmla="*/ 251 w 502"/>
                <a:gd name="T15" fmla="*/ 429 h 502"/>
                <a:gd name="T16" fmla="*/ 429 w 502"/>
                <a:gd name="T17" fmla="*/ 251 h 502"/>
                <a:gd name="T18" fmla="*/ 251 w 502"/>
                <a:gd name="T19" fmla="*/ 73 h 502"/>
                <a:gd name="T20" fmla="*/ 293 w 502"/>
                <a:gd name="T21" fmla="*/ 282 h 502"/>
                <a:gd name="T22" fmla="*/ 282 w 502"/>
                <a:gd name="T23" fmla="*/ 293 h 502"/>
                <a:gd name="T24" fmla="*/ 178 w 502"/>
                <a:gd name="T25" fmla="*/ 293 h 502"/>
                <a:gd name="T26" fmla="*/ 167 w 502"/>
                <a:gd name="T27" fmla="*/ 282 h 502"/>
                <a:gd name="T28" fmla="*/ 167 w 502"/>
                <a:gd name="T29" fmla="*/ 261 h 502"/>
                <a:gd name="T30" fmla="*/ 178 w 502"/>
                <a:gd name="T31" fmla="*/ 251 h 502"/>
                <a:gd name="T32" fmla="*/ 251 w 502"/>
                <a:gd name="T33" fmla="*/ 251 h 502"/>
                <a:gd name="T34" fmla="*/ 251 w 502"/>
                <a:gd name="T35" fmla="*/ 136 h 502"/>
                <a:gd name="T36" fmla="*/ 261 w 502"/>
                <a:gd name="T37" fmla="*/ 125 h 502"/>
                <a:gd name="T38" fmla="*/ 282 w 502"/>
                <a:gd name="T39" fmla="*/ 125 h 502"/>
                <a:gd name="T40" fmla="*/ 293 w 502"/>
                <a:gd name="T41" fmla="*/ 136 h 502"/>
                <a:gd name="T42" fmla="*/ 293 w 502"/>
                <a:gd name="T43" fmla="*/ 28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2" y="502"/>
                    <a:pt x="0" y="389"/>
                    <a:pt x="0" y="251"/>
                  </a:cubicBezTo>
                  <a:cubicBezTo>
                    <a:pt x="0" y="112"/>
                    <a:pt x="112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89"/>
                    <a:pt x="390" y="502"/>
                    <a:pt x="251" y="502"/>
                  </a:cubicBezTo>
                  <a:close/>
                  <a:moveTo>
                    <a:pt x="251" y="73"/>
                  </a:moveTo>
                  <a:cubicBezTo>
                    <a:pt x="153" y="73"/>
                    <a:pt x="73" y="153"/>
                    <a:pt x="73" y="251"/>
                  </a:cubicBezTo>
                  <a:cubicBezTo>
                    <a:pt x="73" y="349"/>
                    <a:pt x="153" y="429"/>
                    <a:pt x="251" y="429"/>
                  </a:cubicBezTo>
                  <a:cubicBezTo>
                    <a:pt x="349" y="429"/>
                    <a:pt x="429" y="349"/>
                    <a:pt x="429" y="251"/>
                  </a:cubicBezTo>
                  <a:cubicBezTo>
                    <a:pt x="429" y="153"/>
                    <a:pt x="349" y="73"/>
                    <a:pt x="251" y="73"/>
                  </a:cubicBezTo>
                  <a:close/>
                  <a:moveTo>
                    <a:pt x="293" y="282"/>
                  </a:moveTo>
                  <a:cubicBezTo>
                    <a:pt x="293" y="288"/>
                    <a:pt x="288" y="293"/>
                    <a:pt x="282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72" y="293"/>
                    <a:pt x="167" y="288"/>
                    <a:pt x="167" y="282"/>
                  </a:cubicBezTo>
                  <a:cubicBezTo>
                    <a:pt x="167" y="261"/>
                    <a:pt x="167" y="261"/>
                    <a:pt x="167" y="261"/>
                  </a:cubicBezTo>
                  <a:cubicBezTo>
                    <a:pt x="167" y="255"/>
                    <a:pt x="172" y="251"/>
                    <a:pt x="178" y="251"/>
                  </a:cubicBezTo>
                  <a:cubicBezTo>
                    <a:pt x="251" y="251"/>
                    <a:pt x="251" y="251"/>
                    <a:pt x="251" y="251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1" y="130"/>
                    <a:pt x="256" y="125"/>
                    <a:pt x="261" y="125"/>
                  </a:cubicBezTo>
                  <a:cubicBezTo>
                    <a:pt x="282" y="125"/>
                    <a:pt x="282" y="125"/>
                    <a:pt x="282" y="125"/>
                  </a:cubicBezTo>
                  <a:cubicBezTo>
                    <a:pt x="288" y="125"/>
                    <a:pt x="293" y="130"/>
                    <a:pt x="293" y="136"/>
                  </a:cubicBezTo>
                  <a:lnTo>
                    <a:pt x="293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9392268" y="1794596"/>
            <a:ext cx="1870841" cy="4631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108000" rIns="36000" rtlCol="0">
            <a:noAutofit/>
          </a:bodyPr>
          <a:lstStyle/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b="1" smtClean="0"/>
              <a:t>choropleth map</a:t>
            </a:r>
            <a:br>
              <a:rPr lang="de-DE" sz="1200" b="1" smtClean="0"/>
            </a:br>
            <a:r>
              <a:rPr lang="de-DE" sz="1200" smtClean="0"/>
              <a:t>Plotting of single or multiple maps with colored regions, colorbars and many options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b="1" smtClean="0"/>
              <a:t>create animations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Function for making a GIF or mp4-file of spatio-temporal data</a:t>
            </a:r>
          </a:p>
          <a:p>
            <a:pPr marL="179388" indent="-1793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smtClean="0"/>
              <a:t>helper functions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9392268" y="1074597"/>
            <a:ext cx="1870841" cy="720000"/>
            <a:chOff x="9482549" y="959069"/>
            <a:chExt cx="1870841" cy="720000"/>
          </a:xfrm>
        </p:grpSpPr>
        <p:sp>
          <p:nvSpPr>
            <p:cNvPr id="18" name="Textfeld 17"/>
            <p:cNvSpPr txBox="1"/>
            <p:nvPr/>
          </p:nvSpPr>
          <p:spPr>
            <a:xfrm>
              <a:off x="9482549" y="959069"/>
              <a:ext cx="1870841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720000" rIns="0" rtlCol="0" anchor="ctr">
              <a:spAutoFit/>
            </a:bodyPr>
            <a:lstStyle/>
            <a:p>
              <a:r>
                <a:rPr lang="de-DE" b="1" smtClean="0"/>
                <a:t>plot.py</a:t>
              </a:r>
              <a:br>
                <a:rPr lang="de-DE" b="1" smtClean="0"/>
              </a:br>
              <a:r>
                <a:rPr lang="de-DE" sz="1200" smtClean="0"/>
                <a:t>plotting and helper functions</a:t>
              </a:r>
              <a:endParaRPr lang="de-DE"/>
            </a:p>
          </p:txBody>
        </p:sp>
        <p:sp>
          <p:nvSpPr>
            <p:cNvPr id="14" name="Freeform 858">
              <a:extLst>
                <a:ext uri="{FF2B5EF4-FFF2-40B4-BE49-F238E27FC236}">
                  <a16:creationId xmlns:a16="http://schemas.microsoft.com/office/drawing/2014/main" xmlns="" id="{64FA3B95-5B45-431F-ACCC-D62B234647F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58750" y="1088715"/>
              <a:ext cx="575885" cy="460708"/>
            </a:xfrm>
            <a:custGeom>
              <a:avLst/>
              <a:gdLst>
                <a:gd name="T0" fmla="*/ 628 w 628"/>
                <a:gd name="T1" fmla="*/ 450 h 502"/>
                <a:gd name="T2" fmla="*/ 575 w 628"/>
                <a:gd name="T3" fmla="*/ 502 h 502"/>
                <a:gd name="T4" fmla="*/ 52 w 628"/>
                <a:gd name="T5" fmla="*/ 502 h 502"/>
                <a:gd name="T6" fmla="*/ 0 w 628"/>
                <a:gd name="T7" fmla="*/ 450 h 502"/>
                <a:gd name="T8" fmla="*/ 0 w 628"/>
                <a:gd name="T9" fmla="*/ 52 h 502"/>
                <a:gd name="T10" fmla="*/ 52 w 628"/>
                <a:gd name="T11" fmla="*/ 0 h 502"/>
                <a:gd name="T12" fmla="*/ 575 w 628"/>
                <a:gd name="T13" fmla="*/ 0 h 502"/>
                <a:gd name="T14" fmla="*/ 628 w 628"/>
                <a:gd name="T15" fmla="*/ 52 h 502"/>
                <a:gd name="T16" fmla="*/ 628 w 628"/>
                <a:gd name="T17" fmla="*/ 450 h 502"/>
                <a:gd name="T18" fmla="*/ 52 w 628"/>
                <a:gd name="T19" fmla="*/ 42 h 502"/>
                <a:gd name="T20" fmla="*/ 42 w 628"/>
                <a:gd name="T21" fmla="*/ 52 h 502"/>
                <a:gd name="T22" fmla="*/ 42 w 628"/>
                <a:gd name="T23" fmla="*/ 450 h 502"/>
                <a:gd name="T24" fmla="*/ 52 w 628"/>
                <a:gd name="T25" fmla="*/ 460 h 502"/>
                <a:gd name="T26" fmla="*/ 575 w 628"/>
                <a:gd name="T27" fmla="*/ 460 h 502"/>
                <a:gd name="T28" fmla="*/ 586 w 628"/>
                <a:gd name="T29" fmla="*/ 450 h 502"/>
                <a:gd name="T30" fmla="*/ 586 w 628"/>
                <a:gd name="T31" fmla="*/ 52 h 502"/>
                <a:gd name="T32" fmla="*/ 575 w 628"/>
                <a:gd name="T33" fmla="*/ 42 h 502"/>
                <a:gd name="T34" fmla="*/ 52 w 628"/>
                <a:gd name="T35" fmla="*/ 42 h 502"/>
                <a:gd name="T36" fmla="*/ 147 w 628"/>
                <a:gd name="T37" fmla="*/ 209 h 502"/>
                <a:gd name="T38" fmla="*/ 84 w 628"/>
                <a:gd name="T39" fmla="*/ 147 h 502"/>
                <a:gd name="T40" fmla="*/ 147 w 628"/>
                <a:gd name="T41" fmla="*/ 84 h 502"/>
                <a:gd name="T42" fmla="*/ 209 w 628"/>
                <a:gd name="T43" fmla="*/ 147 h 502"/>
                <a:gd name="T44" fmla="*/ 147 w 628"/>
                <a:gd name="T45" fmla="*/ 209 h 502"/>
                <a:gd name="T46" fmla="*/ 544 w 628"/>
                <a:gd name="T47" fmla="*/ 418 h 502"/>
                <a:gd name="T48" fmla="*/ 84 w 628"/>
                <a:gd name="T49" fmla="*/ 418 h 502"/>
                <a:gd name="T50" fmla="*/ 84 w 628"/>
                <a:gd name="T51" fmla="*/ 356 h 502"/>
                <a:gd name="T52" fmla="*/ 188 w 628"/>
                <a:gd name="T53" fmla="*/ 251 h 502"/>
                <a:gd name="T54" fmla="*/ 241 w 628"/>
                <a:gd name="T55" fmla="*/ 303 h 502"/>
                <a:gd name="T56" fmla="*/ 408 w 628"/>
                <a:gd name="T57" fmla="*/ 136 h 502"/>
                <a:gd name="T58" fmla="*/ 544 w 628"/>
                <a:gd name="T59" fmla="*/ 272 h 502"/>
                <a:gd name="T60" fmla="*/ 544 w 628"/>
                <a:gd name="T61" fmla="*/ 418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8" h="502">
                  <a:moveTo>
                    <a:pt x="628" y="450"/>
                  </a:moveTo>
                  <a:cubicBezTo>
                    <a:pt x="628" y="478"/>
                    <a:pt x="604" y="502"/>
                    <a:pt x="575" y="502"/>
                  </a:cubicBezTo>
                  <a:cubicBezTo>
                    <a:pt x="52" y="502"/>
                    <a:pt x="52" y="502"/>
                    <a:pt x="52" y="502"/>
                  </a:cubicBezTo>
                  <a:cubicBezTo>
                    <a:pt x="24" y="502"/>
                    <a:pt x="0" y="478"/>
                    <a:pt x="0" y="4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4"/>
                    <a:pt x="24" y="0"/>
                    <a:pt x="52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04" y="0"/>
                    <a:pt x="628" y="24"/>
                    <a:pt x="628" y="52"/>
                  </a:cubicBezTo>
                  <a:lnTo>
                    <a:pt x="628" y="450"/>
                  </a:lnTo>
                  <a:close/>
                  <a:moveTo>
                    <a:pt x="52" y="42"/>
                  </a:moveTo>
                  <a:cubicBezTo>
                    <a:pt x="47" y="42"/>
                    <a:pt x="42" y="47"/>
                    <a:pt x="42" y="52"/>
                  </a:cubicBezTo>
                  <a:cubicBezTo>
                    <a:pt x="42" y="450"/>
                    <a:pt x="42" y="450"/>
                    <a:pt x="42" y="450"/>
                  </a:cubicBezTo>
                  <a:cubicBezTo>
                    <a:pt x="42" y="455"/>
                    <a:pt x="47" y="460"/>
                    <a:pt x="52" y="460"/>
                  </a:cubicBezTo>
                  <a:cubicBezTo>
                    <a:pt x="575" y="460"/>
                    <a:pt x="575" y="460"/>
                    <a:pt x="575" y="460"/>
                  </a:cubicBezTo>
                  <a:cubicBezTo>
                    <a:pt x="581" y="460"/>
                    <a:pt x="586" y="455"/>
                    <a:pt x="586" y="450"/>
                  </a:cubicBezTo>
                  <a:cubicBezTo>
                    <a:pt x="586" y="52"/>
                    <a:pt x="586" y="52"/>
                    <a:pt x="586" y="52"/>
                  </a:cubicBezTo>
                  <a:cubicBezTo>
                    <a:pt x="586" y="47"/>
                    <a:pt x="581" y="42"/>
                    <a:pt x="575" y="42"/>
                  </a:cubicBezTo>
                  <a:lnTo>
                    <a:pt x="52" y="42"/>
                  </a:lnTo>
                  <a:close/>
                  <a:moveTo>
                    <a:pt x="147" y="209"/>
                  </a:moveTo>
                  <a:cubicBezTo>
                    <a:pt x="112" y="209"/>
                    <a:pt x="84" y="181"/>
                    <a:pt x="84" y="147"/>
                  </a:cubicBezTo>
                  <a:cubicBezTo>
                    <a:pt x="84" y="112"/>
                    <a:pt x="112" y="84"/>
                    <a:pt x="147" y="84"/>
                  </a:cubicBezTo>
                  <a:cubicBezTo>
                    <a:pt x="181" y="84"/>
                    <a:pt x="209" y="112"/>
                    <a:pt x="209" y="147"/>
                  </a:cubicBezTo>
                  <a:cubicBezTo>
                    <a:pt x="209" y="181"/>
                    <a:pt x="181" y="209"/>
                    <a:pt x="147" y="209"/>
                  </a:cubicBezTo>
                  <a:close/>
                  <a:moveTo>
                    <a:pt x="544" y="418"/>
                  </a:moveTo>
                  <a:cubicBezTo>
                    <a:pt x="84" y="418"/>
                    <a:pt x="84" y="418"/>
                    <a:pt x="84" y="418"/>
                  </a:cubicBezTo>
                  <a:cubicBezTo>
                    <a:pt x="84" y="356"/>
                    <a:pt x="84" y="356"/>
                    <a:pt x="84" y="356"/>
                  </a:cubicBezTo>
                  <a:cubicBezTo>
                    <a:pt x="188" y="251"/>
                    <a:pt x="188" y="251"/>
                    <a:pt x="188" y="251"/>
                  </a:cubicBezTo>
                  <a:cubicBezTo>
                    <a:pt x="241" y="303"/>
                    <a:pt x="241" y="303"/>
                    <a:pt x="241" y="303"/>
                  </a:cubicBezTo>
                  <a:cubicBezTo>
                    <a:pt x="408" y="136"/>
                    <a:pt x="408" y="136"/>
                    <a:pt x="408" y="136"/>
                  </a:cubicBezTo>
                  <a:cubicBezTo>
                    <a:pt x="544" y="272"/>
                    <a:pt x="544" y="272"/>
                    <a:pt x="544" y="272"/>
                  </a:cubicBezTo>
                  <a:lnTo>
                    <a:pt x="544" y="4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86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ed864bf5-cb7b-43fe-86a4-d4e73482b4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PowerPoint-Präsentation</vt:lpstr>
    </vt:vector>
  </TitlesOfParts>
  <Company>Forschungszentrum Jülich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Gotzens</dc:creator>
  <cp:lastModifiedBy>Fabian Gotzens</cp:lastModifiedBy>
  <cp:revision>25</cp:revision>
  <dcterms:created xsi:type="dcterms:W3CDTF">2019-07-10T12:37:32Z</dcterms:created>
  <dcterms:modified xsi:type="dcterms:W3CDTF">2019-10-16T09:03:55Z</dcterms:modified>
</cp:coreProperties>
</file>