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8" r:id="rId12"/>
    <p:sldId id="309" r:id="rId13"/>
    <p:sldId id="302" r:id="rId14"/>
    <p:sldId id="303" r:id="rId15"/>
    <p:sldId id="304" r:id="rId16"/>
    <p:sldId id="305" r:id="rId17"/>
    <p:sldId id="306" r:id="rId18"/>
    <p:sldId id="307" r:id="rId19"/>
    <p:sldId id="260" r:id="rId20"/>
    <p:sldId id="274" r:id="rId21"/>
    <p:sldId id="280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crosoft Tai Le" panose="020B0502040204020203" pitchFamily="34" charset="0"/>
      <p:regular r:id="rId28"/>
      <p:bold r:id="rId29"/>
    </p:embeddedFont>
    <p:embeddedFont>
      <p:font typeface="Palanquin" panose="020B0004020203020204" pitchFamily="34" charset="77"/>
      <p:regular r:id="rId30"/>
      <p:bold r:id="rId31"/>
    </p:embeddedFont>
    <p:embeddedFont>
      <p:font typeface="Roboto Slab" pitchFamily="2" charset="0"/>
      <p:regular r:id="rId32"/>
      <p:bold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650"/>
  </p:normalViewPr>
  <p:slideViewPr>
    <p:cSldViewPr snapToGrid="0" snapToObjects="1">
      <p:cViewPr>
        <p:scale>
          <a:sx n="166" d="100"/>
          <a:sy n="16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85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558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4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904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53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510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56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26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663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6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3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55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14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49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91017" y="14119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/>
              <a:t>CUHKSZ-Overflow</a:t>
            </a:r>
            <a:br>
              <a:rPr lang="en-US" sz="3600" dirty="0"/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-an online forum database design</a:t>
            </a:r>
            <a:endParaRPr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12A5-047A-B6D3-2D2D-7E4DB96BA704}"/>
              </a:ext>
            </a:extLst>
          </p:cNvPr>
          <p:cNvSpPr txBox="1"/>
          <p:nvPr/>
        </p:nvSpPr>
        <p:spPr>
          <a:xfrm>
            <a:off x="3244132" y="3037398"/>
            <a:ext cx="417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4" name="Google Shape;161;p30">
            <a:extLst>
              <a:ext uri="{FF2B5EF4-FFF2-40B4-BE49-F238E27FC236}">
                <a16:creationId xmlns:a16="http://schemas.microsoft.com/office/drawing/2014/main" id="{FAEC581B-F0DC-A40A-90B2-D6EA995993AF}"/>
              </a:ext>
            </a:extLst>
          </p:cNvPr>
          <p:cNvSpPr txBox="1">
            <a:spLocks/>
          </p:cNvSpPr>
          <p:nvPr/>
        </p:nvSpPr>
        <p:spPr>
          <a:xfrm>
            <a:off x="3315694" y="3495372"/>
            <a:ext cx="4786685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119010010 </a:t>
            </a:r>
            <a:r>
              <a:rPr lang="en-US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ChenBoyi</a:t>
            </a: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      119010167 </a:t>
            </a:r>
            <a:r>
              <a:rPr lang="en-US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LiZihan</a:t>
            </a:r>
            <a:endParaRPr lang="en-US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D94A2-FC57-734D-BA72-2371E7FB554E}"/>
              </a:ext>
            </a:extLst>
          </p:cNvPr>
          <p:cNvSpPr txBox="1"/>
          <p:nvPr/>
        </p:nvSpPr>
        <p:spPr>
          <a:xfrm>
            <a:off x="3315694" y="3922572"/>
            <a:ext cx="452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119010185 </a:t>
            </a:r>
            <a:r>
              <a:rPr lang="en-US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LinghuHan</a:t>
            </a:r>
            <a:r>
              <a:rPr lang="en-US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      119010108 </a:t>
            </a:r>
            <a:r>
              <a:rPr lang="en-US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HuangPengxiang</a:t>
            </a:r>
            <a:endParaRPr lang="en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# Query 1: </a:t>
            </a:r>
            <a:r>
              <a:rPr lang="en-US" dirty="0">
                <a:solidFill>
                  <a:schemeClr val="bg2"/>
                </a:solidFill>
                <a:latin typeface="Palanquin"/>
                <a:ea typeface="Palanquin"/>
                <a:cs typeface="Palanquin"/>
                <a:sym typeface="Palanquin"/>
              </a:rPr>
              <a:t>Definition with </a:t>
            </a:r>
            <a:r>
              <a:rPr lang="en-US" dirty="0" err="1">
                <a:solidFill>
                  <a:schemeClr val="bg2"/>
                </a:solidFill>
                <a:latin typeface="Palanquin"/>
                <a:ea typeface="Palanquin"/>
                <a:cs typeface="Palanquin"/>
                <a:sym typeface="Palanquin"/>
              </a:rPr>
              <a:t>intergrity</a:t>
            </a:r>
            <a:r>
              <a:rPr lang="en-US" dirty="0">
                <a:solidFill>
                  <a:schemeClr val="bg2"/>
                </a:solidFill>
                <a:latin typeface="Palanquin"/>
                <a:ea typeface="Palanquin"/>
                <a:cs typeface="Palanquin"/>
                <a:sym typeface="Palanquin"/>
              </a:rPr>
              <a:t> constraints 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2F09492-F044-B271-E8D5-62EA7852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8" y="1094052"/>
            <a:ext cx="5430365" cy="34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1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# Query 2: </a:t>
            </a:r>
            <a:r>
              <a:rPr lang="en-US" dirty="0">
                <a:solidFill>
                  <a:schemeClr val="bg2"/>
                </a:solidFill>
                <a:latin typeface="Palanquin"/>
                <a:ea typeface="Palanquin"/>
                <a:cs typeface="Palanquin"/>
                <a:sym typeface="Palanquin"/>
              </a:rPr>
              <a:t>directly interacts with </a:t>
            </a:r>
            <a:r>
              <a:rPr lang="en-US" altLang="zh-CN" dirty="0">
                <a:solidFill>
                  <a:schemeClr val="bg2"/>
                </a:solidFill>
                <a:latin typeface="Palanquin"/>
                <a:ea typeface="Palanquin"/>
                <a:cs typeface="Palanquin"/>
                <a:sym typeface="Palanquin"/>
              </a:rPr>
              <a:t>database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2F09492-F044-B271-E8D5-62EA7852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8" y="1094052"/>
            <a:ext cx="5430365" cy="34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1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# Query 3: </a:t>
            </a:r>
            <a:r>
              <a:rPr lang="en-US" dirty="0">
                <a:solidFill>
                  <a:schemeClr val="bg2"/>
                </a:solidFill>
                <a:latin typeface="Palanquin"/>
                <a:ea typeface="Palanquin"/>
                <a:cs typeface="Palanquin"/>
                <a:sym typeface="Palanquin"/>
              </a:rPr>
              <a:t>Query within host language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2E96E2F4-A454-1681-4B78-D51BC843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1" y="1176840"/>
            <a:ext cx="5756585" cy="36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85021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dirty="0">
                <a:solidFill>
                  <a:schemeClr val="accent4"/>
                </a:solidFill>
              </a:rPr>
              <a:t>4.</a:t>
            </a:r>
            <a:br>
              <a:rPr lang="en" sz="6000" dirty="0">
                <a:solidFill>
                  <a:schemeClr val="accent4"/>
                </a:solidFill>
              </a:rPr>
            </a:br>
            <a:r>
              <a:rPr lang="en-US" sz="4000" dirty="0"/>
              <a:t>Improve with index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72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536;p47">
            <a:extLst>
              <a:ext uri="{FF2B5EF4-FFF2-40B4-BE49-F238E27FC236}">
                <a16:creationId xmlns:a16="http://schemas.microsoft.com/office/drawing/2014/main" id="{D5C8524B-8A86-4D36-F029-224515C06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231" y="4251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 Index</a:t>
            </a:r>
            <a:endParaRPr dirty="0"/>
          </a:p>
        </p:txBody>
      </p:sp>
      <p:sp>
        <p:nvSpPr>
          <p:cNvPr id="6" name="Google Shape;255;p28">
            <a:extLst>
              <a:ext uri="{FF2B5EF4-FFF2-40B4-BE49-F238E27FC236}">
                <a16:creationId xmlns:a16="http://schemas.microsoft.com/office/drawing/2014/main" id="{D904C010-405A-9BD1-C207-6728BA0DD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931" y="1128588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400" b="1" dirty="0">
                <a:latin typeface="Palanquin"/>
                <a:ea typeface="Palanquin"/>
                <a:cs typeface="Palanquin"/>
                <a:sym typeface="Palanquin"/>
              </a:rPr>
              <a:t>Advantage: </a:t>
            </a:r>
            <a:r>
              <a:rPr lang="en-US" sz="1400" dirty="0">
                <a:latin typeface="Palanquin"/>
                <a:ea typeface="Palanquin"/>
                <a:cs typeface="Palanquin"/>
                <a:sym typeface="Palanquin"/>
              </a:rPr>
              <a:t>faster when searching for a specific row (e.g. user id,)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endParaRPr lang="en-US"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endParaRPr lang="en-CN" sz="2000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endParaRPr lang="en-CN" sz="1400" b="1" dirty="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400" b="1" dirty="0">
                <a:latin typeface="Palanquin"/>
                <a:cs typeface="Palanquin"/>
                <a:sym typeface="Palanquin"/>
              </a:rPr>
              <a:t>Disadvantage</a:t>
            </a:r>
            <a:r>
              <a:rPr lang="en-US" sz="1400" dirty="0">
                <a:latin typeface="Palanquin"/>
                <a:ea typeface="Palanquin"/>
                <a:cs typeface="Palanquin"/>
                <a:sym typeface="Palanquin"/>
              </a:rPr>
              <a:t>: Use “memory” engine, volatile, not secure (are gone when dataset restart)</a:t>
            </a:r>
          </a:p>
        </p:txBody>
      </p:sp>
    </p:spTree>
    <p:extLst>
      <p:ext uri="{BB962C8B-B14F-4D97-AF65-F5344CB8AC3E}">
        <p14:creationId xmlns:p14="http://schemas.microsoft.com/office/powerpoint/2010/main" val="14016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Google Shape;536;p47">
            <a:extLst>
              <a:ext uri="{FF2B5EF4-FFF2-40B4-BE49-F238E27FC236}">
                <a16:creationId xmlns:a16="http://schemas.microsoft.com/office/drawing/2014/main" id="{D5C8524B-8A86-4D36-F029-224515C06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231" y="4251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B-Tree Index</a:t>
            </a:r>
            <a:endParaRPr dirty="0"/>
          </a:p>
        </p:txBody>
      </p:sp>
      <p:sp>
        <p:nvSpPr>
          <p:cNvPr id="11" name="Google Shape;554;p48">
            <a:extLst>
              <a:ext uri="{FF2B5EF4-FFF2-40B4-BE49-F238E27FC236}">
                <a16:creationId xmlns:a16="http://schemas.microsoft.com/office/drawing/2014/main" id="{D0D85663-6942-415A-73D4-8720E72F7268}"/>
              </a:ext>
            </a:extLst>
          </p:cNvPr>
          <p:cNvSpPr txBox="1"/>
          <p:nvPr/>
        </p:nvSpPr>
        <p:spPr>
          <a:xfrm>
            <a:off x="1067380" y="3256601"/>
            <a:ext cx="1475081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q</a:t>
            </a: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uestion_id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2" name="Google Shape;555;p48">
            <a:extLst>
              <a:ext uri="{FF2B5EF4-FFF2-40B4-BE49-F238E27FC236}">
                <a16:creationId xmlns:a16="http://schemas.microsoft.com/office/drawing/2014/main" id="{8D04D32D-375D-0960-EE2D-E95154FF770A}"/>
              </a:ext>
            </a:extLst>
          </p:cNvPr>
          <p:cNvSpPr txBox="1"/>
          <p:nvPr/>
        </p:nvSpPr>
        <p:spPr>
          <a:xfrm>
            <a:off x="1067380" y="2228815"/>
            <a:ext cx="2086681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</a:t>
            </a: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ub_group_name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Google Shape;556;p48">
            <a:extLst>
              <a:ext uri="{FF2B5EF4-FFF2-40B4-BE49-F238E27FC236}">
                <a16:creationId xmlns:a16="http://schemas.microsoft.com/office/drawing/2014/main" id="{2E181D9D-6E5D-41BF-0103-E64409E3F866}"/>
              </a:ext>
            </a:extLst>
          </p:cNvPr>
          <p:cNvSpPr txBox="1"/>
          <p:nvPr/>
        </p:nvSpPr>
        <p:spPr>
          <a:xfrm>
            <a:off x="1067380" y="2742708"/>
            <a:ext cx="1261124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u</a:t>
            </a: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sername</a:t>
            </a:r>
          </a:p>
        </p:txBody>
      </p:sp>
      <p:sp>
        <p:nvSpPr>
          <p:cNvPr id="14" name="Google Shape;552;p48">
            <a:extLst>
              <a:ext uri="{FF2B5EF4-FFF2-40B4-BE49-F238E27FC236}">
                <a16:creationId xmlns:a16="http://schemas.microsoft.com/office/drawing/2014/main" id="{3739B319-23E7-5B90-29EE-E5ECFCC26682}"/>
              </a:ext>
            </a:extLst>
          </p:cNvPr>
          <p:cNvSpPr txBox="1">
            <a:spLocks/>
          </p:cNvSpPr>
          <p:nvPr/>
        </p:nvSpPr>
        <p:spPr>
          <a:xfrm>
            <a:off x="987893" y="1675275"/>
            <a:ext cx="259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sz="2400" b="0" dirty="0"/>
              <a:t>Examples:</a:t>
            </a:r>
          </a:p>
        </p:txBody>
      </p:sp>
      <p:sp>
        <p:nvSpPr>
          <p:cNvPr id="15" name="Google Shape;553;p48">
            <a:extLst>
              <a:ext uri="{FF2B5EF4-FFF2-40B4-BE49-F238E27FC236}">
                <a16:creationId xmlns:a16="http://schemas.microsoft.com/office/drawing/2014/main" id="{3C6A5657-D574-BD0D-7AEE-C97468AE3436}"/>
              </a:ext>
            </a:extLst>
          </p:cNvPr>
          <p:cNvSpPr txBox="1"/>
          <p:nvPr/>
        </p:nvSpPr>
        <p:spPr>
          <a:xfrm>
            <a:off x="232231" y="901772"/>
            <a:ext cx="7717500" cy="75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Advantage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can improve speed on searching for a range of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  <p:extLst>
      <p:ext uri="{BB962C8B-B14F-4D97-AF65-F5344CB8AC3E}">
        <p14:creationId xmlns:p14="http://schemas.microsoft.com/office/powerpoint/2010/main" val="53397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" name="Google Shape;575;p49">
            <a:extLst>
              <a:ext uri="{FF2B5EF4-FFF2-40B4-BE49-F238E27FC236}">
                <a16:creationId xmlns:a16="http://schemas.microsoft.com/office/drawing/2014/main" id="{1D994570-1F8F-E677-B400-779F9E046EE2}"/>
              </a:ext>
            </a:extLst>
          </p:cNvPr>
          <p:cNvSpPr txBox="1"/>
          <p:nvPr/>
        </p:nvSpPr>
        <p:spPr>
          <a:xfrm>
            <a:off x="409398" y="161453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before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7" name="Google Shape;575;p49">
            <a:extLst>
              <a:ext uri="{FF2B5EF4-FFF2-40B4-BE49-F238E27FC236}">
                <a16:creationId xmlns:a16="http://schemas.microsoft.com/office/drawing/2014/main" id="{5D9B5A15-5246-1A83-D7F2-A55C1B2ADA77}"/>
              </a:ext>
            </a:extLst>
          </p:cNvPr>
          <p:cNvSpPr txBox="1"/>
          <p:nvPr/>
        </p:nvSpPr>
        <p:spPr>
          <a:xfrm>
            <a:off x="6381884" y="161453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after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8" name="Google Shape;536;p47">
            <a:extLst>
              <a:ext uri="{FF2B5EF4-FFF2-40B4-BE49-F238E27FC236}">
                <a16:creationId xmlns:a16="http://schemas.microsoft.com/office/drawing/2014/main" id="{600C68AE-BFC6-9993-62E0-EF0AD7E3E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231" y="4251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Sub-group name</a:t>
            </a:r>
            <a:endParaRPr dirty="0"/>
          </a:p>
        </p:txBody>
      </p:sp>
      <p:grpSp>
        <p:nvGrpSpPr>
          <p:cNvPr id="19" name="组合 7">
            <a:extLst>
              <a:ext uri="{FF2B5EF4-FFF2-40B4-BE49-F238E27FC236}">
                <a16:creationId xmlns:a16="http://schemas.microsoft.com/office/drawing/2014/main" id="{34BDFE02-8E2A-D275-A5D2-46721ED52010}"/>
              </a:ext>
            </a:extLst>
          </p:cNvPr>
          <p:cNvGrpSpPr/>
          <p:nvPr/>
        </p:nvGrpSpPr>
        <p:grpSpPr>
          <a:xfrm>
            <a:off x="232231" y="2372967"/>
            <a:ext cx="4326806" cy="1288582"/>
            <a:chOff x="523723" y="2376860"/>
            <a:chExt cx="4326806" cy="1288582"/>
          </a:xfrm>
        </p:grpSpPr>
        <p:pic>
          <p:nvPicPr>
            <p:cNvPr id="20" name="图片 2">
              <a:extLst>
                <a:ext uri="{FF2B5EF4-FFF2-40B4-BE49-F238E27FC236}">
                  <a16:creationId xmlns:a16="http://schemas.microsoft.com/office/drawing/2014/main" id="{5FCFEAAF-B98B-869E-4B32-FBE1ABDB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3" y="2376860"/>
              <a:ext cx="4326806" cy="1270127"/>
            </a:xfrm>
            <a:prstGeom prst="rect">
              <a:avLst/>
            </a:prstGeom>
          </p:spPr>
        </p:pic>
        <p:grpSp>
          <p:nvGrpSpPr>
            <p:cNvPr id="21" name="组合 6">
              <a:extLst>
                <a:ext uri="{FF2B5EF4-FFF2-40B4-BE49-F238E27FC236}">
                  <a16:creationId xmlns:a16="http://schemas.microsoft.com/office/drawing/2014/main" id="{F8DAFA70-18E7-41F0-58E9-3D2DF76CC87A}"/>
                </a:ext>
              </a:extLst>
            </p:cNvPr>
            <p:cNvGrpSpPr/>
            <p:nvPr/>
          </p:nvGrpSpPr>
          <p:grpSpPr>
            <a:xfrm>
              <a:off x="2299446" y="3476788"/>
              <a:ext cx="2494839" cy="188654"/>
              <a:chOff x="2299446" y="3476788"/>
              <a:chExt cx="2494839" cy="188654"/>
            </a:xfrm>
          </p:grpSpPr>
          <p:sp>
            <p:nvSpPr>
              <p:cNvPr id="22" name="椭圆 3">
                <a:extLst>
                  <a:ext uri="{FF2B5EF4-FFF2-40B4-BE49-F238E27FC236}">
                    <a16:creationId xmlns:a16="http://schemas.microsoft.com/office/drawing/2014/main" id="{1A86489A-50B7-29FA-83CA-7392B4CD596A}"/>
                  </a:ext>
                </a:extLst>
              </p:cNvPr>
              <p:cNvSpPr/>
              <p:nvPr/>
            </p:nvSpPr>
            <p:spPr>
              <a:xfrm>
                <a:off x="2299446" y="3477183"/>
                <a:ext cx="248771" cy="1882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椭圆 15">
                <a:extLst>
                  <a:ext uri="{FF2B5EF4-FFF2-40B4-BE49-F238E27FC236}">
                    <a16:creationId xmlns:a16="http://schemas.microsoft.com/office/drawing/2014/main" id="{3CFAFD32-9EDF-265D-FA86-4FCE80D87EBC}"/>
                  </a:ext>
                </a:extLst>
              </p:cNvPr>
              <p:cNvSpPr/>
              <p:nvPr/>
            </p:nvSpPr>
            <p:spPr>
              <a:xfrm>
                <a:off x="3023631" y="3477182"/>
                <a:ext cx="248771" cy="1882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椭圆 16">
                <a:extLst>
                  <a:ext uri="{FF2B5EF4-FFF2-40B4-BE49-F238E27FC236}">
                    <a16:creationId xmlns:a16="http://schemas.microsoft.com/office/drawing/2014/main" id="{16C5D48C-BB05-28C1-A788-8229CE4FD628}"/>
                  </a:ext>
                </a:extLst>
              </p:cNvPr>
              <p:cNvSpPr/>
              <p:nvPr/>
            </p:nvSpPr>
            <p:spPr>
              <a:xfrm>
                <a:off x="3776362" y="3477183"/>
                <a:ext cx="248771" cy="1882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17">
                <a:extLst>
                  <a:ext uri="{FF2B5EF4-FFF2-40B4-BE49-F238E27FC236}">
                    <a16:creationId xmlns:a16="http://schemas.microsoft.com/office/drawing/2014/main" id="{5C13AE2C-E79A-6E90-0778-45E6D9BBEB26}"/>
                  </a:ext>
                </a:extLst>
              </p:cNvPr>
              <p:cNvSpPr/>
              <p:nvPr/>
            </p:nvSpPr>
            <p:spPr>
              <a:xfrm>
                <a:off x="4072003" y="3476789"/>
                <a:ext cx="248771" cy="1882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18">
                <a:extLst>
                  <a:ext uri="{FF2B5EF4-FFF2-40B4-BE49-F238E27FC236}">
                    <a16:creationId xmlns:a16="http://schemas.microsoft.com/office/drawing/2014/main" id="{C687A6F3-8A4F-8BB8-71D1-55844767117B}"/>
                  </a:ext>
                </a:extLst>
              </p:cNvPr>
              <p:cNvSpPr/>
              <p:nvPr/>
            </p:nvSpPr>
            <p:spPr>
              <a:xfrm>
                <a:off x="4367644" y="3476788"/>
                <a:ext cx="426641" cy="1882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9">
            <a:extLst>
              <a:ext uri="{FF2B5EF4-FFF2-40B4-BE49-F238E27FC236}">
                <a16:creationId xmlns:a16="http://schemas.microsoft.com/office/drawing/2014/main" id="{C0913B16-554B-A3CF-AEA0-2BA33D8C3BA5}"/>
              </a:ext>
            </a:extLst>
          </p:cNvPr>
          <p:cNvGrpSpPr/>
          <p:nvPr/>
        </p:nvGrpSpPr>
        <p:grpSpPr>
          <a:xfrm>
            <a:off x="4519012" y="2372967"/>
            <a:ext cx="4326806" cy="1478545"/>
            <a:chOff x="4572000" y="2273418"/>
            <a:chExt cx="4326806" cy="1478545"/>
          </a:xfrm>
        </p:grpSpPr>
        <p:pic>
          <p:nvPicPr>
            <p:cNvPr id="28" name="图片 5">
              <a:extLst>
                <a:ext uri="{FF2B5EF4-FFF2-40B4-BE49-F238E27FC236}">
                  <a16:creationId xmlns:a16="http://schemas.microsoft.com/office/drawing/2014/main" id="{0744596F-CA85-6A1E-0518-D69995BC6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2273418"/>
              <a:ext cx="4326806" cy="1461519"/>
            </a:xfrm>
            <a:prstGeom prst="rect">
              <a:avLst/>
            </a:prstGeom>
          </p:spPr>
        </p:pic>
        <p:sp>
          <p:nvSpPr>
            <p:cNvPr id="29" name="椭圆 8">
              <a:extLst>
                <a:ext uri="{FF2B5EF4-FFF2-40B4-BE49-F238E27FC236}">
                  <a16:creationId xmlns:a16="http://schemas.microsoft.com/office/drawing/2014/main" id="{68521DA6-3DD1-3971-7108-CF6853F2B9A6}"/>
                </a:ext>
              </a:extLst>
            </p:cNvPr>
            <p:cNvSpPr/>
            <p:nvPr/>
          </p:nvSpPr>
          <p:spPr>
            <a:xfrm>
              <a:off x="6394076" y="3571312"/>
              <a:ext cx="221877" cy="1636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5">
              <a:extLst>
                <a:ext uri="{FF2B5EF4-FFF2-40B4-BE49-F238E27FC236}">
                  <a16:creationId xmlns:a16="http://schemas.microsoft.com/office/drawing/2014/main" id="{3CFA5192-7CF3-BDD8-91CE-0E701A18ED40}"/>
                </a:ext>
              </a:extLst>
            </p:cNvPr>
            <p:cNvSpPr/>
            <p:nvPr/>
          </p:nvSpPr>
          <p:spPr>
            <a:xfrm>
              <a:off x="6624464" y="3583629"/>
              <a:ext cx="320942" cy="1636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26">
              <a:extLst>
                <a:ext uri="{FF2B5EF4-FFF2-40B4-BE49-F238E27FC236}">
                  <a16:creationId xmlns:a16="http://schemas.microsoft.com/office/drawing/2014/main" id="{844F5099-7A7C-DB67-D999-02CBEF00C187}"/>
                </a:ext>
              </a:extLst>
            </p:cNvPr>
            <p:cNvSpPr/>
            <p:nvPr/>
          </p:nvSpPr>
          <p:spPr>
            <a:xfrm>
              <a:off x="7072279" y="3571312"/>
              <a:ext cx="320942" cy="1636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27">
              <a:extLst>
                <a:ext uri="{FF2B5EF4-FFF2-40B4-BE49-F238E27FC236}">
                  <a16:creationId xmlns:a16="http://schemas.microsoft.com/office/drawing/2014/main" id="{2F40EAA2-1F46-A126-9D52-E082F61412D5}"/>
                </a:ext>
              </a:extLst>
            </p:cNvPr>
            <p:cNvSpPr/>
            <p:nvPr/>
          </p:nvSpPr>
          <p:spPr>
            <a:xfrm>
              <a:off x="8189425" y="3568604"/>
              <a:ext cx="245989" cy="1730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28">
              <a:extLst>
                <a:ext uri="{FF2B5EF4-FFF2-40B4-BE49-F238E27FC236}">
                  <a16:creationId xmlns:a16="http://schemas.microsoft.com/office/drawing/2014/main" id="{D21452F2-192E-B0CD-5677-440EBC5AC92E}"/>
                </a:ext>
              </a:extLst>
            </p:cNvPr>
            <p:cNvSpPr/>
            <p:nvPr/>
          </p:nvSpPr>
          <p:spPr>
            <a:xfrm>
              <a:off x="8462786" y="3557429"/>
              <a:ext cx="408648" cy="1775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29">
              <a:extLst>
                <a:ext uri="{FF2B5EF4-FFF2-40B4-BE49-F238E27FC236}">
                  <a16:creationId xmlns:a16="http://schemas.microsoft.com/office/drawing/2014/main" id="{13F74910-A8B9-6DD2-2A12-90DD94D8E2C7}"/>
                </a:ext>
              </a:extLst>
            </p:cNvPr>
            <p:cNvSpPr/>
            <p:nvPr/>
          </p:nvSpPr>
          <p:spPr>
            <a:xfrm>
              <a:off x="7910130" y="3578918"/>
              <a:ext cx="245989" cy="1730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575;p49">
            <a:extLst>
              <a:ext uri="{FF2B5EF4-FFF2-40B4-BE49-F238E27FC236}">
                <a16:creationId xmlns:a16="http://schemas.microsoft.com/office/drawing/2014/main" id="{1D994570-1F8F-E677-B400-779F9E046EE2}"/>
              </a:ext>
            </a:extLst>
          </p:cNvPr>
          <p:cNvSpPr txBox="1"/>
          <p:nvPr/>
        </p:nvSpPr>
        <p:spPr>
          <a:xfrm>
            <a:off x="409398" y="161453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before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7" name="Google Shape;575;p49">
            <a:extLst>
              <a:ext uri="{FF2B5EF4-FFF2-40B4-BE49-F238E27FC236}">
                <a16:creationId xmlns:a16="http://schemas.microsoft.com/office/drawing/2014/main" id="{5D9B5A15-5246-1A83-D7F2-A55C1B2ADA77}"/>
              </a:ext>
            </a:extLst>
          </p:cNvPr>
          <p:cNvSpPr txBox="1"/>
          <p:nvPr/>
        </p:nvSpPr>
        <p:spPr>
          <a:xfrm>
            <a:off x="6381884" y="161453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after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8" name="Google Shape;536;p47">
            <a:extLst>
              <a:ext uri="{FF2B5EF4-FFF2-40B4-BE49-F238E27FC236}">
                <a16:creationId xmlns:a16="http://schemas.microsoft.com/office/drawing/2014/main" id="{600C68AE-BFC6-9993-62E0-EF0AD7E3E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231" y="4251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username</a:t>
            </a:r>
            <a:endParaRPr dirty="0"/>
          </a:p>
        </p:txBody>
      </p:sp>
      <p:grpSp>
        <p:nvGrpSpPr>
          <p:cNvPr id="35" name="组合 20">
            <a:extLst>
              <a:ext uri="{FF2B5EF4-FFF2-40B4-BE49-F238E27FC236}">
                <a16:creationId xmlns:a16="http://schemas.microsoft.com/office/drawing/2014/main" id="{7FF5A294-C952-E34D-23A4-660A70E57F30}"/>
              </a:ext>
            </a:extLst>
          </p:cNvPr>
          <p:cNvGrpSpPr/>
          <p:nvPr/>
        </p:nvGrpSpPr>
        <p:grpSpPr>
          <a:xfrm>
            <a:off x="272218" y="2315150"/>
            <a:ext cx="4309820" cy="1309174"/>
            <a:chOff x="272218" y="2315150"/>
            <a:chExt cx="4309820" cy="1309174"/>
          </a:xfrm>
        </p:grpSpPr>
        <p:pic>
          <p:nvPicPr>
            <p:cNvPr id="36" name="图片 12">
              <a:extLst>
                <a:ext uri="{FF2B5EF4-FFF2-40B4-BE49-F238E27FC236}">
                  <a16:creationId xmlns:a16="http://schemas.microsoft.com/office/drawing/2014/main" id="{CD5F6052-D3AF-6469-F445-CF7E85786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218" y="2315150"/>
              <a:ext cx="4309820" cy="1306575"/>
            </a:xfrm>
            <a:prstGeom prst="rect">
              <a:avLst/>
            </a:prstGeom>
          </p:spPr>
        </p:pic>
        <p:sp>
          <p:nvSpPr>
            <p:cNvPr id="37" name="椭圆 19">
              <a:extLst>
                <a:ext uri="{FF2B5EF4-FFF2-40B4-BE49-F238E27FC236}">
                  <a16:creationId xmlns:a16="http://schemas.microsoft.com/office/drawing/2014/main" id="{882CE6E3-1C50-0BDE-496B-9A27CACC6858}"/>
                </a:ext>
              </a:extLst>
            </p:cNvPr>
            <p:cNvSpPr/>
            <p:nvPr/>
          </p:nvSpPr>
          <p:spPr>
            <a:xfrm>
              <a:off x="2015215" y="3416286"/>
              <a:ext cx="183379" cy="2054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4">
              <a:extLst>
                <a:ext uri="{FF2B5EF4-FFF2-40B4-BE49-F238E27FC236}">
                  <a16:creationId xmlns:a16="http://schemas.microsoft.com/office/drawing/2014/main" id="{B4EAA6A6-D73C-04F8-6848-0BD8629B3F0B}"/>
                </a:ext>
              </a:extLst>
            </p:cNvPr>
            <p:cNvSpPr/>
            <p:nvPr/>
          </p:nvSpPr>
          <p:spPr>
            <a:xfrm>
              <a:off x="2248231" y="3416286"/>
              <a:ext cx="183379" cy="2054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5">
              <a:extLst>
                <a:ext uri="{FF2B5EF4-FFF2-40B4-BE49-F238E27FC236}">
                  <a16:creationId xmlns:a16="http://schemas.microsoft.com/office/drawing/2014/main" id="{531707C9-DAF5-3EF2-5866-BEB9B812BEF2}"/>
                </a:ext>
              </a:extLst>
            </p:cNvPr>
            <p:cNvSpPr/>
            <p:nvPr/>
          </p:nvSpPr>
          <p:spPr>
            <a:xfrm>
              <a:off x="2761926" y="3416286"/>
              <a:ext cx="183379" cy="2054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6">
              <a:extLst>
                <a:ext uri="{FF2B5EF4-FFF2-40B4-BE49-F238E27FC236}">
                  <a16:creationId xmlns:a16="http://schemas.microsoft.com/office/drawing/2014/main" id="{1C52D8B7-1A48-E034-428E-C9C511D0D94A}"/>
                </a:ext>
              </a:extLst>
            </p:cNvPr>
            <p:cNvSpPr/>
            <p:nvPr/>
          </p:nvSpPr>
          <p:spPr>
            <a:xfrm>
              <a:off x="3575746" y="3418885"/>
              <a:ext cx="183379" cy="2054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37">
              <a:extLst>
                <a:ext uri="{FF2B5EF4-FFF2-40B4-BE49-F238E27FC236}">
                  <a16:creationId xmlns:a16="http://schemas.microsoft.com/office/drawing/2014/main" id="{A02D2327-6FFE-2EF9-B4C5-BD0FF38201A0}"/>
                </a:ext>
              </a:extLst>
            </p:cNvPr>
            <p:cNvSpPr/>
            <p:nvPr/>
          </p:nvSpPr>
          <p:spPr>
            <a:xfrm>
              <a:off x="3818692" y="3418886"/>
              <a:ext cx="268072" cy="20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38">
              <a:extLst>
                <a:ext uri="{FF2B5EF4-FFF2-40B4-BE49-F238E27FC236}">
                  <a16:creationId xmlns:a16="http://schemas.microsoft.com/office/drawing/2014/main" id="{09D370D7-7A67-5C5D-B2A2-AE77B8527CAD}"/>
                </a:ext>
              </a:extLst>
            </p:cNvPr>
            <p:cNvSpPr/>
            <p:nvPr/>
          </p:nvSpPr>
          <p:spPr>
            <a:xfrm>
              <a:off x="4103211" y="3418885"/>
              <a:ext cx="409479" cy="20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22">
            <a:extLst>
              <a:ext uri="{FF2B5EF4-FFF2-40B4-BE49-F238E27FC236}">
                <a16:creationId xmlns:a16="http://schemas.microsoft.com/office/drawing/2014/main" id="{0B8499BB-D2DD-5032-EBC9-C9067339EC5C}"/>
              </a:ext>
            </a:extLst>
          </p:cNvPr>
          <p:cNvGrpSpPr/>
          <p:nvPr/>
        </p:nvGrpSpPr>
        <p:grpSpPr>
          <a:xfrm>
            <a:off x="4565934" y="2232208"/>
            <a:ext cx="4659670" cy="1472458"/>
            <a:chOff x="4565934" y="2232208"/>
            <a:chExt cx="4659670" cy="1472458"/>
          </a:xfrm>
        </p:grpSpPr>
        <p:pic>
          <p:nvPicPr>
            <p:cNvPr id="44" name="图片 14">
              <a:extLst>
                <a:ext uri="{FF2B5EF4-FFF2-40B4-BE49-F238E27FC236}">
                  <a16:creationId xmlns:a16="http://schemas.microsoft.com/office/drawing/2014/main" id="{006AB733-138D-011F-593F-3246FF20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934" y="2232208"/>
              <a:ext cx="4659670" cy="1472458"/>
            </a:xfrm>
            <a:prstGeom prst="rect">
              <a:avLst/>
            </a:prstGeom>
          </p:spPr>
        </p:pic>
        <p:sp>
          <p:nvSpPr>
            <p:cNvPr id="45" name="椭圆 21">
              <a:extLst>
                <a:ext uri="{FF2B5EF4-FFF2-40B4-BE49-F238E27FC236}">
                  <a16:creationId xmlns:a16="http://schemas.microsoft.com/office/drawing/2014/main" id="{85E43418-3972-F70C-DCDD-EA5C678F9C3E}"/>
                </a:ext>
              </a:extLst>
            </p:cNvPr>
            <p:cNvSpPr/>
            <p:nvPr/>
          </p:nvSpPr>
          <p:spPr>
            <a:xfrm>
              <a:off x="6203921" y="3555752"/>
              <a:ext cx="222081" cy="1479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1">
              <a:extLst>
                <a:ext uri="{FF2B5EF4-FFF2-40B4-BE49-F238E27FC236}">
                  <a16:creationId xmlns:a16="http://schemas.microsoft.com/office/drawing/2014/main" id="{AF254921-C3AA-1325-D20F-E9FDDCBFF8DA}"/>
                </a:ext>
              </a:extLst>
            </p:cNvPr>
            <p:cNvSpPr/>
            <p:nvPr/>
          </p:nvSpPr>
          <p:spPr>
            <a:xfrm>
              <a:off x="6435394" y="3555752"/>
              <a:ext cx="591440" cy="1479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2">
              <a:extLst>
                <a:ext uri="{FF2B5EF4-FFF2-40B4-BE49-F238E27FC236}">
                  <a16:creationId xmlns:a16="http://schemas.microsoft.com/office/drawing/2014/main" id="{3B5538A1-EEC9-DD92-7A3E-E5DA09F4BC75}"/>
                </a:ext>
              </a:extLst>
            </p:cNvPr>
            <p:cNvSpPr/>
            <p:nvPr/>
          </p:nvSpPr>
          <p:spPr>
            <a:xfrm>
              <a:off x="7026834" y="3555752"/>
              <a:ext cx="591440" cy="1479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3">
              <a:extLst>
                <a:ext uri="{FF2B5EF4-FFF2-40B4-BE49-F238E27FC236}">
                  <a16:creationId xmlns:a16="http://schemas.microsoft.com/office/drawing/2014/main" id="{8497CF13-67B3-47C5-D9EC-95DE3F5B38C7}"/>
                </a:ext>
              </a:extLst>
            </p:cNvPr>
            <p:cNvSpPr/>
            <p:nvPr/>
          </p:nvSpPr>
          <p:spPr>
            <a:xfrm>
              <a:off x="8223347" y="3555752"/>
              <a:ext cx="207303" cy="1479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4">
              <a:extLst>
                <a:ext uri="{FF2B5EF4-FFF2-40B4-BE49-F238E27FC236}">
                  <a16:creationId xmlns:a16="http://schemas.microsoft.com/office/drawing/2014/main" id="{3EAA07A0-275F-4970-DE31-7026E1A2A240}"/>
                </a:ext>
              </a:extLst>
            </p:cNvPr>
            <p:cNvSpPr/>
            <p:nvPr/>
          </p:nvSpPr>
          <p:spPr>
            <a:xfrm>
              <a:off x="8483894" y="3555752"/>
              <a:ext cx="207303" cy="1479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5">
              <a:extLst>
                <a:ext uri="{FF2B5EF4-FFF2-40B4-BE49-F238E27FC236}">
                  <a16:creationId xmlns:a16="http://schemas.microsoft.com/office/drawing/2014/main" id="{8F1FAF79-B2B9-87C3-8FA6-152A7D93E187}"/>
                </a:ext>
              </a:extLst>
            </p:cNvPr>
            <p:cNvSpPr/>
            <p:nvPr/>
          </p:nvSpPr>
          <p:spPr>
            <a:xfrm>
              <a:off x="8744441" y="3555752"/>
              <a:ext cx="399559" cy="1479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5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85021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dirty="0">
                <a:solidFill>
                  <a:schemeClr val="accent4"/>
                </a:solidFill>
              </a:rPr>
              <a:t>5.</a:t>
            </a:r>
            <a:br>
              <a:rPr lang="en" sz="6000" dirty="0">
                <a:solidFill>
                  <a:schemeClr val="accent4"/>
                </a:solidFill>
              </a:rPr>
            </a:br>
            <a:r>
              <a:rPr lang="en-US" sz="4000" dirty="0"/>
              <a:t>Web Demo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" name="Google Shape;393;p35">
            <a:extLst>
              <a:ext uri="{FF2B5EF4-FFF2-40B4-BE49-F238E27FC236}">
                <a16:creationId xmlns:a16="http://schemas.microsoft.com/office/drawing/2014/main" id="{3039B18C-41BA-E607-CC3F-15DB92384524}"/>
              </a:ext>
            </a:extLst>
          </p:cNvPr>
          <p:cNvGrpSpPr/>
          <p:nvPr/>
        </p:nvGrpSpPr>
        <p:grpSpPr>
          <a:xfrm>
            <a:off x="4410879" y="949678"/>
            <a:ext cx="4542205" cy="2661224"/>
            <a:chOff x="2282299" y="798604"/>
            <a:chExt cx="4542205" cy="2661224"/>
          </a:xfrm>
        </p:grpSpPr>
        <p:sp>
          <p:nvSpPr>
            <p:cNvPr id="5" name="Google Shape;394;p35">
              <a:extLst>
                <a:ext uri="{FF2B5EF4-FFF2-40B4-BE49-F238E27FC236}">
                  <a16:creationId xmlns:a16="http://schemas.microsoft.com/office/drawing/2014/main" id="{C25991BD-65AD-66E1-926B-5DAE184B804D}"/>
                </a:ext>
              </a:extLst>
            </p:cNvPr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5;p35">
              <a:extLst>
                <a:ext uri="{FF2B5EF4-FFF2-40B4-BE49-F238E27FC236}">
                  <a16:creationId xmlns:a16="http://schemas.microsoft.com/office/drawing/2014/main" id="{5B2F3C30-BBF3-6654-4ED1-0E6A6FBC08D1}"/>
                </a:ext>
              </a:extLst>
            </p:cNvPr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6;p35">
              <a:extLst>
                <a:ext uri="{FF2B5EF4-FFF2-40B4-BE49-F238E27FC236}">
                  <a16:creationId xmlns:a16="http://schemas.microsoft.com/office/drawing/2014/main" id="{8BF3F4CC-67DF-4B58-F93F-B8793D0D21C1}"/>
                </a:ext>
              </a:extLst>
            </p:cNvPr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7;p35">
              <a:extLst>
                <a:ext uri="{FF2B5EF4-FFF2-40B4-BE49-F238E27FC236}">
                  <a16:creationId xmlns:a16="http://schemas.microsoft.com/office/drawing/2014/main" id="{642DEC07-7E76-E05F-CE7F-FB6BD4345EE2}"/>
                </a:ext>
              </a:extLst>
            </p:cNvPr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81FB46-BD80-42C6-4DB4-739CCE04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24" y="1095416"/>
            <a:ext cx="3699415" cy="2232198"/>
          </a:xfrm>
          <a:prstGeom prst="rect">
            <a:avLst/>
          </a:prstGeom>
        </p:spPr>
      </p:pic>
      <p:cxnSp>
        <p:nvCxnSpPr>
          <p:cNvPr id="15" name="Google Shape;121;p18">
            <a:extLst>
              <a:ext uri="{FF2B5EF4-FFF2-40B4-BE49-F238E27FC236}">
                <a16:creationId xmlns:a16="http://schemas.microsoft.com/office/drawing/2014/main" id="{E5011A88-C8AD-0B71-45AC-D0C774356CDA}"/>
              </a:ext>
            </a:extLst>
          </p:cNvPr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124;p18">
            <a:extLst>
              <a:ext uri="{FF2B5EF4-FFF2-40B4-BE49-F238E27FC236}">
                <a16:creationId xmlns:a16="http://schemas.microsoft.com/office/drawing/2014/main" id="{880AD54E-6800-0960-1661-57A2EEC18126}"/>
              </a:ext>
            </a:extLst>
          </p:cNvPr>
          <p:cNvGrpSpPr/>
          <p:nvPr/>
        </p:nvGrpSpPr>
        <p:grpSpPr>
          <a:xfrm>
            <a:off x="636105" y="3617399"/>
            <a:ext cx="718476" cy="546177"/>
            <a:chOff x="5972700" y="2330200"/>
            <a:chExt cx="411625" cy="387275"/>
          </a:xfrm>
        </p:grpSpPr>
        <p:sp>
          <p:nvSpPr>
            <p:cNvPr id="17" name="Google Shape;125;p18">
              <a:extLst>
                <a:ext uri="{FF2B5EF4-FFF2-40B4-BE49-F238E27FC236}">
                  <a16:creationId xmlns:a16="http://schemas.microsoft.com/office/drawing/2014/main" id="{2DD1D5C3-A5B2-ED6D-A589-70B4E3FC8708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Google Shape;126;p18">
              <a:extLst>
                <a:ext uri="{FF2B5EF4-FFF2-40B4-BE49-F238E27FC236}">
                  <a16:creationId xmlns:a16="http://schemas.microsoft.com/office/drawing/2014/main" id="{3FC22294-9B04-A06D-F539-8B3F678DA102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9" name="Google Shape;123;p18">
            <a:extLst>
              <a:ext uri="{FF2B5EF4-FFF2-40B4-BE49-F238E27FC236}">
                <a16:creationId xmlns:a16="http://schemas.microsoft.com/office/drawing/2014/main" id="{C9B81C8B-06E9-7947-8826-2B4C68F9AA49}"/>
              </a:ext>
            </a:extLst>
          </p:cNvPr>
          <p:cNvSpPr/>
          <p:nvPr/>
        </p:nvSpPr>
        <p:spPr>
          <a:xfrm>
            <a:off x="563761" y="3484844"/>
            <a:ext cx="931084" cy="880422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10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 b="1">
                <a:solidFill>
                  <a:schemeClr val="accent1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315225" y="293800"/>
            <a:ext cx="2672107" cy="623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Contents</a:t>
            </a:r>
            <a:endParaRPr sz="40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222;p33">
            <a:hlinkClick r:id="rId4" action="ppaction://hlinksldjump"/>
            <a:extLst>
              <a:ext uri="{FF2B5EF4-FFF2-40B4-BE49-F238E27FC236}">
                <a16:creationId xmlns:a16="http://schemas.microsoft.com/office/drawing/2014/main" id="{C4DD85BF-3C40-D831-4938-F857344C71E2}"/>
              </a:ext>
            </a:extLst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9;p33">
            <a:hlinkClick r:id="rId4" action="ppaction://hlinksldjump"/>
            <a:extLst>
              <a:ext uri="{FF2B5EF4-FFF2-40B4-BE49-F238E27FC236}">
                <a16:creationId xmlns:a16="http://schemas.microsoft.com/office/drawing/2014/main" id="{2CC66785-759C-8EFC-1C1D-0FD7795AB7CD}"/>
              </a:ext>
            </a:extLst>
          </p:cNvPr>
          <p:cNvSpPr txBox="1">
            <a:spLocks/>
          </p:cNvSpPr>
          <p:nvPr/>
        </p:nvSpPr>
        <p:spPr>
          <a:xfrm>
            <a:off x="660013" y="1561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1</a:t>
            </a:r>
          </a:p>
        </p:txBody>
      </p:sp>
      <p:sp>
        <p:nvSpPr>
          <p:cNvPr id="20" name="Google Shape;230;p33">
            <a:hlinkClick r:id="rId4" action="ppaction://hlinksldjump"/>
            <a:extLst>
              <a:ext uri="{FF2B5EF4-FFF2-40B4-BE49-F238E27FC236}">
                <a16:creationId xmlns:a16="http://schemas.microsoft.com/office/drawing/2014/main" id="{785D1688-D8EC-F5A0-0B91-410B33660B6A}"/>
              </a:ext>
            </a:extLst>
          </p:cNvPr>
          <p:cNvSpPr txBox="1">
            <a:spLocks/>
          </p:cNvSpPr>
          <p:nvPr/>
        </p:nvSpPr>
        <p:spPr>
          <a:xfrm>
            <a:off x="1583413" y="182520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Google Shape;222;p33">
            <a:hlinkClick r:id="rId4" action="ppaction://hlinksldjump"/>
            <a:extLst>
              <a:ext uri="{FF2B5EF4-FFF2-40B4-BE49-F238E27FC236}">
                <a16:creationId xmlns:a16="http://schemas.microsoft.com/office/drawing/2014/main" id="{D896536B-F6A6-BA22-A682-B775DDFB63A1}"/>
              </a:ext>
            </a:extLst>
          </p:cNvPr>
          <p:cNvSpPr/>
          <p:nvPr/>
        </p:nvSpPr>
        <p:spPr>
          <a:xfrm>
            <a:off x="3473541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30" name="Google Shape;222;p33">
            <a:hlinkClick r:id="rId4" action="ppaction://hlinksldjump"/>
            <a:extLst>
              <a:ext uri="{FF2B5EF4-FFF2-40B4-BE49-F238E27FC236}">
                <a16:creationId xmlns:a16="http://schemas.microsoft.com/office/drawing/2014/main" id="{7B143E48-9CFC-E554-4E14-100442F3C2C1}"/>
              </a:ext>
            </a:extLst>
          </p:cNvPr>
          <p:cNvSpPr/>
          <p:nvPr/>
        </p:nvSpPr>
        <p:spPr>
          <a:xfrm>
            <a:off x="6500886" y="1665977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31" name="Google Shape;222;p33">
            <a:hlinkClick r:id="rId4" action="ppaction://hlinksldjump"/>
            <a:extLst>
              <a:ext uri="{FF2B5EF4-FFF2-40B4-BE49-F238E27FC236}">
                <a16:creationId xmlns:a16="http://schemas.microsoft.com/office/drawing/2014/main" id="{7DCE07C1-F4D2-E884-5943-5AB7865F217F}"/>
              </a:ext>
            </a:extLst>
          </p:cNvPr>
          <p:cNvSpPr/>
          <p:nvPr/>
        </p:nvSpPr>
        <p:spPr>
          <a:xfrm>
            <a:off x="713113" y="3383844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32" name="Google Shape;222;p33">
            <a:hlinkClick r:id="rId4" action="ppaction://hlinksldjump"/>
            <a:extLst>
              <a:ext uri="{FF2B5EF4-FFF2-40B4-BE49-F238E27FC236}">
                <a16:creationId xmlns:a16="http://schemas.microsoft.com/office/drawing/2014/main" id="{1905DA6A-EAED-E974-74E5-C4534D10FCC3}"/>
              </a:ext>
            </a:extLst>
          </p:cNvPr>
          <p:cNvSpPr/>
          <p:nvPr/>
        </p:nvSpPr>
        <p:spPr>
          <a:xfrm>
            <a:off x="3481939" y="3375857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33" name="Google Shape;230;p33">
            <a:hlinkClick r:id="rId4" action="ppaction://hlinksldjump"/>
            <a:extLst>
              <a:ext uri="{FF2B5EF4-FFF2-40B4-BE49-F238E27FC236}">
                <a16:creationId xmlns:a16="http://schemas.microsoft.com/office/drawing/2014/main" id="{3C8A7F7E-ED2A-BE62-606D-9A806D600F6A}"/>
              </a:ext>
            </a:extLst>
          </p:cNvPr>
          <p:cNvSpPr txBox="1">
            <a:spLocks/>
          </p:cNvSpPr>
          <p:nvPr/>
        </p:nvSpPr>
        <p:spPr>
          <a:xfrm>
            <a:off x="4315791" y="1327868"/>
            <a:ext cx="1684500" cy="1124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ER-diagram &amp; Relational Schema &amp; Normalization</a:t>
            </a:r>
          </a:p>
        </p:txBody>
      </p:sp>
      <p:sp>
        <p:nvSpPr>
          <p:cNvPr id="34" name="Google Shape;230;p33">
            <a:hlinkClick r:id="rId4" action="ppaction://hlinksldjump"/>
            <a:extLst>
              <a:ext uri="{FF2B5EF4-FFF2-40B4-BE49-F238E27FC236}">
                <a16:creationId xmlns:a16="http://schemas.microsoft.com/office/drawing/2014/main" id="{F060AE41-6656-3151-70E6-3292AB2F0E90}"/>
              </a:ext>
            </a:extLst>
          </p:cNvPr>
          <p:cNvSpPr txBox="1">
            <a:spLocks/>
          </p:cNvSpPr>
          <p:nvPr/>
        </p:nvSpPr>
        <p:spPr>
          <a:xfrm>
            <a:off x="7368186" y="1799976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SQL Queries</a:t>
            </a:r>
          </a:p>
        </p:txBody>
      </p:sp>
      <p:sp>
        <p:nvSpPr>
          <p:cNvPr id="35" name="Google Shape;230;p33">
            <a:hlinkClick r:id="rId4" action="ppaction://hlinksldjump"/>
            <a:extLst>
              <a:ext uri="{FF2B5EF4-FFF2-40B4-BE49-F238E27FC236}">
                <a16:creationId xmlns:a16="http://schemas.microsoft.com/office/drawing/2014/main" id="{0CCCD38A-44B5-B640-9B85-120FC487136B}"/>
              </a:ext>
            </a:extLst>
          </p:cNvPr>
          <p:cNvSpPr txBox="1">
            <a:spLocks/>
          </p:cNvSpPr>
          <p:nvPr/>
        </p:nvSpPr>
        <p:spPr>
          <a:xfrm>
            <a:off x="1722261" y="3596679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Improve with Index</a:t>
            </a:r>
          </a:p>
        </p:txBody>
      </p:sp>
      <p:sp>
        <p:nvSpPr>
          <p:cNvPr id="36" name="Google Shape;230;p33">
            <a:hlinkClick r:id="rId4" action="ppaction://hlinksldjump"/>
            <a:extLst>
              <a:ext uri="{FF2B5EF4-FFF2-40B4-BE49-F238E27FC236}">
                <a16:creationId xmlns:a16="http://schemas.microsoft.com/office/drawing/2014/main" id="{851A047F-D843-2FB0-0D0F-40906319F8A5}"/>
              </a:ext>
            </a:extLst>
          </p:cNvPr>
          <p:cNvSpPr txBox="1">
            <a:spLocks/>
          </p:cNvSpPr>
          <p:nvPr/>
        </p:nvSpPr>
        <p:spPr>
          <a:xfrm>
            <a:off x="4377164" y="3596679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Web Demo</a:t>
            </a:r>
          </a:p>
        </p:txBody>
      </p:sp>
      <p:sp>
        <p:nvSpPr>
          <p:cNvPr id="37" name="Google Shape;222;p33">
            <a:hlinkClick r:id="rId4" action="ppaction://hlinksldjump"/>
            <a:extLst>
              <a:ext uri="{FF2B5EF4-FFF2-40B4-BE49-F238E27FC236}">
                <a16:creationId xmlns:a16="http://schemas.microsoft.com/office/drawing/2014/main" id="{96F87CE8-D7B6-8F1A-C2D0-6FF554A05F37}"/>
              </a:ext>
            </a:extLst>
          </p:cNvPr>
          <p:cNvSpPr/>
          <p:nvPr/>
        </p:nvSpPr>
        <p:spPr>
          <a:xfrm>
            <a:off x="6500886" y="3424736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38" name="Google Shape;230;p33">
            <a:hlinkClick r:id="rId4" action="ppaction://hlinksldjump"/>
            <a:extLst>
              <a:ext uri="{FF2B5EF4-FFF2-40B4-BE49-F238E27FC236}">
                <a16:creationId xmlns:a16="http://schemas.microsoft.com/office/drawing/2014/main" id="{BDAAF0CE-3C00-255A-0F09-CD99B5AD0C52}"/>
              </a:ext>
            </a:extLst>
          </p:cNvPr>
          <p:cNvSpPr txBox="1">
            <a:spLocks/>
          </p:cNvSpPr>
          <p:nvPr/>
        </p:nvSpPr>
        <p:spPr>
          <a:xfrm>
            <a:off x="7467589" y="3641315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Mining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&amp; user@mail.me</a:t>
            </a:r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br>
              <a:rPr lang="en" sz="6000" dirty="0">
                <a:solidFill>
                  <a:schemeClr val="accent4"/>
                </a:solidFill>
              </a:rPr>
            </a:br>
            <a:r>
              <a:rPr lang="en-US" dirty="0"/>
              <a:t>Introduction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17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forum database designed for CUHKSZ programmers as a problem-solving tool</a:t>
            </a:r>
            <a:endParaRPr sz="16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93FFE0D0-9564-9D84-DC93-4E3CA84804AD}"/>
              </a:ext>
            </a:extLst>
          </p:cNvPr>
          <p:cNvSpPr txBox="1">
            <a:spLocks/>
          </p:cNvSpPr>
          <p:nvPr/>
        </p:nvSpPr>
        <p:spPr>
          <a:xfrm>
            <a:off x="713250" y="89730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MAIN FUNCTION</a:t>
            </a:r>
            <a:endParaRPr lang="en-US" dirty="0"/>
          </a:p>
        </p:txBody>
      </p:sp>
      <p:sp>
        <p:nvSpPr>
          <p:cNvPr id="10" name="Google Shape;273;p35">
            <a:extLst>
              <a:ext uri="{FF2B5EF4-FFF2-40B4-BE49-F238E27FC236}">
                <a16:creationId xmlns:a16="http://schemas.microsoft.com/office/drawing/2014/main" id="{8C27176B-284C-AADD-92A0-BBB73ED41331}"/>
              </a:ext>
            </a:extLst>
          </p:cNvPr>
          <p:cNvSpPr txBox="1"/>
          <p:nvPr/>
        </p:nvSpPr>
        <p:spPr>
          <a:xfrm>
            <a:off x="713250" y="1470009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Link the question to its correct answer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940D432E-D352-BD38-16D2-305F95CDC877}"/>
              </a:ext>
            </a:extLst>
          </p:cNvPr>
          <p:cNvSpPr txBox="1"/>
          <p:nvPr/>
        </p:nvSpPr>
        <p:spPr>
          <a:xfrm flipH="1">
            <a:off x="718482" y="2293840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User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2" name="Google Shape;275;p35">
            <a:extLst>
              <a:ext uri="{FF2B5EF4-FFF2-40B4-BE49-F238E27FC236}">
                <a16:creationId xmlns:a16="http://schemas.microsoft.com/office/drawing/2014/main" id="{08A171A1-1FC2-0C73-EBF5-DD77BB90A3A9}"/>
              </a:ext>
            </a:extLst>
          </p:cNvPr>
          <p:cNvSpPr txBox="1"/>
          <p:nvPr/>
        </p:nvSpPr>
        <p:spPr>
          <a:xfrm flipH="1">
            <a:off x="718607" y="3444728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Blog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Google Shape;281;p35">
            <a:extLst>
              <a:ext uri="{FF2B5EF4-FFF2-40B4-BE49-F238E27FC236}">
                <a16:creationId xmlns:a16="http://schemas.microsoft.com/office/drawing/2014/main" id="{2D8C6501-8835-7D32-0F02-38008E132C9A}"/>
              </a:ext>
            </a:extLst>
          </p:cNvPr>
          <p:cNvSpPr txBox="1"/>
          <p:nvPr/>
        </p:nvSpPr>
        <p:spPr>
          <a:xfrm flipH="1">
            <a:off x="3902045" y="2293840"/>
            <a:ext cx="404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</a:t>
            </a: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ogin, Register, Upload profile…</a:t>
            </a:r>
            <a:endParaRPr sz="1600" b="1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4" name="Google Shape;282;p35">
            <a:extLst>
              <a:ext uri="{FF2B5EF4-FFF2-40B4-BE49-F238E27FC236}">
                <a16:creationId xmlns:a16="http://schemas.microsoft.com/office/drawing/2014/main" id="{E1AC5F29-33F4-1394-7989-2D4BF936EFF9}"/>
              </a:ext>
            </a:extLst>
          </p:cNvPr>
          <p:cNvSpPr txBox="1"/>
          <p:nvPr/>
        </p:nvSpPr>
        <p:spPr>
          <a:xfrm flipH="1">
            <a:off x="3902045" y="3444710"/>
            <a:ext cx="404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Post, Like, Follow, Answer…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cxnSp>
        <p:nvCxnSpPr>
          <p:cNvPr id="15" name="直接连接符 2">
            <a:extLst>
              <a:ext uri="{FF2B5EF4-FFF2-40B4-BE49-F238E27FC236}">
                <a16:creationId xmlns:a16="http://schemas.microsoft.com/office/drawing/2014/main" id="{4CBDE5CE-9ADE-1AE3-AEBA-D59D0B2A30DC}"/>
              </a:ext>
            </a:extLst>
          </p:cNvPr>
          <p:cNvCxnSpPr>
            <a:cxnSpLocks/>
          </p:cNvCxnSpPr>
          <p:nvPr/>
        </p:nvCxnSpPr>
        <p:spPr>
          <a:xfrm flipV="1">
            <a:off x="2667180" y="2468997"/>
            <a:ext cx="1173167" cy="10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1286E28-6933-9EAA-BBA1-47BE2A25F439}"/>
              </a:ext>
            </a:extLst>
          </p:cNvPr>
          <p:cNvCxnSpPr>
            <a:cxnSpLocks/>
          </p:cNvCxnSpPr>
          <p:nvPr/>
        </p:nvCxnSpPr>
        <p:spPr>
          <a:xfrm flipV="1">
            <a:off x="2667180" y="3619867"/>
            <a:ext cx="1173167" cy="10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77830" y="278846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dirty="0">
                <a:solidFill>
                  <a:schemeClr val="accent4"/>
                </a:solidFill>
              </a:rPr>
              <a:t>2.</a:t>
            </a:r>
            <a:br>
              <a:rPr lang="en" sz="6000" dirty="0">
                <a:solidFill>
                  <a:schemeClr val="accent4"/>
                </a:solidFill>
              </a:rPr>
            </a:br>
            <a:r>
              <a:rPr lang="en-US" sz="4000" dirty="0"/>
              <a:t>ER-diagram &amp; Relational Schema &amp; Normalization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3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E-R diagram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08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Schema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AAC6-11C7-CB96-B8DE-E7CF49D6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19280"/>
              </p:ext>
            </p:extLst>
          </p:nvPr>
        </p:nvGraphicFramePr>
        <p:xfrm>
          <a:off x="665258" y="1144049"/>
          <a:ext cx="8407180" cy="296672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8407180">
                  <a:extLst>
                    <a:ext uri="{9D8B030D-6E8A-4147-A177-3AD203B41FA5}">
                      <a16:colId xmlns:a16="http://schemas.microsoft.com/office/drawing/2014/main" val="171473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user(id, email, username, password, photo, major, grade, </a:t>
                      </a:r>
                      <a:r>
                        <a:rPr lang="en-US" altLang="zh-CN" dirty="0" err="1"/>
                        <a:t>create_time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update_time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6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group(id, </a:t>
                      </a:r>
                      <a:r>
                        <a:rPr lang="en-US" altLang="zh-CN" dirty="0" err="1"/>
                        <a:t>group_name</a:t>
                      </a:r>
                      <a:r>
                        <a:rPr lang="en-US" altLang="zh-CN" dirty="0"/>
                        <a:t>, description, </a:t>
                      </a:r>
                      <a:r>
                        <a:rPr lang="en-US" altLang="zh-CN" dirty="0" err="1"/>
                        <a:t>create_time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update_time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amount_of_follows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1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9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6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7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6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0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85021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000" dirty="0">
                <a:solidFill>
                  <a:schemeClr val="accent4"/>
                </a:solidFill>
              </a:rPr>
              <a:t>3.</a:t>
            </a:r>
            <a:br>
              <a:rPr lang="en" sz="6000" dirty="0">
                <a:solidFill>
                  <a:schemeClr val="accent4"/>
                </a:solidFill>
              </a:rPr>
            </a:br>
            <a:r>
              <a:rPr lang="en-US" sz="4000" dirty="0"/>
              <a:t>Sample Queries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04571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320</Words>
  <Application>Microsoft Macintosh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 Slab</vt:lpstr>
      <vt:lpstr>Source Sans Pro</vt:lpstr>
      <vt:lpstr>Palanquin</vt:lpstr>
      <vt:lpstr>Calibri</vt:lpstr>
      <vt:lpstr>Signika</vt:lpstr>
      <vt:lpstr>Arial</vt:lpstr>
      <vt:lpstr>Microsoft Tai Le</vt:lpstr>
      <vt:lpstr>Cordelia template</vt:lpstr>
      <vt:lpstr>CUHKSZ-Overflow -an online forum database design</vt:lpstr>
      <vt:lpstr>Contents</vt:lpstr>
      <vt:lpstr>1. Introduction</vt:lpstr>
      <vt:lpstr>PowerPoint Presentation</vt:lpstr>
      <vt:lpstr>2. ER-diagram &amp; Relational Schema &amp; Normalization</vt:lpstr>
      <vt:lpstr>E-R diagram</vt:lpstr>
      <vt:lpstr>Schema</vt:lpstr>
      <vt:lpstr>Normalization</vt:lpstr>
      <vt:lpstr>3. Sample Queries</vt:lpstr>
      <vt:lpstr># Query 1: Definition with intergrity constraints </vt:lpstr>
      <vt:lpstr># Query 2: directly interacts with database</vt:lpstr>
      <vt:lpstr># Query 3: Query within host language</vt:lpstr>
      <vt:lpstr>4. Improve with index </vt:lpstr>
      <vt:lpstr>Hash Index</vt:lpstr>
      <vt:lpstr>B-Tree Index</vt:lpstr>
      <vt:lpstr>Sub-group name</vt:lpstr>
      <vt:lpstr>username</vt:lpstr>
      <vt:lpstr>5. Web Demo</vt:lpstr>
      <vt:lpstr>PowerPoint Presentation</vt:lpstr>
      <vt:lpstr>Our process is easy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CUHKSZ-Overflow -Online Forum Database Design</dc:title>
  <cp:lastModifiedBy>office</cp:lastModifiedBy>
  <cp:revision>14</cp:revision>
  <dcterms:modified xsi:type="dcterms:W3CDTF">2022-05-06T08:59:24Z</dcterms:modified>
</cp:coreProperties>
</file>