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288507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303059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412587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3484438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305818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1254306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4005047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1243613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23159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3372566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4D2D17-275F-4C92-B4C4-0D2EFD2BE880}" type="datetimeFigureOut">
              <a:rPr lang="zh-CN" altLang="en-US" smtClean="0"/>
              <a:t>2021/9/24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1987862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D2D17-275F-4C92-B4C4-0D2EFD2BE880}" type="datetimeFigureOut">
              <a:rPr lang="zh-CN" altLang="en-US" smtClean="0"/>
              <a:t>2021/9/24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6D482-DFD6-487D-82F5-B3A544B9767A}" type="slidenum">
              <a:rPr lang="zh-CN" altLang="en-US" smtClean="0"/>
              <a:t>‹#›</a:t>
            </a:fld>
            <a:endParaRPr lang="zh-CN" altLang="en-US"/>
          </a:p>
        </p:txBody>
      </p:sp>
    </p:spTree>
    <p:extLst>
      <p:ext uri="{BB962C8B-B14F-4D97-AF65-F5344CB8AC3E}">
        <p14:creationId xmlns:p14="http://schemas.microsoft.com/office/powerpoint/2010/main" val="377164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Times New Roman" panose="02020603050405020304" pitchFamily="18" charset="0"/>
                <a:cs typeface="Times New Roman" panose="02020603050405020304" pitchFamily="18" charset="0"/>
              </a:rPr>
              <a:t>CSC3100 tutorial 3</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err="1" smtClean="0">
                <a:latin typeface="Times New Roman" panose="02020603050405020304" pitchFamily="18" charset="0"/>
                <a:cs typeface="Times New Roman" panose="02020603050405020304" pitchFamily="18" charset="0"/>
              </a:rPr>
              <a:t>Yueyao</a:t>
            </a:r>
            <a:r>
              <a:rPr lang="en-US" altLang="zh-CN" dirty="0" smtClean="0">
                <a:latin typeface="Times New Roman" panose="02020603050405020304" pitchFamily="18" charset="0"/>
                <a:cs typeface="Times New Roman" panose="02020603050405020304" pitchFamily="18" charset="0"/>
              </a:rPr>
              <a:t> Yu</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27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Jump Game 2</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Given an array of non-negative integers </a:t>
            </a:r>
            <a:r>
              <a:rPr lang="en-US" altLang="zh-CN" i="1"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 you are initially positioned at </a:t>
            </a:r>
            <a:r>
              <a:rPr lang="en-US" altLang="zh-CN" b="1" dirty="0" smtClean="0">
                <a:latin typeface="Times New Roman" panose="02020603050405020304" pitchFamily="18" charset="0"/>
                <a:cs typeface="Times New Roman" panose="02020603050405020304" pitchFamily="18" charset="0"/>
              </a:rPr>
              <a:t>the first index </a:t>
            </a:r>
            <a:r>
              <a:rPr lang="en-US" altLang="zh-CN" dirty="0" smtClean="0">
                <a:latin typeface="Times New Roman" panose="02020603050405020304" pitchFamily="18" charset="0"/>
                <a:cs typeface="Times New Roman" panose="02020603050405020304" pitchFamily="18" charset="0"/>
              </a:rPr>
              <a:t>of the array.</a:t>
            </a:r>
          </a:p>
          <a:p>
            <a:r>
              <a:rPr lang="en-US" altLang="zh-CN" dirty="0" smtClean="0">
                <a:latin typeface="Times New Roman" panose="02020603050405020304" pitchFamily="18" charset="0"/>
                <a:cs typeface="Times New Roman" panose="02020603050405020304" pitchFamily="18" charset="0"/>
              </a:rPr>
              <a:t>Each element in the array represents your maximum jump length at that position.</a:t>
            </a:r>
          </a:p>
          <a:p>
            <a:r>
              <a:rPr lang="en-US" altLang="zh-CN" dirty="0" smtClean="0">
                <a:latin typeface="Times New Roman" panose="02020603050405020304" pitchFamily="18" charset="0"/>
                <a:cs typeface="Times New Roman" panose="02020603050405020304" pitchFamily="18" charset="0"/>
              </a:rPr>
              <a:t>Your goal is to reach </a:t>
            </a:r>
            <a:r>
              <a:rPr lang="en-US" altLang="zh-CN" b="1" dirty="0" smtClean="0">
                <a:latin typeface="Times New Roman" panose="02020603050405020304" pitchFamily="18" charset="0"/>
                <a:cs typeface="Times New Roman" panose="02020603050405020304" pitchFamily="18" charset="0"/>
              </a:rPr>
              <a:t>the last index </a:t>
            </a:r>
            <a:r>
              <a:rPr lang="en-US" altLang="zh-CN" dirty="0" smtClean="0">
                <a:latin typeface="Times New Roman" panose="02020603050405020304" pitchFamily="18" charset="0"/>
                <a:cs typeface="Times New Roman" panose="02020603050405020304" pitchFamily="18" charset="0"/>
              </a:rPr>
              <a:t>in the </a:t>
            </a:r>
            <a:r>
              <a:rPr lang="en-US" altLang="zh-CN" b="1" dirty="0" smtClean="0">
                <a:latin typeface="Times New Roman" panose="02020603050405020304" pitchFamily="18" charset="0"/>
                <a:cs typeface="Times New Roman" panose="02020603050405020304" pitchFamily="18" charset="0"/>
              </a:rPr>
              <a:t>minimum </a:t>
            </a:r>
            <a:r>
              <a:rPr lang="en-US" altLang="zh-CN" dirty="0" smtClean="0">
                <a:latin typeface="Times New Roman" panose="02020603050405020304" pitchFamily="18" charset="0"/>
                <a:cs typeface="Times New Roman" panose="02020603050405020304" pitchFamily="18" charset="0"/>
              </a:rPr>
              <a:t>number of jumps.</a:t>
            </a:r>
          </a:p>
          <a:p>
            <a:r>
              <a:rPr lang="en-US" altLang="zh-CN" dirty="0" smtClean="0">
                <a:latin typeface="Times New Roman" panose="02020603050405020304" pitchFamily="18" charset="0"/>
                <a:cs typeface="Times New Roman" panose="02020603050405020304" pitchFamily="18" charset="0"/>
              </a:rPr>
              <a:t>You can assume that you can </a:t>
            </a:r>
            <a:r>
              <a:rPr lang="en-US" altLang="zh-CN" b="1" dirty="0" smtClean="0">
                <a:latin typeface="Times New Roman" panose="02020603050405020304" pitchFamily="18" charset="0"/>
                <a:cs typeface="Times New Roman" panose="02020603050405020304" pitchFamily="18" charset="0"/>
              </a:rPr>
              <a:t>always</a:t>
            </a:r>
            <a:r>
              <a:rPr lang="en-US" altLang="zh-CN" dirty="0" smtClean="0">
                <a:latin typeface="Times New Roman" panose="02020603050405020304" pitchFamily="18" charset="0"/>
                <a:cs typeface="Times New Roman" panose="02020603050405020304" pitchFamily="18" charset="0"/>
              </a:rPr>
              <a:t> reach the last index.</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(hint:  still using Greedy Algorithm)</a:t>
            </a:r>
            <a:endParaRPr lang="zh-CN" altLang="en-US" dirty="0" smtClean="0"/>
          </a:p>
          <a:p>
            <a:pPr marL="0" indent="0">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68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Example</a:t>
            </a:r>
            <a:r>
              <a:rPr lang="en-US" altLang="zh-CN" b="1" dirty="0" smtClean="0"/>
              <a:t> :</a:t>
            </a:r>
            <a:endParaRPr lang="zh-CN" altLang="en-US" dirty="0"/>
          </a:p>
        </p:txBody>
      </p:sp>
      <p:pic>
        <p:nvPicPr>
          <p:cNvPr id="4" name="图片 3"/>
          <p:cNvPicPr>
            <a:picLocks noChangeAspect="1"/>
          </p:cNvPicPr>
          <p:nvPr/>
        </p:nvPicPr>
        <p:blipFill>
          <a:blip r:embed="rId2"/>
          <a:stretch>
            <a:fillRect/>
          </a:stretch>
        </p:blipFill>
        <p:spPr>
          <a:xfrm>
            <a:off x="0" y="1188720"/>
            <a:ext cx="11828678" cy="2240280"/>
          </a:xfrm>
          <a:prstGeom prst="rect">
            <a:avLst/>
          </a:prstGeom>
        </p:spPr>
      </p:pic>
      <p:pic>
        <p:nvPicPr>
          <p:cNvPr id="5" name="图片 4"/>
          <p:cNvPicPr>
            <a:picLocks noChangeAspect="1"/>
          </p:cNvPicPr>
          <p:nvPr/>
        </p:nvPicPr>
        <p:blipFill>
          <a:blip r:embed="rId3"/>
          <a:stretch>
            <a:fillRect/>
          </a:stretch>
        </p:blipFill>
        <p:spPr>
          <a:xfrm>
            <a:off x="-26648" y="3837464"/>
            <a:ext cx="12218648" cy="1561782"/>
          </a:xfrm>
          <a:prstGeom prst="rect">
            <a:avLst/>
          </a:prstGeom>
        </p:spPr>
      </p:pic>
      <p:sp>
        <p:nvSpPr>
          <p:cNvPr id="7" name="矩形 6"/>
          <p:cNvSpPr/>
          <p:nvPr/>
        </p:nvSpPr>
        <p:spPr>
          <a:xfrm>
            <a:off x="339769" y="5807710"/>
            <a:ext cx="7669087" cy="523220"/>
          </a:xfrm>
          <a:prstGeom prst="rect">
            <a:avLst/>
          </a:prstGeom>
        </p:spPr>
        <p:txBody>
          <a:bodyPr wrap="none">
            <a:spAutoFit/>
          </a:bodyPr>
          <a:lstStyle/>
          <a:p>
            <a:r>
              <a:rPr lang="en-US" altLang="zh-CN" sz="2800" dirty="0" smtClean="0">
                <a:solidFill>
                  <a:srgbClr val="333333"/>
                </a:solidFill>
                <a:latin typeface="Times New Roman" panose="02020603050405020304" pitchFamily="18" charset="0"/>
                <a:cs typeface="Times New Roman" panose="02020603050405020304" pitchFamily="18" charset="0"/>
              </a:rPr>
              <a:t>we can use either </a:t>
            </a:r>
            <a:r>
              <a:rPr lang="en-US" altLang="zh-CN" sz="2800" b="0" i="0" dirty="0" smtClean="0">
                <a:solidFill>
                  <a:srgbClr val="333333"/>
                </a:solidFill>
                <a:effectLst/>
                <a:latin typeface="Times New Roman" panose="02020603050405020304" pitchFamily="18" charset="0"/>
                <a:cs typeface="Times New Roman" panose="02020603050405020304" pitchFamily="18" charset="0"/>
              </a:rPr>
              <a:t>forward lookup or reverse lookup.</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57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Solution 1: </a:t>
            </a:r>
            <a:r>
              <a:rPr lang="en-US" altLang="zh-CN" b="0" i="0" dirty="0" smtClean="0">
                <a:solidFill>
                  <a:srgbClr val="333333"/>
                </a:solidFill>
                <a:effectLst/>
                <a:latin typeface="Times New Roman" panose="02020603050405020304" pitchFamily="18" charset="0"/>
                <a:cs typeface="Times New Roman" panose="02020603050405020304" pitchFamily="18" charset="0"/>
              </a:rPr>
              <a:t>reverse lookup</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Our target is to arrive the last position in the array, so we consider the last step, where we can jeep to the end position.</a:t>
            </a:r>
          </a:p>
          <a:p>
            <a:r>
              <a:rPr lang="en-US" altLang="zh-CN" dirty="0" smtClean="0">
                <a:latin typeface="Times New Roman" panose="02020603050405020304" pitchFamily="18" charset="0"/>
                <a:cs typeface="Times New Roman" panose="02020603050405020304" pitchFamily="18" charset="0"/>
              </a:rPr>
              <a:t>If there exists multiple eligible positions, we select the furthest one, which is the first </a:t>
            </a:r>
            <a:r>
              <a:rPr lang="en-US" altLang="zh-CN" dirty="0" smtClean="0">
                <a:latin typeface="Times New Roman" panose="02020603050405020304" pitchFamily="18" charset="0"/>
                <a:cs typeface="Times New Roman" panose="02020603050405020304" pitchFamily="18" charset="0"/>
              </a:rPr>
              <a:t>eligible one.</a:t>
            </a:r>
          </a:p>
          <a:p>
            <a:r>
              <a:rPr lang="en-US" altLang="zh-CN" dirty="0" smtClean="0">
                <a:latin typeface="Times New Roman" panose="02020603050405020304" pitchFamily="18" charset="0"/>
                <a:cs typeface="Times New Roman" panose="02020603050405020304" pitchFamily="18" charset="0"/>
              </a:rPr>
              <a:t>Then we select the second to last position.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5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332582"/>
            <a:ext cx="8976360" cy="5448266"/>
          </a:xfrm>
          <a:prstGeom prst="rect">
            <a:avLst/>
          </a:prstGeom>
        </p:spPr>
      </p:pic>
      <p:cxnSp>
        <p:nvCxnSpPr>
          <p:cNvPr id="5" name="直接箭头连接符 4"/>
          <p:cNvCxnSpPr/>
          <p:nvPr/>
        </p:nvCxnSpPr>
        <p:spPr>
          <a:xfrm flipV="1">
            <a:off x="5866737" y="1690688"/>
            <a:ext cx="1890423" cy="541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811092" y="1513851"/>
            <a:ext cx="306205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Define the end position</a:t>
            </a:r>
            <a:endParaRPr lang="zh-CN" altLang="en-US" sz="2400" dirty="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flipV="1">
            <a:off x="6811948" y="2743556"/>
            <a:ext cx="1242131" cy="380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8063406" y="2519542"/>
            <a:ext cx="2129109"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Iterate the array</a:t>
            </a:r>
            <a:endParaRPr lang="zh-CN" altLang="en-US" sz="2400" dirty="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6096000" y="3641551"/>
            <a:ext cx="773798" cy="10711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260256" y="4712668"/>
            <a:ext cx="3369833"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Find the </a:t>
            </a:r>
            <a:r>
              <a:rPr lang="en-US" altLang="zh-CN" sz="2400" dirty="0" err="1" smtClean="0">
                <a:latin typeface="Times New Roman" panose="02020603050405020304" pitchFamily="18" charset="0"/>
                <a:cs typeface="Times New Roman" panose="02020603050405020304" pitchFamily="18" charset="0"/>
              </a:rPr>
              <a:t>stasified</a:t>
            </a:r>
            <a:r>
              <a:rPr lang="en-US" altLang="zh-CN" sz="2400" dirty="0" smtClean="0">
                <a:latin typeface="Times New Roman" panose="02020603050405020304" pitchFamily="18" charset="0"/>
                <a:cs typeface="Times New Roman" panose="02020603050405020304" pitchFamily="18" charset="0"/>
              </a:rPr>
              <a:t> position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41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Complexity</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Time complexity: O(n^2),  we use two loops, in the worst case, it is n^2.</a:t>
            </a:r>
          </a:p>
          <a:p>
            <a:endParaRPr lang="en-US" altLang="zh-CN" dirty="0" smtClean="0"/>
          </a:p>
          <a:p>
            <a:endParaRPr lang="zh-CN" altLang="en-US" dirty="0"/>
          </a:p>
        </p:txBody>
      </p:sp>
    </p:spTree>
    <p:extLst>
      <p:ext uri="{BB962C8B-B14F-4D97-AF65-F5344CB8AC3E}">
        <p14:creationId xmlns:p14="http://schemas.microsoft.com/office/powerpoint/2010/main" val="104694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Solution 2: </a:t>
            </a:r>
            <a:r>
              <a:rPr lang="en-US" altLang="zh-CN" b="0" i="0" dirty="0" smtClean="0">
                <a:solidFill>
                  <a:srgbClr val="333333"/>
                </a:solidFill>
                <a:effectLst/>
                <a:latin typeface="Times New Roman" panose="02020603050405020304" pitchFamily="18" charset="0"/>
                <a:cs typeface="Times New Roman" panose="02020603050405020304" pitchFamily="18" charset="0"/>
              </a:rPr>
              <a:t>forward lookup</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Main idea:  We search forward and find the furthest position in each point.   Then the time complexity will be O(n).</a:t>
            </a:r>
          </a:p>
          <a:p>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26787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Example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given </a:t>
            </a:r>
            <a:r>
              <a:rPr lang="en-US" altLang="zh-CN" dirty="0" smtClean="0"/>
              <a:t>[2,3,1,2,4,2,3]</a:t>
            </a:r>
            <a:r>
              <a:rPr lang="en-US" altLang="zh-CN" dirty="0" smtClean="0">
                <a:latin typeface="Times New Roman" panose="02020603050405020304" pitchFamily="18" charset="0"/>
                <a:cs typeface="Times New Roman" panose="02020603050405020304" pitchFamily="18" charset="0"/>
              </a:rPr>
              <a:t/>
            </a:r>
            <a:br>
              <a:rPr lang="en-US" altLang="zh-CN" dirty="0" smtClean="0">
                <a:latin typeface="Times New Roman" panose="02020603050405020304" pitchFamily="18" charset="0"/>
                <a:cs typeface="Times New Roman" panose="02020603050405020304" pitchFamily="18" charset="0"/>
              </a:rPr>
            </a:br>
            <a:endParaRPr lang="zh-CN" altLang="en-US" dirty="0"/>
          </a:p>
        </p:txBody>
      </p:sp>
      <p:pic>
        <p:nvPicPr>
          <p:cNvPr id="5" name="图片 4"/>
          <p:cNvPicPr>
            <a:picLocks noChangeAspect="1"/>
          </p:cNvPicPr>
          <p:nvPr/>
        </p:nvPicPr>
        <p:blipFill>
          <a:blip r:embed="rId2"/>
          <a:stretch>
            <a:fillRect/>
          </a:stretch>
        </p:blipFill>
        <p:spPr>
          <a:xfrm>
            <a:off x="1197293" y="2255520"/>
            <a:ext cx="7779068" cy="2477475"/>
          </a:xfrm>
          <a:prstGeom prst="rect">
            <a:avLst/>
          </a:prstGeom>
        </p:spPr>
      </p:pic>
      <p:pic>
        <p:nvPicPr>
          <p:cNvPr id="6" name="图片 5"/>
          <p:cNvPicPr>
            <a:picLocks noChangeAspect="1"/>
          </p:cNvPicPr>
          <p:nvPr/>
        </p:nvPicPr>
        <p:blipFill>
          <a:blip r:embed="rId3"/>
          <a:stretch>
            <a:fillRect/>
          </a:stretch>
        </p:blipFill>
        <p:spPr>
          <a:xfrm>
            <a:off x="1273218" y="4732995"/>
            <a:ext cx="7703143" cy="2125005"/>
          </a:xfrm>
          <a:prstGeom prst="rect">
            <a:avLst/>
          </a:prstGeom>
        </p:spPr>
      </p:pic>
    </p:spTree>
    <p:extLst>
      <p:ext uri="{BB962C8B-B14F-4D97-AF65-F5344CB8AC3E}">
        <p14:creationId xmlns:p14="http://schemas.microsoft.com/office/powerpoint/2010/main" val="2715179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Implementation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dirty="0" smtClean="0"/>
              <a:t>We iterate the array forward and maintain the current furthest position which we can arrived, called Margin. </a:t>
            </a:r>
          </a:p>
          <a:p>
            <a:r>
              <a:rPr lang="en-US" altLang="zh-CN" dirty="0" smtClean="0"/>
              <a:t>At each time, when we arrive the margin, we need to add the jump step.</a:t>
            </a:r>
          </a:p>
          <a:p>
            <a:r>
              <a:rPr lang="en-US" altLang="zh-CN" dirty="0" smtClean="0"/>
              <a:t>Please do not access the last item, since before we access the last one, our margin must large than its position, otherwise we cannot jump to the end.  If we access this item and the margin is exactly equal to it, we will add a ‘unnecessary step’.</a:t>
            </a:r>
            <a:endParaRPr lang="zh-CN" altLang="en-US" dirty="0"/>
          </a:p>
        </p:txBody>
      </p:sp>
    </p:spTree>
    <p:extLst>
      <p:ext uri="{BB962C8B-B14F-4D97-AF65-F5344CB8AC3E}">
        <p14:creationId xmlns:p14="http://schemas.microsoft.com/office/powerpoint/2010/main" val="167481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Code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792480" y="1328242"/>
            <a:ext cx="9692640" cy="4955401"/>
          </a:xfrm>
          <a:prstGeom prst="rect">
            <a:avLst/>
          </a:prstGeom>
        </p:spPr>
      </p:pic>
      <p:cxnSp>
        <p:nvCxnSpPr>
          <p:cNvPr id="6" name="直接箭头连接符 5"/>
          <p:cNvCxnSpPr/>
          <p:nvPr/>
        </p:nvCxnSpPr>
        <p:spPr>
          <a:xfrm flipV="1">
            <a:off x="4952337" y="1690688"/>
            <a:ext cx="1890423" cy="541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888480" y="1488112"/>
            <a:ext cx="306205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Define the end position</a:t>
            </a:r>
            <a:endParaRPr lang="zh-CN" altLang="en-US" sz="2400" dirty="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flipV="1">
            <a:off x="5638800" y="2653805"/>
            <a:ext cx="1890423" cy="5410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605023" y="2469139"/>
            <a:ext cx="2129109"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Iterate the array</a:t>
            </a:r>
            <a:endParaRPr lang="zh-CN" altLang="en-US" sz="2400" dirty="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6644971" y="3893921"/>
            <a:ext cx="1554480" cy="810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303932" y="4704637"/>
            <a:ext cx="2466573"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Update the margin</a:t>
            </a:r>
            <a:endParaRPr lang="zh-CN" altLang="en-US" sz="2400" dirty="0">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3656937" y="4779794"/>
            <a:ext cx="168303" cy="849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662421" y="5668540"/>
            <a:ext cx="3433579" cy="461665"/>
          </a:xfrm>
          <a:prstGeom prst="rect">
            <a:avLst/>
          </a:prstGeom>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Update the step</a:t>
            </a:r>
            <a:endParaRPr lang="zh-CN" altLang="en-US" sz="2400" dirty="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4952337" y="4407809"/>
            <a:ext cx="1554480" cy="810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96000" y="5212656"/>
            <a:ext cx="5053819" cy="461665"/>
          </a:xfrm>
          <a:prstGeom prst="rect">
            <a:avLst/>
          </a:prstGeom>
        </p:spPr>
        <p:txBody>
          <a:bodyPr wrap="none">
            <a:spAutoFit/>
          </a:bodyPr>
          <a:lstStyle/>
          <a:p>
            <a:r>
              <a:rPr lang="en-US" altLang="zh-CN" sz="2400" dirty="0" smtClean="0">
                <a:latin typeface="Times New Roman" panose="02020603050405020304" pitchFamily="18" charset="0"/>
                <a:cs typeface="Times New Roman" panose="02020603050405020304" pitchFamily="18" charset="0"/>
              </a:rPr>
              <a:t>The margin of the current step position.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13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Complexity</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Time complexity: O(n),  we only use one loop.</a:t>
            </a:r>
          </a:p>
          <a:p>
            <a:endParaRPr lang="zh-CN" altLang="en-US" dirty="0"/>
          </a:p>
        </p:txBody>
      </p:sp>
    </p:spTree>
    <p:extLst>
      <p:ext uri="{BB962C8B-B14F-4D97-AF65-F5344CB8AC3E}">
        <p14:creationId xmlns:p14="http://schemas.microsoft.com/office/powerpoint/2010/main" val="139043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Jump Game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10000"/>
          </a:bodyPr>
          <a:lstStyle/>
          <a:p>
            <a:r>
              <a:rPr lang="en-US" altLang="zh-CN" dirty="0" smtClean="0">
                <a:latin typeface="Times New Roman" panose="02020603050405020304" pitchFamily="18" charset="0"/>
                <a:cs typeface="Times New Roman" panose="02020603050405020304" pitchFamily="18" charset="0"/>
              </a:rPr>
              <a:t>You are given an integer array </a:t>
            </a:r>
            <a:r>
              <a:rPr lang="en-US" altLang="zh-CN" i="1"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 </a:t>
            </a:r>
          </a:p>
          <a:p>
            <a:r>
              <a:rPr lang="en-US" altLang="zh-CN" dirty="0" smtClean="0">
                <a:latin typeface="Times New Roman" panose="02020603050405020304" pitchFamily="18" charset="0"/>
                <a:cs typeface="Times New Roman" panose="02020603050405020304" pitchFamily="18" charset="0"/>
              </a:rPr>
              <a:t>You are initially positioned at the array's </a:t>
            </a:r>
            <a:r>
              <a:rPr lang="en-US" altLang="zh-CN" b="1" dirty="0" smtClean="0">
                <a:latin typeface="Times New Roman" panose="02020603050405020304" pitchFamily="18" charset="0"/>
                <a:cs typeface="Times New Roman" panose="02020603050405020304" pitchFamily="18" charset="0"/>
              </a:rPr>
              <a:t>first index</a:t>
            </a:r>
            <a:r>
              <a:rPr lang="en-US" altLang="zh-CN" dirty="0" smtClean="0">
                <a:latin typeface="Times New Roman" panose="02020603050405020304" pitchFamily="18" charset="0"/>
                <a:cs typeface="Times New Roman" panose="02020603050405020304" pitchFamily="18" charset="0"/>
              </a:rPr>
              <a:t>, and each element in the array represents your maximum jump length at that position.</a:t>
            </a:r>
          </a:p>
          <a:p>
            <a:r>
              <a:rPr lang="en-US" altLang="zh-CN" dirty="0" smtClean="0">
                <a:latin typeface="Times New Roman" panose="02020603050405020304" pitchFamily="18" charset="0"/>
                <a:cs typeface="Times New Roman" panose="02020603050405020304" pitchFamily="18" charset="0"/>
              </a:rPr>
              <a:t>Return </a:t>
            </a:r>
            <a:r>
              <a:rPr lang="en-US" altLang="zh-CN" i="1" dirty="0" smtClean="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if you can reach the last index, or </a:t>
            </a:r>
            <a:r>
              <a:rPr lang="en-US" altLang="zh-CN" i="1" dirty="0" smtClean="0">
                <a:latin typeface="Times New Roman" panose="02020603050405020304" pitchFamily="18" charset="0"/>
                <a:cs typeface="Times New Roman" panose="02020603050405020304" pitchFamily="18" charset="0"/>
              </a:rPr>
              <a:t>false</a:t>
            </a:r>
            <a:r>
              <a:rPr lang="en-US" altLang="zh-CN" dirty="0" smtClean="0">
                <a:latin typeface="Times New Roman" panose="02020603050405020304" pitchFamily="18" charset="0"/>
                <a:cs typeface="Times New Roman" panose="02020603050405020304" pitchFamily="18" charset="0"/>
              </a:rPr>
              <a:t> otherwise</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(hint: using Greedy Algorithm)</a:t>
            </a:r>
            <a:endParaRPr lang="zh-CN" altLang="en-US" dirty="0"/>
          </a:p>
        </p:txBody>
      </p:sp>
    </p:spTree>
    <p:extLst>
      <p:ext uri="{BB962C8B-B14F-4D97-AF65-F5344CB8AC3E}">
        <p14:creationId xmlns:p14="http://schemas.microsoft.com/office/powerpoint/2010/main" val="106015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latin typeface="Times New Roman" panose="02020603050405020304" pitchFamily="18" charset="0"/>
                <a:cs typeface="Times New Roman" panose="02020603050405020304" pitchFamily="18" charset="0"/>
              </a:rPr>
              <a:t>Example</a:t>
            </a:r>
            <a:r>
              <a:rPr lang="en-US" altLang="zh-CN" b="1" dirty="0"/>
              <a:t> </a:t>
            </a:r>
            <a:r>
              <a:rPr lang="en-US" altLang="zh-CN" b="1" dirty="0" smtClean="0"/>
              <a:t>:</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421027"/>
            <a:ext cx="10702817" cy="1791730"/>
          </a:xfrm>
          <a:prstGeom prst="rect">
            <a:avLst/>
          </a:prstGeom>
        </p:spPr>
      </p:pic>
      <p:pic>
        <p:nvPicPr>
          <p:cNvPr id="5" name="图片 4"/>
          <p:cNvPicPr>
            <a:picLocks noChangeAspect="1"/>
          </p:cNvPicPr>
          <p:nvPr/>
        </p:nvPicPr>
        <p:blipFill>
          <a:blip r:embed="rId3"/>
          <a:stretch>
            <a:fillRect/>
          </a:stretch>
        </p:blipFill>
        <p:spPr>
          <a:xfrm>
            <a:off x="838200" y="3752593"/>
            <a:ext cx="10702817" cy="2048485"/>
          </a:xfrm>
          <a:prstGeom prst="rect">
            <a:avLst/>
          </a:prstGeom>
        </p:spPr>
      </p:pic>
    </p:spTree>
    <p:extLst>
      <p:ext uri="{BB962C8B-B14F-4D97-AF65-F5344CB8AC3E}">
        <p14:creationId xmlns:p14="http://schemas.microsoft.com/office/powerpoint/2010/main" val="255973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Solution: Greedy Algorithm	</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Assume we want  to arrive the position </a:t>
                </a:r>
                <a:r>
                  <a:rPr lang="en-US" altLang="zh-CN" i="1" dirty="0" smtClean="0">
                    <a:latin typeface="Times New Roman" panose="02020603050405020304" pitchFamily="18" charset="0"/>
                    <a:cs typeface="Times New Roman" panose="02020603050405020304" pitchFamily="18" charset="0"/>
                  </a:rPr>
                  <a:t>y, </a:t>
                </a:r>
                <a:r>
                  <a:rPr lang="en-US" altLang="zh-CN" dirty="0" smtClean="0">
                    <a:latin typeface="Times New Roman" panose="02020603050405020304" pitchFamily="18" charset="0"/>
                    <a:cs typeface="Times New Roman" panose="02020603050405020304" pitchFamily="18" charset="0"/>
                  </a:rPr>
                  <a:t>if there </a:t>
                </a:r>
                <a:r>
                  <a:rPr lang="en-US" altLang="zh-CN" dirty="0" err="1" smtClean="0">
                    <a:latin typeface="Times New Roman" panose="02020603050405020304" pitchFamily="18" charset="0"/>
                    <a:cs typeface="Times New Roman" panose="02020603050405020304" pitchFamily="18" charset="0"/>
                  </a:rPr>
                  <a:t>existes</a:t>
                </a:r>
                <a:r>
                  <a:rPr lang="en-US" altLang="zh-CN" dirty="0" smtClean="0">
                    <a:latin typeface="Times New Roman" panose="02020603050405020304" pitchFamily="18" charset="0"/>
                    <a:cs typeface="Times New Roman" panose="02020603050405020304" pitchFamily="18" charset="0"/>
                  </a:rPr>
                  <a:t> a position </a:t>
                </a:r>
                <a:r>
                  <a:rPr lang="en-US" altLang="zh-CN" i="1" dirty="0" smtClean="0">
                    <a:latin typeface="Times New Roman" panose="02020603050405020304" pitchFamily="18" charset="0"/>
                    <a:cs typeface="Times New Roman" panose="02020603050405020304" pitchFamily="18" charset="0"/>
                  </a:rPr>
                  <a:t>x, </a:t>
                </a:r>
                <a:r>
                  <a:rPr lang="en-US" altLang="zh-CN" dirty="0" smtClean="0">
                    <a:latin typeface="Times New Roman" panose="02020603050405020304" pitchFamily="18" charset="0"/>
                    <a:cs typeface="Times New Roman" panose="02020603050405020304" pitchFamily="18" charset="0"/>
                  </a:rPr>
                  <a:t>and</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x+nums</a:t>
                </a:r>
                <a:r>
                  <a:rPr lang="en-US" altLang="zh-CN" i="1" dirty="0" smtClean="0">
                    <a:latin typeface="Times New Roman" panose="02020603050405020304" pitchFamily="18" charset="0"/>
                    <a:cs typeface="Times New Roman" panose="02020603050405020304" pitchFamily="18" charset="0"/>
                  </a:rPr>
                  <a:t>(x) </a:t>
                </a:r>
                <a14:m>
                  <m:oMath xmlns:m="http://schemas.openxmlformats.org/officeDocument/2006/math">
                    <m:r>
                      <a:rPr lang="en-US" altLang="zh-CN" b="0" i="1" smtClean="0">
                        <a:latin typeface="Cambria Math" panose="02040503050406030204" pitchFamily="18" charset="0"/>
                      </a:rPr>
                      <m:t>≥</m:t>
                    </m:r>
                  </m:oMath>
                </a14:m>
                <a:r>
                  <a:rPr lang="zh-CN" altLang="en-US" i="1"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y, </a:t>
                </a:r>
                <a:r>
                  <a:rPr lang="en-US" altLang="zh-CN" dirty="0" smtClean="0">
                    <a:latin typeface="Times New Roman" panose="02020603050405020304" pitchFamily="18" charset="0"/>
                    <a:cs typeface="Times New Roman" panose="02020603050405020304" pitchFamily="18" charset="0"/>
                  </a:rPr>
                  <a:t>then we can arrive </a:t>
                </a:r>
                <a:r>
                  <a:rPr lang="en-US" altLang="zh-CN" i="1" dirty="0" smtClean="0">
                    <a:latin typeface="Times New Roman" panose="02020603050405020304" pitchFamily="18" charset="0"/>
                    <a:cs typeface="Times New Roman" panose="02020603050405020304" pitchFamily="18" charset="0"/>
                  </a:rPr>
                  <a:t>y.</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Further, if the current position is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then we can arrive these positions </a:t>
                </a:r>
                <a:r>
                  <a:rPr lang="en-US" altLang="zh-CN" i="1" dirty="0" smtClean="0">
                    <a:latin typeface="Times New Roman" panose="02020603050405020304" pitchFamily="18" charset="0"/>
                    <a:cs typeface="Times New Roman" panose="02020603050405020304" pitchFamily="18" charset="0"/>
                  </a:rPr>
                  <a:t>x+1,…</a:t>
                </a:r>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x+nums</a:t>
                </a:r>
                <a:r>
                  <a:rPr lang="en-US" altLang="zh-CN" i="1" dirty="0" smtClean="0">
                    <a:latin typeface="Times New Roman" panose="02020603050405020304" pitchFamily="18" charset="0"/>
                    <a:cs typeface="Times New Roman" panose="02020603050405020304" pitchFamily="18" charset="0"/>
                  </a:rPr>
                  <a:t>(x).</a:t>
                </a:r>
              </a:p>
              <a:p>
                <a:endParaRPr lang="zh-CN" altLang="en-US" i="1"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43" t="-2381"/>
                </a:stretch>
              </a:blipFill>
            </p:spPr>
            <p:txBody>
              <a:bodyPr/>
              <a:lstStyle/>
              <a:p>
                <a:r>
                  <a:rPr lang="zh-CN" altLang="en-US">
                    <a:noFill/>
                  </a:rPr>
                  <a:t> </a:t>
                </a:r>
              </a:p>
            </p:txBody>
          </p:sp>
        </mc:Fallback>
      </mc:AlternateContent>
      <p:pic>
        <p:nvPicPr>
          <p:cNvPr id="4" name="内容占位符 3"/>
          <p:cNvPicPr>
            <a:picLocks noChangeAspect="1"/>
          </p:cNvPicPr>
          <p:nvPr/>
        </p:nvPicPr>
        <p:blipFill>
          <a:blip r:embed="rId3"/>
          <a:stretch>
            <a:fillRect/>
          </a:stretch>
        </p:blipFill>
        <p:spPr>
          <a:xfrm>
            <a:off x="997227" y="3802511"/>
            <a:ext cx="10702817" cy="1791730"/>
          </a:xfrm>
          <a:prstGeom prst="rect">
            <a:avLst/>
          </a:prstGeom>
        </p:spPr>
      </p:pic>
    </p:spTree>
    <p:extLst>
      <p:ext uri="{BB962C8B-B14F-4D97-AF65-F5344CB8AC3E}">
        <p14:creationId xmlns:p14="http://schemas.microsoft.com/office/powerpoint/2010/main" val="2272308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02365" y="569843"/>
                <a:ext cx="10651435" cy="5607120"/>
              </a:xfrm>
            </p:spPr>
            <p:txBody>
              <a:bodyPr>
                <a:normAutofit/>
              </a:bodyPr>
              <a:lstStyle/>
              <a:p>
                <a:pPr marL="0" indent="0">
                  <a:buNone/>
                </a:pPr>
                <a:r>
                  <a:rPr lang="en-US" altLang="zh-CN" sz="3600" dirty="0" smtClean="0">
                    <a:latin typeface="Times New Roman" panose="02020603050405020304" pitchFamily="18" charset="0"/>
                    <a:cs typeface="Times New Roman" panose="02020603050405020304" pitchFamily="18" charset="0"/>
                  </a:rPr>
                  <a:t>Update:</a:t>
                </a:r>
              </a:p>
              <a:p>
                <a:r>
                  <a:rPr lang="en-US" altLang="zh-CN" dirty="0" smtClean="0">
                    <a:latin typeface="Times New Roman" panose="02020603050405020304" pitchFamily="18" charset="0"/>
                    <a:cs typeface="Times New Roman" panose="02020603050405020304" pitchFamily="18" charset="0"/>
                  </a:rPr>
                  <a:t>So we can iterate</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through the whole array, and record </a:t>
                </a:r>
                <a:r>
                  <a:rPr lang="en-US" altLang="zh-CN" b="1" dirty="0" smtClean="0">
                    <a:latin typeface="Times New Roman" panose="02020603050405020304" pitchFamily="18" charset="0"/>
                    <a:cs typeface="Times New Roman" panose="02020603050405020304" pitchFamily="18" charset="0"/>
                  </a:rPr>
                  <a:t>the current maximum position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oMath>
                </a14:m>
                <a:r>
                  <a:rPr lang="en-US" altLang="zh-CN" b="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When the current position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&lt;</m:t>
                    </m:r>
                    <m:r>
                      <a:rPr lang="en-US" altLang="zh-CN" b="0" i="1" dirty="0"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 we can use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𝑛𝑢𝑚𝑠</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to update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a:t>
                </a:r>
              </a:p>
              <a:p>
                <a:pPr marL="0" indent="0">
                  <a:buNone/>
                </a:pPr>
                <a:r>
                  <a:rPr lang="en-US" altLang="zh-CN" dirty="0">
                    <a:cs typeface="Times New Roman" panose="02020603050405020304" pitchFamily="18" charset="0"/>
                  </a:rPr>
                  <a:t>	</a:t>
                </a:r>
                <a:r>
                  <a:rPr lang="en-US" altLang="zh-CN" dirty="0" smtClean="0">
                    <a:cs typeface="Times New Roman" panose="02020603050405020304" pitchFamily="18" charset="0"/>
                  </a:rPr>
                  <a:t>			</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𝑃</m:t>
                    </m:r>
                    <m:r>
                      <a:rPr lang="en-US" altLang="zh-CN" b="0" i="1" dirty="0" smtClean="0">
                        <a:latin typeface="Cambria Math" panose="02040503050406030204" pitchFamily="18" charset="0"/>
                        <a:cs typeface="Times New Roman" panose="02020603050405020304" pitchFamily="18" charset="0"/>
                      </a:rPr>
                      <m:t>=</m:t>
                    </m:r>
                    <m:func>
                      <m:funcPr>
                        <m:ctrlPr>
                          <a:rPr lang="en-US" altLang="zh-CN" b="0" i="1" dirty="0" smtClean="0">
                            <a:latin typeface="Cambria Math" panose="02040503050406030204" pitchFamily="18" charset="0"/>
                            <a:cs typeface="Times New Roman" panose="02020603050405020304" pitchFamily="18" charset="0"/>
                          </a:rPr>
                        </m:ctrlPr>
                      </m:funcPr>
                      <m:fName>
                        <m:r>
                          <m:rPr>
                            <m:sty m:val="p"/>
                          </m:rPr>
                          <a:rPr lang="en-US" altLang="zh-CN" b="0" i="0" dirty="0" smtClean="0">
                            <a:latin typeface="Cambria Math" panose="02040503050406030204" pitchFamily="18" charset="0"/>
                            <a:cs typeface="Times New Roman" panose="02020603050405020304" pitchFamily="18" charset="0"/>
                          </a:rPr>
                          <m:t>max</m:t>
                        </m:r>
                      </m:fName>
                      <m:e>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𝑃</m:t>
                        </m:r>
                        <m:r>
                          <a:rPr lang="en-US" altLang="zh-CN" b="0" i="1" dirty="0" smtClean="0">
                            <a:latin typeface="Cambria Math" panose="02040503050406030204" pitchFamily="18" charset="0"/>
                            <a:cs typeface="Times New Roman" panose="02020603050405020304" pitchFamily="18" charset="0"/>
                          </a:rPr>
                          <m:t>,</m:t>
                        </m:r>
                      </m:e>
                    </m:func>
                    <m:r>
                      <a:rPr lang="en-US" altLang="zh-CN"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𝑛𝑢𝑚𝑠</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600" dirty="0" smtClean="0">
                    <a:latin typeface="Times New Roman" panose="02020603050405020304" pitchFamily="18" charset="0"/>
                    <a:cs typeface="Times New Roman" panose="02020603050405020304" pitchFamily="18" charset="0"/>
                  </a:rPr>
                  <a:t>Termination</a:t>
                </a:r>
                <a:r>
                  <a:rPr lang="en-US" altLang="zh-CN" dirty="0" smtClean="0">
                    <a:latin typeface="Times New Roman" panose="02020603050405020304" pitchFamily="18" charset="0"/>
                    <a:cs typeface="Times New Roman" panose="02020603050405020304" pitchFamily="18" charset="0"/>
                  </a:rPr>
                  <a:t>:</a:t>
                </a:r>
              </a:p>
              <a:p>
                <a:pPr marL="0" indent="0">
                  <a:buNone/>
                </a:pPr>
                <a:r>
                  <a:rPr lang="en-US" altLang="zh-CN" dirty="0" smtClean="0">
                    <a:latin typeface="Times New Roman" panose="02020603050405020304" pitchFamily="18" charset="0"/>
                    <a:cs typeface="Times New Roman" panose="02020603050405020304" pitchFamily="18" charset="0"/>
                  </a:rPr>
                  <a:t>Once </a:t>
                </a:r>
                <a:r>
                  <a:rPr lang="en-US" altLang="zh-CN" i="1" dirty="0" smtClean="0">
                    <a:latin typeface="Times New Roman" panose="02020603050405020304" pitchFamily="18" charset="0"/>
                    <a:cs typeface="Times New Roman" panose="02020603050405020304" pitchFamily="18" charset="0"/>
                  </a:rPr>
                  <a:t>P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oMath>
                </a14:m>
                <a:r>
                  <a:rPr lang="en-US" altLang="zh-CN" i="1" dirty="0" smtClean="0">
                    <a:latin typeface="Times New Roman" panose="02020603050405020304" pitchFamily="18" charset="0"/>
                    <a:cs typeface="Times New Roman" panose="02020603050405020304" pitchFamily="18" charset="0"/>
                  </a:rPr>
                  <a:t> </a:t>
                </a:r>
                <a:r>
                  <a:rPr lang="en-US" altLang="zh-CN" i="1" dirty="0" err="1" smtClean="0">
                    <a:latin typeface="Times New Roman" panose="02020603050405020304" pitchFamily="18" charset="0"/>
                    <a:cs typeface="Times New Roman" panose="02020603050405020304" pitchFamily="18" charset="0"/>
                  </a:rPr>
                  <a:t>len</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we return </a:t>
                </a:r>
                <a:r>
                  <a:rPr lang="en-US" altLang="zh-CN" i="1" dirty="0" smtClean="0">
                    <a:latin typeface="Times New Roman" panose="02020603050405020304" pitchFamily="18" charset="0"/>
                    <a:cs typeface="Times New Roman" panose="02020603050405020304" pitchFamily="18" charset="0"/>
                  </a:rPr>
                  <a:t>True; </a:t>
                </a:r>
                <a:r>
                  <a:rPr lang="en-US" altLang="zh-CN" dirty="0" smtClean="0">
                    <a:latin typeface="Times New Roman" panose="02020603050405020304" pitchFamily="18" charset="0"/>
                    <a:cs typeface="Times New Roman" panose="02020603050405020304" pitchFamily="18" charset="0"/>
                  </a:rPr>
                  <a:t>otherwise, if </a:t>
                </a:r>
                <a:r>
                  <a:rPr lang="en-US" altLang="zh-CN" i="1" dirty="0" smtClean="0">
                    <a:latin typeface="Times New Roman" panose="02020603050405020304" pitchFamily="18" charset="0"/>
                    <a:cs typeface="Times New Roman" panose="02020603050405020304" pitchFamily="18" charset="0"/>
                  </a:rPr>
                  <a:t>P &lt; </a:t>
                </a:r>
                <a:r>
                  <a:rPr lang="en-US" altLang="zh-CN" i="1" dirty="0" err="1" smtClean="0">
                    <a:latin typeface="Times New Roman" panose="02020603050405020304" pitchFamily="18" charset="0"/>
                    <a:cs typeface="Times New Roman" panose="02020603050405020304" pitchFamily="18" charset="0"/>
                  </a:rPr>
                  <a:t>len</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the end, we return </a:t>
                </a:r>
                <a:r>
                  <a:rPr lang="en-US" altLang="zh-CN" i="1" dirty="0" smtClean="0">
                    <a:latin typeface="Times New Roman" panose="02020603050405020304" pitchFamily="18" charset="0"/>
                    <a:cs typeface="Times New Roman" panose="02020603050405020304" pitchFamily="18" charset="0"/>
                  </a:rPr>
                  <a:t>False</a:t>
                </a:r>
                <a:r>
                  <a:rPr lang="en-US" alt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02365" y="569843"/>
                <a:ext cx="10651435" cy="5607120"/>
              </a:xfrm>
              <a:blipFill rotWithShape="0">
                <a:blip r:embed="rId2"/>
                <a:stretch>
                  <a:fillRect l="-1716" t="-2717" r="-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5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Initially, we are at the position 0, and </a:t>
                </a:r>
                <a:r>
                  <a:rPr lang="en-US" altLang="zh-CN"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(0)=2, so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𝑃</m:t>
                    </m:r>
                    <m:r>
                      <a:rPr lang="en-US" altLang="zh-CN" i="1" dirty="0" smtClean="0">
                        <a:latin typeface="Cambria Math" panose="02040503050406030204" pitchFamily="18" charset="0"/>
                        <a:cs typeface="Times New Roman" panose="02020603050405020304" pitchFamily="18" charset="0"/>
                      </a:rPr>
                      <m:t>=2</m:t>
                    </m:r>
                  </m:oMath>
                </a14:m>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Then we are at the position 1, since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 we update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r>
                        <a:rPr lang="en-US" altLang="zh-CN" b="0" i="1" smtClean="0">
                          <a:latin typeface="Cambria Math" panose="02040503050406030204" pitchFamily="18" charset="0"/>
                          <a:cs typeface="Times New Roman" panose="02020603050405020304" pitchFamily="18" charset="0"/>
                        </a:rPr>
                        <m:t>=1+</m:t>
                      </m:r>
                      <m:r>
                        <a:rPr lang="en-US" altLang="zh-CN" b="0" i="1" dirty="0" smtClean="0">
                          <a:latin typeface="Cambria Math" panose="02040503050406030204" pitchFamily="18" charset="0"/>
                          <a:cs typeface="Times New Roman" panose="02020603050405020304" pitchFamily="18" charset="0"/>
                        </a:rPr>
                        <m:t>𝑛𝑢𝑚𝑠</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e>
                      </m:d>
                      <m:r>
                        <a:rPr lang="en-US" altLang="zh-CN" b="0" i="1" dirty="0" smtClean="0">
                          <a:latin typeface="Cambria Math" panose="02040503050406030204" pitchFamily="18" charset="0"/>
                          <a:cs typeface="Times New Roman" panose="02020603050405020304" pitchFamily="18" charset="0"/>
                        </a:rPr>
                        <m:t>=4</m:t>
                      </m:r>
                    </m:oMath>
                  </m:oMathPara>
                </a14:m>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smtClean="0">
                    <a:latin typeface="Times New Roman" panose="02020603050405020304" pitchFamily="18" charset="0"/>
                    <a:cs typeface="Times New Roman" panose="02020603050405020304" pitchFamily="18" charset="0"/>
                  </a:rPr>
                  <a:t>So, </a:t>
                </a:r>
                <a:r>
                  <a:rPr lang="en-US" altLang="zh-CN" dirty="0" smtClean="0">
                    <a:latin typeface="Times New Roman" panose="02020603050405020304" pitchFamily="18" charset="0"/>
                    <a:cs typeface="Times New Roman" panose="02020603050405020304" pitchFamily="18" charset="0"/>
                  </a:rPr>
                  <a:t>we can return </a:t>
                </a:r>
                <a:r>
                  <a:rPr lang="en-US" altLang="zh-CN" i="1" dirty="0" smtClean="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17"/>
                </a:stretch>
              </a:blipFill>
            </p:spPr>
            <p:txBody>
              <a:bodyPr/>
              <a:lstStyle/>
              <a:p>
                <a:r>
                  <a:rPr lang="zh-CN" altLang="en-US">
                    <a:noFill/>
                  </a:rPr>
                  <a:t> </a:t>
                </a:r>
              </a:p>
            </p:txBody>
          </p:sp>
        </mc:Fallback>
      </mc:AlternateContent>
      <p:pic>
        <p:nvPicPr>
          <p:cNvPr id="4" name="内容占位符 3"/>
          <p:cNvPicPr>
            <a:picLocks noChangeAspect="1"/>
          </p:cNvPicPr>
          <p:nvPr/>
        </p:nvPicPr>
        <p:blipFill>
          <a:blip r:embed="rId3"/>
          <a:stretch>
            <a:fillRect/>
          </a:stretch>
        </p:blipFill>
        <p:spPr>
          <a:xfrm>
            <a:off x="650983" y="128973"/>
            <a:ext cx="10702817" cy="1791730"/>
          </a:xfrm>
          <a:prstGeom prst="rect">
            <a:avLst/>
          </a:prstGeom>
        </p:spPr>
      </p:pic>
    </p:spTree>
    <p:extLst>
      <p:ext uri="{BB962C8B-B14F-4D97-AF65-F5344CB8AC3E}">
        <p14:creationId xmlns:p14="http://schemas.microsoft.com/office/powerpoint/2010/main" val="202869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Initially, we are at the position 0, and </a:t>
                </a:r>
                <a:r>
                  <a:rPr lang="en-US" altLang="zh-CN" dirty="0" err="1" smtClean="0">
                    <a:latin typeface="Times New Roman" panose="02020603050405020304" pitchFamily="18" charset="0"/>
                    <a:cs typeface="Times New Roman" panose="02020603050405020304" pitchFamily="18" charset="0"/>
                  </a:rPr>
                  <a:t>nums</a:t>
                </a:r>
                <a:r>
                  <a:rPr lang="en-US" altLang="zh-CN"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)=3, </a:t>
                </a:r>
                <a:r>
                  <a:rPr lang="en-US" altLang="zh-CN" dirty="0" smtClean="0">
                    <a:latin typeface="Times New Roman" panose="02020603050405020304" pitchFamily="18" charset="0"/>
                    <a:cs typeface="Times New Roman" panose="02020603050405020304" pitchFamily="18" charset="0"/>
                  </a:rPr>
                  <a:t>so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𝑃</m:t>
                    </m:r>
                    <m:r>
                      <a:rPr lang="en-US" altLang="zh-CN" i="1" dirty="0" smtClean="0">
                        <a:latin typeface="Cambria Math" panose="02040503050406030204" pitchFamily="18" charset="0"/>
                        <a:cs typeface="Times New Roman" panose="02020603050405020304" pitchFamily="18" charset="0"/>
                      </a:rPr>
                      <m:t>=3</m:t>
                    </m:r>
                  </m:oMath>
                </a14:m>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Then we are at the position 1, since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 we update </a:t>
                </a:r>
              </a:p>
              <a:p>
                <a:pPr marL="0" indent="0">
                  <a:buNone/>
                </a:pPr>
                <a:r>
                  <a:rPr lang="en-US" altLang="zh-CN" b="0" dirty="0" smtClean="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r>
                          <a:rPr lang="en-US" altLang="zh-CN" b="0" i="1" smtClean="0">
                            <a:latin typeface="Cambria Math" panose="02040503050406030204" pitchFamily="18" charset="0"/>
                            <a:cs typeface="Times New Roman" panose="02020603050405020304" pitchFamily="18" charset="0"/>
                          </a:rPr>
                          <m:t>(3,</m:t>
                        </m:r>
                      </m:e>
                    </m:func>
                    <m:r>
                      <a:rPr lang="en-US" altLang="zh-CN" b="0" i="1" smtClean="0">
                        <a:latin typeface="Cambria Math" panose="02040503050406030204" pitchFamily="18" charset="0"/>
                        <a:cs typeface="Times New Roman" panose="02020603050405020304" pitchFamily="18" charset="0"/>
                      </a:rPr>
                      <m:t>1+</m:t>
                    </m:r>
                    <m:r>
                      <a:rPr lang="en-US" altLang="zh-CN" b="0" i="1" dirty="0" smtClean="0">
                        <a:latin typeface="Cambria Math" panose="02040503050406030204" pitchFamily="18" charset="0"/>
                        <a:cs typeface="Times New Roman" panose="02020603050405020304" pitchFamily="18" charset="0"/>
                      </a:rPr>
                      <m:t>𝑛𝑢𝑚𝑠</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1</m:t>
                        </m:r>
                      </m:e>
                    </m:d>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3</m:t>
                    </m:r>
                  </m:oMath>
                </a14:m>
                <a:r>
                  <a:rPr lang="en-US" altLang="zh-CN"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Then for the position 2, since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𝑃</m:t>
                    </m:r>
                  </m:oMath>
                </a14:m>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,we update </a:t>
                </a:r>
              </a:p>
              <a:p>
                <a:pPr marL="0" indent="0">
                  <a:buNone/>
                </a:pPr>
                <a:r>
                  <a:rPr lang="en-US" altLang="zh-CN" b="0" dirty="0">
                    <a:latin typeface="Times New Roman" panose="02020603050405020304" pitchFamily="18" charset="0"/>
                    <a:cs typeface="Times New Roman" panose="02020603050405020304" pitchFamily="18" charset="0"/>
                  </a:rPr>
                  <a:t>	</a:t>
                </a:r>
                <a:r>
                  <a:rPr lang="en-US" altLang="zh-CN"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r>
                      <a:rPr lang="en-US" altLang="zh-CN" b="0" i="1" smtClean="0">
                        <a:latin typeface="Cambria Math" panose="02040503050406030204" pitchFamily="18" charset="0"/>
                        <a:cs typeface="Times New Roman" panose="02020603050405020304" pitchFamily="18" charset="0"/>
                      </a:rPr>
                      <m:t>=</m:t>
                    </m:r>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max</m:t>
                        </m:r>
                      </m:fName>
                      <m:e>
                        <m:r>
                          <a:rPr lang="en-US" altLang="zh-CN" b="0" i="1" smtClean="0">
                            <a:latin typeface="Cambria Math" panose="02040503050406030204" pitchFamily="18" charset="0"/>
                            <a:cs typeface="Times New Roman" panose="02020603050405020304" pitchFamily="18" charset="0"/>
                          </a:rPr>
                          <m:t>(3,</m:t>
                        </m:r>
                      </m:e>
                    </m:func>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𝑛𝑢𝑚𝑠</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2</m:t>
                        </m:r>
                      </m:e>
                    </m:d>
                    <m:r>
                      <a:rPr lang="en-US" altLang="zh-CN" b="0" i="1" dirty="0" smtClean="0">
                        <a:latin typeface="Cambria Math" panose="02040503050406030204" pitchFamily="18" charset="0"/>
                        <a:cs typeface="Times New Roman" panose="02020603050405020304" pitchFamily="18" charset="0"/>
                      </a:rPr>
                      <m:t>)=3</m:t>
                    </m:r>
                  </m:oMath>
                </a14:m>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or the position 3, </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b="0" i="1" dirty="0" smtClean="0">
                        <a:latin typeface="Cambria Math" panose="02040503050406030204" pitchFamily="18" charset="0"/>
                        <a:cs typeface="Times New Roman" panose="02020603050405020304" pitchFamily="18" charset="0"/>
                      </a:rPr>
                      <m:t>𝑛𝑢𝑚𝑠</m:t>
                    </m:r>
                    <m:d>
                      <m:dPr>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3</m:t>
                        </m:r>
                      </m:e>
                    </m:d>
                  </m:oMath>
                </a14:m>
                <a:r>
                  <a:rPr lang="en-US" altLang="zh-CN" dirty="0" smtClean="0">
                    <a:latin typeface="Times New Roman" panose="02020603050405020304" pitchFamily="18" charset="0"/>
                    <a:cs typeface="Times New Roman" panose="02020603050405020304" pitchFamily="18" charset="0"/>
                  </a:rPr>
                  <a:t>=0,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is still 3.</a:t>
                </a:r>
              </a:p>
              <a:p>
                <a:r>
                  <a:rPr lang="en-US" altLang="zh-CN" dirty="0" smtClean="0">
                    <a:latin typeface="Times New Roman" panose="02020603050405020304" pitchFamily="18" charset="0"/>
                    <a:cs typeface="Times New Roman" panose="02020603050405020304" pitchFamily="18" charset="0"/>
                  </a:rPr>
                  <a:t>Final at the position 4, since the current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𝑃</m:t>
                    </m:r>
                  </m:oMath>
                </a14:m>
                <a:r>
                  <a:rPr lang="en-US" altLang="zh-CN" dirty="0" smtClean="0">
                    <a:latin typeface="Times New Roman" panose="02020603050405020304" pitchFamily="18" charset="0"/>
                    <a:cs typeface="Times New Roman" panose="02020603050405020304" pitchFamily="18" charset="0"/>
                  </a:rPr>
                  <a:t>&lt;4, we cannot arrive this position. </a:t>
                </a:r>
              </a:p>
              <a:p>
                <a:r>
                  <a:rPr lang="en-US" altLang="zh-CN" dirty="0" smtClean="0">
                    <a:latin typeface="Times New Roman" panose="02020603050405020304" pitchFamily="18" charset="0"/>
                    <a:cs typeface="Times New Roman" panose="02020603050405020304" pitchFamily="18" charset="0"/>
                  </a:rPr>
                  <a:t>Return False.</a:t>
                </a:r>
                <a:endParaRPr lang="en-US" altLang="zh-CN" dirty="0" smtClean="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28" r="-1043" b="-2801"/>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437321" y="0"/>
            <a:ext cx="10439400" cy="1998068"/>
          </a:xfrm>
          <a:prstGeom prst="rect">
            <a:avLst/>
          </a:prstGeom>
        </p:spPr>
      </p:pic>
    </p:spTree>
    <p:extLst>
      <p:ext uri="{BB962C8B-B14F-4D97-AF65-F5344CB8AC3E}">
        <p14:creationId xmlns:p14="http://schemas.microsoft.com/office/powerpoint/2010/main" val="132689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Code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52217" y="1523213"/>
            <a:ext cx="10887566" cy="4956161"/>
          </a:xfrm>
          <a:prstGeom prst="rect">
            <a:avLst/>
          </a:prstGeom>
        </p:spPr>
      </p:pic>
      <p:cxnSp>
        <p:nvCxnSpPr>
          <p:cNvPr id="8" name="直接箭头连接符 7"/>
          <p:cNvCxnSpPr/>
          <p:nvPr/>
        </p:nvCxnSpPr>
        <p:spPr>
          <a:xfrm flipV="1">
            <a:off x="5592417" y="2297367"/>
            <a:ext cx="2464905" cy="7421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602452" y="1800546"/>
            <a:ext cx="3751348"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terate </a:t>
            </a:r>
            <a:r>
              <a:rPr lang="en-US" altLang="zh-CN" sz="2800" dirty="0" smtClean="0">
                <a:latin typeface="Times New Roman" panose="02020603050405020304" pitchFamily="18" charset="0"/>
                <a:cs typeface="Times New Roman" panose="02020603050405020304" pitchFamily="18" charset="0"/>
              </a:rPr>
              <a:t>through</a:t>
            </a:r>
            <a:r>
              <a:rPr lang="en-US" altLang="zh-CN" sz="2800" dirty="0" smtClean="0">
                <a:latin typeface="Times New Roman" panose="02020603050405020304" pitchFamily="18" charset="0"/>
                <a:cs typeface="Times New Roman" panose="02020603050405020304" pitchFamily="18" charset="0"/>
              </a:rPr>
              <a:t> the array </a:t>
            </a:r>
            <a:endParaRPr lang="zh-CN" altLang="en-US" sz="2800" dirty="0">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a:off x="7365310" y="3881191"/>
            <a:ext cx="1384024" cy="7383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17896" y="4434872"/>
            <a:ext cx="1976823"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u</a:t>
            </a:r>
            <a:r>
              <a:rPr lang="en-US" altLang="zh-CN" sz="2800" dirty="0" smtClean="0">
                <a:latin typeface="Times New Roman" panose="02020603050405020304" pitchFamily="18" charset="0"/>
                <a:cs typeface="Times New Roman" panose="02020603050405020304" pitchFamily="18" charset="0"/>
              </a:rPr>
              <a:t>pdate the </a:t>
            </a:r>
            <a:r>
              <a:rPr lang="en-US" altLang="zh-CN" sz="2800" i="1" dirty="0" smtClean="0">
                <a:latin typeface="Times New Roman" panose="02020603050405020304" pitchFamily="18" charset="0"/>
                <a:cs typeface="Times New Roman" panose="02020603050405020304" pitchFamily="18" charset="0"/>
              </a:rPr>
              <a:t>P</a:t>
            </a:r>
            <a:endParaRPr lang="zh-CN" altLang="en-US" sz="2800" i="1" dirty="0">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a:off x="4968240" y="4097825"/>
            <a:ext cx="139976" cy="13274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58638" y="5450380"/>
            <a:ext cx="3376822" cy="523220"/>
          </a:xfrm>
          <a:prstGeom prst="rect">
            <a:avLst/>
          </a:prstGeom>
        </p:spPr>
        <p:txBody>
          <a:bodyPr wrap="none">
            <a:spAutoFit/>
          </a:bodyPr>
          <a:lstStyle/>
          <a:p>
            <a:r>
              <a:rPr lang="en-US" altLang="zh-CN" sz="2800" dirty="0" smtClean="0">
                <a:latin typeface="Times New Roman" panose="02020603050405020304" pitchFamily="18" charset="0"/>
                <a:cs typeface="Times New Roman" panose="02020603050405020304" pitchFamily="18" charset="0"/>
              </a:rPr>
              <a:t>Termination condition</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60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Complexity</a:t>
            </a:r>
            <a:endParaRPr lang="zh-CN" altLang="en-US" dirty="0"/>
          </a:p>
        </p:txBody>
      </p:sp>
      <p:sp>
        <p:nvSpPr>
          <p:cNvPr id="3" name="内容占位符 2"/>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Time complexity: O(n),  we only use one single loop.</a:t>
            </a: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Space </a:t>
            </a:r>
            <a:r>
              <a:rPr lang="en-US" altLang="zh-CN" dirty="0" smtClean="0">
                <a:latin typeface="Times New Roman" panose="02020603050405020304" pitchFamily="18" charset="0"/>
                <a:cs typeface="Times New Roman" panose="02020603050405020304" pitchFamily="18" charset="0"/>
              </a:rPr>
              <a:t>complexity: O(1), no extra cost.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384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2610</TotalTime>
  <Words>557</Words>
  <Application>Microsoft Office PowerPoint</Application>
  <PresentationFormat>宽屏</PresentationFormat>
  <Paragraphs>85</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宋体</vt:lpstr>
      <vt:lpstr>Arial</vt:lpstr>
      <vt:lpstr>Calibri</vt:lpstr>
      <vt:lpstr>Calibri Light</vt:lpstr>
      <vt:lpstr>Cambria Math</vt:lpstr>
      <vt:lpstr>Times New Roman</vt:lpstr>
      <vt:lpstr>Office 主题</vt:lpstr>
      <vt:lpstr>CSC3100 tutorial 3</vt:lpstr>
      <vt:lpstr>Jump Game</vt:lpstr>
      <vt:lpstr>Example :</vt:lpstr>
      <vt:lpstr>Solution: Greedy Algorithm </vt:lpstr>
      <vt:lpstr>PowerPoint 演示文稿</vt:lpstr>
      <vt:lpstr>PowerPoint 演示文稿</vt:lpstr>
      <vt:lpstr>PowerPoint 演示文稿</vt:lpstr>
      <vt:lpstr>Code</vt:lpstr>
      <vt:lpstr>Complexity</vt:lpstr>
      <vt:lpstr>Jump Game 2</vt:lpstr>
      <vt:lpstr>Example :</vt:lpstr>
      <vt:lpstr>Solution 1: reverse lookup</vt:lpstr>
      <vt:lpstr>Code</vt:lpstr>
      <vt:lpstr>Complexity</vt:lpstr>
      <vt:lpstr>Solution 2: forward lookup</vt:lpstr>
      <vt:lpstr>Example</vt:lpstr>
      <vt:lpstr>Implementation</vt:lpstr>
      <vt:lpstr>Code</vt:lpstr>
      <vt:lpstr>Complexity</vt:lpstr>
    </vt:vector>
  </TitlesOfParts>
  <Company>White house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CSC3100 tutorial 3</dc:title>
  <dc:creator>Donald Trump</dc:creator>
  <cp:lastModifiedBy>Donald Trump</cp:lastModifiedBy>
  <cp:revision>32</cp:revision>
  <dcterms:created xsi:type="dcterms:W3CDTF">2021-09-24T07:40:59Z</dcterms:created>
  <dcterms:modified xsi:type="dcterms:W3CDTF">2021-09-26T03:11:17Z</dcterms:modified>
</cp:coreProperties>
</file>