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61" r:id="rId2"/>
    <p:sldId id="256" r:id="rId3"/>
    <p:sldId id="269" r:id="rId4"/>
    <p:sldId id="264" r:id="rId5"/>
    <p:sldId id="271" r:id="rId6"/>
    <p:sldId id="266" r:id="rId7"/>
    <p:sldId id="268" r:id="rId8"/>
    <p:sldId id="357" r:id="rId9"/>
    <p:sldId id="311" r:id="rId10"/>
    <p:sldId id="313" r:id="rId11"/>
    <p:sldId id="281" r:id="rId12"/>
    <p:sldId id="314" r:id="rId13"/>
    <p:sldId id="315" r:id="rId14"/>
    <p:sldId id="283" r:id="rId15"/>
    <p:sldId id="316" r:id="rId16"/>
    <p:sldId id="317" r:id="rId17"/>
    <p:sldId id="350" r:id="rId18"/>
    <p:sldId id="351" r:id="rId19"/>
    <p:sldId id="352" r:id="rId20"/>
    <p:sldId id="287" r:id="rId21"/>
    <p:sldId id="318" r:id="rId22"/>
    <p:sldId id="354" r:id="rId23"/>
    <p:sldId id="353" r:id="rId24"/>
    <p:sldId id="319" r:id="rId25"/>
    <p:sldId id="289" r:id="rId26"/>
    <p:sldId id="320" r:id="rId27"/>
    <p:sldId id="321" r:id="rId28"/>
    <p:sldId id="288" r:id="rId29"/>
    <p:sldId id="358" r:id="rId30"/>
    <p:sldId id="322" r:id="rId31"/>
    <p:sldId id="323" r:id="rId32"/>
    <p:sldId id="286" r:id="rId33"/>
    <p:sldId id="359" r:id="rId34"/>
    <p:sldId id="324" r:id="rId35"/>
    <p:sldId id="325" r:id="rId36"/>
    <p:sldId id="285" r:id="rId37"/>
    <p:sldId id="326" r:id="rId38"/>
    <p:sldId id="327" r:id="rId39"/>
    <p:sldId id="284" r:id="rId40"/>
    <p:sldId id="362" r:id="rId41"/>
    <p:sldId id="329" r:id="rId42"/>
    <p:sldId id="291" r:id="rId43"/>
    <p:sldId id="295" r:id="rId44"/>
    <p:sldId id="361" r:id="rId45"/>
    <p:sldId id="328" r:id="rId46"/>
    <p:sldId id="333" r:id="rId47"/>
    <p:sldId id="294" r:id="rId48"/>
    <p:sldId id="334" r:id="rId49"/>
    <p:sldId id="335" r:id="rId50"/>
    <p:sldId id="293" r:id="rId51"/>
    <p:sldId id="336" r:id="rId52"/>
    <p:sldId id="337" r:id="rId53"/>
    <p:sldId id="292" r:id="rId54"/>
    <p:sldId id="338" r:id="rId55"/>
    <p:sldId id="339" r:id="rId56"/>
    <p:sldId id="297" r:id="rId57"/>
    <p:sldId id="340" r:id="rId58"/>
    <p:sldId id="302" r:id="rId59"/>
    <p:sldId id="342" r:id="rId60"/>
    <p:sldId id="343" r:id="rId61"/>
    <p:sldId id="345" r:id="rId62"/>
    <p:sldId id="304" r:id="rId63"/>
    <p:sldId id="307" r:id="rId64"/>
    <p:sldId id="355" r:id="rId65"/>
    <p:sldId id="356" r:id="rId66"/>
    <p:sldId id="349" r:id="rId67"/>
    <p:sldId id="363" r:id="rId68"/>
    <p:sldId id="305" r:id="rId69"/>
    <p:sldId id="36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13" autoAdjust="0"/>
    <p:restoredTop sz="94648" autoAdjust="0"/>
  </p:normalViewPr>
  <p:slideViewPr>
    <p:cSldViewPr snapToGrid="0">
      <p:cViewPr varScale="1">
        <p:scale>
          <a:sx n="107" d="100"/>
          <a:sy n="107" d="100"/>
        </p:scale>
        <p:origin x="192" y="3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68C23-8D1A-6C4C-9112-FB5D89C28448}" type="datetimeFigureOut">
              <a:rPr kumimoji="1" lang="zh-CN" altLang="en-US" smtClean="0"/>
              <a:t>2022/4/19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A27C0-A00F-0F4B-BF3E-64BDBFD43A5D}" type="slidenum">
              <a:rPr kumimoji="1" lang="zh-CN" altLang="en-US" smtClean="0"/>
              <a:t>‹#›</a:t>
            </a:fld>
            <a:endParaRPr kumimoji="1" lang="zh-CN" altLang="en-US"/>
          </a:p>
        </p:txBody>
      </p:sp>
    </p:spTree>
    <p:extLst>
      <p:ext uri="{BB962C8B-B14F-4D97-AF65-F5344CB8AC3E}">
        <p14:creationId xmlns:p14="http://schemas.microsoft.com/office/powerpoint/2010/main" val="127583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64A27C0-A00F-0F4B-BF3E-64BDBFD43A5D}" type="slidenum">
              <a:rPr kumimoji="1" lang="zh-CN" altLang="en-US" smtClean="0"/>
              <a:t>4</a:t>
            </a:fld>
            <a:endParaRPr kumimoji="1" lang="zh-CN" altLang="en-US"/>
          </a:p>
        </p:txBody>
      </p:sp>
    </p:spTree>
    <p:extLst>
      <p:ext uri="{BB962C8B-B14F-4D97-AF65-F5344CB8AC3E}">
        <p14:creationId xmlns:p14="http://schemas.microsoft.com/office/powerpoint/2010/main" val="146970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52C53-5219-4F11-BB11-34589808C3B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05BA09-4D19-41C6-A084-F3A72B395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33C953-D2F3-41C6-B3A8-1B0168FAD922}"/>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5" name="页脚占位符 4">
            <a:extLst>
              <a:ext uri="{FF2B5EF4-FFF2-40B4-BE49-F238E27FC236}">
                <a16:creationId xmlns:a16="http://schemas.microsoft.com/office/drawing/2014/main" id="{9FF38E95-C617-40C2-88B7-B57EF739DD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9B8EF4-A4AE-4C56-A248-61778E4FE354}"/>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333485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671C3-B62E-41B9-9FF0-FDC91EFD76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1E98D8E-AE5D-4C9B-81E8-83640B8DAC3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D0CA47-19C4-4763-BFC3-DB9C1D9ECA8F}"/>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5" name="页脚占位符 4">
            <a:extLst>
              <a:ext uri="{FF2B5EF4-FFF2-40B4-BE49-F238E27FC236}">
                <a16:creationId xmlns:a16="http://schemas.microsoft.com/office/drawing/2014/main" id="{820204D6-0240-4726-BD88-5BE1696A68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D1F9F4-28DD-453C-B659-63B82856578F}"/>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407684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CA0E87B-E6E6-4115-BE33-853C970D64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0883E4-C764-462E-8252-61842ED5EAF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A0F3A4-55B9-4C1D-A757-1D7F5401266F}"/>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5" name="页脚占位符 4">
            <a:extLst>
              <a:ext uri="{FF2B5EF4-FFF2-40B4-BE49-F238E27FC236}">
                <a16:creationId xmlns:a16="http://schemas.microsoft.com/office/drawing/2014/main" id="{5D91CF6A-6DD5-466D-B376-800353D74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90C021-E933-44AB-B865-CD78DB71E926}"/>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416367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7DBE2-68EB-4766-A46B-8B43D067AD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C43A05-3D03-4570-A9A8-55EF69A1A3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D3A61E-C4EF-4BBC-BBD3-3CA65CC0584D}"/>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5" name="页脚占位符 4">
            <a:extLst>
              <a:ext uri="{FF2B5EF4-FFF2-40B4-BE49-F238E27FC236}">
                <a16:creationId xmlns:a16="http://schemas.microsoft.com/office/drawing/2014/main" id="{F0A00D39-F20E-4CA5-ABEB-98140465AB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B8024F-692D-4F8E-87F5-789C1F5D3D7E}"/>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260435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B3688-7B5D-4DA2-BDC1-2B55CEF10F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A8286-F07F-4F2C-A60A-2ECA585D03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1C2F0FB-EFA7-46F9-9063-8B2E7B58552D}"/>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5" name="页脚占位符 4">
            <a:extLst>
              <a:ext uri="{FF2B5EF4-FFF2-40B4-BE49-F238E27FC236}">
                <a16:creationId xmlns:a16="http://schemas.microsoft.com/office/drawing/2014/main" id="{A1291A5D-015F-4EE0-BF01-4DAE97CDEF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EFAD81-E7D0-4743-A99D-4FA0F2A9A3B3}"/>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116980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B7D92-C025-45A4-BFA7-B5CDC9450D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EF4ACB-B5F0-4AF6-9B5C-F6CC3F6F06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2C81925-FA61-4E4F-9C93-B1B54339A16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D58E56E-7382-41C6-B899-42482820164B}"/>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6" name="页脚占位符 5">
            <a:extLst>
              <a:ext uri="{FF2B5EF4-FFF2-40B4-BE49-F238E27FC236}">
                <a16:creationId xmlns:a16="http://schemas.microsoft.com/office/drawing/2014/main" id="{52386EC5-1898-41AF-ABD1-4E4A71FE64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62D869-5345-4B04-94B1-9481CE2D1A2D}"/>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267386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847BB-D32A-4290-909A-2460C4FC6A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3FFFBD-1066-49E1-AA97-343EBA8F6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282DE1-9A5B-43F5-ACC8-69DE92423F2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95CA02-484D-47C8-AE3A-3AC252A83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27C9398-AAE4-4E58-94CC-C7C4837EF2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5B81551-7F60-427E-9DB0-EC0DE0B80DFC}"/>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8" name="页脚占位符 7">
            <a:extLst>
              <a:ext uri="{FF2B5EF4-FFF2-40B4-BE49-F238E27FC236}">
                <a16:creationId xmlns:a16="http://schemas.microsoft.com/office/drawing/2014/main" id="{373F7EE5-FFF6-490E-83BD-4E4665B21A7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5AECE7-D421-4C29-8968-194D7A78A99D}"/>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183871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784E1-B685-43C8-9286-E912331F249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22E566-FB9D-40A9-A54E-13434A601440}"/>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4" name="页脚占位符 3">
            <a:extLst>
              <a:ext uri="{FF2B5EF4-FFF2-40B4-BE49-F238E27FC236}">
                <a16:creationId xmlns:a16="http://schemas.microsoft.com/office/drawing/2014/main" id="{35F6C898-186D-4E68-BC0B-98C2C7CC47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6E471C4-CF17-46FA-9F26-5341739CD9FE}"/>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97075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DB71EC-6B1B-407A-857C-CCD9BD55511F}"/>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3" name="页脚占位符 2">
            <a:extLst>
              <a:ext uri="{FF2B5EF4-FFF2-40B4-BE49-F238E27FC236}">
                <a16:creationId xmlns:a16="http://schemas.microsoft.com/office/drawing/2014/main" id="{8281919D-7A8E-492C-9B64-9724E9D51E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F52ADC7-668A-45A1-9F36-87AB7A479DCD}"/>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154545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7EE85-A02C-4289-A0AD-AA0FCE0174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AF5CAE-2496-405B-AAD6-B7562A7510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447E09-2EA7-4E22-93C5-199856472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E684A7-46FA-4C51-AF13-4A604987930E}"/>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6" name="页脚占位符 5">
            <a:extLst>
              <a:ext uri="{FF2B5EF4-FFF2-40B4-BE49-F238E27FC236}">
                <a16:creationId xmlns:a16="http://schemas.microsoft.com/office/drawing/2014/main" id="{5E7134CD-56A5-4D9F-88BF-7CA1491A7A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6E45B7-703C-4F50-A701-7E0204997E59}"/>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55587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03506-E75D-491D-8091-C89C7A0E16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6E5EC61-9BF8-424A-A919-8120CAA2C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DA896E8-E36D-4F14-961A-966B98C9A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7B8671-5303-47C7-847D-A8C7DC284F2E}"/>
              </a:ext>
            </a:extLst>
          </p:cNvPr>
          <p:cNvSpPr>
            <a:spLocks noGrp="1"/>
          </p:cNvSpPr>
          <p:nvPr>
            <p:ph type="dt" sz="half" idx="10"/>
          </p:nvPr>
        </p:nvSpPr>
        <p:spPr/>
        <p:txBody>
          <a:bodyPr/>
          <a:lstStyle/>
          <a:p>
            <a:fld id="{FE25AF0D-6963-4CBC-A064-C94AEF60D9A2}" type="datetimeFigureOut">
              <a:rPr lang="zh-CN" altLang="en-US" smtClean="0"/>
              <a:t>2022/4/19</a:t>
            </a:fld>
            <a:endParaRPr lang="zh-CN" altLang="en-US"/>
          </a:p>
        </p:txBody>
      </p:sp>
      <p:sp>
        <p:nvSpPr>
          <p:cNvPr id="6" name="页脚占位符 5">
            <a:extLst>
              <a:ext uri="{FF2B5EF4-FFF2-40B4-BE49-F238E27FC236}">
                <a16:creationId xmlns:a16="http://schemas.microsoft.com/office/drawing/2014/main" id="{E2FB69E2-C311-4C91-ABEC-6E3ABCF545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35240E-D025-4430-9DF9-5509487C5F85}"/>
              </a:ext>
            </a:extLst>
          </p:cNvPr>
          <p:cNvSpPr>
            <a:spLocks noGrp="1"/>
          </p:cNvSpPr>
          <p:nvPr>
            <p:ph type="sldNum" sz="quarter" idx="12"/>
          </p:nvPr>
        </p:nvSpPr>
        <p:spPr/>
        <p:txBody>
          <a:body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4007223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CCCE5D7-E44E-4AA3-AAF3-25B691471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6BE9B6-31CE-4DCF-B85F-9A2C03832F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9E9292-7ED7-450A-8862-D2A19B54C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5AF0D-6963-4CBC-A064-C94AEF60D9A2}" type="datetimeFigureOut">
              <a:rPr lang="zh-CN" altLang="en-US" smtClean="0"/>
              <a:t>2022/4/19</a:t>
            </a:fld>
            <a:endParaRPr lang="zh-CN" altLang="en-US"/>
          </a:p>
        </p:txBody>
      </p:sp>
      <p:sp>
        <p:nvSpPr>
          <p:cNvPr id="5" name="页脚占位符 4">
            <a:extLst>
              <a:ext uri="{FF2B5EF4-FFF2-40B4-BE49-F238E27FC236}">
                <a16:creationId xmlns:a16="http://schemas.microsoft.com/office/drawing/2014/main" id="{B1C4EBFD-4CD7-44A2-8E69-AB8E78492E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49F2774-5CA0-4362-A59B-07543AF2F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2DB39-714D-44D1-A57B-2D66F5AF12C5}" type="slidenum">
              <a:rPr lang="zh-CN" altLang="en-US" smtClean="0"/>
              <a:t>‹#›</a:t>
            </a:fld>
            <a:endParaRPr lang="zh-CN" altLang="en-US"/>
          </a:p>
        </p:txBody>
      </p:sp>
    </p:spTree>
    <p:extLst>
      <p:ext uri="{BB962C8B-B14F-4D97-AF65-F5344CB8AC3E}">
        <p14:creationId xmlns:p14="http://schemas.microsoft.com/office/powerpoint/2010/main" val="330921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175.178.34.84/index/#/" TargetMode="External"/><Relationship Id="rId4" Type="http://schemas.openxmlformats.org/officeDocument/2006/relationships/hyperlink" Target="https://github.com/Demario-Huang/CSC4001_Project.gi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175.178.34.84/index/" TargetMode="Externa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175.178.34.84/api/testing"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175.178.34.84/fs/Unit_Testing.zip" TargetMode="Externa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175.178.34.84/fs/Component_Testing.zip" TargetMode="External"/><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hyperlink" Target="http://175.178.34.84/fs/System_Test.py"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froala.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sphere-engine.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3F928EA-6A7F-4771-8C77-8F61C923D361}"/>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2" name="标题 1">
            <a:extLst>
              <a:ext uri="{FF2B5EF4-FFF2-40B4-BE49-F238E27FC236}">
                <a16:creationId xmlns:a16="http://schemas.microsoft.com/office/drawing/2014/main" id="{D48AF72F-C8FF-4CBE-B23B-9FD314C93772}"/>
              </a:ext>
            </a:extLst>
          </p:cNvPr>
          <p:cNvSpPr>
            <a:spLocks noGrp="1"/>
          </p:cNvSpPr>
          <p:nvPr>
            <p:ph type="ctr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CUHKSZ Overflow</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01196281-D937-488E-99DF-982A127BB1A5}"/>
              </a:ext>
            </a:extLst>
          </p:cNvPr>
          <p:cNvSpPr txBox="1">
            <a:spLocks/>
          </p:cNvSpPr>
          <p:nvPr/>
        </p:nvSpPr>
        <p:spPr>
          <a:xfrm>
            <a:off x="2375647" y="4751292"/>
            <a:ext cx="9144000" cy="79372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000" dirty="0">
                <a:latin typeface="Times New Roman" panose="02020603050405020304" pitchFamily="18" charset="0"/>
                <a:cs typeface="Times New Roman" panose="02020603050405020304" pitchFamily="18" charset="0"/>
              </a:rPr>
              <a:t>Huang </a:t>
            </a:r>
            <a:r>
              <a:rPr lang="en-US" altLang="zh-CN" sz="4000" dirty="0" err="1">
                <a:latin typeface="Times New Roman" panose="02020603050405020304" pitchFamily="18" charset="0"/>
                <a:cs typeface="Times New Roman" panose="02020603050405020304" pitchFamily="18" charset="0"/>
              </a:rPr>
              <a:t>Pengxiang</a:t>
            </a:r>
            <a:r>
              <a:rPr lang="en-US" altLang="zh-CN" sz="4000" dirty="0">
                <a:latin typeface="Times New Roman" panose="02020603050405020304" pitchFamily="18" charset="0"/>
                <a:cs typeface="Times New Roman" panose="02020603050405020304" pitchFamily="18" charset="0"/>
              </a:rPr>
              <a:t>                      Qin </a:t>
            </a:r>
            <a:r>
              <a:rPr lang="en-US" altLang="zh-CN" sz="4000" dirty="0" err="1">
                <a:latin typeface="Times New Roman" panose="02020603050405020304" pitchFamily="18" charset="0"/>
                <a:cs typeface="Times New Roman" panose="02020603050405020304" pitchFamily="18" charset="0"/>
              </a:rPr>
              <a:t>Peiran</a:t>
            </a:r>
            <a:endParaRPr lang="en-US" altLang="zh-CN" sz="4000" dirty="0">
              <a:latin typeface="Times New Roman" panose="02020603050405020304" pitchFamily="18" charset="0"/>
              <a:cs typeface="Times New Roman" panose="02020603050405020304" pitchFamily="18" charset="0"/>
            </a:endParaRPr>
          </a:p>
          <a:p>
            <a:pPr algn="l"/>
            <a:r>
              <a:rPr lang="en-US" altLang="zh-CN" sz="4000" dirty="0">
                <a:latin typeface="Times New Roman" panose="02020603050405020304" pitchFamily="18" charset="0"/>
                <a:cs typeface="Times New Roman" panose="02020603050405020304" pitchFamily="18" charset="0"/>
              </a:rPr>
              <a:t>Li </a:t>
            </a:r>
            <a:r>
              <a:rPr lang="en-US" altLang="zh-CN" sz="4000" dirty="0" err="1">
                <a:latin typeface="Times New Roman" panose="02020603050405020304" pitchFamily="18" charset="0"/>
                <a:cs typeface="Times New Roman" panose="02020603050405020304" pitchFamily="18" charset="0"/>
              </a:rPr>
              <a:t>Zihan</a:t>
            </a:r>
            <a:r>
              <a:rPr lang="en-US" altLang="zh-CN" sz="4000" dirty="0">
                <a:latin typeface="Times New Roman" panose="02020603050405020304" pitchFamily="18" charset="0"/>
                <a:cs typeface="Times New Roman" panose="02020603050405020304" pitchFamily="18" charset="0"/>
              </a:rPr>
              <a:t>                                     Linghu Han</a:t>
            </a:r>
            <a:endParaRPr lang="zh-CN"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932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209" y="2029069"/>
            <a:ext cx="10549683"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a:t>
            </a:r>
            <a:r>
              <a:rPr kumimoji="1" lang="zh-CN" altLang="en-US"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register(), verify(),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sendEmail</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encode()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register.vue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design.vue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p:txBody>
      </p:sp>
    </p:spTree>
    <p:extLst>
      <p:ext uri="{BB962C8B-B14F-4D97-AF65-F5344CB8AC3E}">
        <p14:creationId xmlns:p14="http://schemas.microsoft.com/office/powerpoint/2010/main" val="303888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210185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2. Log in </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98763" y="1905958"/>
            <a:ext cx="11538065" cy="3416320"/>
          </a:xfrm>
          <a:prstGeom prst="rect">
            <a:avLst/>
          </a:prstGeom>
          <a:noFill/>
        </p:spPr>
        <p:txBody>
          <a:bodyPr wrap="square" rtlCol="0">
            <a:spAutoFit/>
          </a:bodyPr>
          <a:lstStyle/>
          <a:p>
            <a:pPr>
              <a:defRPr/>
            </a:pPr>
            <a:r>
              <a:rPr lang="en-US" altLang="zh-CN" sz="3200" b="1" dirty="0">
                <a:solidFill>
                  <a:srgbClr val="4472C4"/>
                </a:solidFill>
                <a:effectLst>
                  <a:outerShdw blurRad="50800" dist="76200" dir="18900000" algn="bl" rotWithShape="0">
                    <a:prstClr val="black">
                      <a:alpha val="40000"/>
                    </a:prstClr>
                  </a:outerShdw>
                </a:effectLst>
                <a:latin typeface="等线" panose="020F0502020204030204"/>
                <a:ea typeface="等线" panose="02010600030101010101" pitchFamily="2" charset="-122"/>
                <a:cs typeface="+mn-ea"/>
              </a:rPr>
              <a:t>	</a:t>
            </a:r>
            <a:r>
              <a:rPr kumimoji="1" lang="en-US" altLang="zh-CN" sz="3600" b="1" dirty="0">
                <a:solidFill>
                  <a:srgbClr val="0070C0"/>
                </a:solidFill>
                <a:latin typeface="等线" panose="020F0502020204030204"/>
                <a:ea typeface="等线" panose="02010600030101010101" pitchFamily="2" charset="-122"/>
                <a:cs typeface="+mn-ea"/>
              </a:rPr>
              <a:t>The authentication process is about inputting the username and password. Then the backend will check the validation of the information and choose to accept or reject the request. If the password is forgotten, there is a reset process to help change the password for the users and log-in process.</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37657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81572" y="152513"/>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091466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54324B13-5A51-44BC-BFC1-72C5A0B3A013}"/>
              </a:ext>
            </a:extLst>
          </p:cNvPr>
          <p:cNvSpPr txBox="1"/>
          <p:nvPr/>
        </p:nvSpPr>
        <p:spPr>
          <a:xfrm>
            <a:off x="780785" y="2029069"/>
            <a:ext cx="4254691"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login.vue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73197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242406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3</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Log out </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653935" y="2860065"/>
            <a:ext cx="11538065" cy="646331"/>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Log out of the account and return to the log-in stage.</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5983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325263" y="266777"/>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465864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62D88D91-D7DF-4937-9281-270A5F3B4ECD}"/>
              </a:ext>
            </a:extLst>
          </p:cNvPr>
          <p:cNvSpPr txBox="1"/>
          <p:nvPr/>
        </p:nvSpPr>
        <p:spPr>
          <a:xfrm>
            <a:off x="963665" y="2029069"/>
            <a:ext cx="6853158"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logout()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logout()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home.vue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p:txBody>
      </p:sp>
    </p:spTree>
    <p:extLst>
      <p:ext uri="{BB962C8B-B14F-4D97-AF65-F5344CB8AC3E}">
        <p14:creationId xmlns:p14="http://schemas.microsoft.com/office/powerpoint/2010/main" val="1028364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42851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4. </a:t>
            </a:r>
            <a:r>
              <a:rPr kumimoji="1" lang="en-US" altLang="zh-CN" sz="3600" b="1" dirty="0">
                <a:solidFill>
                  <a:srgbClr val="A5A5A5"/>
                </a:solidFill>
                <a:latin typeface="等线" panose="020F0502020204030204"/>
                <a:ea typeface="等线" panose="02010600030101010101" pitchFamily="2" charset="-122"/>
                <a:cs typeface="+mn-ea"/>
                <a:sym typeface="+mn-lt"/>
              </a:rPr>
              <a:t>Forget Password</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57435" y="2644622"/>
            <a:ext cx="11538065" cy="1200329"/>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Help users reset Password via Email if he/she forgets the password.</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883793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247771" y="200115"/>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34057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62D88D91-D7DF-4937-9281-270A5F3B4ECD}"/>
              </a:ext>
            </a:extLst>
          </p:cNvPr>
          <p:cNvSpPr txBox="1"/>
          <p:nvPr/>
        </p:nvSpPr>
        <p:spPr>
          <a:xfrm>
            <a:off x="936233" y="2029069"/>
            <a:ext cx="6646371"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update(),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sendEmail</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forget.vue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944582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275152" y="829328"/>
            <a:ext cx="2529860" cy="646331"/>
          </a:xfrm>
          <a:prstGeom prst="rect">
            <a:avLst/>
          </a:prstGeom>
          <a:noFill/>
        </p:spPr>
        <p:txBody>
          <a:bodyPr wrap="none" rtlCol="0">
            <a:spAutoFit/>
          </a:bodyPr>
          <a:lstStyle/>
          <a:p>
            <a:r>
              <a:rPr kumimoji="1" lang="en-US" altLang="zh-CN" sz="3600" b="1" dirty="0">
                <a:solidFill>
                  <a:schemeClr val="accent3"/>
                </a:solidFill>
                <a:cs typeface="+mn-ea"/>
                <a:sym typeface="+mn-lt"/>
              </a:rPr>
              <a:t>CONTENTS</a:t>
            </a:r>
            <a:endParaRPr kumimoji="1" lang="zh-CN" altLang="en-US" sz="3600" b="1" dirty="0">
              <a:solidFill>
                <a:schemeClr val="accent3"/>
              </a:solidFill>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1439744" y="2038211"/>
            <a:ext cx="3191412" cy="646331"/>
          </a:xfrm>
          <a:prstGeom prst="rect">
            <a:avLst/>
          </a:prstGeom>
          <a:noFill/>
        </p:spPr>
        <p:txBody>
          <a:bodyPr wrap="square" rtlCol="0">
            <a:spAutoFit/>
          </a:bodyPr>
          <a:lstStyle/>
          <a:p>
            <a:r>
              <a:rPr kumimoji="1" lang="en-US" altLang="zh-CN" sz="3600" b="1" dirty="0">
                <a:solidFill>
                  <a:schemeClr val="accent1"/>
                </a:solidFill>
                <a:cs typeface="+mn-ea"/>
                <a:sym typeface="+mn-lt"/>
              </a:rPr>
              <a:t>1. Overview</a:t>
            </a:r>
          </a:p>
        </p:txBody>
      </p:sp>
      <p:sp>
        <p:nvSpPr>
          <p:cNvPr id="44" name="文本框 43">
            <a:extLst>
              <a:ext uri="{FF2B5EF4-FFF2-40B4-BE49-F238E27FC236}">
                <a16:creationId xmlns:a16="http://schemas.microsoft.com/office/drawing/2014/main" id="{5848A609-3BCB-416C-8037-C6252AD36E27}"/>
              </a:ext>
            </a:extLst>
          </p:cNvPr>
          <p:cNvSpPr txBox="1"/>
          <p:nvPr/>
        </p:nvSpPr>
        <p:spPr>
          <a:xfrm>
            <a:off x="1439744" y="2808157"/>
            <a:ext cx="3424410" cy="646331"/>
          </a:xfrm>
          <a:prstGeom prst="rect">
            <a:avLst/>
          </a:prstGeom>
          <a:noFill/>
        </p:spPr>
        <p:txBody>
          <a:bodyPr wrap="square" rtlCol="0">
            <a:spAutoFit/>
          </a:bodyPr>
          <a:lstStyle/>
          <a:p>
            <a:r>
              <a:rPr kumimoji="1" lang="en-US" altLang="zh-CN" sz="3600" b="1" dirty="0">
                <a:solidFill>
                  <a:schemeClr val="accent1"/>
                </a:solidFill>
                <a:cs typeface="+mn-ea"/>
                <a:sym typeface="+mn-lt"/>
              </a:rPr>
              <a:t>2. Functions</a:t>
            </a:r>
          </a:p>
        </p:txBody>
      </p:sp>
      <p:sp>
        <p:nvSpPr>
          <p:cNvPr id="45" name="文本框 33">
            <a:extLst>
              <a:ext uri="{FF2B5EF4-FFF2-40B4-BE49-F238E27FC236}">
                <a16:creationId xmlns:a16="http://schemas.microsoft.com/office/drawing/2014/main" id="{BF65066F-EF28-4E23-B43D-2D66D93CB436}"/>
              </a:ext>
            </a:extLst>
          </p:cNvPr>
          <p:cNvSpPr txBox="1"/>
          <p:nvPr/>
        </p:nvSpPr>
        <p:spPr>
          <a:xfrm>
            <a:off x="1439744" y="3628438"/>
            <a:ext cx="3424410" cy="646331"/>
          </a:xfrm>
          <a:prstGeom prst="rect">
            <a:avLst/>
          </a:prstGeom>
          <a:noFill/>
        </p:spPr>
        <p:txBody>
          <a:bodyPr wrap="square" rtlCol="0">
            <a:spAutoFit/>
          </a:bodyPr>
          <a:lstStyle/>
          <a:p>
            <a:r>
              <a:rPr kumimoji="1" lang="en-US" altLang="zh-CN" sz="3600" b="1" dirty="0">
                <a:solidFill>
                  <a:schemeClr val="accent1"/>
                </a:solidFill>
                <a:cs typeface="+mn-ea"/>
                <a:sym typeface="+mn-lt"/>
              </a:rPr>
              <a:t>3. Testing</a:t>
            </a:r>
          </a:p>
        </p:txBody>
      </p:sp>
      <p:sp>
        <p:nvSpPr>
          <p:cNvPr id="49" name="文本框 33">
            <a:extLst>
              <a:ext uri="{FF2B5EF4-FFF2-40B4-BE49-F238E27FC236}">
                <a16:creationId xmlns:a16="http://schemas.microsoft.com/office/drawing/2014/main" id="{AEEF5681-0F5C-426B-835F-787E09F9137B}"/>
              </a:ext>
            </a:extLst>
          </p:cNvPr>
          <p:cNvSpPr txBox="1"/>
          <p:nvPr/>
        </p:nvSpPr>
        <p:spPr>
          <a:xfrm>
            <a:off x="1439744" y="4398384"/>
            <a:ext cx="3424410" cy="646331"/>
          </a:xfrm>
          <a:prstGeom prst="rect">
            <a:avLst/>
          </a:prstGeom>
          <a:noFill/>
        </p:spPr>
        <p:txBody>
          <a:bodyPr wrap="square" rtlCol="0">
            <a:spAutoFit/>
          </a:bodyPr>
          <a:lstStyle/>
          <a:p>
            <a:r>
              <a:rPr kumimoji="1" lang="en-US" altLang="zh-CN" sz="3600" b="1" dirty="0">
                <a:solidFill>
                  <a:schemeClr val="accent1"/>
                </a:solidFill>
                <a:cs typeface="+mn-ea"/>
                <a:sym typeface="+mn-lt"/>
              </a:rPr>
              <a:t>4. References</a:t>
            </a:r>
          </a:p>
        </p:txBody>
      </p:sp>
    </p:spTree>
    <p:extLst>
      <p:ext uri="{BB962C8B-B14F-4D97-AF65-F5344CB8AC3E}">
        <p14:creationId xmlns:p14="http://schemas.microsoft.com/office/powerpoint/2010/main" val="3083305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309732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4</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Edit Profile </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326967" y="1839909"/>
            <a:ext cx="11538065" cy="3970318"/>
          </a:xfrm>
          <a:prstGeom prst="rect">
            <a:avLst/>
          </a:prstGeom>
          <a:noFill/>
        </p:spPr>
        <p:txBody>
          <a:bodyPr wrap="square" rtlCol="0">
            <a:spAutoFit/>
          </a:bodyPr>
          <a:lstStyle/>
          <a:p>
            <a:pPr algn="just"/>
            <a:r>
              <a:rPr kumimoji="1" lang="en-US" altLang="zh-CN" sz="3600" b="1" dirty="0">
                <a:solidFill>
                  <a:srgbClr val="0070C0"/>
                </a:solidFill>
                <a:latin typeface="等线" panose="020F0502020204030204"/>
                <a:ea typeface="等线" panose="02010600030101010101" pitchFamily="2" charset="-122"/>
                <a:cs typeface="+mn-ea"/>
              </a:rPr>
              <a:t>	Users can change the password and username. This process is similar to registration. The backend will check the validation of the username. Because the changing process follows the log-in process, changing the password do not require email verification anymore. Also, users can upload or update their own profile pictures.</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3471270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261942" y="211341"/>
            <a:ext cx="664797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 – Reset Username</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43706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261942" y="211341"/>
            <a:ext cx="65261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 – Reset Password</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308937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261942" y="211341"/>
            <a:ext cx="628088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 – Upload Profile</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232752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3C1BF571-821F-4658-8911-E95B88D54D4F}"/>
              </a:ext>
            </a:extLst>
          </p:cNvPr>
          <p:cNvSpPr txBox="1"/>
          <p:nvPr/>
        </p:nvSpPr>
        <p:spPr>
          <a:xfrm>
            <a:off x="1373465" y="1931164"/>
            <a:ext cx="11017588"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update(),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rPr>
              <a:t>uploadProfile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beforeAvatarUpload</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uploadProfile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handleAvatarSuccess</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home.vue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194551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311816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5</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r>
              <a:rPr kumimoji="1" lang="en-US" altLang="zh-CN" sz="3600" b="1" dirty="0">
                <a:solidFill>
                  <a:srgbClr val="A5A5A5"/>
                </a:solidFill>
                <a:latin typeface="等线" panose="020F0502020204030204"/>
                <a:ea typeface="等线" panose="02010600030101010101" pitchFamily="2" charset="-122"/>
                <a:cs typeface="+mn-ea"/>
                <a:sym typeface="+mn-lt"/>
              </a:rPr>
              <a:t>Home page</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326967" y="1819589"/>
            <a:ext cx="11538065" cy="3416320"/>
          </a:xfrm>
          <a:prstGeom prst="rect">
            <a:avLst/>
          </a:prstGeom>
          <a:noFill/>
        </p:spPr>
        <p:txBody>
          <a:bodyPr wrap="square" rtlCol="0">
            <a:spAutoFit/>
          </a:bodyPr>
          <a:lstStyle/>
          <a:p>
            <a:pPr algn="just"/>
            <a:r>
              <a:rPr kumimoji="1" lang="en-US" altLang="zh-CN" sz="3600" b="1" dirty="0">
                <a:solidFill>
                  <a:srgbClr val="0070C0"/>
                </a:solidFill>
                <a:latin typeface="等线" panose="020F0502020204030204"/>
                <a:ea typeface="等线" panose="02010600030101010101" pitchFamily="2" charset="-122"/>
                <a:cs typeface="+mn-ea"/>
              </a:rPr>
              <a:t>	After the successful log-in process, users will get into the home page. Users can choose to view the Main page, where there are different partitions like Hot Blogs, Followed Blogs, etc. Also, users can get into the Partitions page, and there are different specific partitions inside the Partition page.</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2880924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22610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640C9607-7D7D-4614-9FB2-C17E733273F9}"/>
              </a:ext>
            </a:extLst>
          </p:cNvPr>
          <p:cNvSpPr txBox="1"/>
          <p:nvPr/>
        </p:nvSpPr>
        <p:spPr>
          <a:xfrm>
            <a:off x="749444" y="1313206"/>
            <a:ext cx="11442556" cy="507831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main_page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my_follow</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my_group</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unAnswered</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like(), follow(), </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rPr>
              <a:t>change_amount_of_like_or_follow</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gerGroup</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followGroup</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groups(),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MyGroups</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MyBlogs</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Addviews</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home.vue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865969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411522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6</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r>
              <a:rPr kumimoji="1" lang="en-US" altLang="zh-CN" sz="3600" b="1" dirty="0">
                <a:solidFill>
                  <a:srgbClr val="A5A5A5"/>
                </a:solidFill>
                <a:latin typeface="等线" panose="020F0502020204030204"/>
                <a:ea typeface="等线" panose="02010600030101010101" pitchFamily="2" charset="-122"/>
                <a:cs typeface="+mn-ea"/>
                <a:sym typeface="+mn-lt"/>
              </a:rPr>
              <a:t>Search &amp; Return</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98763" y="1905958"/>
            <a:ext cx="11538065" cy="4524315"/>
          </a:xfrm>
          <a:prstGeom prst="rect">
            <a:avLst/>
          </a:prstGeom>
          <a:noFill/>
        </p:spPr>
        <p:txBody>
          <a:bodyPr wrap="square" rtlCol="0">
            <a:spAutoFit/>
          </a:bodyPr>
          <a:lstStyle/>
          <a:p>
            <a:pPr algn="just"/>
            <a:r>
              <a:rPr kumimoji="1" lang="en-US" altLang="zh-CN" sz="3600" b="1" dirty="0">
                <a:solidFill>
                  <a:srgbClr val="0070C0"/>
                </a:solidFill>
                <a:latin typeface="等线" panose="020F0502020204030204"/>
                <a:ea typeface="等线" panose="02010600030101010101" pitchFamily="2" charset="-122"/>
                <a:cs typeface="+mn-ea"/>
              </a:rPr>
              <a:t>	On the main page, users are also able to search for a specific topic. There is a search box at the top of the website. Just type the information and click the search button, and corresponding blogs will return if they exist. Users can also choose the range of the search. That is, there choose to search within all topics, in particular partitions, or even in certain sub-partitions. </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254921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47641" y="120693"/>
            <a:ext cx="51235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UML sequence diagram</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4" name="图片 3">
            <a:extLst>
              <a:ext uri="{FF2B5EF4-FFF2-40B4-BE49-F238E27FC236}">
                <a16:creationId xmlns:a16="http://schemas.microsoft.com/office/drawing/2014/main" id="{3B9543AB-D50C-4CDE-A34F-AA73EC024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3054" y="973015"/>
            <a:ext cx="8481795" cy="5189670"/>
          </a:xfrm>
          <a:prstGeom prst="rect">
            <a:avLst/>
          </a:prstGeom>
        </p:spPr>
      </p:pic>
    </p:spTree>
    <p:extLst>
      <p:ext uri="{BB962C8B-B14F-4D97-AF65-F5344CB8AC3E}">
        <p14:creationId xmlns:p14="http://schemas.microsoft.com/office/powerpoint/2010/main" val="200081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E9E74F7-D07D-4568-993D-7A053C93D4D9}"/>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a:extLst>
              <a:ext uri="{FF2B5EF4-FFF2-40B4-BE49-F238E27FC236}">
                <a16:creationId xmlns:a16="http://schemas.microsoft.com/office/drawing/2014/main" id="{870672A6-C9A1-4CA1-BF97-ECD4959F2A17}"/>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pic>
        <p:nvPicPr>
          <p:cNvPr id="15" name="图片 14">
            <a:extLst>
              <a:ext uri="{FF2B5EF4-FFF2-40B4-BE49-F238E27FC236}">
                <a16:creationId xmlns:a16="http://schemas.microsoft.com/office/drawing/2014/main" id="{8179A511-7D4E-40E4-809C-EECF480B251F}"/>
              </a:ext>
            </a:extLst>
          </p:cNvPr>
          <p:cNvPicPr>
            <a:picLocks noChangeAspect="1"/>
          </p:cNvPicPr>
          <p:nvPr/>
        </p:nvPicPr>
        <p:blipFill>
          <a:blip r:embed="rId2" cstate="screen"/>
          <a:stretch>
            <a:fillRect/>
          </a:stretch>
        </p:blipFill>
        <p:spPr>
          <a:xfrm>
            <a:off x="1864360" y="1137138"/>
            <a:ext cx="8463280" cy="4540246"/>
          </a:xfrm>
          <a:prstGeom prst="rect">
            <a:avLst/>
          </a:prstGeom>
        </p:spPr>
      </p:pic>
      <p:sp>
        <p:nvSpPr>
          <p:cNvPr id="16" name="矩形 15">
            <a:extLst>
              <a:ext uri="{FF2B5EF4-FFF2-40B4-BE49-F238E27FC236}">
                <a16:creationId xmlns:a16="http://schemas.microsoft.com/office/drawing/2014/main" id="{9BFBEEAD-A239-49EA-BFEF-02EF175C7887}"/>
              </a:ext>
            </a:extLst>
          </p:cNvPr>
          <p:cNvSpPr/>
          <p:nvPr/>
        </p:nvSpPr>
        <p:spPr>
          <a:xfrm>
            <a:off x="0" y="0"/>
            <a:ext cx="12192000" cy="6858000"/>
          </a:xfrm>
          <a:prstGeom prst="rect">
            <a:avLst/>
          </a:prstGeom>
          <a:gradFill flip="none" rotWithShape="1">
            <a:gsLst>
              <a:gs pos="0">
                <a:srgbClr val="272727">
                  <a:alpha val="3100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cs typeface="+mn-ea"/>
              <a:sym typeface="+mn-lt"/>
            </a:endParaRPr>
          </a:p>
        </p:txBody>
      </p:sp>
      <p:sp>
        <p:nvSpPr>
          <p:cNvPr id="17" name="文本框 16">
            <a:extLst>
              <a:ext uri="{FF2B5EF4-FFF2-40B4-BE49-F238E27FC236}">
                <a16:creationId xmlns:a16="http://schemas.microsoft.com/office/drawing/2014/main" id="{607B0EE8-E080-4324-997B-8CE1BB572C1D}"/>
              </a:ext>
            </a:extLst>
          </p:cNvPr>
          <p:cNvSpPr txBox="1"/>
          <p:nvPr/>
        </p:nvSpPr>
        <p:spPr>
          <a:xfrm>
            <a:off x="2254868" y="2684101"/>
            <a:ext cx="2958695" cy="1569660"/>
          </a:xfrm>
          <a:prstGeom prst="rect">
            <a:avLst/>
          </a:prstGeom>
          <a:noFill/>
        </p:spPr>
        <p:txBody>
          <a:bodyPr wrap="none" rtlCol="0">
            <a:spAutoFit/>
          </a:bodyPr>
          <a:lstStyle/>
          <a:p>
            <a:r>
              <a:rPr kumimoji="1" lang="en-US" altLang="zh-CN" sz="3200" dirty="0">
                <a:solidFill>
                  <a:schemeClr val="accent2"/>
                </a:solidFill>
                <a:effectLst>
                  <a:outerShdw blurRad="63500" sx="102000" sy="102000" algn="ctr" rotWithShape="0">
                    <a:prstClr val="black">
                      <a:alpha val="29000"/>
                    </a:prstClr>
                  </a:outerShdw>
                </a:effectLst>
                <a:cs typeface="+mn-ea"/>
                <a:sym typeface="+mn-lt"/>
              </a:rPr>
              <a:t>PART</a:t>
            </a:r>
            <a:r>
              <a:rPr kumimoji="1" lang="zh-CN" altLang="en-US" sz="4400" dirty="0">
                <a:solidFill>
                  <a:schemeClr val="accent2"/>
                </a:solidFill>
                <a:effectLst>
                  <a:outerShdw blurRad="63500" sx="102000" sy="102000" algn="ctr" rotWithShape="0">
                    <a:prstClr val="black">
                      <a:alpha val="29000"/>
                    </a:prstClr>
                  </a:outerShdw>
                </a:effectLst>
                <a:cs typeface="+mn-ea"/>
                <a:sym typeface="+mn-lt"/>
              </a:rPr>
              <a:t>  </a:t>
            </a:r>
            <a:r>
              <a:rPr kumimoji="1" lang="en-US" altLang="zh-CN" sz="9600" dirty="0">
                <a:solidFill>
                  <a:schemeClr val="accent2"/>
                </a:solidFill>
                <a:effectLst>
                  <a:outerShdw blurRad="63500" sx="102000" sy="102000" algn="ctr" rotWithShape="0">
                    <a:prstClr val="black">
                      <a:alpha val="29000"/>
                    </a:prstClr>
                  </a:outerShdw>
                </a:effectLst>
                <a:cs typeface="+mn-ea"/>
                <a:sym typeface="+mn-lt"/>
              </a:rPr>
              <a:t>01</a:t>
            </a:r>
            <a:endParaRPr kumimoji="1" lang="zh-CN" altLang="en-US" sz="9600" dirty="0">
              <a:solidFill>
                <a:schemeClr val="accent2"/>
              </a:solidFill>
              <a:effectLst>
                <a:outerShdw blurRad="63500" sx="102000" sy="102000" algn="ctr" rotWithShape="0">
                  <a:prstClr val="black">
                    <a:alpha val="29000"/>
                  </a:prstClr>
                </a:outerShdw>
              </a:effectLst>
              <a:cs typeface="+mn-ea"/>
              <a:sym typeface="+mn-lt"/>
            </a:endParaRPr>
          </a:p>
        </p:txBody>
      </p:sp>
      <p:sp>
        <p:nvSpPr>
          <p:cNvPr id="18" name="三角形 3">
            <a:extLst>
              <a:ext uri="{FF2B5EF4-FFF2-40B4-BE49-F238E27FC236}">
                <a16:creationId xmlns:a16="http://schemas.microsoft.com/office/drawing/2014/main" id="{F990E14A-4530-457F-BA41-FE7F9F8CD2D6}"/>
              </a:ext>
            </a:extLst>
          </p:cNvPr>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9" name="任意形状 34">
            <a:extLst>
              <a:ext uri="{FF2B5EF4-FFF2-40B4-BE49-F238E27FC236}">
                <a16:creationId xmlns:a16="http://schemas.microsoft.com/office/drawing/2014/main" id="{1AB75A5B-BAC9-44F5-8ADA-FBCB6DAF7F92}"/>
              </a:ext>
            </a:extLst>
          </p:cNvPr>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文本框 33">
            <a:extLst>
              <a:ext uri="{FF2B5EF4-FFF2-40B4-BE49-F238E27FC236}">
                <a16:creationId xmlns:a16="http://schemas.microsoft.com/office/drawing/2014/main" id="{F1A281EA-98F1-43D0-9544-6FDE0D1884AB}"/>
              </a:ext>
            </a:extLst>
          </p:cNvPr>
          <p:cNvSpPr txBox="1"/>
          <p:nvPr/>
        </p:nvSpPr>
        <p:spPr>
          <a:xfrm>
            <a:off x="5246889" y="2961099"/>
            <a:ext cx="5121910"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pPr algn="l"/>
            <a:r>
              <a:rPr lang="en-US" altLang="zh-CN" sz="6000" dirty="0">
                <a:solidFill>
                  <a:schemeClr val="accent2"/>
                </a:solidFill>
                <a:latin typeface="+mn-lt"/>
                <a:ea typeface="+mn-ea"/>
                <a:cs typeface="+mn-ea"/>
                <a:sym typeface="+mn-lt"/>
              </a:rPr>
              <a:t>Overview</a:t>
            </a:r>
          </a:p>
        </p:txBody>
      </p:sp>
    </p:spTree>
    <p:extLst>
      <p:ext uri="{BB962C8B-B14F-4D97-AF65-F5344CB8AC3E}">
        <p14:creationId xmlns:p14="http://schemas.microsoft.com/office/powerpoint/2010/main" val="3992844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273012" y="162561"/>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Demo Video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1202691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50AF2978-8605-4D79-BF7A-EE44D74E8256}"/>
              </a:ext>
            </a:extLst>
          </p:cNvPr>
          <p:cNvSpPr txBox="1"/>
          <p:nvPr/>
        </p:nvSpPr>
        <p:spPr>
          <a:xfrm>
            <a:off x="1119113" y="1951684"/>
            <a:ext cx="6681637"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searchQuestion</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search()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home.vue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687389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234872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7</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r>
              <a:rPr kumimoji="1" lang="en-US" altLang="zh-CN" sz="3600" b="1" dirty="0">
                <a:solidFill>
                  <a:srgbClr val="A5A5A5"/>
                </a:solidFill>
                <a:latin typeface="等线" panose="020F0502020204030204"/>
                <a:ea typeface="等线" panose="02010600030101010101" pitchFamily="2" charset="-122"/>
                <a:cs typeface="+mn-ea"/>
                <a:sym typeface="+mn-lt"/>
              </a:rPr>
              <a:t>Answer </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326967" y="2398401"/>
            <a:ext cx="1153806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0070C0"/>
                </a:solidFill>
                <a:latin typeface="等线" panose="020F0502020204030204"/>
                <a:ea typeface="等线" panose="02010600030101010101" pitchFamily="2" charset="-122"/>
                <a:cs typeface="+mn-ea"/>
              </a:rPr>
              <a:t>	If you are skilled in some questions, you are welcome to get involved in the discussion. Click particular questions, and you can start to help others!</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551410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47641" y="120693"/>
            <a:ext cx="51235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UML sequence diagram</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3" name="图片 2">
            <a:extLst>
              <a:ext uri="{FF2B5EF4-FFF2-40B4-BE49-F238E27FC236}">
                <a16:creationId xmlns:a16="http://schemas.microsoft.com/office/drawing/2014/main" id="{0C3052F6-BD76-4EE6-B204-D56169F22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601" y="732285"/>
            <a:ext cx="5719171" cy="6152549"/>
          </a:xfrm>
          <a:prstGeom prst="rect">
            <a:avLst/>
          </a:prstGeom>
        </p:spPr>
      </p:pic>
    </p:spTree>
    <p:extLst>
      <p:ext uri="{BB962C8B-B14F-4D97-AF65-F5344CB8AC3E}">
        <p14:creationId xmlns:p14="http://schemas.microsoft.com/office/powerpoint/2010/main" val="3346901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351389" y="256729"/>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7" name="矩形 6">
            <a:extLst>
              <a:ext uri="{FF2B5EF4-FFF2-40B4-BE49-F238E27FC236}">
                <a16:creationId xmlns:a16="http://schemas.microsoft.com/office/drawing/2014/main" id="{B090FC67-29A2-41BF-B1A6-E150C0011F79}"/>
              </a:ext>
            </a:extLst>
          </p:cNvPr>
          <p:cNvSpPr/>
          <p:nvPr/>
        </p:nvSpPr>
        <p:spPr>
          <a:xfrm>
            <a:off x="3767328" y="4224528"/>
            <a:ext cx="658368" cy="301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2531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B934C56C-2207-43E3-B82E-F19190AF548E}"/>
              </a:ext>
            </a:extLst>
          </p:cNvPr>
          <p:cNvSpPr txBox="1"/>
          <p:nvPr/>
        </p:nvSpPr>
        <p:spPr>
          <a:xfrm>
            <a:off x="963664" y="2037034"/>
            <a:ext cx="10671567" cy="3416320"/>
          </a:xfrm>
          <a:prstGeom prst="rect">
            <a:avLst/>
          </a:prstGeom>
          <a:noFill/>
        </p:spPr>
        <p:txBody>
          <a:bodyPr wrap="square" rtlCol="0">
            <a:spAutoFit/>
          </a:bodyPr>
          <a:lstStyle/>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a:defRPr/>
            </a:pP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Backend:GetQuestions</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rPr>
              <a:t>get_HTML</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get_raw</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GetAnswers</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follow(), like(), Reply(),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get_file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answer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blog.vue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105846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583845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8</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r>
              <a:rPr kumimoji="1" lang="en-US" altLang="zh-CN" sz="3600" b="1" dirty="0">
                <a:solidFill>
                  <a:srgbClr val="A5A5A5"/>
                </a:solidFill>
                <a:latin typeface="等线" panose="020F0502020204030204"/>
                <a:ea typeface="等线" panose="02010600030101010101" pitchFamily="2" charset="-122"/>
                <a:cs typeface="+mn-ea"/>
                <a:sym typeface="+mn-lt"/>
              </a:rPr>
              <a:t>Like &amp; Follow &amp; Favorite</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326967" y="2644622"/>
            <a:ext cx="11538065" cy="1754326"/>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Users interested in some questions can click different buttons under the question titles to like, follow, or favorite them.</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1850676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233824" y="157480"/>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 name="矩形 3">
            <a:extLst>
              <a:ext uri="{FF2B5EF4-FFF2-40B4-BE49-F238E27FC236}">
                <a16:creationId xmlns:a16="http://schemas.microsoft.com/office/drawing/2014/main" id="{0A77FCFD-2A56-4C9C-9222-186F19AFA584}"/>
              </a:ext>
            </a:extLst>
          </p:cNvPr>
          <p:cNvSpPr/>
          <p:nvPr/>
        </p:nvSpPr>
        <p:spPr>
          <a:xfrm>
            <a:off x="3286128" y="2537927"/>
            <a:ext cx="6380386" cy="14369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96647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6C7F7B39-CE84-4BB2-9C97-121584EC7426}"/>
              </a:ext>
            </a:extLst>
          </p:cNvPr>
          <p:cNvSpPr txBox="1"/>
          <p:nvPr/>
        </p:nvSpPr>
        <p:spPr>
          <a:xfrm>
            <a:off x="936231" y="1787092"/>
            <a:ext cx="11417499"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like(), follow(),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followGroup</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like(), follow(),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followGroup</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home.vue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blog.vue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18563491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391966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9</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r>
              <a:rPr kumimoji="1" lang="en-US" altLang="zh-CN" sz="3600" b="1" dirty="0">
                <a:solidFill>
                  <a:srgbClr val="A5A5A5"/>
                </a:solidFill>
                <a:latin typeface="等线" panose="020F0502020204030204"/>
                <a:ea typeface="等线" panose="02010600030101010101" pitchFamily="2" charset="-122"/>
                <a:cs typeface="+mn-ea"/>
                <a:sym typeface="+mn-lt"/>
              </a:rPr>
              <a:t>Raise questions</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98763" y="2312032"/>
            <a:ext cx="11538065" cy="2862322"/>
          </a:xfrm>
          <a:prstGeom prst="rect">
            <a:avLst/>
          </a:prstGeom>
          <a:noFill/>
        </p:spPr>
        <p:txBody>
          <a:bodyPr wrap="square" rtlCol="0">
            <a:spAutoFit/>
          </a:bodyPr>
          <a:lstStyle/>
          <a:p>
            <a:pPr algn="just"/>
            <a:r>
              <a:rPr kumimoji="1" lang="en-US" altLang="zh-CN" sz="3600" b="1" dirty="0">
                <a:solidFill>
                  <a:srgbClr val="0070C0"/>
                </a:solidFill>
                <a:latin typeface="等线" panose="020F0502020204030204"/>
                <a:ea typeface="等线" panose="02010600030101010101" pitchFamily="2" charset="-122"/>
                <a:cs typeface="+mn-ea"/>
              </a:rPr>
              <a:t>	If there is no discussion about specific topics, users can then choose to post and start a new discussion. Click the post button, and they are able to get into the posting page. And there are different detailed functions in the post-stage.</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315373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3" cstate="screen"/>
          <a:stretch>
            <a:fillRect/>
          </a:stretch>
        </p:blipFill>
        <p:spPr>
          <a:xfrm>
            <a:off x="1864360" y="913108"/>
            <a:ext cx="8463280" cy="4540246"/>
          </a:xfrm>
          <a:prstGeom prst="rect">
            <a:avLst/>
          </a:prstGeom>
        </p:spPr>
      </p:pic>
      <p:sp>
        <p:nvSpPr>
          <p:cNvPr id="42" name="文本框 33">
            <a:extLst>
              <a:ext uri="{FF2B5EF4-FFF2-40B4-BE49-F238E27FC236}">
                <a16:creationId xmlns:a16="http://schemas.microsoft.com/office/drawing/2014/main" id="{08790DAE-0E4B-45E3-B09B-E779F2C7A6B0}"/>
              </a:ext>
            </a:extLst>
          </p:cNvPr>
          <p:cNvSpPr txBox="1"/>
          <p:nvPr/>
        </p:nvSpPr>
        <p:spPr>
          <a:xfrm>
            <a:off x="150304" y="1137138"/>
            <a:ext cx="12041696" cy="5444054"/>
          </a:xfrm>
          <a:prstGeom prst="rect">
            <a:avLst/>
          </a:prstGeom>
          <a:noFill/>
        </p:spPr>
        <p:txBody>
          <a:bodyPr wrap="square" rtlCol="0">
            <a:spAutoFit/>
          </a:bodyPr>
          <a:lstStyle/>
          <a:p>
            <a:pPr algn="l">
              <a:lnSpc>
                <a:spcPct val="150000"/>
              </a:lnSpc>
            </a:pPr>
            <a:r>
              <a:rPr lang="en-US" altLang="zh-CN" sz="1800" b="0" i="0" u="none" strike="noStrike" baseline="0" dirty="0">
                <a:solidFill>
                  <a:srgbClr val="0070C0"/>
                </a:solidFill>
                <a:latin typeface="Times New Roman" panose="02020603050405020304" pitchFamily="18" charset="0"/>
                <a:cs typeface="Times New Roman" panose="02020603050405020304" pitchFamily="18" charset="0"/>
              </a:rPr>
              <a:t>	Our project, CUHKSZ-Overflow mainly aims to provide a Q&amp;A platform for CUHKSZ programmers who have technical questions about their Computer Science courses' projects or assignments in CUHK(SZ). It also offers a social channel where some of students, especially senior students, could share their programming and working experience, provide the guidance in CS learning, and give the specific suggestions to the other younger students who may encounter the same problem or situation. We hope to create an environment where students could bravely post their programming problems while other students or teachers would willingly to see and reply those questions. </a:t>
            </a:r>
          </a:p>
          <a:p>
            <a:pPr algn="l">
              <a:lnSpc>
                <a:spcPct val="150000"/>
              </a:lnSpc>
            </a:pPr>
            <a:r>
              <a:rPr lang="en-US" altLang="zh-CN" dirty="0">
                <a:solidFill>
                  <a:srgbClr val="0070C0"/>
                </a:solidFill>
                <a:latin typeface="Times New Roman" panose="02020603050405020304" pitchFamily="18" charset="0"/>
                <a:cs typeface="Times New Roman" panose="02020603050405020304" pitchFamily="18" charset="0"/>
              </a:rPr>
              <a:t>	</a:t>
            </a:r>
            <a:r>
              <a:rPr lang="en-US" altLang="zh-CN" sz="1800" b="0" i="0" u="none" strike="noStrike" baseline="0" dirty="0">
                <a:solidFill>
                  <a:srgbClr val="0070C0"/>
                </a:solidFill>
                <a:latin typeface="Times New Roman" panose="02020603050405020304" pitchFamily="18" charset="0"/>
                <a:cs typeface="Times New Roman" panose="02020603050405020304" pitchFamily="18" charset="0"/>
              </a:rPr>
              <a:t>Hopefully this kind of communication will help students fully understand their homework, also improve their programming skill and accumulate programming experience. Those communication and connection eventually could save much time for students learning CS also reduce the teaching load for TA at the same time, which definable will enhance both learning and teaching quality in Computer Science courses.</a:t>
            </a:r>
          </a:p>
          <a:p>
            <a:pPr algn="l">
              <a:lnSpc>
                <a:spcPct val="150000"/>
              </a:lnSpc>
            </a:pPr>
            <a:endParaRPr kumimoji="0" lang="en-US" altLang="zh-CN" kern="1200" cap="none" spc="0" normalizeH="0" noProof="0" dirty="0">
              <a:ln>
                <a:noFill/>
              </a:ln>
              <a:solidFill>
                <a:srgbClr val="0070C0"/>
              </a:solidFill>
              <a:effectLst>
                <a:outerShdw blurRad="50800" dist="76200" dir="18900000" algn="bl" rotWithShape="0">
                  <a:prstClr val="black">
                    <a:alpha val="40000"/>
                  </a:prstClr>
                </a:outerShdw>
              </a:effectLst>
              <a:uLnTx/>
              <a:uFillTx/>
              <a:latin typeface="Times New Roman" panose="02020603050405020304" pitchFamily="18" charset="0"/>
              <a:ea typeface="等线" panose="02010600030101010101" pitchFamily="2" charset="-122"/>
              <a:cs typeface="Times New Roman" panose="02020603050405020304" pitchFamily="18" charset="0"/>
              <a:sym typeface="+mn-lt"/>
            </a:endParaRPr>
          </a:p>
          <a:p>
            <a:pPr>
              <a:lnSpc>
                <a:spcPct val="150000"/>
              </a:lnSpc>
            </a:pPr>
            <a:r>
              <a:rPr lang="en-US" altLang="zh-CN" dirty="0">
                <a:solidFill>
                  <a:srgbClr val="7030A0"/>
                </a:solidFill>
                <a:latin typeface="Times New Roman" panose="02020603050405020304" pitchFamily="18" charset="0"/>
                <a:cs typeface="Times New Roman" panose="02020603050405020304" pitchFamily="18" charset="0"/>
                <a:sym typeface="+mn-lt"/>
              </a:rPr>
              <a:t>You can run our code by </a:t>
            </a:r>
            <a:r>
              <a:rPr lang="zh-CN" altLang="en-US" dirty="0">
                <a:solidFill>
                  <a:srgbClr val="7030A0"/>
                </a:solidFill>
                <a:latin typeface="Times New Roman" panose="02020603050405020304" pitchFamily="18" charset="0"/>
                <a:cs typeface="Times New Roman" panose="02020603050405020304" pitchFamily="18" charset="0"/>
                <a:sym typeface="+mn-lt"/>
              </a:rPr>
              <a:t> </a:t>
            </a:r>
            <a:r>
              <a:rPr lang="en-US" altLang="zh-CN" dirty="0">
                <a:solidFill>
                  <a:srgbClr val="7030A0"/>
                </a:solidFill>
                <a:latin typeface="Times New Roman" panose="02020603050405020304" pitchFamily="18" charset="0"/>
                <a:cs typeface="Times New Roman" panose="02020603050405020304" pitchFamily="18" charset="0"/>
                <a:sym typeface="+mn-lt"/>
              </a:rPr>
              <a:t>git clone </a:t>
            </a:r>
            <a:r>
              <a:rPr lang="en-US" altLang="zh-CN" dirty="0">
                <a:solidFill>
                  <a:srgbClr val="7030A0"/>
                </a:solidFill>
                <a:latin typeface="Times New Roman" panose="02020603050405020304" pitchFamily="18" charset="0"/>
                <a:cs typeface="Times New Roman" panose="02020603050405020304" pitchFamily="18" charset="0"/>
                <a:sym typeface="+mn-lt"/>
                <a:hlinkClick r:id="rId4">
                  <a:extLst>
                    <a:ext uri="{A12FA001-AC4F-418D-AE19-62706E023703}">
                      <ahyp:hlinkClr xmlns:ahyp="http://schemas.microsoft.com/office/drawing/2018/hyperlinkcolor" val="tx"/>
                    </a:ext>
                  </a:extLst>
                </a:hlinkClick>
              </a:rPr>
              <a:t>https://github.com/Demario-Huang/CSC4001_Project.git</a:t>
            </a:r>
            <a:endParaRPr lang="en-US" altLang="zh-CN" dirty="0">
              <a:solidFill>
                <a:srgbClr val="7030A0"/>
              </a:solidFill>
              <a:latin typeface="Times New Roman" panose="02020603050405020304" pitchFamily="18" charset="0"/>
              <a:cs typeface="Times New Roman" panose="02020603050405020304" pitchFamily="18" charset="0"/>
              <a:sym typeface="+mn-lt"/>
            </a:endParaRPr>
          </a:p>
          <a:p>
            <a:pPr>
              <a:lnSpc>
                <a:spcPct val="150000"/>
              </a:lnSpc>
            </a:pPr>
            <a:r>
              <a:rPr lang="en-US" altLang="zh-CN" dirty="0">
                <a:solidFill>
                  <a:srgbClr val="7030A0"/>
                </a:solidFill>
                <a:latin typeface="Times New Roman" panose="02020603050405020304" pitchFamily="18" charset="0"/>
                <a:cs typeface="Times New Roman" panose="02020603050405020304" pitchFamily="18" charset="0"/>
                <a:sym typeface="+mn-lt"/>
              </a:rPr>
              <a:t>Or you can directly test our code on website: </a:t>
            </a:r>
            <a:r>
              <a:rPr lang="en-US" altLang="zh-CN" dirty="0">
                <a:solidFill>
                  <a:srgbClr val="7030A0"/>
                </a:solidFill>
                <a:latin typeface="Times New Roman" panose="02020603050405020304" pitchFamily="18" charset="0"/>
                <a:cs typeface="Times New Roman" panose="02020603050405020304" pitchFamily="18" charset="0"/>
                <a:sym typeface="+mn-lt"/>
                <a:hlinkClick r:id="rId5">
                  <a:extLst>
                    <a:ext uri="{A12FA001-AC4F-418D-AE19-62706E023703}">
                      <ahyp:hlinkClr xmlns:ahyp="http://schemas.microsoft.com/office/drawing/2018/hyperlinkcolor" val="tx"/>
                    </a:ext>
                  </a:extLst>
                </a:hlinkClick>
              </a:rPr>
              <a:t>http://175.178.34.84/index/#/</a:t>
            </a:r>
            <a:endParaRPr lang="en-US" altLang="zh-CN" dirty="0">
              <a:solidFill>
                <a:srgbClr val="7030A0"/>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49466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13568" y="142387"/>
            <a:ext cx="346921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Overview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139057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7" name="文本框 6">
            <a:extLst>
              <a:ext uri="{FF2B5EF4-FFF2-40B4-BE49-F238E27FC236}">
                <a16:creationId xmlns:a16="http://schemas.microsoft.com/office/drawing/2014/main" id="{0DC2B369-6EBF-450A-8167-2CC704C63118}"/>
              </a:ext>
            </a:extLst>
          </p:cNvPr>
          <p:cNvSpPr txBox="1"/>
          <p:nvPr/>
        </p:nvSpPr>
        <p:spPr>
          <a:xfrm>
            <a:off x="1155688" y="1997839"/>
            <a:ext cx="8911856"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run_code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setQuestion</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post.vue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389873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459292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9.1 </a:t>
            </a:r>
            <a:r>
              <a:rPr kumimoji="1" lang="en-US" altLang="zh-CN" sz="3600" b="1" dirty="0">
                <a:solidFill>
                  <a:srgbClr val="A5A5A5"/>
                </a:solidFill>
                <a:latin typeface="等线" panose="020F0502020204030204"/>
                <a:ea typeface="等线" panose="02010600030101010101" pitchFamily="2" charset="-122"/>
                <a:cs typeface="+mn-ea"/>
                <a:sym typeface="+mn-lt"/>
              </a:rPr>
              <a:t>Basic information</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11837" y="2644622"/>
            <a:ext cx="11538065" cy="1200329"/>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Users have to input essential information like title, blog content, partition, and sub-partition.</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42468828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343555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9.2 </a:t>
            </a:r>
            <a:r>
              <a:rPr kumimoji="1" lang="en-US" altLang="zh-CN" sz="3600" b="1" dirty="0">
                <a:solidFill>
                  <a:srgbClr val="A5A5A5"/>
                </a:solidFill>
                <a:latin typeface="等线" panose="020F0502020204030204"/>
                <a:ea typeface="等线" panose="02010600030101010101" pitchFamily="2" charset="-122"/>
                <a:cs typeface="+mn-ea"/>
                <a:sym typeface="+mn-lt"/>
              </a:rPr>
              <a:t>Text edition</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1037146" y="2558253"/>
            <a:ext cx="9944798" cy="2308324"/>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Users can edit the content of the text online. For instance, they can bord ,align different parts of the content. They can also insert pictures in their text.</a:t>
            </a:r>
            <a:r>
              <a:rPr kumimoji="1" lang="zh-CN" altLang="en-US" sz="3600" b="1" dirty="0">
                <a:solidFill>
                  <a:srgbClr val="0070C0"/>
                </a:solidFill>
                <a:latin typeface="等线" panose="020F0502020204030204"/>
                <a:ea typeface="等线" panose="02010600030101010101" pitchFamily="2" charset="-122"/>
                <a:cs typeface="+mn-ea"/>
              </a:rPr>
              <a:t>。</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4251715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47641" y="120693"/>
            <a:ext cx="51235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UML sequence diagram</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3" name="图片 2">
            <a:extLst>
              <a:ext uri="{FF2B5EF4-FFF2-40B4-BE49-F238E27FC236}">
                <a16:creationId xmlns:a16="http://schemas.microsoft.com/office/drawing/2014/main" id="{0C3052F6-BD76-4EE6-B204-D56169F22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2601" y="732285"/>
            <a:ext cx="5719171" cy="6152549"/>
          </a:xfrm>
          <a:prstGeom prst="rect">
            <a:avLst/>
          </a:prstGeom>
        </p:spPr>
      </p:pic>
    </p:spTree>
    <p:extLst>
      <p:ext uri="{BB962C8B-B14F-4D97-AF65-F5344CB8AC3E}">
        <p14:creationId xmlns:p14="http://schemas.microsoft.com/office/powerpoint/2010/main" val="1694376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13568" y="142387"/>
            <a:ext cx="273664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1652460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6972CF6E-4F4D-4CC2-A652-BABF6BE6D22F}"/>
              </a:ext>
            </a:extLst>
          </p:cNvPr>
          <p:cNvSpPr txBox="1"/>
          <p:nvPr/>
        </p:nvSpPr>
        <p:spPr>
          <a:xfrm>
            <a:off x="1073393" y="1622500"/>
            <a:ext cx="8765541"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Froala</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components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post.vue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9731080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452399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9.3 </a:t>
            </a:r>
            <a:r>
              <a:rPr kumimoji="1" lang="en-US" altLang="zh-CN" sz="3600" b="1" dirty="0">
                <a:solidFill>
                  <a:srgbClr val="A5A5A5"/>
                </a:solidFill>
                <a:latin typeface="等线" panose="020F0502020204030204"/>
                <a:ea typeface="等线" panose="02010600030101010101" pitchFamily="2" charset="-122"/>
                <a:cs typeface="+mn-ea"/>
                <a:sym typeface="+mn-lt"/>
              </a:rPr>
              <a:t>Online compiling</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98763" y="2152179"/>
            <a:ext cx="11538065" cy="2862322"/>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We also provide an online compiling interface for the posting page. Users can program online with different programming languages. After clicking the Run button, they are supposed to see the outcome of the program. </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1448120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1446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4256376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6" name="文本框 5">
            <a:extLst>
              <a:ext uri="{FF2B5EF4-FFF2-40B4-BE49-F238E27FC236}">
                <a16:creationId xmlns:a16="http://schemas.microsoft.com/office/drawing/2014/main" id="{CEEDF250-2720-4C9C-BB7E-44EE635D471A}"/>
              </a:ext>
            </a:extLst>
          </p:cNvPr>
          <p:cNvSpPr txBox="1"/>
          <p:nvPr/>
        </p:nvSpPr>
        <p:spPr>
          <a:xfrm>
            <a:off x="1143362" y="1659076"/>
            <a:ext cx="9905276"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run_code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PrismEditor</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components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post.vue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172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E9E74F7-D07D-4568-993D-7A053C93D4D9}"/>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4" name="矩形 13">
            <a:extLst>
              <a:ext uri="{FF2B5EF4-FFF2-40B4-BE49-F238E27FC236}">
                <a16:creationId xmlns:a16="http://schemas.microsoft.com/office/drawing/2014/main" id="{870672A6-C9A1-4CA1-BF97-ECD4959F2A17}"/>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15" name="图片 14">
            <a:extLst>
              <a:ext uri="{FF2B5EF4-FFF2-40B4-BE49-F238E27FC236}">
                <a16:creationId xmlns:a16="http://schemas.microsoft.com/office/drawing/2014/main" id="{8179A511-7D4E-40E4-809C-EECF480B251F}"/>
              </a:ext>
            </a:extLst>
          </p:cNvPr>
          <p:cNvPicPr>
            <a:picLocks noChangeAspect="1"/>
          </p:cNvPicPr>
          <p:nvPr/>
        </p:nvPicPr>
        <p:blipFill>
          <a:blip r:embed="rId2" cstate="screen"/>
          <a:stretch>
            <a:fillRect/>
          </a:stretch>
        </p:blipFill>
        <p:spPr>
          <a:xfrm>
            <a:off x="1864360" y="1137138"/>
            <a:ext cx="8463280" cy="4540246"/>
          </a:xfrm>
          <a:prstGeom prst="rect">
            <a:avLst/>
          </a:prstGeom>
        </p:spPr>
      </p:pic>
      <p:sp>
        <p:nvSpPr>
          <p:cNvPr id="16" name="矩形 15">
            <a:extLst>
              <a:ext uri="{FF2B5EF4-FFF2-40B4-BE49-F238E27FC236}">
                <a16:creationId xmlns:a16="http://schemas.microsoft.com/office/drawing/2014/main" id="{9BFBEEAD-A239-49EA-BFEF-02EF175C7887}"/>
              </a:ext>
            </a:extLst>
          </p:cNvPr>
          <p:cNvSpPr/>
          <p:nvPr/>
        </p:nvSpPr>
        <p:spPr>
          <a:xfrm>
            <a:off x="0" y="0"/>
            <a:ext cx="12192000" cy="6858000"/>
          </a:xfrm>
          <a:prstGeom prst="rect">
            <a:avLst/>
          </a:prstGeom>
          <a:gradFill flip="none" rotWithShape="1">
            <a:gsLst>
              <a:gs pos="0">
                <a:srgbClr val="272727">
                  <a:alpha val="3100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7" name="文本框 16">
            <a:extLst>
              <a:ext uri="{FF2B5EF4-FFF2-40B4-BE49-F238E27FC236}">
                <a16:creationId xmlns:a16="http://schemas.microsoft.com/office/drawing/2014/main" id="{607B0EE8-E080-4324-997B-8CE1BB572C1D}"/>
              </a:ext>
            </a:extLst>
          </p:cNvPr>
          <p:cNvSpPr txBox="1"/>
          <p:nvPr/>
        </p:nvSpPr>
        <p:spPr>
          <a:xfrm>
            <a:off x="2254868" y="2684101"/>
            <a:ext cx="272863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PART</a:t>
            </a:r>
            <a:r>
              <a:rPr kumimoji="1" lang="zh-CN" altLang="en-US" sz="44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  </a:t>
            </a:r>
            <a:r>
              <a:rPr kumimoji="1" lang="en-US" altLang="zh-CN" sz="96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02</a:t>
            </a:r>
            <a:endParaRPr kumimoji="1" lang="zh-CN" altLang="en-US" sz="96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endParaRPr>
          </a:p>
        </p:txBody>
      </p:sp>
      <p:sp>
        <p:nvSpPr>
          <p:cNvPr id="18" name="三角形 3">
            <a:extLst>
              <a:ext uri="{FF2B5EF4-FFF2-40B4-BE49-F238E27FC236}">
                <a16:creationId xmlns:a16="http://schemas.microsoft.com/office/drawing/2014/main" id="{F990E14A-4530-457F-BA41-FE7F9F8CD2D6}"/>
              </a:ext>
            </a:extLst>
          </p:cNvPr>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9" name="任意形状 34">
            <a:extLst>
              <a:ext uri="{FF2B5EF4-FFF2-40B4-BE49-F238E27FC236}">
                <a16:creationId xmlns:a16="http://schemas.microsoft.com/office/drawing/2014/main" id="{1AB75A5B-BAC9-44F5-8ADA-FBCB6DAF7F92}"/>
              </a:ext>
            </a:extLst>
          </p:cNvPr>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21" name="文本框 33">
            <a:extLst>
              <a:ext uri="{FF2B5EF4-FFF2-40B4-BE49-F238E27FC236}">
                <a16:creationId xmlns:a16="http://schemas.microsoft.com/office/drawing/2014/main" id="{F1A281EA-98F1-43D0-9544-6FDE0D1884AB}"/>
              </a:ext>
            </a:extLst>
          </p:cNvPr>
          <p:cNvSpPr txBox="1"/>
          <p:nvPr/>
        </p:nvSpPr>
        <p:spPr>
          <a:xfrm>
            <a:off x="5246889" y="2961099"/>
            <a:ext cx="5121910"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ED7D31"/>
                </a:solidFill>
                <a:effectLst/>
                <a:uLnTx/>
                <a:uFillTx/>
                <a:latin typeface="等线" panose="020F0502020204030204"/>
                <a:ea typeface="等线" panose="02010600030101010101" pitchFamily="2" charset="-122"/>
                <a:cs typeface="+mn-ea"/>
                <a:sym typeface="+mn-lt"/>
              </a:rPr>
              <a:t>Functions</a:t>
            </a:r>
          </a:p>
        </p:txBody>
      </p:sp>
    </p:spTree>
    <p:extLst>
      <p:ext uri="{BB962C8B-B14F-4D97-AF65-F5344CB8AC3E}">
        <p14:creationId xmlns:p14="http://schemas.microsoft.com/office/powerpoint/2010/main" val="3345342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312297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9.4 </a:t>
            </a:r>
            <a:r>
              <a:rPr kumimoji="1" lang="en-US" altLang="zh-CN" sz="3600" b="1" dirty="0">
                <a:solidFill>
                  <a:srgbClr val="A5A5A5"/>
                </a:solidFill>
                <a:latin typeface="等线" panose="020F0502020204030204"/>
                <a:ea typeface="等线" panose="02010600030101010101" pitchFamily="2" charset="-122"/>
                <a:cs typeface="+mn-ea"/>
                <a:sym typeface="+mn-lt"/>
              </a:rPr>
              <a:t>Uploading</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94918" y="2398401"/>
            <a:ext cx="11538065" cy="1754326"/>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Users can upload different kinds of files to their blogs. For instance, they may upload their program files for others to download.</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78160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890806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3F41815B-E445-436D-8D45-CEF12BD24287}"/>
              </a:ext>
            </a:extLst>
          </p:cNvPr>
          <p:cNvSpPr txBox="1"/>
          <p:nvPr/>
        </p:nvSpPr>
        <p:spPr>
          <a:xfrm>
            <a:off x="1146545" y="1997839"/>
            <a:ext cx="8765541"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get_file</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Froala</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components in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post.vue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486228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232146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10</a:t>
            </a: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 </a:t>
            </a:r>
            <a:r>
              <a:rPr kumimoji="1" lang="en-US" altLang="zh-CN" sz="3600" b="1" dirty="0">
                <a:solidFill>
                  <a:srgbClr val="A5A5A5"/>
                </a:solidFill>
                <a:latin typeface="等线" panose="020F0502020204030204"/>
                <a:ea typeface="等线" panose="02010600030101010101" pitchFamily="2" charset="-122"/>
                <a:cs typeface="+mn-ea"/>
                <a:sym typeface="+mn-lt"/>
              </a:rPr>
              <a:t>Admin</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653935" y="2558253"/>
            <a:ext cx="11538065" cy="2308324"/>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We also create an administrator account. And in the admin account, we can almost monitor and control everything on the website with the highest right.</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345098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390578" y="162561"/>
            <a:ext cx="13933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78660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ED5AEBED-28F7-4E7E-A4FF-AE709EF13702}"/>
              </a:ext>
            </a:extLst>
          </p:cNvPr>
          <p:cNvSpPr txBox="1"/>
          <p:nvPr/>
        </p:nvSpPr>
        <p:spPr>
          <a:xfrm>
            <a:off x="1192264" y="1933396"/>
            <a:ext cx="846327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admin.site.register</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null</a:t>
            </a:r>
          </a:p>
        </p:txBody>
      </p:sp>
    </p:spTree>
    <p:extLst>
      <p:ext uri="{BB962C8B-B14F-4D97-AF65-F5344CB8AC3E}">
        <p14:creationId xmlns:p14="http://schemas.microsoft.com/office/powerpoint/2010/main" val="126062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529216" y="808892"/>
            <a:ext cx="411843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11. </a:t>
            </a:r>
            <a:r>
              <a:rPr kumimoji="1" lang="en-US" altLang="zh-CN" sz="3600" b="1" dirty="0">
                <a:solidFill>
                  <a:srgbClr val="A5A5A5"/>
                </a:solidFill>
                <a:latin typeface="等线" panose="020F0502020204030204"/>
                <a:ea typeface="等线" panose="02010600030101010101" pitchFamily="2" charset="-122"/>
                <a:cs typeface="+mn-ea"/>
                <a:sym typeface="+mn-lt"/>
              </a:rPr>
              <a:t>Apply to server</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653935" y="2360908"/>
            <a:ext cx="1153806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0070C0"/>
                </a:solidFill>
                <a:latin typeface="等线" panose="020F0502020204030204"/>
                <a:ea typeface="等线" panose="02010600030101010101" pitchFamily="2" charset="-122"/>
                <a:cs typeface="+mn-ea"/>
              </a:rPr>
              <a:t>	We have successfully applied our project on a cloud server, and users can view our website anytime.</a:t>
            </a:r>
            <a:endParaRPr kumimoji="1" lang="zh-CN" altLang="zh-CN" sz="3600" b="1" dirty="0">
              <a:solidFill>
                <a:srgbClr val="0070C0"/>
              </a:solidFill>
              <a:latin typeface="等线" panose="020F0502020204030204"/>
              <a:ea typeface="等线" panose="02010600030101010101" pitchFamily="2" charset="-122"/>
              <a:cs typeface="+mn-ea"/>
            </a:endParaRPr>
          </a:p>
        </p:txBody>
      </p:sp>
      <p:pic>
        <p:nvPicPr>
          <p:cNvPr id="3" name="图片 2">
            <a:extLst>
              <a:ext uri="{FF2B5EF4-FFF2-40B4-BE49-F238E27FC236}">
                <a16:creationId xmlns:a16="http://schemas.microsoft.com/office/drawing/2014/main" id="{3261C43F-CFE7-4C53-8293-4D05A61DC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2087" y="3577119"/>
            <a:ext cx="3162300" cy="1447800"/>
          </a:xfrm>
          <a:prstGeom prst="rect">
            <a:avLst/>
          </a:prstGeom>
        </p:spPr>
      </p:pic>
      <p:pic>
        <p:nvPicPr>
          <p:cNvPr id="5" name="图片 4">
            <a:extLst>
              <a:ext uri="{FF2B5EF4-FFF2-40B4-BE49-F238E27FC236}">
                <a16:creationId xmlns:a16="http://schemas.microsoft.com/office/drawing/2014/main" id="{D9A85548-7D59-4B8C-8708-A9C27610CC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9908" y="3760340"/>
            <a:ext cx="3590925" cy="1276350"/>
          </a:xfrm>
          <a:prstGeom prst="rect">
            <a:avLst/>
          </a:prstGeom>
        </p:spPr>
      </p:pic>
      <p:sp>
        <p:nvSpPr>
          <p:cNvPr id="11" name="文本框 10">
            <a:extLst>
              <a:ext uri="{FF2B5EF4-FFF2-40B4-BE49-F238E27FC236}">
                <a16:creationId xmlns:a16="http://schemas.microsoft.com/office/drawing/2014/main" id="{AF80CD89-8F64-41FB-919B-4DECA69BB8F8}"/>
              </a:ext>
            </a:extLst>
          </p:cNvPr>
          <p:cNvSpPr txBox="1"/>
          <p:nvPr/>
        </p:nvSpPr>
        <p:spPr>
          <a:xfrm>
            <a:off x="5526826" y="4122574"/>
            <a:ext cx="50526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bg1"/>
                </a:solidFill>
                <a:latin typeface="等线" panose="020F0502020204030204"/>
                <a:ea typeface="等线" panose="02010600030101010101" pitchFamily="2" charset="-122"/>
                <a:cs typeface="+mn-ea"/>
                <a:sym typeface="+mn-lt"/>
              </a:rPr>
              <a:t>+</a:t>
            </a:r>
            <a:endParaRPr kumimoji="1" lang="zh-CN" altLang="en-US" sz="3600" b="1" dirty="0">
              <a:solidFill>
                <a:schemeClr val="bg1"/>
              </a:solidFill>
              <a:latin typeface="等线" panose="020F0502020204030204"/>
              <a:ea typeface="等线" panose="02010600030101010101" pitchFamily="2" charset="-122"/>
              <a:cs typeface="+mn-ea"/>
              <a:sym typeface="+mn-lt"/>
            </a:endParaRPr>
          </a:p>
        </p:txBody>
      </p:sp>
      <p:sp>
        <p:nvSpPr>
          <p:cNvPr id="12" name="文本框 11">
            <a:extLst>
              <a:ext uri="{FF2B5EF4-FFF2-40B4-BE49-F238E27FC236}">
                <a16:creationId xmlns:a16="http://schemas.microsoft.com/office/drawing/2014/main" id="{223BA19F-DBE7-452F-B6F3-3E8F8BEE8D94}"/>
              </a:ext>
            </a:extLst>
          </p:cNvPr>
          <p:cNvSpPr txBox="1"/>
          <p:nvPr/>
        </p:nvSpPr>
        <p:spPr>
          <a:xfrm>
            <a:off x="653935" y="5768470"/>
            <a:ext cx="7839005" cy="461665"/>
          </a:xfrm>
          <a:prstGeom prst="rect">
            <a:avLst/>
          </a:prstGeom>
          <a:noFill/>
        </p:spPr>
        <p:txBody>
          <a:bodyPr wrap="none" rtlCol="0">
            <a:spAutoFit/>
          </a:bodyPr>
          <a:lstStyle/>
          <a:p>
            <a:pPr lvl="0">
              <a:defRPr/>
            </a:pPr>
            <a:r>
              <a:rPr kumimoji="1" lang="en-US" altLang="zh-CN" sz="2400" b="1" dirty="0">
                <a:solidFill>
                  <a:srgbClr val="A5A5A5"/>
                </a:solidFill>
                <a:latin typeface="等线" panose="020F0502020204030204"/>
                <a:ea typeface="等线" panose="02010600030101010101" pitchFamily="2" charset="-122"/>
                <a:cs typeface="+mn-ea"/>
                <a:sym typeface="+mn-lt"/>
              </a:rPr>
              <a:t>Click here to have a </a:t>
            </a:r>
            <a:r>
              <a:rPr kumimoji="1" lang="en-US" altLang="zh-CN" sz="2400" b="1" dirty="0">
                <a:solidFill>
                  <a:srgbClr val="A5A5A5"/>
                </a:solidFill>
                <a:cs typeface="+mn-ea"/>
                <a:sym typeface="+mn-lt"/>
              </a:rPr>
              <a:t>fun!:   </a:t>
            </a:r>
            <a:r>
              <a:rPr kumimoji="1" lang="en-US" altLang="zh-CN" sz="2400" b="1" dirty="0">
                <a:solidFill>
                  <a:srgbClr val="A5A5A5"/>
                </a:solidFill>
                <a:cs typeface="+mn-ea"/>
                <a:sym typeface="+mn-lt"/>
                <a:hlinkClick r:id="rId5"/>
              </a:rPr>
              <a:t>http://175.178.34.84/index/ </a:t>
            </a:r>
            <a:endParaRPr kumimoji="1" lang="en-US" altLang="zh-CN" sz="2400" b="1" dirty="0">
              <a:solidFill>
                <a:srgbClr val="A5A5A5"/>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631581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2" name="矩形 1">
            <a:extLst>
              <a:ext uri="{FF2B5EF4-FFF2-40B4-BE49-F238E27FC236}">
                <a16:creationId xmlns:a16="http://schemas.microsoft.com/office/drawing/2014/main" id="{297C49FC-0E7B-4A84-B1C4-4C6A73D9A320}"/>
              </a:ext>
            </a:extLst>
          </p:cNvPr>
          <p:cNvSpPr/>
          <p:nvPr/>
        </p:nvSpPr>
        <p:spPr>
          <a:xfrm>
            <a:off x="4173764" y="808892"/>
            <a:ext cx="4982546" cy="422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7366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435087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12. </a:t>
            </a:r>
            <a:r>
              <a:rPr kumimoji="1" lang="en-US" altLang="zh-CN" sz="3600" b="1" dirty="0">
                <a:solidFill>
                  <a:srgbClr val="A5A5A5"/>
                </a:solidFill>
                <a:latin typeface="等线" panose="020F0502020204030204"/>
                <a:ea typeface="等线" panose="02010600030101010101" pitchFamily="2" charset="-122"/>
                <a:cs typeface="+mn-ea"/>
                <a:sym typeface="+mn-lt"/>
              </a:rPr>
              <a:t>Privacy &amp; Safety</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326967" y="2312032"/>
            <a:ext cx="11538065" cy="2308324"/>
          </a:xfrm>
          <a:prstGeom prst="rect">
            <a:avLst/>
          </a:prstGeom>
          <a:noFill/>
        </p:spPr>
        <p:txBody>
          <a:bodyPr wrap="square" rtlCol="0">
            <a:spAutoFit/>
          </a:bodyPr>
          <a:lstStyle/>
          <a:p>
            <a:pPr>
              <a:defRPr/>
            </a:pPr>
            <a:r>
              <a:rPr kumimoji="1" lang="en-US" altLang="zh-CN" sz="3600" b="1" dirty="0">
                <a:solidFill>
                  <a:srgbClr val="0070C0"/>
                </a:solidFill>
                <a:latin typeface="等线" panose="020F0502020204030204"/>
                <a:ea typeface="等线" panose="02010600030101010101" pitchFamily="2" charset="-122"/>
                <a:cs typeface="+mn-ea"/>
              </a:rPr>
              <a:t>	We try our best to protect the privacy and safety of the website and different users. For instance, we encode all the passwords in the databases, and we also use website storage to restrict strangers' access.</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3820073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262123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Screen shot</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3" name="图片 2">
            <a:extLst>
              <a:ext uri="{FF2B5EF4-FFF2-40B4-BE49-F238E27FC236}">
                <a16:creationId xmlns:a16="http://schemas.microsoft.com/office/drawing/2014/main" id="{5CB41AF6-31AD-4A0E-A19B-D366518E5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251" y="1137138"/>
            <a:ext cx="2264422" cy="5083957"/>
          </a:xfrm>
          <a:prstGeom prst="rect">
            <a:avLst/>
          </a:prstGeom>
        </p:spPr>
      </p:pic>
      <p:pic>
        <p:nvPicPr>
          <p:cNvPr id="4" name="图片 3">
            <a:extLst>
              <a:ext uri="{FF2B5EF4-FFF2-40B4-BE49-F238E27FC236}">
                <a16:creationId xmlns:a16="http://schemas.microsoft.com/office/drawing/2014/main" id="{187B87FF-F9D7-4D69-8A0F-E98748BF8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6048" y="1751929"/>
            <a:ext cx="6641972" cy="3875381"/>
          </a:xfrm>
          <a:prstGeom prst="rect">
            <a:avLst/>
          </a:prstGeom>
        </p:spPr>
      </p:pic>
    </p:spTree>
    <p:extLst>
      <p:ext uri="{BB962C8B-B14F-4D97-AF65-F5344CB8AC3E}">
        <p14:creationId xmlns:p14="http://schemas.microsoft.com/office/powerpoint/2010/main" val="118263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33040" y="176787"/>
            <a:ext cx="279275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dirty="0">
                <a:solidFill>
                  <a:srgbClr val="A5A5A5"/>
                </a:solidFill>
                <a:latin typeface="等线" panose="020F0502020204030204"/>
                <a:ea typeface="等线" panose="02010600030101010101" pitchFamily="2" charset="-122"/>
                <a:cs typeface="+mn-ea"/>
                <a:sym typeface="+mn-lt"/>
              </a:rPr>
              <a:t>List of functions</a:t>
            </a:r>
            <a:endParaRPr kumimoji="1" lang="zh-CN" altLang="en-US" sz="28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1524978" y="846916"/>
            <a:ext cx="31914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 Registration</a:t>
            </a:r>
          </a:p>
        </p:txBody>
      </p:sp>
      <p:sp>
        <p:nvSpPr>
          <p:cNvPr id="44" name="文本框 43">
            <a:extLst>
              <a:ext uri="{FF2B5EF4-FFF2-40B4-BE49-F238E27FC236}">
                <a16:creationId xmlns:a16="http://schemas.microsoft.com/office/drawing/2014/main" id="{5848A609-3BCB-416C-8037-C6252AD36E27}"/>
              </a:ext>
            </a:extLst>
          </p:cNvPr>
          <p:cNvSpPr txBox="1"/>
          <p:nvPr/>
        </p:nvSpPr>
        <p:spPr>
          <a:xfrm>
            <a:off x="1529417" y="1435614"/>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2. Log in</a:t>
            </a:r>
          </a:p>
        </p:txBody>
      </p:sp>
      <p:sp>
        <p:nvSpPr>
          <p:cNvPr id="45" name="文本框 33">
            <a:extLst>
              <a:ext uri="{FF2B5EF4-FFF2-40B4-BE49-F238E27FC236}">
                <a16:creationId xmlns:a16="http://schemas.microsoft.com/office/drawing/2014/main" id="{BF65066F-EF28-4E23-B43D-2D66D93CB436}"/>
              </a:ext>
            </a:extLst>
          </p:cNvPr>
          <p:cNvSpPr txBox="1"/>
          <p:nvPr/>
        </p:nvSpPr>
        <p:spPr>
          <a:xfrm>
            <a:off x="1529417" y="2048987"/>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3. Log out</a:t>
            </a:r>
          </a:p>
        </p:txBody>
      </p:sp>
      <p:sp>
        <p:nvSpPr>
          <p:cNvPr id="49" name="文本框 33">
            <a:extLst>
              <a:ext uri="{FF2B5EF4-FFF2-40B4-BE49-F238E27FC236}">
                <a16:creationId xmlns:a16="http://schemas.microsoft.com/office/drawing/2014/main" id="{AEEF5681-0F5C-426B-835F-787E09F9137B}"/>
              </a:ext>
            </a:extLst>
          </p:cNvPr>
          <p:cNvSpPr txBox="1"/>
          <p:nvPr/>
        </p:nvSpPr>
        <p:spPr>
          <a:xfrm>
            <a:off x="1529417" y="3292188"/>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5. Edit profile</a:t>
            </a:r>
          </a:p>
        </p:txBody>
      </p:sp>
      <p:sp>
        <p:nvSpPr>
          <p:cNvPr id="10" name="文本框 33">
            <a:extLst>
              <a:ext uri="{FF2B5EF4-FFF2-40B4-BE49-F238E27FC236}">
                <a16:creationId xmlns:a16="http://schemas.microsoft.com/office/drawing/2014/main" id="{32EFC8DD-E3FD-4F71-99C7-27964889A1FB}"/>
              </a:ext>
            </a:extLst>
          </p:cNvPr>
          <p:cNvSpPr txBox="1"/>
          <p:nvPr/>
        </p:nvSpPr>
        <p:spPr>
          <a:xfrm>
            <a:off x="1529417" y="3930435"/>
            <a:ext cx="31914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6. Home page</a:t>
            </a:r>
          </a:p>
        </p:txBody>
      </p:sp>
      <p:sp>
        <p:nvSpPr>
          <p:cNvPr id="11" name="文本框 10">
            <a:extLst>
              <a:ext uri="{FF2B5EF4-FFF2-40B4-BE49-F238E27FC236}">
                <a16:creationId xmlns:a16="http://schemas.microsoft.com/office/drawing/2014/main" id="{91D322D9-E4B8-47E4-91AB-84FC99BC9B43}"/>
              </a:ext>
            </a:extLst>
          </p:cNvPr>
          <p:cNvSpPr txBox="1"/>
          <p:nvPr/>
        </p:nvSpPr>
        <p:spPr>
          <a:xfrm>
            <a:off x="1529417" y="4638096"/>
            <a:ext cx="415559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7. Search &amp; Return</a:t>
            </a:r>
          </a:p>
        </p:txBody>
      </p:sp>
      <p:sp>
        <p:nvSpPr>
          <p:cNvPr id="12" name="文本框 33">
            <a:extLst>
              <a:ext uri="{FF2B5EF4-FFF2-40B4-BE49-F238E27FC236}">
                <a16:creationId xmlns:a16="http://schemas.microsoft.com/office/drawing/2014/main" id="{E26E1252-484A-4625-9194-4598999BDC2C}"/>
              </a:ext>
            </a:extLst>
          </p:cNvPr>
          <p:cNvSpPr txBox="1"/>
          <p:nvPr/>
        </p:nvSpPr>
        <p:spPr>
          <a:xfrm>
            <a:off x="1529417" y="5379007"/>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8. Answer</a:t>
            </a:r>
          </a:p>
        </p:txBody>
      </p:sp>
      <p:sp>
        <p:nvSpPr>
          <p:cNvPr id="13" name="文本框 33">
            <a:extLst>
              <a:ext uri="{FF2B5EF4-FFF2-40B4-BE49-F238E27FC236}">
                <a16:creationId xmlns:a16="http://schemas.microsoft.com/office/drawing/2014/main" id="{ABE2D207-5A8A-42DF-BAA7-7EC1A7BB39A4}"/>
              </a:ext>
            </a:extLst>
          </p:cNvPr>
          <p:cNvSpPr txBox="1"/>
          <p:nvPr/>
        </p:nvSpPr>
        <p:spPr>
          <a:xfrm>
            <a:off x="1529416" y="6069705"/>
            <a:ext cx="510414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9. Like &amp; Follow &amp; Favorite</a:t>
            </a:r>
          </a:p>
        </p:txBody>
      </p:sp>
      <p:sp>
        <p:nvSpPr>
          <p:cNvPr id="14" name="文本框 33">
            <a:extLst>
              <a:ext uri="{FF2B5EF4-FFF2-40B4-BE49-F238E27FC236}">
                <a16:creationId xmlns:a16="http://schemas.microsoft.com/office/drawing/2014/main" id="{355E66A4-F9E4-4A6D-ACE1-548C426F22E8}"/>
              </a:ext>
            </a:extLst>
          </p:cNvPr>
          <p:cNvSpPr txBox="1"/>
          <p:nvPr/>
        </p:nvSpPr>
        <p:spPr>
          <a:xfrm>
            <a:off x="6506987" y="463034"/>
            <a:ext cx="436605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10. Raise questions</a:t>
            </a:r>
          </a:p>
        </p:txBody>
      </p:sp>
      <p:sp>
        <p:nvSpPr>
          <p:cNvPr id="15" name="文本框 14">
            <a:extLst>
              <a:ext uri="{FF2B5EF4-FFF2-40B4-BE49-F238E27FC236}">
                <a16:creationId xmlns:a16="http://schemas.microsoft.com/office/drawing/2014/main" id="{3C7F1CE2-E1C1-4E88-9964-EF79DC939268}"/>
              </a:ext>
            </a:extLst>
          </p:cNvPr>
          <p:cNvSpPr txBox="1"/>
          <p:nvPr/>
        </p:nvSpPr>
        <p:spPr>
          <a:xfrm>
            <a:off x="7155375" y="1154070"/>
            <a:ext cx="436605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10.1 Basic information</a:t>
            </a:r>
          </a:p>
        </p:txBody>
      </p:sp>
      <p:sp>
        <p:nvSpPr>
          <p:cNvPr id="16" name="文本框 33">
            <a:extLst>
              <a:ext uri="{FF2B5EF4-FFF2-40B4-BE49-F238E27FC236}">
                <a16:creationId xmlns:a16="http://schemas.microsoft.com/office/drawing/2014/main" id="{C0E8AC60-600A-4794-845D-6F83E683FB0D}"/>
              </a:ext>
            </a:extLst>
          </p:cNvPr>
          <p:cNvSpPr txBox="1"/>
          <p:nvPr/>
        </p:nvSpPr>
        <p:spPr>
          <a:xfrm>
            <a:off x="7155375" y="1894981"/>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10.2 Text edition</a:t>
            </a:r>
          </a:p>
        </p:txBody>
      </p:sp>
      <p:sp>
        <p:nvSpPr>
          <p:cNvPr id="17" name="文本框 33">
            <a:extLst>
              <a:ext uri="{FF2B5EF4-FFF2-40B4-BE49-F238E27FC236}">
                <a16:creationId xmlns:a16="http://schemas.microsoft.com/office/drawing/2014/main" id="{1721E0B7-31F6-43E8-9C13-FFDE2A5C1BFC}"/>
              </a:ext>
            </a:extLst>
          </p:cNvPr>
          <p:cNvSpPr txBox="1"/>
          <p:nvPr/>
        </p:nvSpPr>
        <p:spPr>
          <a:xfrm>
            <a:off x="7136228" y="2613495"/>
            <a:ext cx="474457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10.3 Online compiling</a:t>
            </a:r>
          </a:p>
        </p:txBody>
      </p:sp>
      <p:sp>
        <p:nvSpPr>
          <p:cNvPr id="18" name="文本框 33">
            <a:extLst>
              <a:ext uri="{FF2B5EF4-FFF2-40B4-BE49-F238E27FC236}">
                <a16:creationId xmlns:a16="http://schemas.microsoft.com/office/drawing/2014/main" id="{013CEC74-06A1-4DE7-AF12-4E76FDE8AA1A}"/>
              </a:ext>
            </a:extLst>
          </p:cNvPr>
          <p:cNvSpPr txBox="1"/>
          <p:nvPr/>
        </p:nvSpPr>
        <p:spPr>
          <a:xfrm>
            <a:off x="7136228" y="3292188"/>
            <a:ext cx="319141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10.4 Uploading</a:t>
            </a:r>
          </a:p>
        </p:txBody>
      </p:sp>
      <p:sp>
        <p:nvSpPr>
          <p:cNvPr id="19" name="文本框 18">
            <a:extLst>
              <a:ext uri="{FF2B5EF4-FFF2-40B4-BE49-F238E27FC236}">
                <a16:creationId xmlns:a16="http://schemas.microsoft.com/office/drawing/2014/main" id="{E9769FEA-29D8-431E-9D92-039E85C614DB}"/>
              </a:ext>
            </a:extLst>
          </p:cNvPr>
          <p:cNvSpPr txBox="1"/>
          <p:nvPr/>
        </p:nvSpPr>
        <p:spPr>
          <a:xfrm>
            <a:off x="6506988" y="3911365"/>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11. Admin</a:t>
            </a:r>
          </a:p>
        </p:txBody>
      </p:sp>
      <p:sp>
        <p:nvSpPr>
          <p:cNvPr id="20" name="文本框 33">
            <a:extLst>
              <a:ext uri="{FF2B5EF4-FFF2-40B4-BE49-F238E27FC236}">
                <a16:creationId xmlns:a16="http://schemas.microsoft.com/office/drawing/2014/main" id="{D569C5E9-EE7D-4F2C-9A48-2A18029AC189}"/>
              </a:ext>
            </a:extLst>
          </p:cNvPr>
          <p:cNvSpPr txBox="1"/>
          <p:nvPr/>
        </p:nvSpPr>
        <p:spPr>
          <a:xfrm>
            <a:off x="6506987" y="4652276"/>
            <a:ext cx="41555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12. Apply to server</a:t>
            </a:r>
          </a:p>
        </p:txBody>
      </p:sp>
      <p:sp>
        <p:nvSpPr>
          <p:cNvPr id="21" name="文本框 33">
            <a:extLst>
              <a:ext uri="{FF2B5EF4-FFF2-40B4-BE49-F238E27FC236}">
                <a16:creationId xmlns:a16="http://schemas.microsoft.com/office/drawing/2014/main" id="{73D025C1-C211-48D6-85DC-D1A4CEC45766}"/>
              </a:ext>
            </a:extLst>
          </p:cNvPr>
          <p:cNvSpPr txBox="1"/>
          <p:nvPr/>
        </p:nvSpPr>
        <p:spPr>
          <a:xfrm>
            <a:off x="6506988" y="5342974"/>
            <a:ext cx="47445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13. Privacy &amp; Safety</a:t>
            </a:r>
          </a:p>
        </p:txBody>
      </p:sp>
      <p:sp>
        <p:nvSpPr>
          <p:cNvPr id="22" name="文本框 33">
            <a:extLst>
              <a:ext uri="{FF2B5EF4-FFF2-40B4-BE49-F238E27FC236}">
                <a16:creationId xmlns:a16="http://schemas.microsoft.com/office/drawing/2014/main" id="{A52DE7FC-AD99-49F1-98E6-F5D22AD021D0}"/>
              </a:ext>
            </a:extLst>
          </p:cNvPr>
          <p:cNvSpPr txBox="1"/>
          <p:nvPr/>
        </p:nvSpPr>
        <p:spPr>
          <a:xfrm>
            <a:off x="6495294" y="6053252"/>
            <a:ext cx="520902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14. Frontend optimization</a:t>
            </a:r>
          </a:p>
        </p:txBody>
      </p:sp>
      <p:sp>
        <p:nvSpPr>
          <p:cNvPr id="23" name="文本框 33">
            <a:extLst>
              <a:ext uri="{FF2B5EF4-FFF2-40B4-BE49-F238E27FC236}">
                <a16:creationId xmlns:a16="http://schemas.microsoft.com/office/drawing/2014/main" id="{A1D67BAA-F705-4237-8F0E-A5E1EA791941}"/>
              </a:ext>
            </a:extLst>
          </p:cNvPr>
          <p:cNvSpPr txBox="1"/>
          <p:nvPr/>
        </p:nvSpPr>
        <p:spPr>
          <a:xfrm>
            <a:off x="1529417" y="2628366"/>
            <a:ext cx="342441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4. Forget Password</a:t>
            </a:r>
          </a:p>
        </p:txBody>
      </p:sp>
    </p:spTree>
    <p:extLst>
      <p:ext uri="{BB962C8B-B14F-4D97-AF65-F5344CB8AC3E}">
        <p14:creationId xmlns:p14="http://schemas.microsoft.com/office/powerpoint/2010/main" val="21372425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8" name="文本框 7">
            <a:extLst>
              <a:ext uri="{FF2B5EF4-FFF2-40B4-BE49-F238E27FC236}">
                <a16:creationId xmlns:a16="http://schemas.microsoft.com/office/drawing/2014/main" id="{4E23651F-0101-47EA-86EA-32078AA19C9E}"/>
              </a:ext>
            </a:extLst>
          </p:cNvPr>
          <p:cNvSpPr txBox="1"/>
          <p:nvPr/>
        </p:nvSpPr>
        <p:spPr>
          <a:xfrm>
            <a:off x="1265417" y="1796512"/>
            <a:ext cx="5468164" cy="286232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Backend: Login()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Frontend: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sessionStorage</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4044026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570220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13. </a:t>
            </a:r>
            <a:r>
              <a:rPr kumimoji="1" lang="en-US" altLang="zh-CN" sz="3600" b="1" dirty="0">
                <a:solidFill>
                  <a:srgbClr val="A5A5A5"/>
                </a:solidFill>
                <a:latin typeface="等线" panose="020F0502020204030204"/>
                <a:ea typeface="等线" panose="02010600030101010101" pitchFamily="2" charset="-122"/>
                <a:cs typeface="+mn-ea"/>
                <a:sym typeface="+mn-lt"/>
              </a:rPr>
              <a:t>Frontend Optimization</a:t>
            </a:r>
            <a:endParaRPr kumimoji="1" lang="zh-CN" altLang="en-US" sz="3600" b="1" dirty="0">
              <a:solidFill>
                <a:srgbClr val="A5A5A5"/>
              </a:solidFill>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409263" y="1559439"/>
            <a:ext cx="11538065" cy="45243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0070C0"/>
                </a:solidFill>
                <a:latin typeface="等线" panose="020F0502020204030204"/>
                <a:ea typeface="等线" panose="02010600030101010101" pitchFamily="2" charset="-122"/>
                <a:cs typeface="+mn-ea"/>
              </a:rPr>
              <a:t>	To enhance the usage experience, we spent a lot on optimizing the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0070C0"/>
                </a:solidFill>
                <a:latin typeface="等线" panose="020F0502020204030204"/>
                <a:ea typeface="等线" panose="02010600030101010101" pitchFamily="2" charset="-122"/>
                <a:cs typeface="+mn-ea"/>
              </a:rPr>
              <a:t>	For example, we have designed the powerful and elegant text editor and code editor. It supports and encourage users to write their comment and code on our front-end webpage without a local complier. So Users could edit their idea and encode their program even in an </a:t>
            </a:r>
            <a:r>
              <a:rPr kumimoji="1" lang="en-US" altLang="zh-CN" sz="3600" b="1" dirty="0" err="1">
                <a:solidFill>
                  <a:srgbClr val="0070C0"/>
                </a:solidFill>
                <a:latin typeface="等线" panose="020F0502020204030204"/>
                <a:ea typeface="等线" panose="02010600030101010101" pitchFamily="2" charset="-122"/>
                <a:cs typeface="+mn-ea"/>
              </a:rPr>
              <a:t>Ipad</a:t>
            </a:r>
            <a:r>
              <a:rPr kumimoji="1" lang="en-US" altLang="zh-CN" sz="3600" b="1" dirty="0">
                <a:solidFill>
                  <a:srgbClr val="0070C0"/>
                </a:solidFill>
                <a:latin typeface="等线" panose="020F0502020204030204"/>
                <a:ea typeface="等线" panose="02010600030101010101" pitchFamily="2" charset="-122"/>
                <a:cs typeface="+mn-ea"/>
              </a:rPr>
              <a:t> or  a phone.</a:t>
            </a:r>
            <a:endParaRPr kumimoji="1" lang="zh-CN" altLang="zh-CN" sz="3600" b="1" dirty="0">
              <a:solidFill>
                <a:srgbClr val="0070C0"/>
              </a:solidFill>
              <a:latin typeface="等线" panose="020F0502020204030204"/>
              <a:ea typeface="等线" panose="02010600030101010101" pitchFamily="2" charset="-122"/>
              <a:cs typeface="+mn-ea"/>
            </a:endParaRPr>
          </a:p>
        </p:txBody>
      </p:sp>
    </p:spTree>
    <p:extLst>
      <p:ext uri="{BB962C8B-B14F-4D97-AF65-F5344CB8AC3E}">
        <p14:creationId xmlns:p14="http://schemas.microsoft.com/office/powerpoint/2010/main" val="3187678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E9E74F7-D07D-4568-993D-7A053C93D4D9}"/>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4" name="矩形 13">
            <a:extLst>
              <a:ext uri="{FF2B5EF4-FFF2-40B4-BE49-F238E27FC236}">
                <a16:creationId xmlns:a16="http://schemas.microsoft.com/office/drawing/2014/main" id="{870672A6-C9A1-4CA1-BF97-ECD4959F2A17}"/>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15" name="图片 14">
            <a:extLst>
              <a:ext uri="{FF2B5EF4-FFF2-40B4-BE49-F238E27FC236}">
                <a16:creationId xmlns:a16="http://schemas.microsoft.com/office/drawing/2014/main" id="{8179A511-7D4E-40E4-809C-EECF480B251F}"/>
              </a:ext>
            </a:extLst>
          </p:cNvPr>
          <p:cNvPicPr>
            <a:picLocks noChangeAspect="1"/>
          </p:cNvPicPr>
          <p:nvPr/>
        </p:nvPicPr>
        <p:blipFill>
          <a:blip r:embed="rId2" cstate="screen"/>
          <a:stretch>
            <a:fillRect/>
          </a:stretch>
        </p:blipFill>
        <p:spPr>
          <a:xfrm>
            <a:off x="1864360" y="1137138"/>
            <a:ext cx="8463280" cy="4540246"/>
          </a:xfrm>
          <a:prstGeom prst="rect">
            <a:avLst/>
          </a:prstGeom>
        </p:spPr>
      </p:pic>
      <p:sp>
        <p:nvSpPr>
          <p:cNvPr id="16" name="矩形 15">
            <a:extLst>
              <a:ext uri="{FF2B5EF4-FFF2-40B4-BE49-F238E27FC236}">
                <a16:creationId xmlns:a16="http://schemas.microsoft.com/office/drawing/2014/main" id="{9BFBEEAD-A239-49EA-BFEF-02EF175C7887}"/>
              </a:ext>
            </a:extLst>
          </p:cNvPr>
          <p:cNvSpPr/>
          <p:nvPr/>
        </p:nvSpPr>
        <p:spPr>
          <a:xfrm>
            <a:off x="0" y="0"/>
            <a:ext cx="12192000" cy="6858000"/>
          </a:xfrm>
          <a:prstGeom prst="rect">
            <a:avLst/>
          </a:prstGeom>
          <a:gradFill flip="none" rotWithShape="1">
            <a:gsLst>
              <a:gs pos="0">
                <a:srgbClr val="272727">
                  <a:alpha val="3100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7" name="文本框 16">
            <a:extLst>
              <a:ext uri="{FF2B5EF4-FFF2-40B4-BE49-F238E27FC236}">
                <a16:creationId xmlns:a16="http://schemas.microsoft.com/office/drawing/2014/main" id="{607B0EE8-E080-4324-997B-8CE1BB572C1D}"/>
              </a:ext>
            </a:extLst>
          </p:cNvPr>
          <p:cNvSpPr txBox="1"/>
          <p:nvPr/>
        </p:nvSpPr>
        <p:spPr>
          <a:xfrm>
            <a:off x="2254868" y="2684101"/>
            <a:ext cx="272863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PART</a:t>
            </a:r>
            <a:r>
              <a:rPr kumimoji="1" lang="zh-CN" altLang="en-US" sz="44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  </a:t>
            </a:r>
            <a:r>
              <a:rPr kumimoji="1" lang="en-US" altLang="zh-CN" sz="96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03</a:t>
            </a:r>
            <a:endParaRPr kumimoji="1" lang="zh-CN" altLang="en-US" sz="96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endParaRPr>
          </a:p>
        </p:txBody>
      </p:sp>
      <p:sp>
        <p:nvSpPr>
          <p:cNvPr id="18" name="三角形 3">
            <a:extLst>
              <a:ext uri="{FF2B5EF4-FFF2-40B4-BE49-F238E27FC236}">
                <a16:creationId xmlns:a16="http://schemas.microsoft.com/office/drawing/2014/main" id="{F990E14A-4530-457F-BA41-FE7F9F8CD2D6}"/>
              </a:ext>
            </a:extLst>
          </p:cNvPr>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9" name="任意形状 34">
            <a:extLst>
              <a:ext uri="{FF2B5EF4-FFF2-40B4-BE49-F238E27FC236}">
                <a16:creationId xmlns:a16="http://schemas.microsoft.com/office/drawing/2014/main" id="{1AB75A5B-BAC9-44F5-8ADA-FBCB6DAF7F92}"/>
              </a:ext>
            </a:extLst>
          </p:cNvPr>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21" name="文本框 33">
            <a:extLst>
              <a:ext uri="{FF2B5EF4-FFF2-40B4-BE49-F238E27FC236}">
                <a16:creationId xmlns:a16="http://schemas.microsoft.com/office/drawing/2014/main" id="{F1A281EA-98F1-43D0-9544-6FDE0D1884AB}"/>
              </a:ext>
            </a:extLst>
          </p:cNvPr>
          <p:cNvSpPr txBox="1"/>
          <p:nvPr/>
        </p:nvSpPr>
        <p:spPr>
          <a:xfrm>
            <a:off x="5246889" y="2961099"/>
            <a:ext cx="5121910"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6000">
                <a:solidFill>
                  <a:srgbClr val="ED7D31"/>
                </a:solidFill>
                <a:latin typeface="等线" panose="020F0502020204030204"/>
                <a:ea typeface="等线" panose="02010600030101010101" pitchFamily="2" charset="-122"/>
                <a:cs typeface="+mn-ea"/>
                <a:sym typeface="+mn-lt"/>
              </a:rPr>
              <a:t>Testing</a:t>
            </a:r>
            <a:endParaRPr kumimoji="0" lang="en-US" altLang="zh-CN" sz="6000" b="1" i="0" u="none" strike="noStrike" kern="1200" cap="none" spc="0" normalizeH="0" baseline="0" noProof="0" dirty="0">
              <a:ln>
                <a:noFill/>
              </a:ln>
              <a:solidFill>
                <a:srgbClr val="ED7D31"/>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1544958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0" name="文本框 39">
            <a:extLst>
              <a:ext uri="{FF2B5EF4-FFF2-40B4-BE49-F238E27FC236}">
                <a16:creationId xmlns:a16="http://schemas.microsoft.com/office/drawing/2014/main" id="{3011453C-6D35-4A63-8984-98A10F3CEB60}"/>
              </a:ext>
            </a:extLst>
          </p:cNvPr>
          <p:cNvSpPr txBox="1"/>
          <p:nvPr/>
        </p:nvSpPr>
        <p:spPr>
          <a:xfrm>
            <a:off x="145620" y="157480"/>
            <a:ext cx="171874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Testing</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562495" y="960622"/>
            <a:ext cx="11538065"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dirty="0">
                <a:solidFill>
                  <a:srgbClr val="0070C0"/>
                </a:solidFill>
                <a:latin typeface="等线" panose="020F0502020204030204"/>
                <a:ea typeface="等线" panose="02010600030101010101" pitchFamily="2" charset="-122"/>
                <a:cs typeface="+mn-ea"/>
              </a:rPr>
              <a:t>To ensure the correctness of our website, we conduct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dirty="0">
                <a:solidFill>
                  <a:srgbClr val="0070C0"/>
                </a:solidFill>
                <a:latin typeface="等线" panose="020F0502020204030204"/>
                <a:ea typeface="等线" panose="02010600030101010101" pitchFamily="2" charset="-122"/>
                <a:cs typeface="+mn-ea"/>
              </a:rPr>
              <a:t>	Unit-testing,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dirty="0">
                <a:solidFill>
                  <a:srgbClr val="0070C0"/>
                </a:solidFill>
                <a:latin typeface="等线" panose="020F0502020204030204"/>
                <a:ea typeface="等线" panose="02010600030101010101" pitchFamily="2" charset="-122"/>
                <a:cs typeface="+mn-ea"/>
              </a:rPr>
              <a:t>	Component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1" dirty="0">
                <a:solidFill>
                  <a:srgbClr val="0070C0"/>
                </a:solidFill>
                <a:latin typeface="等线" panose="020F0502020204030204"/>
                <a:ea typeface="等线" panose="02010600030101010101" pitchFamily="2" charset="-122"/>
                <a:cs typeface="+mn-ea"/>
              </a:rPr>
              <a:t>	System-testing.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800" b="1" dirty="0">
              <a:solidFill>
                <a:srgbClr val="0070C0"/>
              </a:solidFill>
              <a:latin typeface="等线" panose="020F0502020204030204"/>
              <a:ea typeface="等线" panose="02010600030101010101" pitchFamily="2" charset="-122"/>
              <a:cs typeface="+mn-ea"/>
            </a:endParaRPr>
          </a:p>
          <a:p>
            <a:pPr lvl="0">
              <a:defRPr/>
            </a:pPr>
            <a:r>
              <a:rPr kumimoji="1" lang="en-US" altLang="zh-CN" sz="2800" b="1" dirty="0">
                <a:solidFill>
                  <a:srgbClr val="0070C0"/>
                </a:solidFill>
                <a:latin typeface="等线" panose="020F0502020204030204"/>
                <a:ea typeface="等线" panose="02010600030101010101" pitchFamily="2" charset="-122"/>
                <a:cs typeface="+mn-ea"/>
                <a:sym typeface="+mn-lt"/>
              </a:rPr>
              <a:t>For the submitted version of code, our program pass all the suites.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3200" b="1" dirty="0">
              <a:solidFill>
                <a:srgbClr val="4472C4"/>
              </a:solidFill>
              <a:effectLst>
                <a:outerShdw blurRad="50800" dist="76200" dir="18900000" algn="bl" rotWithShape="0">
                  <a:prstClr val="black">
                    <a:alpha val="40000"/>
                  </a:prstClr>
                </a:outerShdw>
              </a:effectLst>
              <a:latin typeface="等线" panose="020F0502020204030204"/>
              <a:ea typeface="等线" panose="02010600030101010101" pitchFamily="2" charset="-122"/>
              <a:cs typeface="+mn-ea"/>
            </a:endParaRPr>
          </a:p>
        </p:txBody>
      </p:sp>
      <p:pic>
        <p:nvPicPr>
          <p:cNvPr id="3" name="图片 2">
            <a:extLst>
              <a:ext uri="{FF2B5EF4-FFF2-40B4-BE49-F238E27FC236}">
                <a16:creationId xmlns:a16="http://schemas.microsoft.com/office/drawing/2014/main" id="{713C068F-8DF6-4B31-B8D0-70A277941C6B}"/>
              </a:ext>
            </a:extLst>
          </p:cNvPr>
          <p:cNvPicPr>
            <a:picLocks noChangeAspect="1"/>
          </p:cNvPicPr>
          <p:nvPr/>
        </p:nvPicPr>
        <p:blipFill>
          <a:blip r:embed="rId2"/>
          <a:stretch>
            <a:fillRect/>
          </a:stretch>
        </p:blipFill>
        <p:spPr>
          <a:xfrm>
            <a:off x="49100" y="3932867"/>
            <a:ext cx="12100560" cy="1466976"/>
          </a:xfrm>
          <a:prstGeom prst="rect">
            <a:avLst/>
          </a:prstGeom>
        </p:spPr>
      </p:pic>
      <p:sp>
        <p:nvSpPr>
          <p:cNvPr id="9" name="文本框 33">
            <a:extLst>
              <a:ext uri="{FF2B5EF4-FFF2-40B4-BE49-F238E27FC236}">
                <a16:creationId xmlns:a16="http://schemas.microsoft.com/office/drawing/2014/main" id="{3BC59FD7-18DD-443A-AD4B-BDBC6038FF2C}"/>
              </a:ext>
            </a:extLst>
          </p:cNvPr>
          <p:cNvSpPr txBox="1"/>
          <p:nvPr/>
        </p:nvSpPr>
        <p:spPr>
          <a:xfrm>
            <a:off x="49100" y="5481879"/>
            <a:ext cx="11822693" cy="830997"/>
          </a:xfrm>
          <a:prstGeom prst="rect">
            <a:avLst/>
          </a:prstGeom>
          <a:noFill/>
        </p:spPr>
        <p:txBody>
          <a:bodyPr wrap="square" rtlCol="0">
            <a:spAutoFit/>
          </a:bodyPr>
          <a:lstStyle/>
          <a:p>
            <a:pPr lvl="0">
              <a:defRPr/>
            </a:pPr>
            <a:r>
              <a:rPr kumimoji="1" lang="en-US" altLang="zh-CN" sz="2400" b="1" dirty="0">
                <a:solidFill>
                  <a:srgbClr val="A5A5A5"/>
                </a:solidFill>
                <a:latin typeface="等线" panose="020F0502020204030204"/>
                <a:ea typeface="等线" panose="02010600030101010101" pitchFamily="2" charset="-122"/>
                <a:cs typeface="+mn-ea"/>
              </a:rPr>
              <a:t>run </a:t>
            </a:r>
            <a:r>
              <a:rPr kumimoji="1" lang="en-US" altLang="zh-CN" sz="2400" b="1" dirty="0">
                <a:solidFill>
                  <a:srgbClr val="A5A5A5"/>
                </a:solidFill>
                <a:latin typeface="等线" panose="020F0502020204030204"/>
                <a:ea typeface="等线" panose="02010600030101010101" pitchFamily="2" charset="-122"/>
                <a:cs typeface="+mn-ea"/>
                <a:hlinkClick r:id="rId3"/>
              </a:rPr>
              <a:t>http://175.178.34.84/api/testing</a:t>
            </a:r>
            <a:r>
              <a:rPr kumimoji="1" lang="en-US" altLang="zh-CN" sz="2400" b="1" dirty="0">
                <a:solidFill>
                  <a:srgbClr val="A5A5A5"/>
                </a:solidFill>
                <a:latin typeface="等线" panose="020F0502020204030204"/>
                <a:ea typeface="等线" panose="02010600030101010101" pitchFamily="2" charset="-122"/>
                <a:cs typeface="+mn-ea"/>
              </a:rPr>
              <a:t>, wait for its automatic testing, and the test result will be returned </a:t>
            </a:r>
          </a:p>
        </p:txBody>
      </p:sp>
    </p:spTree>
    <p:extLst>
      <p:ext uri="{BB962C8B-B14F-4D97-AF65-F5344CB8AC3E}">
        <p14:creationId xmlns:p14="http://schemas.microsoft.com/office/powerpoint/2010/main" val="265547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0" name="文本框 39">
            <a:extLst>
              <a:ext uri="{FF2B5EF4-FFF2-40B4-BE49-F238E27FC236}">
                <a16:creationId xmlns:a16="http://schemas.microsoft.com/office/drawing/2014/main" id="{3011453C-6D35-4A63-8984-98A10F3CEB60}"/>
              </a:ext>
            </a:extLst>
          </p:cNvPr>
          <p:cNvSpPr txBox="1"/>
          <p:nvPr/>
        </p:nvSpPr>
        <p:spPr>
          <a:xfrm>
            <a:off x="145620" y="157480"/>
            <a:ext cx="474521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Testing – Unit Testing</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2" name="图片 1">
            <a:extLst>
              <a:ext uri="{FF2B5EF4-FFF2-40B4-BE49-F238E27FC236}">
                <a16:creationId xmlns:a16="http://schemas.microsoft.com/office/drawing/2014/main" id="{4B1059A4-B30F-4DC4-897D-7309FC97AC55}"/>
              </a:ext>
            </a:extLst>
          </p:cNvPr>
          <p:cNvPicPr>
            <a:picLocks noChangeAspect="1"/>
          </p:cNvPicPr>
          <p:nvPr/>
        </p:nvPicPr>
        <p:blipFill rotWithShape="1">
          <a:blip r:embed="rId2"/>
          <a:srcRect r="33951"/>
          <a:stretch/>
        </p:blipFill>
        <p:spPr>
          <a:xfrm>
            <a:off x="145620" y="973015"/>
            <a:ext cx="5518106" cy="5000352"/>
          </a:xfrm>
          <a:prstGeom prst="rect">
            <a:avLst/>
          </a:prstGeom>
        </p:spPr>
      </p:pic>
      <p:sp>
        <p:nvSpPr>
          <p:cNvPr id="9" name="文本框 8">
            <a:extLst>
              <a:ext uri="{FF2B5EF4-FFF2-40B4-BE49-F238E27FC236}">
                <a16:creationId xmlns:a16="http://schemas.microsoft.com/office/drawing/2014/main" id="{2D85FED6-81A1-48E0-81BC-2429BB7CC34F}"/>
              </a:ext>
            </a:extLst>
          </p:cNvPr>
          <p:cNvSpPr txBox="1"/>
          <p:nvPr/>
        </p:nvSpPr>
        <p:spPr>
          <a:xfrm>
            <a:off x="5815187" y="1437859"/>
            <a:ext cx="5559535" cy="206210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dirty="0">
                <a:solidFill>
                  <a:srgbClr val="0070C0"/>
                </a:solidFill>
                <a:latin typeface="等线" panose="020F0502020204030204"/>
                <a:ea typeface="等线" panose="02010600030101010101" pitchFamily="2" charset="-122"/>
                <a:cs typeface="+mn-ea"/>
                <a:sym typeface="+mn-lt"/>
              </a:rPr>
              <a:t>We test our program via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dirty="0">
                <a:solidFill>
                  <a:srgbClr val="0070C0"/>
                </a:solidFill>
                <a:latin typeface="等线" panose="020F0502020204030204"/>
                <a:ea typeface="等线" panose="02010600030101010101" pitchFamily="2" charset="-122"/>
                <a:cs typeface="+mn-ea"/>
                <a:sym typeface="+mn-lt"/>
              </a:rPr>
              <a:t>test suite composed of 19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dirty="0">
                <a:solidFill>
                  <a:srgbClr val="0070C0"/>
                </a:solidFill>
                <a:latin typeface="等线" panose="020F0502020204030204"/>
                <a:ea typeface="等线" panose="02010600030101010101" pitchFamily="2" charset="-122"/>
                <a:cs typeface="+mn-ea"/>
                <a:sym typeface="+mn-lt"/>
              </a:rPr>
              <a:t>test files with overall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dirty="0">
                <a:solidFill>
                  <a:srgbClr val="0070C0"/>
                </a:solidFill>
                <a:latin typeface="等线" panose="020F0502020204030204"/>
                <a:ea typeface="等线" panose="02010600030101010101" pitchFamily="2" charset="-122"/>
                <a:cs typeface="+mn-ea"/>
                <a:sym typeface="+mn-lt"/>
              </a:rPr>
              <a:t>70+ test cases. </a:t>
            </a:r>
          </a:p>
        </p:txBody>
      </p:sp>
      <p:sp>
        <p:nvSpPr>
          <p:cNvPr id="10" name="文本框 9">
            <a:extLst>
              <a:ext uri="{FF2B5EF4-FFF2-40B4-BE49-F238E27FC236}">
                <a16:creationId xmlns:a16="http://schemas.microsoft.com/office/drawing/2014/main" id="{473B87F9-2147-477E-9E0A-311CDEB7B879}"/>
              </a:ext>
            </a:extLst>
          </p:cNvPr>
          <p:cNvSpPr txBox="1"/>
          <p:nvPr/>
        </p:nvSpPr>
        <p:spPr>
          <a:xfrm>
            <a:off x="5815187" y="5316158"/>
            <a:ext cx="44999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A5A5A5"/>
                </a:solidFill>
                <a:latin typeface="等线" panose="020F0502020204030204"/>
                <a:ea typeface="等线" panose="02010600030101010101" pitchFamily="2" charset="-122"/>
                <a:cs typeface="+mn-ea"/>
                <a:sym typeface="+mn-lt"/>
              </a:rPr>
              <a:t>Click here to refer our test suit:</a:t>
            </a:r>
          </a:p>
        </p:txBody>
      </p:sp>
      <p:sp>
        <p:nvSpPr>
          <p:cNvPr id="11" name="文本框 10">
            <a:extLst>
              <a:ext uri="{FF2B5EF4-FFF2-40B4-BE49-F238E27FC236}">
                <a16:creationId xmlns:a16="http://schemas.microsoft.com/office/drawing/2014/main" id="{C4B4D46D-1798-44A8-B707-9C1452ABE6A3}"/>
              </a:ext>
            </a:extLst>
          </p:cNvPr>
          <p:cNvSpPr txBox="1"/>
          <p:nvPr/>
        </p:nvSpPr>
        <p:spPr>
          <a:xfrm>
            <a:off x="6103411" y="5962793"/>
            <a:ext cx="5820824" cy="461665"/>
          </a:xfrm>
          <a:prstGeom prst="rect">
            <a:avLst/>
          </a:prstGeom>
          <a:noFill/>
        </p:spPr>
        <p:txBody>
          <a:bodyPr wrap="none" rtlCol="0">
            <a:spAutoFit/>
          </a:bodyPr>
          <a:lstStyle/>
          <a:p>
            <a:pPr lvl="0">
              <a:defRPr/>
            </a:pPr>
            <a:r>
              <a:rPr kumimoji="1" lang="en-US" altLang="zh-CN" sz="2400" b="1" dirty="0">
                <a:solidFill>
                  <a:srgbClr val="A5A5A5"/>
                </a:solidFill>
                <a:cs typeface="+mn-ea"/>
                <a:sym typeface="+mn-lt"/>
                <a:hlinkClick r:id="rId3"/>
              </a:rPr>
              <a:t>http://175.178.34.84/fs/Unit_Testing.zip</a:t>
            </a:r>
            <a:endParaRPr kumimoji="1" lang="en-US" altLang="zh-CN" sz="2400" b="1" dirty="0">
              <a:solidFill>
                <a:srgbClr val="A5A5A5"/>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2435395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40" name="文本框 39">
            <a:extLst>
              <a:ext uri="{FF2B5EF4-FFF2-40B4-BE49-F238E27FC236}">
                <a16:creationId xmlns:a16="http://schemas.microsoft.com/office/drawing/2014/main" id="{3011453C-6D35-4A63-8984-98A10F3CEB60}"/>
              </a:ext>
            </a:extLst>
          </p:cNvPr>
          <p:cNvSpPr txBox="1"/>
          <p:nvPr/>
        </p:nvSpPr>
        <p:spPr>
          <a:xfrm>
            <a:off x="145620" y="157480"/>
            <a:ext cx="6340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Testing – Component Testing</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3" name="图片 2">
            <a:extLst>
              <a:ext uri="{FF2B5EF4-FFF2-40B4-BE49-F238E27FC236}">
                <a16:creationId xmlns:a16="http://schemas.microsoft.com/office/drawing/2014/main" id="{9D4D30CD-646F-47B3-A8EF-DF98847A4D0A}"/>
              </a:ext>
            </a:extLst>
          </p:cNvPr>
          <p:cNvPicPr>
            <a:picLocks noChangeAspect="1"/>
          </p:cNvPicPr>
          <p:nvPr/>
        </p:nvPicPr>
        <p:blipFill rotWithShape="1">
          <a:blip r:embed="rId2"/>
          <a:srcRect r="22949"/>
          <a:stretch/>
        </p:blipFill>
        <p:spPr>
          <a:xfrm>
            <a:off x="211343" y="1171884"/>
            <a:ext cx="5499086" cy="3080248"/>
          </a:xfrm>
          <a:prstGeom prst="rect">
            <a:avLst/>
          </a:prstGeom>
        </p:spPr>
      </p:pic>
      <p:sp>
        <p:nvSpPr>
          <p:cNvPr id="12" name="文本框 11">
            <a:extLst>
              <a:ext uri="{FF2B5EF4-FFF2-40B4-BE49-F238E27FC236}">
                <a16:creationId xmlns:a16="http://schemas.microsoft.com/office/drawing/2014/main" id="{3BE4D2F4-5BB7-40BA-BD84-38CE44264B81}"/>
              </a:ext>
            </a:extLst>
          </p:cNvPr>
          <p:cNvSpPr txBox="1"/>
          <p:nvPr/>
        </p:nvSpPr>
        <p:spPr>
          <a:xfrm>
            <a:off x="5815187" y="1664411"/>
            <a:ext cx="562787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Test suite is composed of 6 test files with 10+ test cases.</a:t>
            </a:r>
          </a:p>
        </p:txBody>
      </p:sp>
      <p:sp>
        <p:nvSpPr>
          <p:cNvPr id="13" name="文本框 12">
            <a:extLst>
              <a:ext uri="{FF2B5EF4-FFF2-40B4-BE49-F238E27FC236}">
                <a16:creationId xmlns:a16="http://schemas.microsoft.com/office/drawing/2014/main" id="{ABA62FEC-D92E-43FC-ADC7-95CCA78FA11E}"/>
              </a:ext>
            </a:extLst>
          </p:cNvPr>
          <p:cNvSpPr txBox="1"/>
          <p:nvPr/>
        </p:nvSpPr>
        <p:spPr>
          <a:xfrm>
            <a:off x="5815187" y="2622720"/>
            <a:ext cx="44999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Click here to refer our test suit:</a:t>
            </a:r>
          </a:p>
        </p:txBody>
      </p:sp>
      <p:sp>
        <p:nvSpPr>
          <p:cNvPr id="14" name="文本框 13">
            <a:extLst>
              <a:ext uri="{FF2B5EF4-FFF2-40B4-BE49-F238E27FC236}">
                <a16:creationId xmlns:a16="http://schemas.microsoft.com/office/drawing/2014/main" id="{926C6138-51EB-4B0F-947A-43DBC83D4481}"/>
              </a:ext>
            </a:extLst>
          </p:cNvPr>
          <p:cNvSpPr txBox="1"/>
          <p:nvPr/>
        </p:nvSpPr>
        <p:spPr>
          <a:xfrm>
            <a:off x="145620" y="4620205"/>
            <a:ext cx="536877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Testing – System Testing</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C413D70E-B25D-499C-9E9D-1654D55BA91A}"/>
              </a:ext>
            </a:extLst>
          </p:cNvPr>
          <p:cNvSpPr txBox="1"/>
          <p:nvPr/>
        </p:nvSpPr>
        <p:spPr>
          <a:xfrm>
            <a:off x="1191059" y="5268741"/>
            <a:ext cx="110009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An overall testing of the whole functions of our website.</a:t>
            </a:r>
          </a:p>
        </p:txBody>
      </p:sp>
      <p:sp>
        <p:nvSpPr>
          <p:cNvPr id="16" name="文本框 15">
            <a:extLst>
              <a:ext uri="{FF2B5EF4-FFF2-40B4-BE49-F238E27FC236}">
                <a16:creationId xmlns:a16="http://schemas.microsoft.com/office/drawing/2014/main" id="{26BA370F-F48D-461D-A3B5-8EE9C388F54F}"/>
              </a:ext>
            </a:extLst>
          </p:cNvPr>
          <p:cNvSpPr txBox="1"/>
          <p:nvPr/>
        </p:nvSpPr>
        <p:spPr>
          <a:xfrm>
            <a:off x="6481573" y="3114345"/>
            <a:ext cx="5707012" cy="400110"/>
          </a:xfrm>
          <a:prstGeom prst="rect">
            <a:avLst/>
          </a:prstGeom>
          <a:noFill/>
        </p:spPr>
        <p:txBody>
          <a:bodyPr wrap="none" rtlCol="0">
            <a:spAutoFit/>
          </a:bodyPr>
          <a:lstStyle/>
          <a:p>
            <a:pPr lvl="0">
              <a:defRPr/>
            </a:pPr>
            <a:r>
              <a:rPr kumimoji="1" lang="en-US" altLang="zh-CN" sz="2000" b="1" dirty="0">
                <a:solidFill>
                  <a:srgbClr val="A5A5A5"/>
                </a:solidFill>
                <a:cs typeface="+mn-ea"/>
                <a:sym typeface="+mn-lt"/>
                <a:hlinkClick r:id="rId3"/>
              </a:rPr>
              <a:t>http://175.178.34.84/fs/Component_Testing.zip</a:t>
            </a:r>
            <a:endParaRPr kumimoji="1" lang="en-US" altLang="zh-CN" sz="2000" b="1" dirty="0">
              <a:solidFill>
                <a:srgbClr val="A5A5A5"/>
              </a:solidFill>
              <a:latin typeface="等线" panose="020F0502020204030204"/>
              <a:ea typeface="等线" panose="02010600030101010101" pitchFamily="2" charset="-122"/>
              <a:cs typeface="+mn-ea"/>
              <a:sym typeface="+mn-lt"/>
            </a:endParaRPr>
          </a:p>
        </p:txBody>
      </p:sp>
      <p:sp>
        <p:nvSpPr>
          <p:cNvPr id="17" name="文本框 16">
            <a:extLst>
              <a:ext uri="{FF2B5EF4-FFF2-40B4-BE49-F238E27FC236}">
                <a16:creationId xmlns:a16="http://schemas.microsoft.com/office/drawing/2014/main" id="{2A4C05E5-1A74-49D1-8BA7-BAA100A8DBE3}"/>
              </a:ext>
            </a:extLst>
          </p:cNvPr>
          <p:cNvSpPr txBox="1"/>
          <p:nvPr/>
        </p:nvSpPr>
        <p:spPr>
          <a:xfrm>
            <a:off x="2366715" y="6300410"/>
            <a:ext cx="5340370" cy="400110"/>
          </a:xfrm>
          <a:prstGeom prst="rect">
            <a:avLst/>
          </a:prstGeom>
          <a:noFill/>
        </p:spPr>
        <p:txBody>
          <a:bodyPr wrap="square" rtlCol="0">
            <a:spAutoFit/>
          </a:bodyPr>
          <a:lstStyle/>
          <a:p>
            <a:pPr lvl="0">
              <a:defRPr/>
            </a:pPr>
            <a:r>
              <a:rPr kumimoji="1" lang="en-US" altLang="zh-CN" sz="2000" b="1" dirty="0">
                <a:solidFill>
                  <a:srgbClr val="A5A5A5"/>
                </a:solidFill>
                <a:cs typeface="+mn-ea"/>
                <a:sym typeface="+mn-lt"/>
                <a:hlinkClick r:id="rId4"/>
              </a:rPr>
              <a:t>http://175.178.34.84/fs/System_Test.py</a:t>
            </a:r>
            <a:endParaRPr kumimoji="1" lang="en-US" altLang="zh-CN" sz="2000" b="1" dirty="0">
              <a:solidFill>
                <a:srgbClr val="A5A5A5"/>
              </a:solidFill>
              <a:latin typeface="等线" panose="020F0502020204030204"/>
              <a:ea typeface="等线" panose="02010600030101010101" pitchFamily="2" charset="-122"/>
              <a:cs typeface="+mn-ea"/>
              <a:sym typeface="+mn-lt"/>
            </a:endParaRPr>
          </a:p>
        </p:txBody>
      </p:sp>
      <p:sp>
        <p:nvSpPr>
          <p:cNvPr id="18" name="文本框 17">
            <a:extLst>
              <a:ext uri="{FF2B5EF4-FFF2-40B4-BE49-F238E27FC236}">
                <a16:creationId xmlns:a16="http://schemas.microsoft.com/office/drawing/2014/main" id="{A4B6C0A0-E995-4D1B-A989-28949CA37A76}"/>
              </a:ext>
            </a:extLst>
          </p:cNvPr>
          <p:cNvSpPr txBox="1"/>
          <p:nvPr/>
        </p:nvSpPr>
        <p:spPr>
          <a:xfrm>
            <a:off x="1191059" y="5740912"/>
            <a:ext cx="449995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dirty="0">
                <a:solidFill>
                  <a:srgbClr val="0070C0"/>
                </a:solidFill>
                <a:latin typeface="等线" panose="020F0502020204030204"/>
                <a:ea typeface="等线" panose="02010600030101010101" pitchFamily="2" charset="-122"/>
                <a:cs typeface="+mn-ea"/>
                <a:sym typeface="+mn-lt"/>
              </a:rPr>
              <a:t>Click here to refer our test suit:</a:t>
            </a:r>
          </a:p>
        </p:txBody>
      </p:sp>
    </p:spTree>
    <p:extLst>
      <p:ext uri="{BB962C8B-B14F-4D97-AF65-F5344CB8AC3E}">
        <p14:creationId xmlns:p14="http://schemas.microsoft.com/office/powerpoint/2010/main" val="2426219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Tree>
    <p:extLst>
      <p:ext uri="{BB962C8B-B14F-4D97-AF65-F5344CB8AC3E}">
        <p14:creationId xmlns:p14="http://schemas.microsoft.com/office/powerpoint/2010/main" val="3081714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664898" y="355661"/>
            <a:ext cx="646683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ea"/>
                <a:sym typeface="+mn-lt"/>
              </a:rPr>
              <a:t>Domain name under checking</a:t>
            </a:r>
            <a:endParaRPr kumimoji="1" lang="zh-CN" altLang="en-US" sz="36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ea"/>
              <a:sym typeface="+mn-lt"/>
            </a:endParaRPr>
          </a:p>
        </p:txBody>
      </p:sp>
      <p:pic>
        <p:nvPicPr>
          <p:cNvPr id="5" name="图片 4" descr="图形用户界面, 文本, 应用程序&#10;&#10;描述已自动生成">
            <a:extLst>
              <a:ext uri="{FF2B5EF4-FFF2-40B4-BE49-F238E27FC236}">
                <a16:creationId xmlns:a16="http://schemas.microsoft.com/office/drawing/2014/main" id="{55458E76-7901-FA7A-7D83-DFE054B16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110" y="883444"/>
            <a:ext cx="9559290" cy="5974556"/>
          </a:xfrm>
          <a:prstGeom prst="rect">
            <a:avLst/>
          </a:prstGeom>
        </p:spPr>
      </p:pic>
      <p:sp>
        <p:nvSpPr>
          <p:cNvPr id="6" name="框架 5">
            <a:extLst>
              <a:ext uri="{FF2B5EF4-FFF2-40B4-BE49-F238E27FC236}">
                <a16:creationId xmlns:a16="http://schemas.microsoft.com/office/drawing/2014/main" id="{9F2418DA-6B0E-ECF9-C53C-376CEE33CC0E}"/>
              </a:ext>
            </a:extLst>
          </p:cNvPr>
          <p:cNvSpPr/>
          <p:nvPr/>
        </p:nvSpPr>
        <p:spPr>
          <a:xfrm>
            <a:off x="5844746" y="808892"/>
            <a:ext cx="3052119" cy="673919"/>
          </a:xfrm>
          <a:prstGeom prst="fram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p:spTree>
    <p:extLst>
      <p:ext uri="{BB962C8B-B14F-4D97-AF65-F5344CB8AC3E}">
        <p14:creationId xmlns:p14="http://schemas.microsoft.com/office/powerpoint/2010/main" val="30323416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E9E74F7-D07D-4568-993D-7A053C93D4D9}"/>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4" name="矩形 13">
            <a:extLst>
              <a:ext uri="{FF2B5EF4-FFF2-40B4-BE49-F238E27FC236}">
                <a16:creationId xmlns:a16="http://schemas.microsoft.com/office/drawing/2014/main" id="{870672A6-C9A1-4CA1-BF97-ECD4959F2A17}"/>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15" name="图片 14">
            <a:extLst>
              <a:ext uri="{FF2B5EF4-FFF2-40B4-BE49-F238E27FC236}">
                <a16:creationId xmlns:a16="http://schemas.microsoft.com/office/drawing/2014/main" id="{8179A511-7D4E-40E4-809C-EECF480B251F}"/>
              </a:ext>
            </a:extLst>
          </p:cNvPr>
          <p:cNvPicPr>
            <a:picLocks noChangeAspect="1"/>
          </p:cNvPicPr>
          <p:nvPr/>
        </p:nvPicPr>
        <p:blipFill>
          <a:blip r:embed="rId2" cstate="screen"/>
          <a:stretch>
            <a:fillRect/>
          </a:stretch>
        </p:blipFill>
        <p:spPr>
          <a:xfrm>
            <a:off x="1864360" y="1137138"/>
            <a:ext cx="8463280" cy="4540246"/>
          </a:xfrm>
          <a:prstGeom prst="rect">
            <a:avLst/>
          </a:prstGeom>
        </p:spPr>
      </p:pic>
      <p:sp>
        <p:nvSpPr>
          <p:cNvPr id="16" name="矩形 15">
            <a:extLst>
              <a:ext uri="{FF2B5EF4-FFF2-40B4-BE49-F238E27FC236}">
                <a16:creationId xmlns:a16="http://schemas.microsoft.com/office/drawing/2014/main" id="{9BFBEEAD-A239-49EA-BFEF-02EF175C7887}"/>
              </a:ext>
            </a:extLst>
          </p:cNvPr>
          <p:cNvSpPr/>
          <p:nvPr/>
        </p:nvSpPr>
        <p:spPr>
          <a:xfrm>
            <a:off x="0" y="0"/>
            <a:ext cx="12192000" cy="6858000"/>
          </a:xfrm>
          <a:prstGeom prst="rect">
            <a:avLst/>
          </a:prstGeom>
          <a:gradFill flip="none" rotWithShape="1">
            <a:gsLst>
              <a:gs pos="0">
                <a:srgbClr val="272727">
                  <a:alpha val="31000"/>
                </a:srgbClr>
              </a:gs>
              <a:gs pos="100000">
                <a:srgbClr val="272727"/>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7" name="文本框 16">
            <a:extLst>
              <a:ext uri="{FF2B5EF4-FFF2-40B4-BE49-F238E27FC236}">
                <a16:creationId xmlns:a16="http://schemas.microsoft.com/office/drawing/2014/main" id="{607B0EE8-E080-4324-997B-8CE1BB572C1D}"/>
              </a:ext>
            </a:extLst>
          </p:cNvPr>
          <p:cNvSpPr txBox="1"/>
          <p:nvPr/>
        </p:nvSpPr>
        <p:spPr>
          <a:xfrm>
            <a:off x="2254868" y="2684101"/>
            <a:ext cx="272863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PART</a:t>
            </a:r>
            <a:r>
              <a:rPr kumimoji="1" lang="zh-CN" altLang="en-US" sz="44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  </a:t>
            </a:r>
            <a:r>
              <a:rPr kumimoji="1" lang="en-US" altLang="zh-CN" sz="96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rPr>
              <a:t>04</a:t>
            </a:r>
            <a:endParaRPr kumimoji="1" lang="zh-CN" altLang="en-US" sz="9600" b="0" i="0" u="none" strike="noStrike" kern="1200" cap="none" spc="0" normalizeH="0" baseline="0" noProof="0" dirty="0">
              <a:ln>
                <a:noFill/>
              </a:ln>
              <a:solidFill>
                <a:srgbClr val="ED7D31"/>
              </a:solidFill>
              <a:effectLst>
                <a:outerShdw blurRad="63500" sx="102000" sy="102000" algn="ctr" rotWithShape="0">
                  <a:prstClr val="black">
                    <a:alpha val="29000"/>
                  </a:prstClr>
                </a:outerShdw>
              </a:effectLst>
              <a:uLnTx/>
              <a:uFillTx/>
              <a:latin typeface="等线" panose="020F0502020204030204"/>
              <a:ea typeface="等线" panose="02010600030101010101" pitchFamily="2" charset="-122"/>
              <a:cs typeface="+mn-ea"/>
              <a:sym typeface="+mn-lt"/>
            </a:endParaRPr>
          </a:p>
        </p:txBody>
      </p:sp>
      <p:sp>
        <p:nvSpPr>
          <p:cNvPr id="18" name="三角形 3">
            <a:extLst>
              <a:ext uri="{FF2B5EF4-FFF2-40B4-BE49-F238E27FC236}">
                <a16:creationId xmlns:a16="http://schemas.microsoft.com/office/drawing/2014/main" id="{F990E14A-4530-457F-BA41-FE7F9F8CD2D6}"/>
              </a:ext>
            </a:extLst>
          </p:cNvPr>
          <p:cNvSpPr/>
          <p:nvPr/>
        </p:nvSpPr>
        <p:spPr>
          <a:xfrm rot="5400000">
            <a:off x="2962669" y="2923748"/>
            <a:ext cx="260587" cy="47446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19" name="任意形状 34">
            <a:extLst>
              <a:ext uri="{FF2B5EF4-FFF2-40B4-BE49-F238E27FC236}">
                <a16:creationId xmlns:a16="http://schemas.microsoft.com/office/drawing/2014/main" id="{1AB75A5B-BAC9-44F5-8ADA-FBCB6DAF7F92}"/>
              </a:ext>
            </a:extLst>
          </p:cNvPr>
          <p:cNvSpPr/>
          <p:nvPr/>
        </p:nvSpPr>
        <p:spPr>
          <a:xfrm>
            <a:off x="1864360" y="2285452"/>
            <a:ext cx="1518169" cy="2366959"/>
          </a:xfrm>
          <a:custGeom>
            <a:avLst/>
            <a:gdLst>
              <a:gd name="connsiteX0" fmla="*/ 2002972 w 2017486"/>
              <a:gd name="connsiteY0" fmla="*/ 493486 h 4020457"/>
              <a:gd name="connsiteX1" fmla="*/ 2002972 w 2017486"/>
              <a:gd name="connsiteY1" fmla="*/ 0 h 4020457"/>
              <a:gd name="connsiteX2" fmla="*/ 0 w 2017486"/>
              <a:gd name="connsiteY2" fmla="*/ 0 h 4020457"/>
              <a:gd name="connsiteX3" fmla="*/ 0 w 2017486"/>
              <a:gd name="connsiteY3" fmla="*/ 4020457 h 4020457"/>
              <a:gd name="connsiteX4" fmla="*/ 2017486 w 2017486"/>
              <a:gd name="connsiteY4" fmla="*/ 4020457 h 4020457"/>
              <a:gd name="connsiteX5" fmla="*/ 2017486 w 2017486"/>
              <a:gd name="connsiteY5" fmla="*/ 3657600 h 4020457"/>
              <a:gd name="connsiteX0-1" fmla="*/ 2002972 w 2023957"/>
              <a:gd name="connsiteY0-2" fmla="*/ 493486 h 4020457"/>
              <a:gd name="connsiteX1-3" fmla="*/ 2002972 w 2023957"/>
              <a:gd name="connsiteY1-4" fmla="*/ 0 h 4020457"/>
              <a:gd name="connsiteX2-5" fmla="*/ 0 w 2023957"/>
              <a:gd name="connsiteY2-6" fmla="*/ 0 h 4020457"/>
              <a:gd name="connsiteX3-7" fmla="*/ 0 w 2023957"/>
              <a:gd name="connsiteY3-8" fmla="*/ 4020457 h 4020457"/>
              <a:gd name="connsiteX4-9" fmla="*/ 2017486 w 2023957"/>
              <a:gd name="connsiteY4-10" fmla="*/ 4020457 h 4020457"/>
              <a:gd name="connsiteX5-11" fmla="*/ 2023957 w 2023957"/>
              <a:gd name="connsiteY5-12" fmla="*/ 3485213 h 402045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023957" h="4020457">
                <a:moveTo>
                  <a:pt x="2002972" y="493486"/>
                </a:moveTo>
                <a:lnTo>
                  <a:pt x="2002972" y="0"/>
                </a:lnTo>
                <a:lnTo>
                  <a:pt x="0" y="0"/>
                </a:lnTo>
                <a:lnTo>
                  <a:pt x="0" y="4020457"/>
                </a:lnTo>
                <a:lnTo>
                  <a:pt x="2017486" y="4020457"/>
                </a:lnTo>
                <a:lnTo>
                  <a:pt x="2023957" y="3485213"/>
                </a:lnTo>
              </a:path>
            </a:pathLst>
          </a:custGeom>
          <a:noFill/>
          <a:ln w="28575">
            <a:solidFill>
              <a:srgbClr val="D4A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21" name="文本框 33">
            <a:extLst>
              <a:ext uri="{FF2B5EF4-FFF2-40B4-BE49-F238E27FC236}">
                <a16:creationId xmlns:a16="http://schemas.microsoft.com/office/drawing/2014/main" id="{F1A281EA-98F1-43D0-9544-6FDE0D1884AB}"/>
              </a:ext>
            </a:extLst>
          </p:cNvPr>
          <p:cNvSpPr txBox="1"/>
          <p:nvPr/>
        </p:nvSpPr>
        <p:spPr>
          <a:xfrm>
            <a:off x="5246889" y="2961099"/>
            <a:ext cx="5121910" cy="1015663"/>
          </a:xfrm>
          <a:prstGeom prst="rect">
            <a:avLst/>
          </a:prstGeom>
          <a:noFill/>
        </p:spPr>
        <p:txBody>
          <a:bodyPr wrap="square" rtlCol="0">
            <a:spAutoFit/>
          </a:bodyPr>
          <a:lstStyle>
            <a:defPPr>
              <a:defRPr lang="zh-CN"/>
            </a:defPPr>
            <a:lvl1pPr algn="ctr">
              <a:defRPr sz="3600" b="1">
                <a:solidFill>
                  <a:schemeClr val="accent1">
                    <a:lumMod val="50000"/>
                  </a:schemeClr>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ED7D31"/>
                </a:solidFill>
                <a:effectLst/>
                <a:uLnTx/>
                <a:uFillTx/>
                <a:latin typeface="等线" panose="020F0502020204030204"/>
                <a:ea typeface="等线" panose="02010600030101010101" pitchFamily="2" charset="-122"/>
                <a:cs typeface="+mn-ea"/>
                <a:sym typeface="+mn-lt"/>
              </a:rPr>
              <a:t>References</a:t>
            </a:r>
          </a:p>
        </p:txBody>
      </p:sp>
    </p:spTree>
    <p:extLst>
      <p:ext uri="{BB962C8B-B14F-4D97-AF65-F5344CB8AC3E}">
        <p14:creationId xmlns:p14="http://schemas.microsoft.com/office/powerpoint/2010/main" val="3007379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8" name="文本框 7">
            <a:extLst>
              <a:ext uri="{FF2B5EF4-FFF2-40B4-BE49-F238E27FC236}">
                <a16:creationId xmlns:a16="http://schemas.microsoft.com/office/drawing/2014/main" id="{4E23651F-0101-47EA-86EA-32078AA19C9E}"/>
              </a:ext>
            </a:extLst>
          </p:cNvPr>
          <p:cNvSpPr txBox="1"/>
          <p:nvPr/>
        </p:nvSpPr>
        <p:spPr>
          <a:xfrm>
            <a:off x="1265417" y="1796512"/>
            <a:ext cx="7649851" cy="2862322"/>
          </a:xfrm>
          <a:prstGeom prst="rect">
            <a:avLst/>
          </a:prstGeom>
          <a:noFill/>
        </p:spPr>
        <p:txBody>
          <a:bodyPr wrap="none" rtlCol="0">
            <a:spAutoFit/>
          </a:bodyPr>
          <a:lstStyle/>
          <a:p>
            <a:pPr lvl="0">
              <a:defRPr/>
            </a:pP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Froala</a:t>
            </a: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 (editor)</a:t>
            </a:r>
            <a:r>
              <a:rPr kumimoji="1" lang="en-US" altLang="zh-CN" sz="3600" b="1" dirty="0">
                <a:solidFill>
                  <a:schemeClr val="accent2">
                    <a:lumMod val="60000"/>
                    <a:lumOff val="40000"/>
                  </a:schemeClr>
                </a:solidFill>
                <a:cs typeface="+mn-ea"/>
                <a:sym typeface="+mn-lt"/>
              </a:rPr>
              <a:t>: </a:t>
            </a:r>
          </a:p>
          <a:p>
            <a:pPr lvl="0">
              <a:defRPr/>
            </a:pPr>
            <a:r>
              <a:rPr kumimoji="1" lang="en-US" altLang="zh-CN" sz="3600" b="1" dirty="0">
                <a:solidFill>
                  <a:schemeClr val="accent2">
                    <a:lumMod val="60000"/>
                    <a:lumOff val="40000"/>
                  </a:schemeClr>
                </a:solidFill>
                <a:cs typeface="+mn-ea"/>
                <a:sym typeface="+mn-lt"/>
                <a:hlinkClick r:id="rId3"/>
              </a:rPr>
              <a:t>https://froala.com</a:t>
            </a:r>
            <a:endParaRPr kumimoji="1" lang="en-US" altLang="zh-CN" sz="3600" b="1" dirty="0">
              <a:solidFill>
                <a:schemeClr val="accent2">
                  <a:lumMod val="60000"/>
                  <a:lumOff val="40000"/>
                </a:schemeClr>
              </a:solidFill>
              <a:cs typeface="+mn-ea"/>
              <a:sym typeface="+mn-lt"/>
            </a:endParaRPr>
          </a:p>
          <a:p>
            <a:pPr lvl="0">
              <a:defRPr/>
            </a:pP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a:p>
            <a:pPr lvl="0">
              <a:defRPr/>
            </a:pPr>
            <a:r>
              <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rPr>
              <a:t>Sphere engine(online compiler </a:t>
            </a:r>
            <a:r>
              <a:rPr kumimoji="1" lang="en-US" altLang="zh-CN" sz="3600" b="1" dirty="0" err="1">
                <a:solidFill>
                  <a:schemeClr val="accent2">
                    <a:lumMod val="60000"/>
                    <a:lumOff val="40000"/>
                  </a:schemeClr>
                </a:solidFill>
                <a:latin typeface="等线" panose="020F0502020204030204"/>
                <a:ea typeface="等线" panose="02010600030101010101" pitchFamily="2" charset="-122"/>
                <a:cs typeface="+mn-ea"/>
                <a:sym typeface="+mn-lt"/>
              </a:rPr>
              <a:t>api</a:t>
            </a:r>
            <a:r>
              <a:rPr kumimoji="1" lang="en-US" altLang="zh-CN" sz="3600" b="1" dirty="0">
                <a:solidFill>
                  <a:schemeClr val="accent2">
                    <a:lumMod val="60000"/>
                    <a:lumOff val="40000"/>
                  </a:schemeClr>
                </a:solidFill>
                <a:cs typeface="+mn-ea"/>
                <a:sym typeface="+mn-lt"/>
              </a:rPr>
              <a:t>):</a:t>
            </a:r>
          </a:p>
          <a:p>
            <a:pPr lvl="0">
              <a:defRPr/>
            </a:pPr>
            <a:r>
              <a:rPr kumimoji="1" lang="en-US" altLang="zh-CN" sz="3600" b="1" dirty="0">
                <a:solidFill>
                  <a:schemeClr val="accent2">
                    <a:lumMod val="60000"/>
                    <a:lumOff val="40000"/>
                  </a:schemeClr>
                </a:solidFill>
                <a:cs typeface="+mn-ea"/>
                <a:sym typeface="+mn-lt"/>
              </a:rPr>
              <a:t> </a:t>
            </a:r>
            <a:r>
              <a:rPr kumimoji="1" lang="en-US" altLang="zh-CN" sz="3600" b="1" dirty="0">
                <a:solidFill>
                  <a:schemeClr val="accent2">
                    <a:lumMod val="60000"/>
                    <a:lumOff val="40000"/>
                  </a:schemeClr>
                </a:solidFill>
                <a:cs typeface="+mn-ea"/>
                <a:sym typeface="+mn-lt"/>
                <a:hlinkClick r:id="rId4"/>
              </a:rPr>
              <a:t>https://sphere-</a:t>
            </a:r>
            <a:r>
              <a:rPr kumimoji="1" lang="en-US" altLang="zh-CN" sz="3600" b="1" dirty="0" err="1">
                <a:solidFill>
                  <a:schemeClr val="accent2">
                    <a:lumMod val="60000"/>
                    <a:lumOff val="40000"/>
                  </a:schemeClr>
                </a:solidFill>
                <a:cs typeface="+mn-ea"/>
                <a:sym typeface="+mn-lt"/>
                <a:hlinkClick r:id="rId4"/>
              </a:rPr>
              <a:t>engine.com</a:t>
            </a:r>
            <a:endParaRPr kumimoji="1" lang="en-US" altLang="zh-CN" sz="3600" b="1" dirty="0">
              <a:solidFill>
                <a:schemeClr val="accent2">
                  <a:lumMod val="60000"/>
                  <a:lumOff val="40000"/>
                </a:schemeClr>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3078237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744800" y="586482"/>
            <a:ext cx="325441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1. Registration</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
        <p:nvSpPr>
          <p:cNvPr id="42" name="文本框 33">
            <a:extLst>
              <a:ext uri="{FF2B5EF4-FFF2-40B4-BE49-F238E27FC236}">
                <a16:creationId xmlns:a16="http://schemas.microsoft.com/office/drawing/2014/main" id="{08790DAE-0E4B-45E3-B09B-E779F2C7A6B0}"/>
              </a:ext>
            </a:extLst>
          </p:cNvPr>
          <p:cNvSpPr txBox="1"/>
          <p:nvPr/>
        </p:nvSpPr>
        <p:spPr>
          <a:xfrm>
            <a:off x="399010" y="1559439"/>
            <a:ext cx="11538065"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1" dirty="0">
                <a:solidFill>
                  <a:srgbClr val="0070C0"/>
                </a:solidFill>
                <a:latin typeface="等线" panose="020F0502020204030204"/>
                <a:ea typeface="等线" panose="02010600030101010101" pitchFamily="2" charset="-122"/>
                <a:cs typeface="+mn-ea"/>
              </a:rPr>
              <a:t>	To create a user account, users have to go to the sign-up stage and provide the username, email, and code (with double-check). The backend will check whether there is any duplicate username in the database and give corresponding hints. If no error, users will receive the verification code at the input email address. After users input the right verification code, the account will be created.</a:t>
            </a:r>
            <a:endParaRPr kumimoji="1" lang="en-US" altLang="zh-CN" sz="3200" b="1" dirty="0">
              <a:solidFill>
                <a:srgbClr val="0070C0"/>
              </a:solidFill>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79977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47641" y="120693"/>
            <a:ext cx="51235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rPr>
              <a:t>UML sequence diagram</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pic>
        <p:nvPicPr>
          <p:cNvPr id="3" name="图片 2">
            <a:extLst>
              <a:ext uri="{FF2B5EF4-FFF2-40B4-BE49-F238E27FC236}">
                <a16:creationId xmlns:a16="http://schemas.microsoft.com/office/drawing/2014/main" id="{14E85C3F-4E8F-440F-A660-FD841D306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749" y="714995"/>
            <a:ext cx="4401577" cy="6022312"/>
          </a:xfrm>
          <a:prstGeom prst="rect">
            <a:avLst/>
          </a:prstGeom>
        </p:spPr>
      </p:pic>
    </p:spTree>
    <p:extLst>
      <p:ext uri="{BB962C8B-B14F-4D97-AF65-F5344CB8AC3E}">
        <p14:creationId xmlns:p14="http://schemas.microsoft.com/office/powerpoint/2010/main" val="120215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04A3CB42-A1AB-4A11-B617-33C1EC523ACE}"/>
              </a:ext>
            </a:extLst>
          </p:cNvPr>
          <p:cNvSpPr/>
          <p:nvPr/>
        </p:nvSpPr>
        <p:spPr>
          <a:xfrm>
            <a:off x="-574431" y="316523"/>
            <a:ext cx="351693" cy="328246"/>
          </a:xfrm>
          <a:prstGeom prst="rect">
            <a:avLst/>
          </a:prstGeom>
          <a:solidFill>
            <a:srgbClr val="272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sp>
        <p:nvSpPr>
          <p:cNvPr id="37" name="矩形 36">
            <a:extLst>
              <a:ext uri="{FF2B5EF4-FFF2-40B4-BE49-F238E27FC236}">
                <a16:creationId xmlns:a16="http://schemas.microsoft.com/office/drawing/2014/main" id="{47A2FDDF-1B8B-4407-82CA-ECEE8703489A}"/>
              </a:ext>
            </a:extLst>
          </p:cNvPr>
          <p:cNvSpPr/>
          <p:nvPr/>
        </p:nvSpPr>
        <p:spPr>
          <a:xfrm>
            <a:off x="-574431" y="808892"/>
            <a:ext cx="351693" cy="328246"/>
          </a:xfrm>
          <a:prstGeom prst="rect">
            <a:avLst/>
          </a:prstGeom>
          <a:solidFill>
            <a:srgbClr val="C7A1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ea"/>
              <a:sym typeface="+mn-lt"/>
            </a:endParaRPr>
          </a:p>
        </p:txBody>
      </p:sp>
      <p:pic>
        <p:nvPicPr>
          <p:cNvPr id="38" name="图片 37">
            <a:extLst>
              <a:ext uri="{FF2B5EF4-FFF2-40B4-BE49-F238E27FC236}">
                <a16:creationId xmlns:a16="http://schemas.microsoft.com/office/drawing/2014/main" id="{88A7B5D9-66F8-44E4-BE20-9C406E532D85}"/>
              </a:ext>
            </a:extLst>
          </p:cNvPr>
          <p:cNvPicPr>
            <a:picLocks noChangeAspect="1"/>
          </p:cNvPicPr>
          <p:nvPr/>
        </p:nvPicPr>
        <p:blipFill>
          <a:blip r:embed="rId2" cstate="screen"/>
          <a:stretch>
            <a:fillRect/>
          </a:stretch>
        </p:blipFill>
        <p:spPr>
          <a:xfrm>
            <a:off x="1864360" y="913108"/>
            <a:ext cx="8463280" cy="4540246"/>
          </a:xfrm>
          <a:prstGeom prst="rect">
            <a:avLst/>
          </a:prstGeom>
        </p:spPr>
      </p:pic>
      <p:sp>
        <p:nvSpPr>
          <p:cNvPr id="40" name="文本框 39">
            <a:extLst>
              <a:ext uri="{FF2B5EF4-FFF2-40B4-BE49-F238E27FC236}">
                <a16:creationId xmlns:a16="http://schemas.microsoft.com/office/drawing/2014/main" id="{3011453C-6D35-4A63-8984-98A10F3CEB60}"/>
              </a:ext>
            </a:extLst>
          </p:cNvPr>
          <p:cNvSpPr txBox="1"/>
          <p:nvPr/>
        </p:nvSpPr>
        <p:spPr>
          <a:xfrm>
            <a:off x="156141" y="113324"/>
            <a:ext cx="278954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600" b="1" dirty="0">
                <a:solidFill>
                  <a:srgbClr val="A5A5A5"/>
                </a:solidFill>
                <a:latin typeface="等线" panose="020F0502020204030204"/>
                <a:ea typeface="等线" panose="02010600030101010101" pitchFamily="2" charset="-122"/>
                <a:cs typeface="+mn-ea"/>
                <a:sym typeface="+mn-lt"/>
              </a:rPr>
              <a:t>Video Demo</a:t>
            </a:r>
            <a:endParaRPr kumimoji="1" lang="zh-CN" altLang="en-US" sz="3600" b="1" i="0" u="none" strike="noStrike" kern="1200" cap="none" spc="0" normalizeH="0" baseline="0" noProof="0" dirty="0">
              <a:ln>
                <a:noFill/>
              </a:ln>
              <a:solidFill>
                <a:srgbClr val="A5A5A5"/>
              </a:solidFill>
              <a:effectLst/>
              <a:uLnTx/>
              <a:uFillTx/>
              <a:latin typeface="等线" panose="020F0502020204030204"/>
              <a:ea typeface="等线" panose="02010600030101010101" pitchFamily="2" charset="-122"/>
              <a:cs typeface="+mn-ea"/>
              <a:sym typeface="+mn-lt"/>
            </a:endParaRPr>
          </a:p>
        </p:txBody>
      </p:sp>
    </p:spTree>
    <p:extLst>
      <p:ext uri="{BB962C8B-B14F-4D97-AF65-F5344CB8AC3E}">
        <p14:creationId xmlns:p14="http://schemas.microsoft.com/office/powerpoint/2010/main" val="13055680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959</TotalTime>
  <Words>1693</Words>
  <Application>Microsoft Macintosh PowerPoint</Application>
  <PresentationFormat>宽屏</PresentationFormat>
  <Paragraphs>217</Paragraphs>
  <Slides>69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69</vt:i4>
      </vt:variant>
    </vt:vector>
  </HeadingPairs>
  <TitlesOfParts>
    <vt:vector size="74" baseType="lpstr">
      <vt:lpstr>等线</vt:lpstr>
      <vt:lpstr>等线 Light</vt:lpstr>
      <vt:lpstr>Arial</vt:lpstr>
      <vt:lpstr>Times New Roman</vt:lpstr>
      <vt:lpstr>Office 主题​​</vt:lpstr>
      <vt:lpstr>CUHKSZ Overflow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CUHKsz Overflow</dc:title>
  <dc:creator>Han Linghu (SDS,119010185)</dc:creator>
  <cp:lastModifiedBy>office</cp:lastModifiedBy>
  <cp:revision>136</cp:revision>
  <dcterms:created xsi:type="dcterms:W3CDTF">2022-04-17T02:16:14Z</dcterms:created>
  <dcterms:modified xsi:type="dcterms:W3CDTF">2022-04-19T02:47:44Z</dcterms:modified>
</cp:coreProperties>
</file>