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12"/>
  </p:notesMasterIdLst>
  <p:sldIdLst>
    <p:sldId id="256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4A7B-8284-4E61-88F9-84C6CA6E31E8}" type="datetimeFigureOut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D5518-E2B7-47D3-A483-775D399824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00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667">
                <a:latin typeface="Calibri" pitchFamily="34" charset="0"/>
                <a:ea typeface="標楷體" pitchFamily="65" charset="-120"/>
                <a:cs typeface="Calibri" pitchFamily="34" charset="0"/>
              </a:defRPr>
            </a:lvl3pPr>
            <a:lvl4pPr>
              <a:defRPr sz="2400">
                <a:latin typeface="Calibri" pitchFamily="34" charset="0"/>
                <a:ea typeface="標楷體" pitchFamily="65" charset="-120"/>
                <a:cs typeface="Calibri" pitchFamily="34" charset="0"/>
              </a:defRPr>
            </a:lvl4pPr>
            <a:lvl5pPr>
              <a:defRPr sz="2133">
                <a:latin typeface="Calibri" pitchFamily="34" charset="0"/>
                <a:ea typeface="標楷體" pitchFamily="65" charset="-120"/>
                <a:cs typeface="Calibri" pitchFamily="34" charset="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83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04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09600" y="73028"/>
            <a:ext cx="10972800" cy="170021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60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125542"/>
            <a:ext cx="10972800" cy="647700"/>
          </a:xfrm>
        </p:spPr>
        <p:txBody>
          <a:bodyPr/>
          <a:lstStyle/>
          <a:p>
            <a:pPr lvl="0"/>
            <a:r>
              <a:rPr lang="en-US" altLang="zh-TW" noProof="0"/>
              <a:t>Click icon to add table</a:t>
            </a:r>
            <a:endParaRPr lang="zh-TW" alt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221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>
            <a:lvl1pPr algn="ctr">
              <a:defRPr sz="5333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4" indent="0" algn="ctr">
              <a:buNone/>
              <a:defRPr/>
            </a:lvl3pPr>
            <a:lvl4pPr marL="1371531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3" indent="0" algn="ctr">
              <a:buNone/>
              <a:defRPr/>
            </a:lvl7pPr>
            <a:lvl8pPr marL="3200240" indent="0" algn="ctr">
              <a:buNone/>
              <a:defRPr/>
            </a:lvl8pPr>
            <a:lvl9pPr marL="3657417" indent="0" algn="ctr">
              <a:buNone/>
              <a:defRPr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947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865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393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436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783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555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43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267" b="1" cap="all"/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3733"/>
            </a:lvl1pPr>
            <a:lvl2pPr marL="457177" indent="0">
              <a:buNone/>
              <a:defRPr sz="1801"/>
            </a:lvl2pPr>
            <a:lvl3pPr marL="914354" indent="0">
              <a:buNone/>
              <a:defRPr sz="1600"/>
            </a:lvl3pPr>
            <a:lvl4pPr marL="1371531" indent="0">
              <a:buNone/>
              <a:defRPr sz="1401"/>
            </a:lvl4pPr>
            <a:lvl5pPr marL="1828709" indent="0">
              <a:buNone/>
              <a:defRPr sz="1401"/>
            </a:lvl5pPr>
            <a:lvl6pPr marL="2285886" indent="0">
              <a:buNone/>
              <a:defRPr sz="1401"/>
            </a:lvl6pPr>
            <a:lvl7pPr marL="2743063" indent="0">
              <a:buNone/>
              <a:defRPr sz="1401"/>
            </a:lvl7pPr>
            <a:lvl8pPr marL="3200240" indent="0">
              <a:buNone/>
              <a:defRPr sz="1401"/>
            </a:lvl8pPr>
            <a:lvl9pPr marL="3657417" indent="0">
              <a:buNone/>
              <a:defRPr sz="14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03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862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537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962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278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36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125536"/>
            <a:ext cx="5384800" cy="422769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125536"/>
            <a:ext cx="5384800" cy="4227699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98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2" y="1268773"/>
            <a:ext cx="5386917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2" y="1908535"/>
            <a:ext cx="5386917" cy="3951288"/>
          </a:xfrm>
        </p:spPr>
        <p:txBody>
          <a:bodyPr/>
          <a:lstStyle>
            <a:lvl1pPr>
              <a:defRPr sz="2667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3" y="1268773"/>
            <a:ext cx="5389033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3" y="1908535"/>
            <a:ext cx="5389033" cy="3951288"/>
          </a:xfrm>
        </p:spPr>
        <p:txBody>
          <a:bodyPr/>
          <a:lstStyle>
            <a:lvl1pPr>
              <a:defRPr sz="2667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24421" y="144466"/>
            <a:ext cx="10943167" cy="692151"/>
          </a:xfrm>
        </p:spPr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70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31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6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6" y="1435104"/>
            <a:ext cx="4011084" cy="4691063"/>
          </a:xfrm>
        </p:spPr>
        <p:txBody>
          <a:bodyPr/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48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6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67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049867" y="144466"/>
            <a:ext cx="10517721" cy="69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25537"/>
            <a:ext cx="10972800" cy="489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按一下以編輯母片</a:t>
            </a:r>
          </a:p>
          <a:p>
            <a:pPr lvl="1"/>
            <a:endParaRPr lang="zh-TW" altLang="en-US" dirty="0"/>
          </a:p>
          <a:p>
            <a:pPr lvl="0"/>
            <a:endParaRPr lang="en-US" altLang="zh-TW" dirty="0"/>
          </a:p>
        </p:txBody>
      </p:sp>
      <p:pic>
        <p:nvPicPr>
          <p:cNvPr id="1029" name="Picture 25" descr="nam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" y="6357940"/>
            <a:ext cx="5111751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792808" y="6581777"/>
            <a:ext cx="35748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National Tsing Hua University ® copyright OIA</a:t>
            </a:r>
            <a:endParaRPr lang="zh-TW" altLang="en-US" sz="1200" b="1" dirty="0">
              <a:solidFill>
                <a:schemeClr val="bg1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908055"/>
            <a:ext cx="12192000" cy="144463"/>
          </a:xfrm>
          <a:prstGeom prst="rect">
            <a:avLst/>
          </a:prstGeom>
          <a:solidFill>
            <a:srgbClr val="990099"/>
          </a:solidFill>
          <a:ln w="15875">
            <a:noFill/>
            <a:miter lim="800000"/>
            <a:headEnd/>
            <a:tailEnd/>
          </a:ln>
          <a:effectLst>
            <a:prstShdw prst="shdw18" dist="17961" dir="13500000">
              <a:srgbClr val="9900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1801">
              <a:ea typeface="新細明體" pitchFamily="18" charset="-120"/>
            </a:endParaRPr>
          </a:p>
        </p:txBody>
      </p:sp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65849"/>
            <a:ext cx="12192000" cy="719139"/>
          </a:xfrm>
          <a:prstGeom prst="rect">
            <a:avLst/>
          </a:prstGeom>
          <a:solidFill>
            <a:srgbClr val="990099"/>
          </a:solidFill>
          <a:ln w="15875">
            <a:noFill/>
            <a:miter lim="800000"/>
            <a:headEnd/>
            <a:tailEnd/>
          </a:ln>
          <a:effectLst>
            <a:prstShdw prst="shdw18" dist="17961" dir="13500000">
              <a:srgbClr val="9900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1801">
              <a:ea typeface="新細明體" pitchFamily="18" charset="-120"/>
            </a:endParaRP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8017" y="6524628"/>
            <a:ext cx="284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0" y="124614"/>
            <a:ext cx="916587" cy="672311"/>
          </a:xfrm>
          <a:prstGeom prst="rect">
            <a:avLst/>
          </a:prstGeom>
        </p:spPr>
      </p:pic>
      <p:grpSp>
        <p:nvGrpSpPr>
          <p:cNvPr id="2" name="群組 1"/>
          <p:cNvGrpSpPr/>
          <p:nvPr userDrawn="1"/>
        </p:nvGrpSpPr>
        <p:grpSpPr>
          <a:xfrm>
            <a:off x="86980" y="6239920"/>
            <a:ext cx="3223375" cy="569415"/>
            <a:chOff x="86980" y="6239920"/>
            <a:chExt cx="3223375" cy="569415"/>
          </a:xfrm>
        </p:grpSpPr>
        <p:pic>
          <p:nvPicPr>
            <p:cNvPr id="12" name="圖片 11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80" y="6239920"/>
              <a:ext cx="817930" cy="569415"/>
            </a:xfrm>
            <a:prstGeom prst="rect">
              <a:avLst/>
            </a:prstGeom>
          </p:spPr>
        </p:pic>
        <p:sp>
          <p:nvSpPr>
            <p:cNvPr id="15" name="矩形 14"/>
            <p:cNvSpPr/>
            <p:nvPr userDrawn="1"/>
          </p:nvSpPr>
          <p:spPr>
            <a:xfrm>
              <a:off x="829837" y="6347770"/>
              <a:ext cx="248051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zh-TW" sz="1200" kern="100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香港中文大学（深圳）数据科学院</a:t>
              </a:r>
              <a:endParaRPr lang="zh-TW" altLang="zh-TW" sz="1200" kern="1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CUHK</a:t>
              </a: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DengXian"/>
                  <a:cs typeface="Times New Roman" panose="02020603050405020304" pitchFamily="18" charset="0"/>
                </a:rPr>
                <a:t>-SZ Sc</a:t>
              </a:r>
              <a:r>
                <a:rPr lang="en-US" altLang="zh-TW" sz="10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hool of Data Science</a:t>
              </a:r>
              <a:endParaRPr lang="zh-TW" altLang="zh-TW" sz="1000" kern="100" dirty="0">
                <a:solidFill>
                  <a:schemeClr val="bg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23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Calibri" pitchFamily="34" charset="0"/>
          <a:ea typeface="標楷體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7pPr>
      <a:lvl8pPr marL="1371531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kumimoji="1" sz="3001" b="1">
          <a:solidFill>
            <a:schemeClr val="tx2"/>
          </a:solidFill>
          <a:latin typeface="MS Sans Serif"/>
          <a:ea typeface="MS Sans Serif"/>
          <a:cs typeface="MS Sans Serif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l"/>
        <a:defRPr kumimoji="1" sz="3733">
          <a:solidFill>
            <a:schemeClr val="tx1"/>
          </a:solidFill>
          <a:latin typeface="Calibri" pitchFamily="34" charset="0"/>
          <a:ea typeface="標楷體" pitchFamily="65" charset="-120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Arial" charset="0"/>
        <a:buChar char="–"/>
        <a:defRPr kumimoji="1" sz="3200">
          <a:solidFill>
            <a:schemeClr val="tx1"/>
          </a:solidFill>
          <a:latin typeface="Calibri" pitchFamily="34" charset="0"/>
          <a:ea typeface="標楷體" pitchFamily="65" charset="-120"/>
        </a:defRPr>
      </a:lvl2pPr>
      <a:lvl3pPr marL="1142943" indent="-228589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21" indent="-228589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476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007" indent="-228589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1D65F-25B7-47C5-85DC-B1A2A3BE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87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117010177@link.cuhk.edu.cn" TargetMode="External"/><Relationship Id="rId2" Type="http://schemas.openxmlformats.org/officeDocument/2006/relationships/hyperlink" Target="mailto:220019062@link.cuhk.edu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118010266@link.cuhk.edu.cn" TargetMode="External"/><Relationship Id="rId4" Type="http://schemas.openxmlformats.org/officeDocument/2006/relationships/hyperlink" Target="mailto:118010469@link.cuhk.edu.c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568" y="1239698"/>
            <a:ext cx="10363200" cy="1470025"/>
          </a:xfrm>
        </p:spPr>
        <p:txBody>
          <a:bodyPr/>
          <a:lstStyle/>
          <a:p>
            <a:pPr algn="ctr"/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</a:t>
            </a:r>
            <a:r>
              <a:rPr lang="en-US" altLang="zh-C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4005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Distributed and Parallel Computing</a:t>
            </a:r>
            <a:endParaRPr lang="zh-TW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486923"/>
            <a:ext cx="8534400" cy="2402395"/>
          </a:xfrm>
        </p:spPr>
        <p:txBody>
          <a:bodyPr/>
          <a:lstStyle/>
          <a:p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</a:t>
            </a:r>
            <a:r>
              <a:rPr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Yeh-Ching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Chung</a:t>
            </a:r>
          </a:p>
          <a:p>
            <a:endParaRPr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dirty="0"/>
              <a:t>School of Data Science</a:t>
            </a:r>
          </a:p>
          <a:p>
            <a:r>
              <a:rPr lang="en-US" altLang="zh-TW" sz="3200" dirty="0"/>
              <a:t>Chinese University of Hong Kong, Shenzhen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E74415-30E6-4BE5-9E20-77352570E8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6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737" y="1170039"/>
            <a:ext cx="9673087" cy="4879955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Instructor</a:t>
            </a:r>
          </a:p>
          <a:p>
            <a:pPr lvl="1"/>
            <a:r>
              <a:rPr lang="en-US" dirty="0"/>
              <a:t>Dr. Yeh-Ching Chung (ychung@cuhk.edu.hk)</a:t>
            </a:r>
          </a:p>
          <a:p>
            <a:r>
              <a:rPr lang="en-US" b="1" dirty="0">
                <a:solidFill>
                  <a:srgbClr val="0000FF"/>
                </a:solidFill>
              </a:rPr>
              <a:t>Course Tutor</a:t>
            </a:r>
            <a:endParaRPr lang="en-US" altLang="zh-TW" sz="2133" dirty="0">
              <a:solidFill>
                <a:srgbClr val="0000FF"/>
              </a:solidFill>
            </a:endParaRPr>
          </a:p>
          <a:p>
            <a:pPr lvl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陈伟彬</a:t>
            </a:r>
            <a:r>
              <a:rPr lang="en-US" altLang="zh-CN" dirty="0"/>
              <a:t> : </a:t>
            </a:r>
            <a:r>
              <a:rPr lang="en-US" altLang="zh-CN" dirty="0">
                <a:hlinkClick r:id="rId2"/>
              </a:rPr>
              <a:t>220019062@link.cuhk.edu</a:t>
            </a:r>
            <a:endParaRPr lang="en-US" altLang="zh-CN" dirty="0"/>
          </a:p>
          <a:p>
            <a:pPr lvl="1"/>
            <a:r>
              <a:rPr lang="zh-TW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刘一汉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en-US" altLang="zh-TW" dirty="0">
                <a:hlinkClick r:id="rId3"/>
              </a:rPr>
              <a:t>117010177@</a:t>
            </a:r>
            <a:r>
              <a:rPr lang="en-US" dirty="0">
                <a:hlinkClick r:id="rId3"/>
              </a:rPr>
              <a:t>link.cuhk.edu.cn</a:t>
            </a:r>
            <a:endParaRPr lang="en-US" dirty="0"/>
          </a:p>
          <a:p>
            <a:pPr lvl="1"/>
            <a:r>
              <a:rPr lang="zh-TW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朱一帆 </a:t>
            </a:r>
            <a:r>
              <a:rPr lang="en-US" altLang="zh-TW" dirty="0"/>
              <a:t>: </a:t>
            </a:r>
            <a:r>
              <a:rPr lang="en-US" altLang="zh-TW" dirty="0">
                <a:hlinkClick r:id="rId4"/>
              </a:rPr>
              <a:t>118010469@</a:t>
            </a:r>
            <a:r>
              <a:rPr lang="en-US" dirty="0">
                <a:hlinkClick r:id="rId4"/>
              </a:rPr>
              <a:t>link.cuhk.edu.cn</a:t>
            </a:r>
            <a:endParaRPr lang="en-US" dirty="0"/>
          </a:p>
          <a:p>
            <a:pPr lvl="1"/>
            <a:r>
              <a:rPr lang="zh-TW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孙文龙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en-US" altLang="zh-TW" u="sng" dirty="0">
                <a:hlinkClick r:id="rId5"/>
              </a:rPr>
              <a:t>118010266@</a:t>
            </a:r>
            <a:r>
              <a:rPr lang="en-US" u="sng" dirty="0">
                <a:hlinkClick r:id="rId5"/>
              </a:rPr>
              <a:t>link.cuhk.edu.cn</a:t>
            </a:r>
            <a:endParaRPr lang="en-US" altLang="zh-TW" dirty="0"/>
          </a:p>
          <a:p>
            <a:r>
              <a:rPr lang="en-US" b="1" dirty="0">
                <a:solidFill>
                  <a:srgbClr val="0000FF"/>
                </a:solidFill>
              </a:rPr>
              <a:t>Lectures</a:t>
            </a:r>
          </a:p>
          <a:p>
            <a:pPr lvl="1"/>
            <a:r>
              <a:rPr lang="en-US" dirty="0"/>
              <a:t>Tuesday	 	15:30 – 16:50	</a:t>
            </a:r>
            <a:r>
              <a:rPr lang="en-US" dirty="0" err="1"/>
              <a:t>Chengdao</a:t>
            </a:r>
            <a:r>
              <a:rPr lang="en-US" dirty="0"/>
              <a:t> 101</a:t>
            </a:r>
          </a:p>
          <a:p>
            <a:pPr lvl="1"/>
            <a:r>
              <a:rPr lang="en-US" dirty="0"/>
              <a:t>Thursday		</a:t>
            </a:r>
            <a:r>
              <a:rPr lang="en-US" altLang="zh-CN" dirty="0"/>
              <a:t>15:30 – 16:50 </a:t>
            </a:r>
            <a:r>
              <a:rPr lang="en-US" dirty="0"/>
              <a:t>	</a:t>
            </a:r>
            <a:r>
              <a:rPr lang="en-US" dirty="0" err="1"/>
              <a:t>Chengdao</a:t>
            </a:r>
            <a:r>
              <a:rPr lang="en-US" dirty="0"/>
              <a:t> 101</a:t>
            </a:r>
          </a:p>
          <a:p>
            <a:r>
              <a:rPr lang="en-US" b="1" dirty="0">
                <a:solidFill>
                  <a:srgbClr val="0000FF"/>
                </a:solidFill>
              </a:rPr>
              <a:t>Tutorials</a:t>
            </a:r>
          </a:p>
          <a:p>
            <a:pPr lvl="1"/>
            <a:r>
              <a:rPr lang="en-US" dirty="0"/>
              <a:t>Will be announced by TAs</a:t>
            </a:r>
          </a:p>
          <a:p>
            <a:r>
              <a:rPr lang="en-US" b="1" dirty="0">
                <a:solidFill>
                  <a:srgbClr val="0000FF"/>
                </a:solidFill>
              </a:rPr>
              <a:t>Homepage</a:t>
            </a:r>
          </a:p>
          <a:p>
            <a:pPr lvl="1"/>
            <a:r>
              <a:rPr lang="en-US" dirty="0"/>
              <a:t>http://www.cs.nthu.edu.tw/~ychung/syllabus/CSC4005-2021-Fall.htm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322718" y="144466"/>
            <a:ext cx="10244869" cy="69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5pPr>
            <a:lvl6pPr marL="342891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251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6pPr>
            <a:lvl7pPr marL="685783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251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7pPr>
            <a:lvl8pPr marL="1028674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251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8pPr>
            <a:lvl9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251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9pPr>
          </a:lstStyle>
          <a:p>
            <a:r>
              <a:rPr lang="en-US" sz="4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Information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11A9A6-34A3-4B7A-80E2-B180F0A13E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08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718" y="144466"/>
            <a:ext cx="10244869" cy="692151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227755" y="1391670"/>
            <a:ext cx="7683737" cy="336321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b="1" dirty="0"/>
              <a:t>(Textbook)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dirty="0"/>
              <a:t>Parallel Programming - Techniques and applications Using Networked  Workstations and Parallel Computers (2nd Edition), Prentice Hall, 2001.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dirty="0"/>
              <a:t>Barry Wilkinson and Michael Allen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0BB8D8-F068-4108-B1A1-2B34B1B5C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23" y="1364254"/>
            <a:ext cx="3389863" cy="4405056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CA1B5D-7728-4E76-8048-DE3056C594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94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231" y="144466"/>
            <a:ext cx="10164356" cy="692151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4583" y="1122221"/>
            <a:ext cx="9547123" cy="3901192"/>
          </a:xfrm>
        </p:spPr>
        <p:txBody>
          <a:bodyPr/>
          <a:lstStyle/>
          <a:p>
            <a:r>
              <a:rPr lang="en-US" sz="2800" dirty="0"/>
              <a:t>Introduction to parallel and distributed computing systems</a:t>
            </a:r>
          </a:p>
          <a:p>
            <a:r>
              <a:rPr lang="en-US" sz="2800" dirty="0"/>
              <a:t>Introduction to MPI programming</a:t>
            </a:r>
          </a:p>
          <a:p>
            <a:r>
              <a:rPr lang="en-US" sz="2800" dirty="0"/>
              <a:t>Introduction to </a:t>
            </a:r>
            <a:r>
              <a:rPr lang="en-US" sz="2800" dirty="0" err="1"/>
              <a:t>Pthread</a:t>
            </a:r>
            <a:r>
              <a:rPr lang="en-US" sz="2800" dirty="0"/>
              <a:t> programming</a:t>
            </a:r>
          </a:p>
          <a:p>
            <a:r>
              <a:rPr lang="en-US" altLang="zh-CN" sz="2800" dirty="0"/>
              <a:t>Introduction to CUDA programming</a:t>
            </a:r>
          </a:p>
          <a:p>
            <a:r>
              <a:rPr lang="en-US" sz="2800" dirty="0"/>
              <a:t>Introduction to OpenMP programming</a:t>
            </a:r>
          </a:p>
          <a:p>
            <a:r>
              <a:rPr lang="en-US" sz="2800" dirty="0"/>
              <a:t>Introduction to parallel program design based on different parallel programming languages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F5C795-F7EB-4FB5-BABD-F2271CA861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12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722" y="144466"/>
            <a:ext cx="10221865" cy="692151"/>
          </a:xfrm>
        </p:spPr>
        <p:txBody>
          <a:bodyPr/>
          <a:lstStyle/>
          <a:p>
            <a:r>
              <a:rPr lang="en-US" sz="4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043" y="983160"/>
            <a:ext cx="10097729" cy="5186146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Introduction to Parallel Computers </a:t>
            </a:r>
          </a:p>
          <a:p>
            <a:r>
              <a:rPr lang="en-US" altLang="zh-CN" sz="2600" dirty="0"/>
              <a:t>Message-Passing Computing and Programming </a:t>
            </a:r>
          </a:p>
          <a:p>
            <a:r>
              <a:rPr lang="en-US" altLang="zh-CN" sz="2600" dirty="0"/>
              <a:t>Multithread Programming </a:t>
            </a:r>
          </a:p>
          <a:p>
            <a:r>
              <a:rPr lang="en-US" altLang="zh-CN" sz="2600" dirty="0"/>
              <a:t>CUDA Programming</a:t>
            </a:r>
          </a:p>
          <a:p>
            <a:r>
              <a:rPr lang="en-US" altLang="zh-CN" sz="2600" dirty="0"/>
              <a:t>OpenMP Programming </a:t>
            </a:r>
          </a:p>
          <a:p>
            <a:r>
              <a:rPr lang="en-US" altLang="zh-CN" sz="2600" dirty="0"/>
              <a:t>Embarrassingly Parallel Computations </a:t>
            </a:r>
          </a:p>
          <a:p>
            <a:r>
              <a:rPr lang="en-US" altLang="zh-CN" sz="2600" dirty="0"/>
              <a:t>Partitioning and Divide-and-Conquer Strategies </a:t>
            </a:r>
          </a:p>
          <a:p>
            <a:r>
              <a:rPr lang="en-US" altLang="zh-CN" sz="2600" dirty="0"/>
              <a:t>Pipelined Computations </a:t>
            </a:r>
          </a:p>
          <a:p>
            <a:r>
              <a:rPr lang="en-US" altLang="zh-CN" sz="2600" dirty="0"/>
              <a:t>Synchronous Computations </a:t>
            </a:r>
          </a:p>
          <a:p>
            <a:r>
              <a:rPr lang="en-US" altLang="zh-CN" sz="2600" dirty="0"/>
              <a:t>Load Balancing and Termination Detection </a:t>
            </a:r>
          </a:p>
          <a:p>
            <a:r>
              <a:rPr lang="en-US" altLang="zh-CN" sz="2600" dirty="0"/>
              <a:t>Sorting Algorithms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38AED4-29EE-45C0-B75F-66A9968536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91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702" y="144466"/>
            <a:ext cx="10336885" cy="692151"/>
          </a:xfrm>
        </p:spPr>
        <p:txBody>
          <a:bodyPr/>
          <a:lstStyle/>
          <a:p>
            <a:r>
              <a:rPr lang="en-US" sz="4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689" y="1119522"/>
            <a:ext cx="10068911" cy="4700365"/>
          </a:xfrm>
        </p:spPr>
        <p:txBody>
          <a:bodyPr>
            <a:noAutofit/>
          </a:bodyPr>
          <a:lstStyle/>
          <a:p>
            <a:r>
              <a:rPr lang="en-US" sz="2800" dirty="0">
                <a:cs typeface="Calibri" panose="020F0502020204030204" pitchFamily="34" charset="0"/>
              </a:rPr>
              <a:t>Class</a:t>
            </a:r>
            <a:r>
              <a:rPr lang="zh-TW" altLang="en-US" sz="2800" dirty="0">
                <a:cs typeface="Calibri" panose="020F0502020204030204" pitchFamily="34" charset="0"/>
              </a:rPr>
              <a:t> </a:t>
            </a:r>
            <a:r>
              <a:rPr lang="en-US" altLang="zh-TW" sz="2800" dirty="0">
                <a:cs typeface="Calibri" panose="020F0502020204030204" pitchFamily="34" charset="0"/>
              </a:rPr>
              <a:t>participation</a:t>
            </a:r>
            <a:r>
              <a:rPr lang="en-US" sz="2800" dirty="0">
                <a:cs typeface="Calibri" panose="020F0502020204030204" pitchFamily="34" charset="0"/>
              </a:rPr>
              <a:t> (5%)</a:t>
            </a:r>
          </a:p>
          <a:p>
            <a:r>
              <a:rPr lang="en-US" sz="2800" dirty="0">
                <a:cs typeface="Calibri" panose="020F0502020204030204" pitchFamily="34" charset="0"/>
              </a:rPr>
              <a:t>Programming Projects (70%)</a:t>
            </a:r>
          </a:p>
          <a:p>
            <a:pPr lvl="1"/>
            <a:r>
              <a:rPr lang="en-US" sz="2800" dirty="0">
                <a:cs typeface="Calibri" panose="020F0502020204030204" pitchFamily="34" charset="0"/>
              </a:rPr>
              <a:t>Parallel Odd-Even Transposition Sort</a:t>
            </a:r>
          </a:p>
          <a:p>
            <a:pPr lvl="1"/>
            <a:r>
              <a:rPr lang="en-US" sz="2800" dirty="0">
                <a:cs typeface="Calibri" panose="020F0502020204030204" pitchFamily="34" charset="0"/>
              </a:rPr>
              <a:t>Mandelbrot Set Computation</a:t>
            </a:r>
          </a:p>
          <a:p>
            <a:pPr lvl="1"/>
            <a:r>
              <a:rPr lang="en-US" sz="2800" i="1" dirty="0">
                <a:cs typeface="Calibri" panose="020F0502020204030204" pitchFamily="34" charset="0"/>
              </a:rPr>
              <a:t>N-</a:t>
            </a:r>
            <a:r>
              <a:rPr lang="en-US" sz="2800" dirty="0">
                <a:cs typeface="Calibri" panose="020F0502020204030204" pitchFamily="34" charset="0"/>
              </a:rPr>
              <a:t>Body Simulation</a:t>
            </a:r>
          </a:p>
          <a:p>
            <a:pPr lvl="1"/>
            <a:r>
              <a:rPr kumimoji="1" lang="en-US" altLang="zh-CN" sz="280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Heat Distribution</a:t>
            </a:r>
            <a:endParaRPr lang="en-US" sz="2800" dirty="0">
              <a:cs typeface="Calibri" panose="020F0502020204030204" pitchFamily="34" charset="0"/>
            </a:endParaRPr>
          </a:p>
          <a:p>
            <a:r>
              <a:rPr lang="en-US" sz="2800" dirty="0">
                <a:cs typeface="Calibri" panose="020F0502020204030204" pitchFamily="34" charset="0"/>
              </a:rPr>
              <a:t>Final Exam (25%)</a:t>
            </a:r>
          </a:p>
          <a:p>
            <a:r>
              <a:rPr lang="en-US" sz="2800" dirty="0">
                <a:cs typeface="Calibri" panose="020F0502020204030204" pitchFamily="34" charset="0"/>
              </a:rPr>
              <a:t>If you need to apply for a leave for final exam, send email to me with supporting document beforehand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7844DB-4E36-4BF5-9320-D0DC245D26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81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736" y="144466"/>
            <a:ext cx="10129851" cy="692151"/>
          </a:xfrm>
        </p:spPr>
        <p:txBody>
          <a:bodyPr/>
          <a:lstStyle/>
          <a:p>
            <a:r>
              <a:rPr lang="en-US" altLang="zh-TW" sz="4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  <a:endParaRPr lang="en-US" sz="42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735" y="1160208"/>
            <a:ext cx="10144663" cy="3921077"/>
          </a:xfrm>
        </p:spPr>
        <p:txBody>
          <a:bodyPr/>
          <a:lstStyle/>
          <a:p>
            <a:r>
              <a:rPr lang="en-US" sz="2800" dirty="0"/>
              <a:t>Upon completing this course, students will be able to</a:t>
            </a:r>
          </a:p>
          <a:p>
            <a:pPr lvl="1"/>
            <a:r>
              <a:rPr lang="en-US" sz="2800" dirty="0"/>
              <a:t>Understand </a:t>
            </a:r>
            <a:r>
              <a:rPr lang="en-US" altLang="zh-CN" sz="2800" dirty="0"/>
              <a:t>MPI, </a:t>
            </a:r>
            <a:r>
              <a:rPr lang="en-US" sz="2800" dirty="0" err="1"/>
              <a:t>Pthread</a:t>
            </a:r>
            <a:r>
              <a:rPr lang="en-US" sz="2800" dirty="0"/>
              <a:t>, </a:t>
            </a:r>
            <a:r>
              <a:rPr lang="en-US" altLang="zh-CN" sz="2800" dirty="0"/>
              <a:t>CUDA</a:t>
            </a:r>
            <a:r>
              <a:rPr lang="en-US" sz="2800" dirty="0"/>
              <a:t>, and </a:t>
            </a:r>
            <a:r>
              <a:rPr lang="en-US" altLang="zh-CN" sz="2800" dirty="0"/>
              <a:t>OpenMP</a:t>
            </a:r>
            <a:endParaRPr lang="en-US" sz="2800" dirty="0"/>
          </a:p>
          <a:p>
            <a:pPr lvl="1"/>
            <a:r>
              <a:rPr lang="en-US" sz="2800" dirty="0"/>
              <a:t>Write MPI programs</a:t>
            </a:r>
          </a:p>
          <a:p>
            <a:pPr lvl="1"/>
            <a:r>
              <a:rPr lang="en-US" sz="2800" dirty="0"/>
              <a:t>Write multi-thread (</a:t>
            </a:r>
            <a:r>
              <a:rPr lang="en-US" sz="2800" dirty="0" err="1"/>
              <a:t>Pthread</a:t>
            </a:r>
            <a:r>
              <a:rPr lang="en-US" sz="2800" dirty="0"/>
              <a:t>) programs</a:t>
            </a:r>
          </a:p>
          <a:p>
            <a:pPr lvl="1"/>
            <a:r>
              <a:rPr lang="en-US" altLang="zh-CN" sz="2800" dirty="0"/>
              <a:t>Write CUDA programs</a:t>
            </a:r>
          </a:p>
          <a:p>
            <a:pPr lvl="1"/>
            <a:r>
              <a:rPr lang="en-US" sz="2800" dirty="0"/>
              <a:t>Write OpenMP programs</a:t>
            </a:r>
          </a:p>
          <a:p>
            <a:pPr lvl="1"/>
            <a:r>
              <a:rPr lang="en-US" sz="2800" dirty="0"/>
              <a:t>Analyze different parallel programs</a:t>
            </a:r>
          </a:p>
          <a:p>
            <a:pPr lvl="1"/>
            <a:endParaRPr 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B2C6E5-B171-4222-9AF6-CEACAAE181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98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718" y="144466"/>
            <a:ext cx="10244869" cy="692151"/>
          </a:xfrm>
        </p:spPr>
        <p:txBody>
          <a:bodyPr/>
          <a:lstStyle/>
          <a:p>
            <a:r>
              <a:rPr lang="en-US" sz="4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Honesty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529" y="1125537"/>
            <a:ext cx="10323871" cy="489585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Zero Tolerance</a:t>
            </a:r>
          </a:p>
          <a:p>
            <a:pPr lvl="1"/>
            <a:r>
              <a:rPr lang="en-US" sz="2800" dirty="0"/>
              <a:t>Plagiarism, cheating, misconduct in test/exam will be reported to the School for handing.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Consequences</a:t>
            </a:r>
          </a:p>
          <a:p>
            <a:pPr lvl="1"/>
            <a:r>
              <a:rPr lang="en-US" sz="2800" dirty="0"/>
              <a:t>Zero marks for the concerned assignments/test/exam/whole course, reviewable demerits, non-reviewable demerits, suspension of study, dismissal from University.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University Policy to Academic Honesty</a:t>
            </a:r>
          </a:p>
          <a:p>
            <a:pPr marL="609570" lvl="1" indent="0">
              <a:buNone/>
            </a:pPr>
            <a:r>
              <a:rPr lang="en-US" sz="2800" dirty="0"/>
              <a:t>http://www.cuhk.edu.cn/departsite/ar/en/Academic.html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C0F64E-20D8-4AD3-8AF7-D568DFB0E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6BDF2-6896-4B98-8776-C18582F63BA5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78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718" y="144466"/>
            <a:ext cx="10244869" cy="692151"/>
          </a:xfrm>
        </p:spPr>
        <p:txBody>
          <a:bodyPr/>
          <a:lstStyle/>
          <a:p>
            <a:r>
              <a:rPr lang="en-US" sz="4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WeChat Group</a:t>
            </a:r>
            <a:endParaRPr lang="en-US" sz="42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871" y="1658977"/>
            <a:ext cx="3567293" cy="363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429"/>
      </p:ext>
    </p:extLst>
  </p:cSld>
  <p:clrMapOvr>
    <a:masterClrMapping/>
  </p:clrMapOvr>
</p:sld>
</file>

<file path=ppt/theme/theme1.xml><?xml version="1.0" encoding="utf-8"?>
<a:theme xmlns:a="http://schemas.openxmlformats.org/drawingml/2006/main" name="NTHU UniCl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MS Sans Serif"/>
        <a:ea typeface="MS Sans Serif"/>
        <a:cs typeface="MS Sans Serif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  <a:txDef>
      <a:spPr>
        <a:noFill/>
      </a:spPr>
      <a:bodyPr wrap="none" rtlCol="0" anchor="ctr" anchorCtr="1">
        <a:spAutoFit/>
      </a:bodyPr>
      <a:lstStyle>
        <a:defPPr>
          <a:defRPr dirty="0" smtClean="0">
            <a:ea typeface="標楷體" pitchFamily="65" charset="-120"/>
            <a:cs typeface="Calibri" pitchFamily="34" charset="0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HU UniCloud" id="{771810AA-CEBD-463A-B947-7C0DFAF8BB54}" vid="{30CF6CD1-9989-4B2E-8702-709C1DF65D80}"/>
    </a:ext>
  </a:ext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283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標楷體</vt:lpstr>
      <vt:lpstr>MS Sans Serif</vt:lpstr>
      <vt:lpstr>新細明體</vt:lpstr>
      <vt:lpstr>华文楷体</vt:lpstr>
      <vt:lpstr>DengXian</vt:lpstr>
      <vt:lpstr>Arial</vt:lpstr>
      <vt:lpstr>Calibri</vt:lpstr>
      <vt:lpstr>Calibri Light</vt:lpstr>
      <vt:lpstr>Times New Roman</vt:lpstr>
      <vt:lpstr>Wingdings</vt:lpstr>
      <vt:lpstr>NTHU UniCloud</vt:lpstr>
      <vt:lpstr>自訂設計</vt:lpstr>
      <vt:lpstr>CSC4005 – Distributed and Parallel Computing</vt:lpstr>
      <vt:lpstr>PowerPoint Presentation</vt:lpstr>
      <vt:lpstr>Textbook</vt:lpstr>
      <vt:lpstr>Course Syllabus</vt:lpstr>
      <vt:lpstr>Course Topics</vt:lpstr>
      <vt:lpstr>Course Assessment</vt:lpstr>
      <vt:lpstr>Learning Outcomes</vt:lpstr>
      <vt:lpstr>Academic Honesty</vt:lpstr>
      <vt:lpstr>WeChat Group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香港中文大学(深圳)数据科学院 School of Data Science</dc:title>
  <dc:creator>Windows 使用者</dc:creator>
  <cp:lastModifiedBy>Prof. Chung Yehching (SDS)</cp:lastModifiedBy>
  <cp:revision>29</cp:revision>
  <dcterms:created xsi:type="dcterms:W3CDTF">2020-07-15T11:13:39Z</dcterms:created>
  <dcterms:modified xsi:type="dcterms:W3CDTF">2021-09-07T07:04:39Z</dcterms:modified>
</cp:coreProperties>
</file>