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Chaplygin" initials="AC" lastIdx="1" clrIdx="0">
    <p:extLst>
      <p:ext uri="{19B8F6BF-5375-455C-9EA6-DF929625EA0E}">
        <p15:presenceInfo xmlns:p15="http://schemas.microsoft.com/office/powerpoint/2012/main" userId="5b3f7a0a04f2ff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EB3"/>
    <a:srgbClr val="B22222"/>
    <a:srgbClr val="8A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9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A5FB-BAFE-4D6E-847B-1CA79A6F356C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36144-2E2E-483E-8D4E-7A087D64C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[Click] -&gt; </a:t>
            </a:r>
            <a:r>
              <a:rPr lang="en-US" b="1" dirty="0"/>
              <a:t>Title and ‘brought by’ appear </a:t>
            </a:r>
            <a:r>
              <a:rPr lang="en-US" dirty="0"/>
              <a:t>[Click] -&gt; </a:t>
            </a:r>
            <a:r>
              <a:rPr lang="en-US" b="1" dirty="0"/>
              <a:t>Team members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9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Wait for bullets to show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36144-2E2E-483E-8D4E-7A087D64C6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3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7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68E4-8C39-40C0-938E-8288AF13A5D2}" type="datetimeFigureOut">
              <a:rPr lang="en-US" smtClean="0"/>
              <a:t>11-Dec-18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A13F-4A73-4D17-84E8-3525B499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97FB-CFEC-4EAB-B0C1-81A3110A3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447963"/>
            <a:ext cx="6391468" cy="2295237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6DEB3"/>
                </a:solidFill>
                <a:latin typeface="Algerian" panose="04020705040A02060702" pitchFamily="82" charset="0"/>
              </a:rPr>
              <a:t>GUN VIOLENCE</a:t>
            </a:r>
            <a:br>
              <a:rPr lang="en-US" sz="6600" dirty="0">
                <a:solidFill>
                  <a:srgbClr val="F6DEB3"/>
                </a:solidFill>
                <a:latin typeface="Algerian" panose="04020705040A02060702" pitchFamily="82" charset="0"/>
              </a:rPr>
            </a:br>
            <a:r>
              <a:rPr lang="en-US" sz="6600" dirty="0">
                <a:solidFill>
                  <a:srgbClr val="F6DEB3"/>
                </a:solidFill>
                <a:latin typeface="Algerian" panose="04020705040A02060702" pitchFamily="82" charset="0"/>
              </a:rPr>
              <a:t>UNCOVERED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87B46-B446-4CF8-9068-FC53FE86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781" y="3429000"/>
            <a:ext cx="9144000" cy="346363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F6DEB3"/>
                </a:solidFill>
                <a:latin typeface="Algerian" panose="04020705040A02060702" pitchFamily="82" charset="0"/>
              </a:rPr>
              <a:t>Brought to you by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  <a:latin typeface="Algerian" panose="04020705040A02060702" pitchFamily="82" charset="0"/>
              </a:rPr>
              <a:t> Andrei Chaplygin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  <a:latin typeface="Algerian" panose="04020705040A02060702" pitchFamily="82" charset="0"/>
              </a:rPr>
              <a:t> Edgar Sanchez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  <a:latin typeface="Algerian" panose="04020705040A02060702" pitchFamily="82" charset="0"/>
              </a:rPr>
              <a:t> Craig Taylor</a:t>
            </a:r>
          </a:p>
          <a:p>
            <a:pPr marL="457200" indent="-457200" algn="l">
              <a:buBlip>
                <a:blip r:embed="rId4"/>
              </a:buBlip>
            </a:pPr>
            <a:r>
              <a:rPr lang="en-US" sz="3200" dirty="0">
                <a:solidFill>
                  <a:srgbClr val="F6DEB3"/>
                </a:solidFill>
                <a:latin typeface="Algerian" panose="04020705040A02060702" pitchFamily="82" charset="0"/>
              </a:rPr>
              <a:t> Nathan Roberts</a:t>
            </a:r>
          </a:p>
        </p:txBody>
      </p:sp>
    </p:spTree>
    <p:extLst>
      <p:ext uri="{BB962C8B-B14F-4D97-AF65-F5344CB8AC3E}">
        <p14:creationId xmlns:p14="http://schemas.microsoft.com/office/powerpoint/2010/main" val="4136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6DEB3"/>
                </a:solidFill>
                <a:latin typeface="Algerian" panose="04020705040A02060702" pitchFamily="82" charset="0"/>
              </a:rPr>
              <a:t>THE STORY UNFINISHED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6DEB3"/>
                </a:solidFill>
                <a:latin typeface="Algerian" panose="04020705040A02060702" pitchFamily="82" charset="0"/>
              </a:rPr>
              <a:t>Last time we’ve showed you these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E68DCC-B3CC-4A59-A923-7E54B98DC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4" y="1901660"/>
            <a:ext cx="1848553" cy="1848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4FEF49-8A65-4D2B-B0C1-CB7B57F32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3" y="1901660"/>
            <a:ext cx="1848553" cy="18485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E8844C-C0BF-4803-8050-4059611D3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1901660"/>
            <a:ext cx="1848553" cy="18485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353CFB-AC0D-4275-890C-C57164B68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22" y="4401564"/>
            <a:ext cx="1848553" cy="18485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92630C-F2FC-47EE-80B9-D048AAEA97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033" y="4401564"/>
            <a:ext cx="1848554" cy="18485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5C2C9C2-D9B6-428F-A59D-7C4E4320FB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413" y="4401563"/>
            <a:ext cx="1848553" cy="184855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72D4D20-17CF-4BC3-B2AD-8A6D9AC79427}"/>
              </a:ext>
            </a:extLst>
          </p:cNvPr>
          <p:cNvSpPr txBox="1">
            <a:spLocks/>
          </p:cNvSpPr>
          <p:nvPr/>
        </p:nvSpPr>
        <p:spPr>
          <a:xfrm>
            <a:off x="838198" y="651352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6DEB3"/>
                </a:solidFill>
                <a:latin typeface="Algerian" panose="04020705040A02060702" pitchFamily="82" charset="0"/>
              </a:rPr>
              <a:t>But what if you wanted these too?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A955570-02C1-4D13-BB7B-7CBABCB212A1}"/>
              </a:ext>
            </a:extLst>
          </p:cNvPr>
          <p:cNvSpPr txBox="1">
            <a:spLocks/>
          </p:cNvSpPr>
          <p:nvPr/>
        </p:nvSpPr>
        <p:spPr>
          <a:xfrm>
            <a:off x="838198" y="797555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6DEB3"/>
                </a:solidFill>
                <a:latin typeface="Algerian" panose="04020705040A02060702" pitchFamily="82" charset="0"/>
              </a:rPr>
              <a:t>Or just use different data for the same charts?</a:t>
            </a:r>
          </a:p>
        </p:txBody>
      </p:sp>
    </p:spTree>
    <p:extLst>
      <p:ext uri="{BB962C8B-B14F-4D97-AF65-F5344CB8AC3E}">
        <p14:creationId xmlns:p14="http://schemas.microsoft.com/office/powerpoint/2010/main" val="3637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59428 0.36435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18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364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21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59428 0.3629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1814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139 L 0.59428 -0.3643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14" y="-1814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-0.59428 -0.3643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14" y="-1821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643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0" grpId="1"/>
      <p:bldP spid="31" grpId="0"/>
      <p:bldP spid="31" grpId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11034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6DEB3"/>
                </a:solidFill>
                <a:latin typeface="Algerian" panose="04020705040A02060702" pitchFamily="82" charset="0"/>
              </a:rPr>
              <a:t>We hear you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8ECD8D-0164-4066-AC9B-14F5D961F089}"/>
              </a:ext>
            </a:extLst>
          </p:cNvPr>
          <p:cNvSpPr txBox="1">
            <a:spLocks/>
          </p:cNvSpPr>
          <p:nvPr/>
        </p:nvSpPr>
        <p:spPr>
          <a:xfrm>
            <a:off x="838200" y="671793"/>
            <a:ext cx="10515600" cy="1110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F6DEB3"/>
                </a:solidFill>
                <a:latin typeface="Algerian" panose="04020705040A02060702" pitchFamily="82" charset="0"/>
              </a:rPr>
              <a:t>And we’ve prepared something cool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6BC5C-CDB4-47CF-942C-87CD9AEE9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4" y="1977827"/>
            <a:ext cx="1197085" cy="5551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CA587D9-312F-46DF-80DE-B743109F2EB0}"/>
              </a:ext>
            </a:extLst>
          </p:cNvPr>
          <p:cNvGrpSpPr/>
          <p:nvPr/>
        </p:nvGrpSpPr>
        <p:grpSpPr>
          <a:xfrm>
            <a:off x="488620" y="1763452"/>
            <a:ext cx="11597703" cy="1110342"/>
            <a:chOff x="488620" y="1763452"/>
            <a:chExt cx="11597703" cy="1110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0F6180C-36CE-4AB9-AE21-277D3E6B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20" y="1763452"/>
              <a:ext cx="983920" cy="98392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A0A22D30-AB01-41B5-AB89-D273D1E04AF5}"/>
                </a:ext>
              </a:extLst>
            </p:cNvPr>
            <p:cNvSpPr txBox="1">
              <a:spLocks/>
            </p:cNvSpPr>
            <p:nvPr/>
          </p:nvSpPr>
          <p:spPr>
            <a:xfrm>
              <a:off x="1776314" y="1763452"/>
              <a:ext cx="10310009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More data: scraped from web using </a:t>
              </a:r>
              <a:r>
                <a:rPr lang="en-US" sz="3600" dirty="0" err="1">
                  <a:solidFill>
                    <a:srgbClr val="F6DEB3"/>
                  </a:solidFill>
                  <a:latin typeface="Algerian" panose="04020705040A02060702" pitchFamily="82" charset="0"/>
                </a:rPr>
                <a:t>beautifulsoup</a:t>
              </a:r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 and stored in </a:t>
              </a:r>
              <a:r>
                <a:rPr lang="en-US" sz="3600" dirty="0" err="1">
                  <a:solidFill>
                    <a:srgbClr val="F6DEB3"/>
                  </a:solidFill>
                  <a:latin typeface="Algerian" panose="04020705040A02060702" pitchFamily="82" charset="0"/>
                </a:rPr>
                <a:t>sqlite</a:t>
              </a:r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 DB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02D479-5357-480D-B76B-B5BC922E71C9}"/>
              </a:ext>
            </a:extLst>
          </p:cNvPr>
          <p:cNvGrpSpPr/>
          <p:nvPr/>
        </p:nvGrpSpPr>
        <p:grpSpPr>
          <a:xfrm>
            <a:off x="365603" y="4171977"/>
            <a:ext cx="11460794" cy="1110342"/>
            <a:chOff x="365603" y="5391177"/>
            <a:chExt cx="11460794" cy="11103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D9CC3C-EC1C-48D0-8D8C-1189E4A1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03" y="5588468"/>
              <a:ext cx="2821425" cy="766313"/>
            </a:xfrm>
            <a:prstGeom prst="rect">
              <a:avLst/>
            </a:prstGeom>
          </p:spPr>
        </p:pic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B419EDF4-57DF-4007-BE52-9A4DE5B33031}"/>
                </a:ext>
              </a:extLst>
            </p:cNvPr>
            <p:cNvSpPr txBox="1">
              <a:spLocks/>
            </p:cNvSpPr>
            <p:nvPr/>
          </p:nvSpPr>
          <p:spPr>
            <a:xfrm>
              <a:off x="3751176" y="5391177"/>
              <a:ext cx="8075221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Drag, DROP and resize thanks to </a:t>
              </a:r>
              <a:r>
                <a:rPr lang="en-US" sz="3600" dirty="0" err="1">
                  <a:solidFill>
                    <a:srgbClr val="F6DEB3"/>
                  </a:solidFill>
                  <a:latin typeface="Algerian" panose="04020705040A02060702" pitchFamily="82" charset="0"/>
                </a:rPr>
                <a:t>jquery</a:t>
              </a:r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 and gridstack.js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E1B83-6B84-42F2-A823-E754BDFBFC2A}"/>
              </a:ext>
            </a:extLst>
          </p:cNvPr>
          <p:cNvGrpSpPr/>
          <p:nvPr/>
        </p:nvGrpSpPr>
        <p:grpSpPr>
          <a:xfrm>
            <a:off x="488620" y="2967714"/>
            <a:ext cx="11337777" cy="1181402"/>
            <a:chOff x="488620" y="3577314"/>
            <a:chExt cx="11337777" cy="118140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8DB09E4-45FD-49C6-86E9-F7712B2D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88856" y="3577314"/>
              <a:ext cx="2837541" cy="1110342"/>
            </a:xfrm>
            <a:prstGeom prst="rect">
              <a:avLst/>
            </a:prstGeom>
          </p:spPr>
        </p:pic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1CB8036-531B-42C4-8671-6BA8AC9F219F}"/>
                </a:ext>
              </a:extLst>
            </p:cNvPr>
            <p:cNvSpPr txBox="1">
              <a:spLocks/>
            </p:cNvSpPr>
            <p:nvPr/>
          </p:nvSpPr>
          <p:spPr>
            <a:xfrm>
              <a:off x="488620" y="3648374"/>
              <a:ext cx="8377220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 err="1">
                  <a:solidFill>
                    <a:srgbClr val="F6DEB3"/>
                  </a:solidFill>
                  <a:latin typeface="Algerian" panose="04020705040A02060702" pitchFamily="82" charset="0"/>
                </a:rPr>
                <a:t>STATE-of-the-art</a:t>
              </a:r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 charts powered by plotly.js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F0F550C-0C87-4EF9-90B0-AF65F560A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5" y="3160234"/>
            <a:ext cx="1197085" cy="5551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084A72-0308-4A6A-85B6-C14A3B2D33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-1458896" y="4474839"/>
            <a:ext cx="1197085" cy="55516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CFD4765-0132-474C-9214-8A5364DDC262}"/>
              </a:ext>
            </a:extLst>
          </p:cNvPr>
          <p:cNvGrpSpPr/>
          <p:nvPr/>
        </p:nvGrpSpPr>
        <p:grpSpPr>
          <a:xfrm>
            <a:off x="488619" y="5470160"/>
            <a:ext cx="10835219" cy="1177023"/>
            <a:chOff x="488619" y="3581693"/>
            <a:chExt cx="10835219" cy="1177023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58DED8B-057D-4612-B441-6A1C9191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3496" y="3581693"/>
              <a:ext cx="1110342" cy="1110342"/>
            </a:xfrm>
            <a:prstGeom prst="rect">
              <a:avLst/>
            </a:prstGeom>
          </p:spPr>
        </p:pic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62690983-8DEC-4A1C-A45B-71F7C7D81673}"/>
                </a:ext>
              </a:extLst>
            </p:cNvPr>
            <p:cNvSpPr txBox="1">
              <a:spLocks/>
            </p:cNvSpPr>
            <p:nvPr/>
          </p:nvSpPr>
          <p:spPr>
            <a:xfrm>
              <a:off x="488619" y="3648374"/>
              <a:ext cx="9724877" cy="11103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dirty="0">
                  <a:solidFill>
                    <a:srgbClr val="F6DEB3"/>
                  </a:solidFill>
                  <a:latin typeface="Algerian" panose="04020705040A02060702" pitchFamily="82" charset="0"/>
                </a:rPr>
                <a:t>And a little surprise COOKED WITH d3.js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459B92F-A197-45D4-90A6-9743742C4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458897" y="5814427"/>
            <a:ext cx="1197085" cy="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1.13008 0.00231 " pathEditMode="relative" rAng="0" ptsTypes="AA">
                                      <p:cBhvr>
                                        <p:cTn id="20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89 -0.00116 L -3.33333E-6 -3.29597E-17 " pathEditMode="relative" rAng="0" ptsTypes="AA">
                                      <p:cBhvr>
                                        <p:cTn id="2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563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1.13008 0.00231 " pathEditMode="relative" rAng="0" ptsTypes="AA">
                                      <p:cBhvr>
                                        <p:cTn id="34" dur="9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97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2682 -4.44444E-6 L 3.33333E-6 -4.44444E-6 " pathEditMode="relative" rAng="0" ptsTypes="AA">
                                      <p:cBhvr>
                                        <p:cTn id="41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54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31CE-1F76-40D7-9D25-FE76AD3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026" y="2873829"/>
            <a:ext cx="3202737" cy="111034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8800" dirty="0">
                <a:solidFill>
                  <a:srgbClr val="F6DEB3"/>
                </a:solidFill>
                <a:latin typeface="Algerian" panose="04020705040A02060702" pitchFamily="82" charset="0"/>
              </a:rPr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EA13B2-084F-4845-8CDD-CE62F3F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406" y="3151414"/>
            <a:ext cx="1197085" cy="5551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6D004C-CB4C-42C6-B075-7B1EBDBEB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210839" y="3151413"/>
            <a:ext cx="1197085" cy="555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41C561-AE3C-4E72-9186-F81AB477F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97456" y="1857735"/>
            <a:ext cx="1197085" cy="555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8F17A-E9AC-450D-8D9C-98DA68D73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497455" y="4445095"/>
            <a:ext cx="1197085" cy="5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734637F-1D52-4642-9A78-99FED6C300F6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1202</TotalTime>
  <Words>123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GUN VIOLENCE UNCOVERED</vt:lpstr>
      <vt:lpstr>THE STORY UNFINISHED</vt:lpstr>
      <vt:lpstr>We hear you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</dc:title>
  <dc:creator>Andrei Chaplygin</dc:creator>
  <cp:lastModifiedBy>Andrei Chaplygin</cp:lastModifiedBy>
  <cp:revision>100</cp:revision>
  <dcterms:created xsi:type="dcterms:W3CDTF">2018-09-16T06:29:27Z</dcterms:created>
  <dcterms:modified xsi:type="dcterms:W3CDTF">2018-12-11T10:37:30Z</dcterms:modified>
</cp:coreProperties>
</file>