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71" r:id="rId6"/>
    <p:sldId id="260" r:id="rId7"/>
    <p:sldId id="267" r:id="rId8"/>
    <p:sldId id="261" r:id="rId9"/>
    <p:sldId id="268" r:id="rId10"/>
    <p:sldId id="269" r:id="rId11"/>
    <p:sldId id="266" r:id="rId12"/>
    <p:sldId id="262" r:id="rId13"/>
    <p:sldId id="263" r:id="rId14"/>
    <p:sldId id="264" r:id="rId15"/>
    <p:sldId id="272"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i Chaplygin" initials="AC" lastIdx="1" clrIdx="0">
    <p:extLst>
      <p:ext uri="{19B8F6BF-5375-455C-9EA6-DF929625EA0E}">
        <p15:presenceInfo xmlns:p15="http://schemas.microsoft.com/office/powerpoint/2012/main" userId="5b3f7a0a04f2ff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09" autoAdjust="0"/>
  </p:normalViewPr>
  <p:slideViewPr>
    <p:cSldViewPr snapToGrid="0">
      <p:cViewPr varScale="1">
        <p:scale>
          <a:sx n="90" d="100"/>
          <a:sy n="90" d="100"/>
        </p:scale>
        <p:origin x="10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4A5FB-BAFE-4D6E-847B-1CA79A6F356C}" type="datetimeFigureOut">
              <a:rPr lang="en-US" smtClean="0"/>
              <a:t>18-Sep-18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36144-2E2E-483E-8D4E-7A087D64C6CE}" type="slidenum">
              <a:rPr lang="en-US" smtClean="0"/>
              <a:t>‹#›</a:t>
            </a:fld>
            <a:endParaRPr lang="en-US"/>
          </a:p>
        </p:txBody>
      </p:sp>
    </p:spTree>
    <p:extLst>
      <p:ext uri="{BB962C8B-B14F-4D97-AF65-F5344CB8AC3E}">
        <p14:creationId xmlns:p14="http://schemas.microsoft.com/office/powerpoint/2010/main" val="176515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-&gt; </a:t>
            </a:r>
            <a:r>
              <a:rPr lang="en-US" b="1" dirty="0"/>
              <a:t>Title and ‘brought by’ appear </a:t>
            </a:r>
            <a:r>
              <a:rPr lang="en-US" dirty="0"/>
              <a:t>[Click] -&gt; </a:t>
            </a:r>
            <a:r>
              <a:rPr lang="en-US" b="1" dirty="0"/>
              <a:t>Team members appear</a:t>
            </a:r>
          </a:p>
        </p:txBody>
      </p:sp>
      <p:sp>
        <p:nvSpPr>
          <p:cNvPr id="4" name="Slide Number Placeholder 3"/>
          <p:cNvSpPr>
            <a:spLocks noGrp="1"/>
          </p:cNvSpPr>
          <p:nvPr>
            <p:ph type="sldNum" sz="quarter" idx="5"/>
          </p:nvPr>
        </p:nvSpPr>
        <p:spPr/>
        <p:txBody>
          <a:bodyPr/>
          <a:lstStyle/>
          <a:p>
            <a:fld id="{15736144-2E2E-483E-8D4E-7A087D64C6CE}" type="slidenum">
              <a:rPr lang="en-US" smtClean="0"/>
              <a:t>1</a:t>
            </a:fld>
            <a:endParaRPr lang="en-US"/>
          </a:p>
        </p:txBody>
      </p:sp>
    </p:spTree>
    <p:extLst>
      <p:ext uri="{BB962C8B-B14F-4D97-AF65-F5344CB8AC3E}">
        <p14:creationId xmlns:p14="http://schemas.microsoft.com/office/powerpoint/2010/main" val="1467563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Top 5 States :</a:t>
            </a:r>
            <a:r>
              <a:rPr lang="en-US" b="1" baseline="0" dirty="0"/>
              <a:t> DC, Alaska, </a:t>
            </a:r>
            <a:endParaRPr lang="en-US" dirty="0"/>
          </a:p>
          <a:p>
            <a:r>
              <a:rPr lang="en-US" b="1" dirty="0"/>
              <a:t>Bottom 5 States: </a:t>
            </a:r>
          </a:p>
          <a:p>
            <a:r>
              <a:rPr lang="en-US" b="1" dirty="0"/>
              <a:t>2016: </a:t>
            </a:r>
            <a:r>
              <a:rPr lang="en-US" b="0" dirty="0"/>
              <a:t>NY,</a:t>
            </a:r>
            <a:r>
              <a:rPr lang="en-US" b="0" baseline="0" dirty="0"/>
              <a:t> NJ, Texas, Utah, Washington</a:t>
            </a:r>
            <a:endParaRPr lang="en-US" baseline="0" dirty="0"/>
          </a:p>
          <a:p>
            <a:r>
              <a:rPr lang="en-US" b="1" baseline="0" dirty="0"/>
              <a:t>2017</a:t>
            </a:r>
            <a:r>
              <a:rPr lang="en-US" baseline="0" dirty="0"/>
              <a:t>: Hawaii, Vermont, NY, Texas, Utah </a:t>
            </a:r>
            <a:endParaRPr lang="en-US" dirty="0"/>
          </a:p>
          <a:p>
            <a:endParaRPr lang="en-US" dirty="0"/>
          </a:p>
        </p:txBody>
      </p:sp>
      <p:sp>
        <p:nvSpPr>
          <p:cNvPr id="4" name="Slide Number Placeholder 3"/>
          <p:cNvSpPr>
            <a:spLocks noGrp="1"/>
          </p:cNvSpPr>
          <p:nvPr>
            <p:ph type="sldNum" sz="quarter" idx="10"/>
          </p:nvPr>
        </p:nvSpPr>
        <p:spPr/>
        <p:txBody>
          <a:bodyPr/>
          <a:lstStyle/>
          <a:p>
            <a:fld id="{15736144-2E2E-483E-8D4E-7A087D64C6CE}" type="slidenum">
              <a:rPr lang="en-US" smtClean="0"/>
              <a:t>10</a:t>
            </a:fld>
            <a:endParaRPr lang="en-US"/>
          </a:p>
        </p:txBody>
      </p:sp>
    </p:spTree>
    <p:extLst>
      <p:ext uri="{BB962C8B-B14F-4D97-AF65-F5344CB8AC3E}">
        <p14:creationId xmlns:p14="http://schemas.microsoft.com/office/powerpoint/2010/main" val="3407222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 couple of words about upcoming data – incidents are categorized, one incident can belong to multiple categories [Click] -&gt; </a:t>
            </a:r>
            <a:r>
              <a:rPr lang="en-US" b="1" dirty="0"/>
              <a:t>Answer appears </a:t>
            </a:r>
            <a:r>
              <a:rPr lang="en-US" dirty="0"/>
              <a:t>-&gt; [Narrator] A couple of words about the generic and specific categories</a:t>
            </a:r>
          </a:p>
        </p:txBody>
      </p:sp>
      <p:sp>
        <p:nvSpPr>
          <p:cNvPr id="4" name="Slide Number Placeholder 3"/>
          <p:cNvSpPr>
            <a:spLocks noGrp="1"/>
          </p:cNvSpPr>
          <p:nvPr>
            <p:ph type="sldNum" sz="quarter" idx="5"/>
          </p:nvPr>
        </p:nvSpPr>
        <p:spPr/>
        <p:txBody>
          <a:bodyPr/>
          <a:lstStyle/>
          <a:p>
            <a:fld id="{15736144-2E2E-483E-8D4E-7A087D64C6CE}" type="slidenum">
              <a:rPr lang="en-US" smtClean="0"/>
              <a:t>12</a:t>
            </a:fld>
            <a:endParaRPr lang="en-US"/>
          </a:p>
        </p:txBody>
      </p:sp>
    </p:spTree>
    <p:extLst>
      <p:ext uri="{BB962C8B-B14F-4D97-AF65-F5344CB8AC3E}">
        <p14:creationId xmlns:p14="http://schemas.microsoft.com/office/powerpoint/2010/main" val="1414092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Agree that words are not enough [Click] -&gt; </a:t>
            </a:r>
            <a:r>
              <a:rPr lang="en-US" b="1" dirty="0"/>
              <a:t>Answer appears </a:t>
            </a:r>
            <a:r>
              <a:rPr lang="en-US" dirty="0"/>
              <a:t>-&gt; [Narrator] Discuss the top categories from the left (mostly criminals), discuss the top categories from the right, notice some categories that skyrocket from the bottom (suicide, murder/suicide), note defensive use at the bottom</a:t>
            </a:r>
          </a:p>
        </p:txBody>
      </p:sp>
      <p:sp>
        <p:nvSpPr>
          <p:cNvPr id="4" name="Slide Number Placeholder 3"/>
          <p:cNvSpPr>
            <a:spLocks noGrp="1"/>
          </p:cNvSpPr>
          <p:nvPr>
            <p:ph type="sldNum" sz="quarter" idx="5"/>
          </p:nvPr>
        </p:nvSpPr>
        <p:spPr/>
        <p:txBody>
          <a:bodyPr/>
          <a:lstStyle/>
          <a:p>
            <a:fld id="{15736144-2E2E-483E-8D4E-7A087D64C6CE}" type="slidenum">
              <a:rPr lang="en-US" smtClean="0"/>
              <a:t>13</a:t>
            </a:fld>
            <a:endParaRPr lang="en-US"/>
          </a:p>
        </p:txBody>
      </p:sp>
    </p:spTree>
    <p:extLst>
      <p:ext uri="{BB962C8B-B14F-4D97-AF65-F5344CB8AC3E}">
        <p14:creationId xmlns:p14="http://schemas.microsoft.com/office/powerpoint/2010/main" val="3059376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Approach the idea of meta categories (combine categories into those on the higher level [Click] -&gt; </a:t>
            </a:r>
            <a:r>
              <a:rPr lang="en-US" b="1" dirty="0"/>
              <a:t>Answer appears </a:t>
            </a:r>
            <a:r>
              <a:rPr lang="en-US" dirty="0"/>
              <a:t>-&gt; [Narrator] A couple of words that a single incident most likely belong to the several meta categories. [Click] -&gt; </a:t>
            </a:r>
            <a:r>
              <a:rPr lang="en-US" b="1" dirty="0"/>
              <a:t>Chart appears </a:t>
            </a:r>
            <a:r>
              <a:rPr lang="en-US" b="0" dirty="0"/>
              <a:t>-&gt; [Click] -&gt; </a:t>
            </a:r>
            <a:r>
              <a:rPr lang="en-US" b="1" dirty="0"/>
              <a:t>Percent Chart appears </a:t>
            </a:r>
            <a:r>
              <a:rPr lang="en-US" b="0" dirty="0"/>
              <a:t>-&gt; [Narrator] Make two opposite conclusions: If guns are outlawed, only outlaws will have guns / defensive use</a:t>
            </a:r>
            <a:endParaRPr lang="en-US" b="1" dirty="0"/>
          </a:p>
        </p:txBody>
      </p:sp>
      <p:sp>
        <p:nvSpPr>
          <p:cNvPr id="4" name="Slide Number Placeholder 3"/>
          <p:cNvSpPr>
            <a:spLocks noGrp="1"/>
          </p:cNvSpPr>
          <p:nvPr>
            <p:ph type="sldNum" sz="quarter" idx="5"/>
          </p:nvPr>
        </p:nvSpPr>
        <p:spPr/>
        <p:txBody>
          <a:bodyPr/>
          <a:lstStyle/>
          <a:p>
            <a:fld id="{15736144-2E2E-483E-8D4E-7A087D64C6CE}" type="slidenum">
              <a:rPr lang="en-US" smtClean="0"/>
              <a:t>14</a:t>
            </a:fld>
            <a:endParaRPr lang="en-US"/>
          </a:p>
        </p:txBody>
      </p:sp>
    </p:spTree>
    <p:extLst>
      <p:ext uri="{BB962C8B-B14F-4D97-AF65-F5344CB8AC3E}">
        <p14:creationId xmlns:p14="http://schemas.microsoft.com/office/powerpoint/2010/main" val="2545714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736144-2E2E-483E-8D4E-7A087D64C6CE}" type="slidenum">
              <a:rPr lang="en-US" smtClean="0"/>
              <a:t>15</a:t>
            </a:fld>
            <a:endParaRPr lang="en-US"/>
          </a:p>
        </p:txBody>
      </p:sp>
    </p:spTree>
    <p:extLst>
      <p:ext uri="{BB962C8B-B14F-4D97-AF65-F5344CB8AC3E}">
        <p14:creationId xmlns:p14="http://schemas.microsoft.com/office/powerpoint/2010/main" val="1002843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736144-2E2E-483E-8D4E-7A087D64C6CE}" type="slidenum">
              <a:rPr lang="en-US" smtClean="0"/>
              <a:t>16</a:t>
            </a:fld>
            <a:endParaRPr lang="en-US"/>
          </a:p>
        </p:txBody>
      </p:sp>
    </p:spTree>
    <p:extLst>
      <p:ext uri="{BB962C8B-B14F-4D97-AF65-F5344CB8AC3E}">
        <p14:creationId xmlns:p14="http://schemas.microsoft.com/office/powerpoint/2010/main" val="136982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[Cities appear] (Narrator) Do you know what these cities have in common? Right, these are the places where the deadliest mass shootings in modern US history happened. Each of them has left its mark on our society and stoke the fire of the never-ending discussion: do we need stricter gun laws? Do more guns prevent more crimes? Can you actually feel safe when a random bystander can carry a gun? </a:t>
            </a:r>
          </a:p>
          <a:p>
            <a:r>
              <a:rPr lang="en-US" dirty="0"/>
              <a:t>Most of these and similar questions may actually appeal to our emotions but in this project we’ll try to answer some of them using cold hard data </a:t>
            </a:r>
          </a:p>
        </p:txBody>
      </p:sp>
      <p:sp>
        <p:nvSpPr>
          <p:cNvPr id="4" name="Slide Number Placeholder 3"/>
          <p:cNvSpPr>
            <a:spLocks noGrp="1"/>
          </p:cNvSpPr>
          <p:nvPr>
            <p:ph type="sldNum" sz="quarter" idx="5"/>
          </p:nvPr>
        </p:nvSpPr>
        <p:spPr/>
        <p:txBody>
          <a:bodyPr/>
          <a:lstStyle/>
          <a:p>
            <a:fld id="{15736144-2E2E-483E-8D4E-7A087D64C6CE}" type="slidenum">
              <a:rPr lang="en-US" smtClean="0"/>
              <a:t>2</a:t>
            </a:fld>
            <a:endParaRPr lang="en-US"/>
          </a:p>
        </p:txBody>
      </p:sp>
    </p:spTree>
    <p:extLst>
      <p:ext uri="{BB962C8B-B14F-4D97-AF65-F5344CB8AC3E}">
        <p14:creationId xmlns:p14="http://schemas.microsoft.com/office/powerpoint/2010/main" val="154677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Questions appear -&gt;</a:t>
            </a:r>
            <a:r>
              <a:rPr lang="en-US" dirty="0"/>
              <a:t> [Narrator] Describe the questions, explain what exactly we mean by “demography” (age of subjects/victims), “geography” (cities and states/state population per capita), “gun laws” (the consolidate gun friendliness rating of each state) “violence types” (explain that there are ‘suicides’, ‘mass shootings’ and ‘self </a:t>
            </a:r>
            <a:r>
              <a:rPr lang="en-US" dirty="0" err="1"/>
              <a:t>defence</a:t>
            </a:r>
            <a:r>
              <a:rPr lang="en-US" dirty="0"/>
              <a:t>’)</a:t>
            </a:r>
          </a:p>
          <a:p>
            <a:r>
              <a:rPr lang="en-US" dirty="0"/>
              <a:t>[Click] </a:t>
            </a:r>
            <a:r>
              <a:rPr lang="en-US" b="1" dirty="0"/>
              <a:t>-&gt; Data appear -&gt; </a:t>
            </a:r>
            <a:r>
              <a:rPr lang="en-US" dirty="0"/>
              <a:t>[Narrator] Just some general comments on the data. Explain that Kaggle </a:t>
            </a:r>
            <a:r>
              <a:rPr lang="en-US" dirty="0" err="1"/>
              <a:t>datasource</a:t>
            </a:r>
            <a:r>
              <a:rPr lang="en-US" dirty="0"/>
              <a:t> actually comes from gunviolencearchive.org – non-profit corporation that tracks all reported cases that involve usage of guns</a:t>
            </a:r>
          </a:p>
        </p:txBody>
      </p:sp>
      <p:sp>
        <p:nvSpPr>
          <p:cNvPr id="4" name="Slide Number Placeholder 3"/>
          <p:cNvSpPr>
            <a:spLocks noGrp="1"/>
          </p:cNvSpPr>
          <p:nvPr>
            <p:ph type="sldNum" sz="quarter" idx="5"/>
          </p:nvPr>
        </p:nvSpPr>
        <p:spPr/>
        <p:txBody>
          <a:bodyPr/>
          <a:lstStyle/>
          <a:p>
            <a:fld id="{15736144-2E2E-483E-8D4E-7A087D64C6CE}" type="slidenum">
              <a:rPr lang="en-US" smtClean="0"/>
              <a:t>3</a:t>
            </a:fld>
            <a:endParaRPr lang="en-US"/>
          </a:p>
        </p:txBody>
      </p:sp>
    </p:spTree>
    <p:extLst>
      <p:ext uri="{BB962C8B-B14F-4D97-AF65-F5344CB8AC3E}">
        <p14:creationId xmlns:p14="http://schemas.microsoft.com/office/powerpoint/2010/main" val="229831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The description of the data appears-&gt;</a:t>
            </a:r>
            <a:r>
              <a:rPr lang="en-US" dirty="0"/>
              <a:t> [Narrator] Give a general description of the data and its type. Explain what exactly is related to location, participant and categories. [Click] -&gt; </a:t>
            </a:r>
            <a:r>
              <a:rPr lang="en-US" b="1" dirty="0" err="1"/>
              <a:t>Cleaniness</a:t>
            </a:r>
            <a:r>
              <a:rPr lang="en-US" b="1" dirty="0"/>
              <a:t> question appears</a:t>
            </a:r>
            <a:r>
              <a:rPr lang="en-US" dirty="0"/>
              <a:t> -&gt; [Click] -&gt; </a:t>
            </a:r>
            <a:r>
              <a:rPr lang="en-US" b="1" dirty="0"/>
              <a:t>Dirty data issue appears </a:t>
            </a:r>
            <a:r>
              <a:rPr lang="en-US" dirty="0"/>
              <a:t>-&gt; [Narrator] A couple of words about lots of empty values (explain that this is due to the nature of the data – lack of evidence e.g.) -&gt; [Click] -&gt; </a:t>
            </a:r>
            <a:r>
              <a:rPr lang="en-US" b="1" dirty="0"/>
              <a:t>Too many columns issue appears </a:t>
            </a:r>
            <a:r>
              <a:rPr lang="en-US" dirty="0"/>
              <a:t>-&gt; [Narrator] A couple of words about redundancy of the data for this particular analysis -&gt; [Click] -&gt; </a:t>
            </a:r>
            <a:r>
              <a:rPr lang="en-US" b="1" dirty="0"/>
              <a:t>Aggregated participant data issue appears</a:t>
            </a:r>
            <a:r>
              <a:rPr lang="en-US" dirty="0"/>
              <a:t> -&gt; [Narrator] A couple of words on our </a:t>
            </a:r>
            <a:r>
              <a:rPr lang="en-US" dirty="0" err="1"/>
              <a:t>util</a:t>
            </a:r>
            <a:r>
              <a:rPr lang="en-US" dirty="0"/>
              <a:t> function for data splitting. Explain that some info (gender, category, status) may be missing for some of the participants -&gt; [Click] -&gt; </a:t>
            </a:r>
            <a:r>
              <a:rPr lang="en-US" b="1" dirty="0"/>
              <a:t>Aggregated categories issue appears </a:t>
            </a:r>
            <a:r>
              <a:rPr lang="en-US" dirty="0"/>
              <a:t>-&gt; [Narrator] Explain that a single incident may belong to a several categories again due to the nature of the data</a:t>
            </a:r>
          </a:p>
        </p:txBody>
      </p:sp>
      <p:sp>
        <p:nvSpPr>
          <p:cNvPr id="4" name="Slide Number Placeholder 3"/>
          <p:cNvSpPr>
            <a:spLocks noGrp="1"/>
          </p:cNvSpPr>
          <p:nvPr>
            <p:ph type="sldNum" sz="quarter" idx="5"/>
          </p:nvPr>
        </p:nvSpPr>
        <p:spPr/>
        <p:txBody>
          <a:bodyPr/>
          <a:lstStyle/>
          <a:p>
            <a:fld id="{15736144-2E2E-483E-8D4E-7A087D64C6CE}" type="slidenum">
              <a:rPr lang="en-US" smtClean="0"/>
              <a:t>4</a:t>
            </a:fld>
            <a:endParaRPr lang="en-US"/>
          </a:p>
        </p:txBody>
      </p:sp>
    </p:spTree>
    <p:extLst>
      <p:ext uri="{BB962C8B-B14F-4D97-AF65-F5344CB8AC3E}">
        <p14:creationId xmlns:p14="http://schemas.microsoft.com/office/powerpoint/2010/main" val="389983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736144-2E2E-483E-8D4E-7A087D64C6CE}" type="slidenum">
              <a:rPr lang="en-US" smtClean="0"/>
              <a:t>5</a:t>
            </a:fld>
            <a:endParaRPr lang="en-US"/>
          </a:p>
        </p:txBody>
      </p:sp>
    </p:spTree>
    <p:extLst>
      <p:ext uri="{BB962C8B-B14F-4D97-AF65-F5344CB8AC3E}">
        <p14:creationId xmlns:p14="http://schemas.microsoft.com/office/powerpoint/2010/main" val="3476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Let the auditory know that now comes the most interesting part</a:t>
            </a:r>
          </a:p>
        </p:txBody>
      </p:sp>
      <p:sp>
        <p:nvSpPr>
          <p:cNvPr id="4" name="Slide Number Placeholder 3"/>
          <p:cNvSpPr>
            <a:spLocks noGrp="1"/>
          </p:cNvSpPr>
          <p:nvPr>
            <p:ph type="sldNum" sz="quarter" idx="5"/>
          </p:nvPr>
        </p:nvSpPr>
        <p:spPr/>
        <p:txBody>
          <a:bodyPr/>
          <a:lstStyle/>
          <a:p>
            <a:fld id="{15736144-2E2E-483E-8D4E-7A087D64C6CE}" type="slidenum">
              <a:rPr lang="en-US" smtClean="0"/>
              <a:t>6</a:t>
            </a:fld>
            <a:endParaRPr lang="en-US"/>
          </a:p>
        </p:txBody>
      </p:sp>
    </p:spTree>
    <p:extLst>
      <p:ext uri="{BB962C8B-B14F-4D97-AF65-F5344CB8AC3E}">
        <p14:creationId xmlns:p14="http://schemas.microsoft.com/office/powerpoint/2010/main" val="427461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736144-2E2E-483E-8D4E-7A087D64C6CE}" type="slidenum">
              <a:rPr lang="en-US" smtClean="0"/>
              <a:t>7</a:t>
            </a:fld>
            <a:endParaRPr lang="en-US"/>
          </a:p>
        </p:txBody>
      </p:sp>
    </p:spTree>
    <p:extLst>
      <p:ext uri="{BB962C8B-B14F-4D97-AF65-F5344CB8AC3E}">
        <p14:creationId xmlns:p14="http://schemas.microsoft.com/office/powerpoint/2010/main" val="52666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 couple of words about upcoming data – more incidents means more danger [Click] -&gt; Answer appears -&gt; State stats appears -&gt; [Narrator] Discuss the statistics, be ready to explain the lack of per capita data. [Click] -&gt; City data appears -&gt; [Narrator] Discuss the statistics, mention Chicago and its mafia history</a:t>
            </a:r>
          </a:p>
        </p:txBody>
      </p:sp>
      <p:sp>
        <p:nvSpPr>
          <p:cNvPr id="4" name="Slide Number Placeholder 3"/>
          <p:cNvSpPr>
            <a:spLocks noGrp="1"/>
          </p:cNvSpPr>
          <p:nvPr>
            <p:ph type="sldNum" sz="quarter" idx="5"/>
          </p:nvPr>
        </p:nvSpPr>
        <p:spPr/>
        <p:txBody>
          <a:bodyPr/>
          <a:lstStyle/>
          <a:p>
            <a:fld id="{15736144-2E2E-483E-8D4E-7A087D64C6CE}" type="slidenum">
              <a:rPr lang="en-US" smtClean="0"/>
              <a:t>8</a:t>
            </a:fld>
            <a:endParaRPr lang="en-US"/>
          </a:p>
        </p:txBody>
      </p:sp>
    </p:spTree>
    <p:extLst>
      <p:ext uri="{BB962C8B-B14F-4D97-AF65-F5344CB8AC3E}">
        <p14:creationId xmlns:p14="http://schemas.microsoft.com/office/powerpoint/2010/main" val="1577796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Top States from 14 to 17: </a:t>
            </a:r>
            <a:r>
              <a:rPr lang="en-US" dirty="0"/>
              <a:t>DC, Alaska, Delaware, Louisiana, </a:t>
            </a:r>
          </a:p>
          <a:p>
            <a:r>
              <a:rPr lang="en-US" b="1" dirty="0"/>
              <a:t>Bottom States 14 to 17:  </a:t>
            </a:r>
            <a:r>
              <a:rPr lang="en-US" sz="1200" b="0" i="0" u="none" strike="noStrike" kern="1200" dirty="0">
                <a:solidFill>
                  <a:schemeClr val="tx1"/>
                </a:solidFill>
                <a:effectLst/>
                <a:latin typeface="+mn-lt"/>
                <a:ea typeface="+mn-ea"/>
                <a:cs typeface="+mn-cs"/>
              </a:rPr>
              <a:t>California</a:t>
            </a:r>
            <a:r>
              <a:rPr lang="en-US" b="0" dirty="0"/>
              <a:t> </a:t>
            </a:r>
            <a:r>
              <a:rPr lang="en-US" sz="1200" b="0" i="0" u="none" strike="noStrike" kern="1200" dirty="0">
                <a:solidFill>
                  <a:schemeClr val="tx1"/>
                </a:solidFill>
                <a:effectLst/>
                <a:latin typeface="+mn-lt"/>
                <a:ea typeface="+mn-ea"/>
                <a:cs typeface="+mn-cs"/>
              </a:rPr>
              <a:t>Colorado</a:t>
            </a:r>
            <a:r>
              <a:rPr lang="en-US" b="0" dirty="0"/>
              <a:t> </a:t>
            </a:r>
            <a:r>
              <a:rPr lang="en-US" sz="1200" b="0" i="0" u="none" strike="noStrike" kern="1200" dirty="0">
                <a:solidFill>
                  <a:schemeClr val="tx1"/>
                </a:solidFill>
                <a:effectLst/>
                <a:latin typeface="+mn-lt"/>
                <a:ea typeface="+mn-ea"/>
                <a:cs typeface="+mn-cs"/>
              </a:rPr>
              <a:t>Hawaii</a:t>
            </a:r>
            <a:r>
              <a:rPr lang="en-US" b="0" dirty="0"/>
              <a:t> </a:t>
            </a:r>
            <a:r>
              <a:rPr lang="en-US" sz="1200" b="0" i="0" u="none" strike="noStrike" kern="1200" dirty="0">
                <a:solidFill>
                  <a:schemeClr val="tx1"/>
                </a:solidFill>
                <a:effectLst/>
                <a:latin typeface="+mn-lt"/>
                <a:ea typeface="+mn-ea"/>
                <a:cs typeface="+mn-cs"/>
              </a:rPr>
              <a:t>Idaho</a:t>
            </a:r>
            <a:r>
              <a:rPr lang="en-US" b="0" dirty="0"/>
              <a:t> </a:t>
            </a:r>
            <a:r>
              <a:rPr lang="en-US" sz="1200" b="0" i="0" u="none" strike="noStrike" kern="1200" dirty="0">
                <a:solidFill>
                  <a:schemeClr val="tx1"/>
                </a:solidFill>
                <a:effectLst/>
                <a:latin typeface="+mn-lt"/>
                <a:ea typeface="+mn-ea"/>
                <a:cs typeface="+mn-cs"/>
              </a:rPr>
              <a:t>Oregon</a:t>
            </a:r>
            <a:r>
              <a:rPr lang="en-US" b="0" dirty="0"/>
              <a:t> </a:t>
            </a:r>
            <a:r>
              <a:rPr lang="en-US" sz="1200" b="0" i="0" u="none" strike="noStrike" kern="1200" dirty="0">
                <a:solidFill>
                  <a:schemeClr val="tx1"/>
                </a:solidFill>
                <a:effectLst/>
                <a:latin typeface="+mn-lt"/>
                <a:ea typeface="+mn-ea"/>
                <a:cs typeface="+mn-cs"/>
              </a:rPr>
              <a:t>Texas</a:t>
            </a:r>
            <a:r>
              <a:rPr lang="en-US" b="0" dirty="0"/>
              <a:t> </a:t>
            </a:r>
            <a:r>
              <a:rPr lang="en-US" sz="1200" b="0" i="0" u="none" strike="noStrike" kern="1200" dirty="0">
                <a:solidFill>
                  <a:schemeClr val="tx1"/>
                </a:solidFill>
                <a:effectLst/>
                <a:latin typeface="+mn-lt"/>
                <a:ea typeface="+mn-ea"/>
                <a:cs typeface="+mn-cs"/>
              </a:rPr>
              <a:t>New York</a:t>
            </a:r>
            <a:r>
              <a:rPr lang="en-US" b="0" dirty="0"/>
              <a:t> </a:t>
            </a:r>
            <a:r>
              <a:rPr lang="en-US" sz="1200" b="0" i="0" u="none" strike="noStrike" kern="1200" dirty="0">
                <a:solidFill>
                  <a:schemeClr val="tx1"/>
                </a:solidFill>
                <a:effectLst/>
                <a:latin typeface="+mn-lt"/>
                <a:ea typeface="+mn-ea"/>
                <a:cs typeface="+mn-cs"/>
              </a:rPr>
              <a:t>New Jersey</a:t>
            </a:r>
            <a:r>
              <a:rPr lang="en-US" b="0" dirty="0"/>
              <a:t> </a:t>
            </a:r>
            <a:r>
              <a:rPr lang="en-US" sz="1200" b="0" i="0" u="none" strike="noStrike" kern="1200" dirty="0">
                <a:solidFill>
                  <a:schemeClr val="tx1"/>
                </a:solidFill>
                <a:effectLst/>
                <a:latin typeface="+mn-lt"/>
                <a:ea typeface="+mn-ea"/>
                <a:cs typeface="+mn-cs"/>
              </a:rPr>
              <a:t>Minnesota</a:t>
            </a:r>
            <a:r>
              <a:rPr lang="en-US" b="0" dirty="0"/>
              <a:t> </a:t>
            </a:r>
            <a:r>
              <a:rPr lang="en-US" sz="1200" b="0" i="0" u="none" strike="noStrike" kern="1200" dirty="0">
                <a:solidFill>
                  <a:schemeClr val="tx1"/>
                </a:solidFill>
                <a:effectLst/>
                <a:latin typeface="+mn-lt"/>
                <a:ea typeface="+mn-ea"/>
                <a:cs typeface="+mn-cs"/>
              </a:rPr>
              <a:t>Utah</a:t>
            </a:r>
            <a:r>
              <a:rPr lang="en-US" b="0" dirty="0"/>
              <a:t> </a:t>
            </a:r>
          </a:p>
        </p:txBody>
      </p:sp>
      <p:sp>
        <p:nvSpPr>
          <p:cNvPr id="4" name="Slide Number Placeholder 3"/>
          <p:cNvSpPr>
            <a:spLocks noGrp="1"/>
          </p:cNvSpPr>
          <p:nvPr>
            <p:ph type="sldNum" sz="quarter" idx="10"/>
          </p:nvPr>
        </p:nvSpPr>
        <p:spPr/>
        <p:txBody>
          <a:bodyPr/>
          <a:lstStyle/>
          <a:p>
            <a:fld id="{15736144-2E2E-483E-8D4E-7A087D64C6CE}" type="slidenum">
              <a:rPr lang="en-US" smtClean="0"/>
              <a:t>9</a:t>
            </a:fld>
            <a:endParaRPr lang="en-US"/>
          </a:p>
        </p:txBody>
      </p:sp>
    </p:spTree>
    <p:extLst>
      <p:ext uri="{BB962C8B-B14F-4D97-AF65-F5344CB8AC3E}">
        <p14:creationId xmlns:p14="http://schemas.microsoft.com/office/powerpoint/2010/main" val="3678784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52537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0054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38017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1832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5323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468E4-8C39-40C0-938E-8288AF13A5D2}" type="datetimeFigureOut">
              <a:rPr lang="en-US" smtClean="0"/>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8615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468E4-8C39-40C0-938E-8288AF13A5D2}" type="datetimeFigureOut">
              <a:rPr lang="en-US" smtClean="0"/>
              <a:t>18-Sep-18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1131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468E4-8C39-40C0-938E-8288AF13A5D2}" type="datetimeFigureOut">
              <a:rPr lang="en-US" smtClean="0"/>
              <a:t>18-Sep-18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93865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468E4-8C39-40C0-938E-8288AF13A5D2}" type="datetimeFigureOut">
              <a:rPr lang="en-US" smtClean="0"/>
              <a:t>18-Sep-18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21027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01228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17472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468E4-8C39-40C0-938E-8288AF13A5D2}" type="datetimeFigureOut">
              <a:rPr lang="en-US" smtClean="0"/>
              <a:t>18-Sep-18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FA13F-4A73-4D17-84E8-3525B499406E}" type="slidenum">
              <a:rPr lang="en-US" smtClean="0"/>
              <a:t>‹#›</a:t>
            </a:fld>
            <a:endParaRPr lang="en-US"/>
          </a:p>
        </p:txBody>
      </p:sp>
    </p:spTree>
    <p:extLst>
      <p:ext uri="{BB962C8B-B14F-4D97-AF65-F5344CB8AC3E}">
        <p14:creationId xmlns:p14="http://schemas.microsoft.com/office/powerpoint/2010/main" val="40648528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4.xml"/><Relationship Id="rId5" Type="http://schemas.openxmlformats.org/officeDocument/2006/relationships/image" Target="../media/image19.jp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api.census.gov/data/2017/pep/population?get=GEONAME,POP&amp;DATE=10&amp;for=state:*&amp;key=08d9ebd2191eee1da1f2d9d4a5e8c7066d1585fc" TargetMode="External"/><Relationship Id="rId3" Type="http://schemas.openxmlformats.org/officeDocument/2006/relationships/image" Target="../media/image3.jpg"/><Relationship Id="rId7" Type="http://schemas.openxmlformats.org/officeDocument/2006/relationships/hyperlink" Target="https://api.census.gov/data/2016/pep/population?get=GEONAME,POP&amp;DATE=9&amp;for=state:*&amp;key=08d9ebd2191eee1da1f2d9d4a5e8c7066d1585fc"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api.census.gov/data/2015/pep/population?get=GEONAME,POP&amp;DATE=8&amp;for=state:*&amp;key=08d9ebd2191eee1da1f2d9d4a5e8c7066d1585fc" TargetMode="External"/><Relationship Id="rId11" Type="http://schemas.openxmlformats.org/officeDocument/2006/relationships/image" Target="../media/image6.png"/><Relationship Id="rId5" Type="http://schemas.openxmlformats.org/officeDocument/2006/relationships/hyperlink" Target="https://api.census.gov/data/2014/pep/natstprc?get=STNAME,POP&amp;DATE=7&amp;for=state:*&amp;key=08d9ebd2191eee1da1f2d9d4a5e8c7066d1585fc" TargetMode="External"/><Relationship Id="rId10" Type="http://schemas.openxmlformats.org/officeDocument/2006/relationships/image" Target="../media/image5.png"/><Relationship Id="rId4" Type="http://schemas.openxmlformats.org/officeDocument/2006/relationships/hyperlink" Target="https://api.census.gov/data/2013/pep/natstprc?get=STNAME,POP&amp;DATE=6&amp;for=state:*&amp;key=08d9ebd2191eee1da1f2d9d4a5e8c7066d1585fc"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97FB-CFEC-4EAB-B0C1-81A3110A3367}"/>
              </a:ext>
            </a:extLst>
          </p:cNvPr>
          <p:cNvSpPr>
            <a:spLocks noGrp="1"/>
          </p:cNvSpPr>
          <p:nvPr>
            <p:ph type="ctrTitle"/>
          </p:nvPr>
        </p:nvSpPr>
        <p:spPr>
          <a:xfrm>
            <a:off x="1" y="447963"/>
            <a:ext cx="6391468" cy="1446151"/>
          </a:xfrm>
        </p:spPr>
        <p:txBody>
          <a:bodyPr>
            <a:noAutofit/>
          </a:bodyPr>
          <a:lstStyle/>
          <a:p>
            <a:r>
              <a:rPr lang="en-US" sz="7200" dirty="0"/>
              <a:t>GUN VIOLENCE</a:t>
            </a:r>
          </a:p>
        </p:txBody>
      </p:sp>
      <p:sp>
        <p:nvSpPr>
          <p:cNvPr id="3" name="Subtitle 2">
            <a:extLst>
              <a:ext uri="{FF2B5EF4-FFF2-40B4-BE49-F238E27FC236}">
                <a16:creationId xmlns:a16="http://schemas.microsoft.com/office/drawing/2014/main" id="{48587B46-B446-4CF8-9068-FC53FE86A64E}"/>
              </a:ext>
            </a:extLst>
          </p:cNvPr>
          <p:cNvSpPr>
            <a:spLocks noGrp="1"/>
          </p:cNvSpPr>
          <p:nvPr>
            <p:ph type="subTitle" idx="1"/>
          </p:nvPr>
        </p:nvSpPr>
        <p:spPr>
          <a:xfrm>
            <a:off x="655781" y="3429000"/>
            <a:ext cx="9144000" cy="3463636"/>
          </a:xfrm>
        </p:spPr>
        <p:txBody>
          <a:bodyPr>
            <a:normAutofit/>
          </a:bodyPr>
          <a:lstStyle/>
          <a:p>
            <a:pPr algn="l"/>
            <a:r>
              <a:rPr lang="en-US" sz="3200" dirty="0"/>
              <a:t>Brought to you by</a:t>
            </a:r>
          </a:p>
          <a:p>
            <a:pPr marL="457200" indent="-457200" algn="l">
              <a:buBlip>
                <a:blip r:embed="rId4"/>
              </a:buBlip>
            </a:pPr>
            <a:r>
              <a:rPr lang="en-US" sz="3200" dirty="0"/>
              <a:t> Andrei Chaplygin</a:t>
            </a:r>
          </a:p>
          <a:p>
            <a:pPr marL="457200" indent="-457200" algn="l">
              <a:buBlip>
                <a:blip r:embed="rId4"/>
              </a:buBlip>
            </a:pPr>
            <a:r>
              <a:rPr lang="en-US" sz="3200" dirty="0"/>
              <a:t> Edgar Sanchez</a:t>
            </a:r>
          </a:p>
          <a:p>
            <a:pPr marL="457200" indent="-457200" algn="l">
              <a:buBlip>
                <a:blip r:embed="rId4"/>
              </a:buBlip>
            </a:pPr>
            <a:r>
              <a:rPr lang="en-US" sz="3200" dirty="0"/>
              <a:t> Craig Taylor</a:t>
            </a:r>
          </a:p>
          <a:p>
            <a:pPr marL="457200" indent="-457200" algn="l">
              <a:buBlip>
                <a:blip r:embed="rId4"/>
              </a:buBlip>
            </a:pPr>
            <a:r>
              <a:rPr lang="en-US" sz="3200" dirty="0"/>
              <a:t> </a:t>
            </a:r>
            <a:r>
              <a:rPr lang="en-US" sz="3200" dirty="0" err="1"/>
              <a:t>Kimmay</a:t>
            </a:r>
            <a:r>
              <a:rPr lang="en-US" sz="3200" dirty="0"/>
              <a:t> Truong</a:t>
            </a:r>
          </a:p>
        </p:txBody>
      </p:sp>
    </p:spTree>
    <p:extLst>
      <p:ext uri="{BB962C8B-B14F-4D97-AF65-F5344CB8AC3E}">
        <p14:creationId xmlns:p14="http://schemas.microsoft.com/office/powerpoint/2010/main" val="4136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25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50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75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50" y="1534211"/>
            <a:ext cx="12007344" cy="2183153"/>
          </a:xfrm>
          <a:prstGeom prst="rect">
            <a:avLst/>
          </a:prstGeom>
          <a:ln>
            <a:solidFill>
              <a:schemeClr val="tx1"/>
            </a:solid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49" y="4131703"/>
            <a:ext cx="12077043" cy="2195826"/>
          </a:xfrm>
          <a:prstGeom prst="rect">
            <a:avLst/>
          </a:prstGeom>
          <a:ln>
            <a:solidFill>
              <a:schemeClr val="tx1"/>
            </a:solidFill>
          </a:ln>
        </p:spPr>
      </p:pic>
      <p:pic>
        <p:nvPicPr>
          <p:cNvPr id="8" name="Picture 7"/>
          <p:cNvPicPr>
            <a:picLocks noChangeAspect="1"/>
          </p:cNvPicPr>
          <p:nvPr/>
        </p:nvPicPr>
        <p:blipFill>
          <a:blip r:embed="rId6"/>
          <a:stretch>
            <a:fillRect/>
          </a:stretch>
        </p:blipFill>
        <p:spPr>
          <a:xfrm>
            <a:off x="8483506" y="79666"/>
            <a:ext cx="3602588" cy="1144920"/>
          </a:xfrm>
          <a:prstGeom prst="rect">
            <a:avLst/>
          </a:prstGeom>
          <a:solidFill>
            <a:schemeClr val="tx1"/>
          </a:solidFill>
        </p:spPr>
      </p:pic>
      <p:sp>
        <p:nvSpPr>
          <p:cNvPr id="6" name="Title 1">
            <a:extLst>
              <a:ext uri="{FF2B5EF4-FFF2-40B4-BE49-F238E27FC236}">
                <a16:creationId xmlns:a16="http://schemas.microsoft.com/office/drawing/2014/main" id="{9E83E140-EF63-4289-8672-6573D6934203}"/>
              </a:ext>
            </a:extLst>
          </p:cNvPr>
          <p:cNvSpPr txBox="1">
            <a:spLocks/>
          </p:cNvSpPr>
          <p:nvPr/>
        </p:nvSpPr>
        <p:spPr>
          <a:xfrm>
            <a:off x="72521" y="0"/>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OR JUST STAY IN CALIFORNIA</a:t>
            </a:r>
          </a:p>
        </p:txBody>
      </p:sp>
    </p:spTree>
    <p:extLst>
      <p:ext uri="{BB962C8B-B14F-4D97-AF65-F5344CB8AC3E}">
        <p14:creationId xmlns:p14="http://schemas.microsoft.com/office/powerpoint/2010/main" val="48516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100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125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2250"/>
                            </p:stCondLst>
                            <p:childTnLst>
                              <p:par>
                                <p:cTn id="19" presetID="2" presetClass="entr" presetSubtype="1" fill="hold" nodeType="afterEffect">
                                  <p:stCondLst>
                                    <p:cond delay="25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F5D5C3-9212-4E51-9FA2-BAD19016E4C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0244" y="241699"/>
            <a:ext cx="4753938" cy="6374601"/>
          </a:xfrm>
        </p:spPr>
      </p:pic>
      <p:pic>
        <p:nvPicPr>
          <p:cNvPr id="8" name="Content Placeholder 7">
            <a:extLst>
              <a:ext uri="{FF2B5EF4-FFF2-40B4-BE49-F238E27FC236}">
                <a16:creationId xmlns:a16="http://schemas.microsoft.com/office/drawing/2014/main" id="{A2BB3214-EF82-43C1-95AE-B2EAD6FB04C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328089" y="263024"/>
            <a:ext cx="4740061" cy="6355991"/>
          </a:xfrm>
        </p:spPr>
      </p:pic>
      <p:pic>
        <p:nvPicPr>
          <p:cNvPr id="12" name="Picture 11">
            <a:extLst>
              <a:ext uri="{FF2B5EF4-FFF2-40B4-BE49-F238E27FC236}">
                <a16:creationId xmlns:a16="http://schemas.microsoft.com/office/drawing/2014/main" id="{4D1B72DC-0D20-4132-9264-81E69DCA37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2954460" y="2231421"/>
            <a:ext cx="6377316" cy="2397871"/>
          </a:xfrm>
          <a:prstGeom prst="rect">
            <a:avLst/>
          </a:prstGeom>
          <a:noFill/>
        </p:spPr>
      </p:pic>
      <p:sp>
        <p:nvSpPr>
          <p:cNvPr id="5" name="Title 1">
            <a:extLst>
              <a:ext uri="{FF2B5EF4-FFF2-40B4-BE49-F238E27FC236}">
                <a16:creationId xmlns:a16="http://schemas.microsoft.com/office/drawing/2014/main" id="{F781B31A-522A-4C7C-ABD1-679B3F9F2307}"/>
              </a:ext>
            </a:extLst>
          </p:cNvPr>
          <p:cNvSpPr>
            <a:spLocks noGrp="1"/>
          </p:cNvSpPr>
          <p:nvPr>
            <p:ph type="title"/>
          </p:nvPr>
        </p:nvSpPr>
        <p:spPr>
          <a:xfrm>
            <a:off x="1" y="1"/>
            <a:ext cx="12192000" cy="774439"/>
          </a:xfrm>
        </p:spPr>
        <p:txBody>
          <a:bodyPr>
            <a:noAutofit/>
          </a:bodyPr>
          <a:lstStyle/>
          <a:p>
            <a:pPr algn="ctr"/>
            <a:r>
              <a:rPr lang="en-US" dirty="0"/>
              <a:t>Q: WHO USES GUNS? WHO SUFFERS FROM THEM?</a:t>
            </a:r>
          </a:p>
        </p:txBody>
      </p:sp>
      <p:sp>
        <p:nvSpPr>
          <p:cNvPr id="7" name="Title 1">
            <a:extLst>
              <a:ext uri="{FF2B5EF4-FFF2-40B4-BE49-F238E27FC236}">
                <a16:creationId xmlns:a16="http://schemas.microsoft.com/office/drawing/2014/main" id="{CC807185-661F-4AC7-9B5D-4AE5F202500F}"/>
              </a:ext>
            </a:extLst>
          </p:cNvPr>
          <p:cNvSpPr txBox="1">
            <a:spLocks/>
          </p:cNvSpPr>
          <p:nvPr/>
        </p:nvSpPr>
        <p:spPr>
          <a:xfrm>
            <a:off x="1" y="712166"/>
            <a:ext cx="12191998"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A: OF COURESE ADULTS. BUT TOO MANY TEEN SHOOTERS AND CHILD VICTIMS</a:t>
            </a:r>
          </a:p>
        </p:txBody>
      </p:sp>
    </p:spTree>
    <p:extLst>
      <p:ext uri="{BB962C8B-B14F-4D97-AF65-F5344CB8AC3E}">
        <p14:creationId xmlns:p14="http://schemas.microsoft.com/office/powerpoint/2010/main" val="378137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xit" presetSubtype="9" fill="hold" grpId="1" nodeType="afterEffect">
                                  <p:stCondLst>
                                    <p:cond delay="1000"/>
                                  </p:stCondLst>
                                  <p:childTnLst>
                                    <p:anim calcmode="lin" valueType="num">
                                      <p:cBhvr additive="base">
                                        <p:cTn id="19" dur="750"/>
                                        <p:tgtEl>
                                          <p:spTgt spid="5"/>
                                        </p:tgtEl>
                                        <p:attrNameLst>
                                          <p:attrName>ppt_x</p:attrName>
                                        </p:attrNameLst>
                                      </p:cBhvr>
                                      <p:tavLst>
                                        <p:tav tm="0">
                                          <p:val>
                                            <p:strVal val="ppt_x"/>
                                          </p:val>
                                        </p:tav>
                                        <p:tav tm="100000">
                                          <p:val>
                                            <p:strVal val="0-ppt_w/2"/>
                                          </p:val>
                                        </p:tav>
                                      </p:tavLst>
                                    </p:anim>
                                    <p:anim calcmode="lin" valueType="num">
                                      <p:cBhvr additive="base">
                                        <p:cTn id="20" dur="750"/>
                                        <p:tgtEl>
                                          <p:spTgt spid="5"/>
                                        </p:tgtEl>
                                        <p:attrNameLst>
                                          <p:attrName>ppt_y</p:attrName>
                                        </p:attrNameLst>
                                      </p:cBhvr>
                                      <p:tavLst>
                                        <p:tav tm="0">
                                          <p:val>
                                            <p:strVal val="ppt_y"/>
                                          </p:val>
                                        </p:tav>
                                        <p:tav tm="100000">
                                          <p:val>
                                            <p:strVal val="0-ppt_h/2"/>
                                          </p:val>
                                        </p:tav>
                                      </p:tavLst>
                                    </p:anim>
                                    <p:set>
                                      <p:cBhvr>
                                        <p:cTn id="21" dur="1" fill="hold">
                                          <p:stCondLst>
                                            <p:cond delay="749"/>
                                          </p:stCondLst>
                                        </p:cTn>
                                        <p:tgtEl>
                                          <p:spTgt spid="5"/>
                                        </p:tgtEl>
                                        <p:attrNameLst>
                                          <p:attrName>style.visibility</p:attrName>
                                        </p:attrNameLst>
                                      </p:cBhvr>
                                      <p:to>
                                        <p:strVal val="hidden"/>
                                      </p:to>
                                    </p:set>
                                  </p:childTnLst>
                                </p:cTn>
                              </p:par>
                              <p:par>
                                <p:cTn id="22" presetID="2" presetClass="exit" presetSubtype="3" fill="hold" grpId="1" nodeType="withEffect">
                                  <p:stCondLst>
                                    <p:cond delay="1000"/>
                                  </p:stCondLst>
                                  <p:childTnLst>
                                    <p:anim calcmode="lin" valueType="num">
                                      <p:cBhvr additive="base">
                                        <p:cTn id="23" dur="750"/>
                                        <p:tgtEl>
                                          <p:spTgt spid="7"/>
                                        </p:tgtEl>
                                        <p:attrNameLst>
                                          <p:attrName>ppt_x</p:attrName>
                                        </p:attrNameLst>
                                      </p:cBhvr>
                                      <p:tavLst>
                                        <p:tav tm="0">
                                          <p:val>
                                            <p:strVal val="ppt_x"/>
                                          </p:val>
                                        </p:tav>
                                        <p:tav tm="100000">
                                          <p:val>
                                            <p:strVal val="1+ppt_w/2"/>
                                          </p:val>
                                        </p:tav>
                                      </p:tavLst>
                                    </p:anim>
                                    <p:anim calcmode="lin" valueType="num">
                                      <p:cBhvr additive="base">
                                        <p:cTn id="24" dur="750"/>
                                        <p:tgtEl>
                                          <p:spTgt spid="7"/>
                                        </p:tgtEl>
                                        <p:attrNameLst>
                                          <p:attrName>ppt_y</p:attrName>
                                        </p:attrNameLst>
                                      </p:cBhvr>
                                      <p:tavLst>
                                        <p:tav tm="0">
                                          <p:val>
                                            <p:strVal val="ppt_y"/>
                                          </p:val>
                                        </p:tav>
                                        <p:tav tm="100000">
                                          <p:val>
                                            <p:strVal val="0-ppt_h/2"/>
                                          </p:val>
                                        </p:tav>
                                      </p:tavLst>
                                    </p:anim>
                                    <p:set>
                                      <p:cBhvr>
                                        <p:cTn id="25" dur="1" fill="hold">
                                          <p:stCondLst>
                                            <p:cond delay="749"/>
                                          </p:stCondLst>
                                        </p:cTn>
                                        <p:tgtEl>
                                          <p:spTgt spid="7"/>
                                        </p:tgtEl>
                                        <p:attrNameLst>
                                          <p:attrName>style.visibility</p:attrName>
                                        </p:attrNameLst>
                                      </p:cBhvr>
                                      <p:to>
                                        <p:strVal val="hidden"/>
                                      </p:to>
                                    </p:set>
                                  </p:childTnLst>
                                </p:cTn>
                              </p:par>
                              <p:par>
                                <p:cTn id="26" presetID="2" presetClass="entr" presetSubtype="4" fill="hold" nodeType="withEffect">
                                  <p:stCondLst>
                                    <p:cond delay="10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8" fill="hold" nodeType="withEffect">
                                  <p:stCondLst>
                                    <p:cond delay="100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0-#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100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1+#ppt_w/2"/>
                                          </p:val>
                                        </p:tav>
                                        <p:tav tm="100000">
                                          <p:val>
                                            <p:strVal val="#ppt_x"/>
                                          </p:val>
                                        </p:tav>
                                      </p:tavLst>
                                    </p:anim>
                                    <p:anim calcmode="lin" valueType="num">
                                      <p:cBhvr additive="base">
                                        <p:cTn id="37"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Q: WHAT DO THEY USE GUNS FOR?</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2118049" y="382559"/>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MOSTLY FOR CRIMINAL PURPOSES </a:t>
            </a:r>
          </a:p>
        </p:txBody>
      </p:sp>
      <p:sp>
        <p:nvSpPr>
          <p:cNvPr id="6" name="Title 1">
            <a:extLst>
              <a:ext uri="{FF2B5EF4-FFF2-40B4-BE49-F238E27FC236}">
                <a16:creationId xmlns:a16="http://schemas.microsoft.com/office/drawing/2014/main" id="{35631BC0-F666-4DBD-8B59-7A7F92A1B55A}"/>
              </a:ext>
            </a:extLst>
          </p:cNvPr>
          <p:cNvSpPr txBox="1">
            <a:spLocks/>
          </p:cNvSpPr>
          <p:nvPr/>
        </p:nvSpPr>
        <p:spPr>
          <a:xfrm>
            <a:off x="230156" y="1432109"/>
            <a:ext cx="2158482" cy="122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ATF/LE Confiscation/Raid/Arrest</a:t>
            </a:r>
          </a:p>
        </p:txBody>
      </p:sp>
      <p:sp>
        <p:nvSpPr>
          <p:cNvPr id="8" name="Title 1">
            <a:extLst>
              <a:ext uri="{FF2B5EF4-FFF2-40B4-BE49-F238E27FC236}">
                <a16:creationId xmlns:a16="http://schemas.microsoft.com/office/drawing/2014/main" id="{063BDBF8-54C6-437A-ABF6-65ACBB0695D0}"/>
              </a:ext>
            </a:extLst>
          </p:cNvPr>
          <p:cNvSpPr txBox="1">
            <a:spLocks/>
          </p:cNvSpPr>
          <p:nvPr/>
        </p:nvSpPr>
        <p:spPr>
          <a:xfrm>
            <a:off x="2529764" y="1409168"/>
            <a:ext cx="1402702"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Accidental Shooting</a:t>
            </a:r>
          </a:p>
        </p:txBody>
      </p:sp>
      <p:sp>
        <p:nvSpPr>
          <p:cNvPr id="10" name="Title 1">
            <a:extLst>
              <a:ext uri="{FF2B5EF4-FFF2-40B4-BE49-F238E27FC236}">
                <a16:creationId xmlns:a16="http://schemas.microsoft.com/office/drawing/2014/main" id="{0F2F176D-80B1-49B0-8C3A-E97B1490CFAD}"/>
              </a:ext>
            </a:extLst>
          </p:cNvPr>
          <p:cNvSpPr txBox="1">
            <a:spLocks/>
          </p:cNvSpPr>
          <p:nvPr/>
        </p:nvSpPr>
        <p:spPr>
          <a:xfrm>
            <a:off x="4073592" y="1393540"/>
            <a:ext cx="1300843" cy="1606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Animal shot/killed</a:t>
            </a:r>
          </a:p>
        </p:txBody>
      </p:sp>
      <p:sp>
        <p:nvSpPr>
          <p:cNvPr id="11" name="Title 1">
            <a:extLst>
              <a:ext uri="{FF2B5EF4-FFF2-40B4-BE49-F238E27FC236}">
                <a16:creationId xmlns:a16="http://schemas.microsoft.com/office/drawing/2014/main" id="{093FD608-A3C4-4C4F-8FC1-689C50F9525C}"/>
              </a:ext>
            </a:extLst>
          </p:cNvPr>
          <p:cNvSpPr txBox="1">
            <a:spLocks/>
          </p:cNvSpPr>
          <p:nvPr/>
        </p:nvSpPr>
        <p:spPr>
          <a:xfrm>
            <a:off x="5509341" y="1402016"/>
            <a:ext cx="4124130" cy="1370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Armed robbery with injury/death and/or evidence of DGU found</a:t>
            </a:r>
          </a:p>
        </p:txBody>
      </p:sp>
      <p:sp>
        <p:nvSpPr>
          <p:cNvPr id="12" name="Title 1">
            <a:extLst>
              <a:ext uri="{FF2B5EF4-FFF2-40B4-BE49-F238E27FC236}">
                <a16:creationId xmlns:a16="http://schemas.microsoft.com/office/drawing/2014/main" id="{ADEE8498-2D7A-4F73-895F-7C6CB66DB340}"/>
              </a:ext>
            </a:extLst>
          </p:cNvPr>
          <p:cNvSpPr txBox="1">
            <a:spLocks/>
          </p:cNvSpPr>
          <p:nvPr/>
        </p:nvSpPr>
        <p:spPr>
          <a:xfrm>
            <a:off x="239487" y="3087374"/>
            <a:ext cx="4994988"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Assault weapon (AR-15, AK-47, and ALL variants defined by law enforcement)</a:t>
            </a:r>
          </a:p>
        </p:txBody>
      </p:sp>
      <p:sp>
        <p:nvSpPr>
          <p:cNvPr id="13" name="Title 1">
            <a:extLst>
              <a:ext uri="{FF2B5EF4-FFF2-40B4-BE49-F238E27FC236}">
                <a16:creationId xmlns:a16="http://schemas.microsoft.com/office/drawing/2014/main" id="{31F73C57-D80B-41E4-B918-4E33B80049D1}"/>
              </a:ext>
            </a:extLst>
          </p:cNvPr>
          <p:cNvSpPr txBox="1">
            <a:spLocks/>
          </p:cNvSpPr>
          <p:nvPr/>
        </p:nvSpPr>
        <p:spPr>
          <a:xfrm>
            <a:off x="230156" y="3631911"/>
            <a:ext cx="3247053"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Brandishing/flourishing/open carry/lost/found</a:t>
            </a:r>
          </a:p>
        </p:txBody>
      </p:sp>
      <p:sp>
        <p:nvSpPr>
          <p:cNvPr id="14" name="Title 1">
            <a:extLst>
              <a:ext uri="{FF2B5EF4-FFF2-40B4-BE49-F238E27FC236}">
                <a16:creationId xmlns:a16="http://schemas.microsoft.com/office/drawing/2014/main" id="{EBD8A1D8-3482-4904-A488-5B77ED76AB51}"/>
              </a:ext>
            </a:extLst>
          </p:cNvPr>
          <p:cNvSpPr txBox="1">
            <a:spLocks/>
          </p:cNvSpPr>
          <p:nvPr/>
        </p:nvSpPr>
        <p:spPr>
          <a:xfrm>
            <a:off x="2929812" y="195214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Car-jacking</a:t>
            </a:r>
          </a:p>
        </p:txBody>
      </p:sp>
      <p:sp>
        <p:nvSpPr>
          <p:cNvPr id="15" name="Title 1">
            <a:extLst>
              <a:ext uri="{FF2B5EF4-FFF2-40B4-BE49-F238E27FC236}">
                <a16:creationId xmlns:a16="http://schemas.microsoft.com/office/drawing/2014/main" id="{3881FF30-BEF2-4704-959A-C66912CE7067}"/>
              </a:ext>
            </a:extLst>
          </p:cNvPr>
          <p:cNvSpPr txBox="1">
            <a:spLocks/>
          </p:cNvSpPr>
          <p:nvPr/>
        </p:nvSpPr>
        <p:spPr>
          <a:xfrm>
            <a:off x="9766041" y="138452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Child Involved Incident</a:t>
            </a:r>
          </a:p>
        </p:txBody>
      </p:sp>
      <p:sp>
        <p:nvSpPr>
          <p:cNvPr id="16" name="Title 1">
            <a:extLst>
              <a:ext uri="{FF2B5EF4-FFF2-40B4-BE49-F238E27FC236}">
                <a16:creationId xmlns:a16="http://schemas.microsoft.com/office/drawing/2014/main" id="{86C0E8AB-29C2-4B47-B834-7317D23429AD}"/>
              </a:ext>
            </a:extLst>
          </p:cNvPr>
          <p:cNvSpPr txBox="1">
            <a:spLocks/>
          </p:cNvSpPr>
          <p:nvPr/>
        </p:nvSpPr>
        <p:spPr>
          <a:xfrm>
            <a:off x="230156" y="4717209"/>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Child killed by child</a:t>
            </a:r>
          </a:p>
        </p:txBody>
      </p:sp>
      <p:sp>
        <p:nvSpPr>
          <p:cNvPr id="17" name="Title 1">
            <a:extLst>
              <a:ext uri="{FF2B5EF4-FFF2-40B4-BE49-F238E27FC236}">
                <a16:creationId xmlns:a16="http://schemas.microsoft.com/office/drawing/2014/main" id="{34627BF2-5FCA-46AA-8922-E86B9316BB38}"/>
              </a:ext>
            </a:extLst>
          </p:cNvPr>
          <p:cNvSpPr txBox="1">
            <a:spLocks/>
          </p:cNvSpPr>
          <p:nvPr/>
        </p:nvSpPr>
        <p:spPr>
          <a:xfrm>
            <a:off x="6556311" y="3084150"/>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Concealed Carry License - Perpetrator</a:t>
            </a:r>
          </a:p>
        </p:txBody>
      </p:sp>
      <p:sp>
        <p:nvSpPr>
          <p:cNvPr id="18" name="Title 1">
            <a:extLst>
              <a:ext uri="{FF2B5EF4-FFF2-40B4-BE49-F238E27FC236}">
                <a16:creationId xmlns:a16="http://schemas.microsoft.com/office/drawing/2014/main" id="{424821B2-3A7C-4D07-99FA-3895EF7DBFAF}"/>
              </a:ext>
            </a:extLst>
          </p:cNvPr>
          <p:cNvSpPr txBox="1">
            <a:spLocks/>
          </p:cNvSpPr>
          <p:nvPr/>
        </p:nvSpPr>
        <p:spPr>
          <a:xfrm>
            <a:off x="230156" y="525133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Criminal act with stolen gun</a:t>
            </a:r>
          </a:p>
        </p:txBody>
      </p:sp>
      <p:sp>
        <p:nvSpPr>
          <p:cNvPr id="19" name="Title 1">
            <a:extLst>
              <a:ext uri="{FF2B5EF4-FFF2-40B4-BE49-F238E27FC236}">
                <a16:creationId xmlns:a16="http://schemas.microsoft.com/office/drawing/2014/main" id="{0D72861C-AA26-4C38-ADAB-F049B51B4612}"/>
              </a:ext>
            </a:extLst>
          </p:cNvPr>
          <p:cNvSpPr txBox="1">
            <a:spLocks/>
          </p:cNvSpPr>
          <p:nvPr/>
        </p:nvSpPr>
        <p:spPr>
          <a:xfrm>
            <a:off x="2320212" y="5244365"/>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Defensive Use</a:t>
            </a:r>
          </a:p>
        </p:txBody>
      </p:sp>
      <p:sp>
        <p:nvSpPr>
          <p:cNvPr id="20" name="Title 1">
            <a:extLst>
              <a:ext uri="{FF2B5EF4-FFF2-40B4-BE49-F238E27FC236}">
                <a16:creationId xmlns:a16="http://schemas.microsoft.com/office/drawing/2014/main" id="{C1AB113B-30F5-4360-A7C7-18D5B471D47E}"/>
              </a:ext>
            </a:extLst>
          </p:cNvPr>
          <p:cNvSpPr txBox="1">
            <a:spLocks/>
          </p:cNvSpPr>
          <p:nvPr/>
        </p:nvSpPr>
        <p:spPr>
          <a:xfrm>
            <a:off x="6814457" y="632663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Domestic Violence</a:t>
            </a:r>
          </a:p>
        </p:txBody>
      </p:sp>
      <p:sp>
        <p:nvSpPr>
          <p:cNvPr id="21" name="Title 1">
            <a:extLst>
              <a:ext uri="{FF2B5EF4-FFF2-40B4-BE49-F238E27FC236}">
                <a16:creationId xmlns:a16="http://schemas.microsoft.com/office/drawing/2014/main" id="{A0112E02-3BD7-4A16-AB2B-58039E884B44}"/>
              </a:ext>
            </a:extLst>
          </p:cNvPr>
          <p:cNvSpPr txBox="1">
            <a:spLocks/>
          </p:cNvSpPr>
          <p:nvPr/>
        </p:nvSpPr>
        <p:spPr>
          <a:xfrm>
            <a:off x="3666933" y="5233452"/>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Drive-by (car to street, car to car)</a:t>
            </a:r>
          </a:p>
        </p:txBody>
      </p:sp>
      <p:sp>
        <p:nvSpPr>
          <p:cNvPr id="22" name="Title 1">
            <a:extLst>
              <a:ext uri="{FF2B5EF4-FFF2-40B4-BE49-F238E27FC236}">
                <a16:creationId xmlns:a16="http://schemas.microsoft.com/office/drawing/2014/main" id="{FB2E20C2-6563-454D-B616-94BC27420E62}"/>
              </a:ext>
            </a:extLst>
          </p:cNvPr>
          <p:cNvSpPr txBox="1">
            <a:spLocks/>
          </p:cNvSpPr>
          <p:nvPr/>
        </p:nvSpPr>
        <p:spPr>
          <a:xfrm>
            <a:off x="6654282" y="5779990"/>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Drug involvement</a:t>
            </a:r>
          </a:p>
        </p:txBody>
      </p:sp>
      <p:sp>
        <p:nvSpPr>
          <p:cNvPr id="23" name="Title 1">
            <a:extLst>
              <a:ext uri="{FF2B5EF4-FFF2-40B4-BE49-F238E27FC236}">
                <a16:creationId xmlns:a16="http://schemas.microsoft.com/office/drawing/2014/main" id="{81364CBE-3DCE-43AE-A215-DC901A45DF6D}"/>
              </a:ext>
            </a:extLst>
          </p:cNvPr>
          <p:cNvSpPr txBox="1">
            <a:spLocks/>
          </p:cNvSpPr>
          <p:nvPr/>
        </p:nvSpPr>
        <p:spPr>
          <a:xfrm>
            <a:off x="239487" y="6331872"/>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Gang involvement	</a:t>
            </a:r>
          </a:p>
        </p:txBody>
      </p:sp>
      <p:sp>
        <p:nvSpPr>
          <p:cNvPr id="24" name="Title 1">
            <a:extLst>
              <a:ext uri="{FF2B5EF4-FFF2-40B4-BE49-F238E27FC236}">
                <a16:creationId xmlns:a16="http://schemas.microsoft.com/office/drawing/2014/main" id="{8927B2FC-E529-4BA4-9349-5C96AED9D54F}"/>
              </a:ext>
            </a:extLst>
          </p:cNvPr>
          <p:cNvSpPr txBox="1">
            <a:spLocks/>
          </p:cNvSpPr>
          <p:nvPr/>
        </p:nvSpPr>
        <p:spPr>
          <a:xfrm>
            <a:off x="7856376" y="4747918"/>
            <a:ext cx="4239208"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 at school, no death/injury - elementary/secondary school</a:t>
            </a:r>
          </a:p>
        </p:txBody>
      </p:sp>
      <p:sp>
        <p:nvSpPr>
          <p:cNvPr id="25" name="Title 1">
            <a:extLst>
              <a:ext uri="{FF2B5EF4-FFF2-40B4-BE49-F238E27FC236}">
                <a16:creationId xmlns:a16="http://schemas.microsoft.com/office/drawing/2014/main" id="{DEF0F3EE-FCFF-422C-9FE7-C707C328DE44}"/>
              </a:ext>
            </a:extLst>
          </p:cNvPr>
          <p:cNvSpPr txBox="1">
            <a:spLocks/>
          </p:cNvSpPr>
          <p:nvPr/>
        </p:nvSpPr>
        <p:spPr>
          <a:xfrm>
            <a:off x="1764655" y="633228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 shop robbery or burglary</a:t>
            </a:r>
          </a:p>
        </p:txBody>
      </p:sp>
      <p:sp>
        <p:nvSpPr>
          <p:cNvPr id="26" name="Title 1">
            <a:extLst>
              <a:ext uri="{FF2B5EF4-FFF2-40B4-BE49-F238E27FC236}">
                <a16:creationId xmlns:a16="http://schemas.microsoft.com/office/drawing/2014/main" id="{437D8501-78AB-46E0-A331-2EAE14A670D7}"/>
              </a:ext>
            </a:extLst>
          </p:cNvPr>
          <p:cNvSpPr txBox="1">
            <a:spLocks/>
          </p:cNvSpPr>
          <p:nvPr/>
        </p:nvSpPr>
        <p:spPr>
          <a:xfrm>
            <a:off x="7752184" y="1959604"/>
            <a:ext cx="1828800"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Gun(s) stolen from owner</a:t>
            </a:r>
          </a:p>
        </p:txBody>
      </p:sp>
      <p:sp>
        <p:nvSpPr>
          <p:cNvPr id="27" name="Title 1">
            <a:extLst>
              <a:ext uri="{FF2B5EF4-FFF2-40B4-BE49-F238E27FC236}">
                <a16:creationId xmlns:a16="http://schemas.microsoft.com/office/drawing/2014/main" id="{3BD9F677-E4A1-4514-9F32-5E8AE9903CBA}"/>
              </a:ext>
            </a:extLst>
          </p:cNvPr>
          <p:cNvSpPr txBox="1">
            <a:spLocks/>
          </p:cNvSpPr>
          <p:nvPr/>
        </p:nvSpPr>
        <p:spPr>
          <a:xfrm>
            <a:off x="8714793" y="3591239"/>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Guns stolen from law enforcement</a:t>
            </a:r>
          </a:p>
        </p:txBody>
      </p:sp>
      <p:sp>
        <p:nvSpPr>
          <p:cNvPr id="28" name="Title 1">
            <a:extLst>
              <a:ext uri="{FF2B5EF4-FFF2-40B4-BE49-F238E27FC236}">
                <a16:creationId xmlns:a16="http://schemas.microsoft.com/office/drawing/2014/main" id="{8C1515B6-58EF-4127-A1EF-C233E3E3A231}"/>
              </a:ext>
            </a:extLst>
          </p:cNvPr>
          <p:cNvSpPr txBox="1">
            <a:spLocks/>
          </p:cNvSpPr>
          <p:nvPr/>
        </p:nvSpPr>
        <p:spPr>
          <a:xfrm>
            <a:off x="9693731" y="1955870"/>
            <a:ext cx="914400" cy="15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Hate crime</a:t>
            </a:r>
          </a:p>
        </p:txBody>
      </p:sp>
      <p:sp>
        <p:nvSpPr>
          <p:cNvPr id="29" name="Title 1">
            <a:extLst>
              <a:ext uri="{FF2B5EF4-FFF2-40B4-BE49-F238E27FC236}">
                <a16:creationId xmlns:a16="http://schemas.microsoft.com/office/drawing/2014/main" id="{6C7B4C9E-19EA-4929-A43C-01FE0B4CF7A3}"/>
              </a:ext>
            </a:extLst>
          </p:cNvPr>
          <p:cNvSpPr txBox="1">
            <a:spLocks/>
          </p:cNvSpPr>
          <p:nvPr/>
        </p:nvSpPr>
        <p:spPr>
          <a:xfrm>
            <a:off x="6654282" y="4194088"/>
            <a:ext cx="1113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a:t>
            </a:r>
          </a:p>
        </p:txBody>
      </p:sp>
      <p:sp>
        <p:nvSpPr>
          <p:cNvPr id="30" name="Title 1">
            <a:extLst>
              <a:ext uri="{FF2B5EF4-FFF2-40B4-BE49-F238E27FC236}">
                <a16:creationId xmlns:a16="http://schemas.microsoft.com/office/drawing/2014/main" id="{E193ACC0-E991-47F9-90B1-63DC11B9FA7E}"/>
              </a:ext>
            </a:extLst>
          </p:cNvPr>
          <p:cNvSpPr txBox="1">
            <a:spLocks/>
          </p:cNvSpPr>
          <p:nvPr/>
        </p:nvSpPr>
        <p:spPr>
          <a:xfrm>
            <a:off x="9515677" y="4222070"/>
            <a:ext cx="2181802" cy="1555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 - Resident killed</a:t>
            </a:r>
          </a:p>
        </p:txBody>
      </p:sp>
      <p:sp>
        <p:nvSpPr>
          <p:cNvPr id="31" name="Title 1">
            <a:extLst>
              <a:ext uri="{FF2B5EF4-FFF2-40B4-BE49-F238E27FC236}">
                <a16:creationId xmlns:a16="http://schemas.microsoft.com/office/drawing/2014/main" id="{7CAD5969-E0EF-44AB-BFA3-F42A64AB3B74}"/>
              </a:ext>
            </a:extLst>
          </p:cNvPr>
          <p:cNvSpPr txBox="1">
            <a:spLocks/>
          </p:cNvSpPr>
          <p:nvPr/>
        </p:nvSpPr>
        <p:spPr>
          <a:xfrm>
            <a:off x="8142515" y="5804364"/>
            <a:ext cx="3554963"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 - subject/suspect/perpetrator killed</a:t>
            </a:r>
          </a:p>
        </p:txBody>
      </p:sp>
      <p:sp>
        <p:nvSpPr>
          <p:cNvPr id="32" name="Title 1">
            <a:extLst>
              <a:ext uri="{FF2B5EF4-FFF2-40B4-BE49-F238E27FC236}">
                <a16:creationId xmlns:a16="http://schemas.microsoft.com/office/drawing/2014/main" id="{CBD70F84-56EF-42C0-8886-5F2ED6FBEDA4}"/>
              </a:ext>
            </a:extLst>
          </p:cNvPr>
          <p:cNvSpPr txBox="1">
            <a:spLocks/>
          </p:cNvSpPr>
          <p:nvPr/>
        </p:nvSpPr>
        <p:spPr>
          <a:xfrm>
            <a:off x="3920026" y="633174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Hunting accident</a:t>
            </a:r>
          </a:p>
        </p:txBody>
      </p:sp>
      <p:sp>
        <p:nvSpPr>
          <p:cNvPr id="33" name="Title 1">
            <a:extLst>
              <a:ext uri="{FF2B5EF4-FFF2-40B4-BE49-F238E27FC236}">
                <a16:creationId xmlns:a16="http://schemas.microsoft.com/office/drawing/2014/main" id="{9BB8B92E-BEFC-4742-8760-3CE6DCB79AE9}"/>
              </a:ext>
            </a:extLst>
          </p:cNvPr>
          <p:cNvSpPr txBox="1">
            <a:spLocks/>
          </p:cNvSpPr>
          <p:nvPr/>
        </p:nvSpPr>
        <p:spPr>
          <a:xfrm>
            <a:off x="5414866" y="633174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Implied Weapon</a:t>
            </a:r>
          </a:p>
        </p:txBody>
      </p:sp>
      <p:sp>
        <p:nvSpPr>
          <p:cNvPr id="34" name="Title 1">
            <a:extLst>
              <a:ext uri="{FF2B5EF4-FFF2-40B4-BE49-F238E27FC236}">
                <a16:creationId xmlns:a16="http://schemas.microsoft.com/office/drawing/2014/main" id="{DCCCA613-EBE1-4AEB-9D28-F9B963FCBC54}"/>
              </a:ext>
            </a:extLst>
          </p:cNvPr>
          <p:cNvSpPr txBox="1">
            <a:spLocks/>
          </p:cNvSpPr>
          <p:nvPr/>
        </p:nvSpPr>
        <p:spPr>
          <a:xfrm>
            <a:off x="9193764" y="3062297"/>
            <a:ext cx="2183363" cy="1981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Kidnapping/abductions/hostage</a:t>
            </a:r>
          </a:p>
        </p:txBody>
      </p:sp>
      <p:sp>
        <p:nvSpPr>
          <p:cNvPr id="35" name="Title 1">
            <a:extLst>
              <a:ext uri="{FF2B5EF4-FFF2-40B4-BE49-F238E27FC236}">
                <a16:creationId xmlns:a16="http://schemas.microsoft.com/office/drawing/2014/main" id="{F5816119-7B40-4B4A-B62D-3DF2322DD093}"/>
              </a:ext>
            </a:extLst>
          </p:cNvPr>
          <p:cNvSpPr txBox="1">
            <a:spLocks/>
          </p:cNvSpPr>
          <p:nvPr/>
        </p:nvSpPr>
        <p:spPr>
          <a:xfrm>
            <a:off x="6044688" y="5235191"/>
            <a:ext cx="6108441"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Mass Murder (4+ deceased victims excluding the subject/suspect/perpetrator , one location)</a:t>
            </a:r>
          </a:p>
        </p:txBody>
      </p:sp>
      <p:sp>
        <p:nvSpPr>
          <p:cNvPr id="36" name="Title 1">
            <a:extLst>
              <a:ext uri="{FF2B5EF4-FFF2-40B4-BE49-F238E27FC236}">
                <a16:creationId xmlns:a16="http://schemas.microsoft.com/office/drawing/2014/main" id="{265261CC-1DE5-4470-9E68-A3F451814394}"/>
              </a:ext>
            </a:extLst>
          </p:cNvPr>
          <p:cNvSpPr txBox="1">
            <a:spLocks/>
          </p:cNvSpPr>
          <p:nvPr/>
        </p:nvSpPr>
        <p:spPr>
          <a:xfrm>
            <a:off x="239487" y="5807487"/>
            <a:ext cx="6319935"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Mass Shooting (4+ victims injured or killed excluding the subject/suspect/perpetrator, one location)</a:t>
            </a:r>
          </a:p>
        </p:txBody>
      </p:sp>
      <p:sp>
        <p:nvSpPr>
          <p:cNvPr id="37" name="Title 1">
            <a:extLst>
              <a:ext uri="{FF2B5EF4-FFF2-40B4-BE49-F238E27FC236}">
                <a16:creationId xmlns:a16="http://schemas.microsoft.com/office/drawing/2014/main" id="{384AB8B4-32DF-4DD3-AD15-44891E9CAF73}"/>
              </a:ext>
            </a:extLst>
          </p:cNvPr>
          <p:cNvSpPr txBox="1">
            <a:spLocks/>
          </p:cNvSpPr>
          <p:nvPr/>
        </p:nvSpPr>
        <p:spPr>
          <a:xfrm>
            <a:off x="1771262" y="4728027"/>
            <a:ext cx="5999584" cy="15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Mistaken ID (thought it was an intruder/threat, was friend/family</a:t>
            </a:r>
          </a:p>
        </p:txBody>
      </p:sp>
      <p:sp>
        <p:nvSpPr>
          <p:cNvPr id="38" name="Title 1">
            <a:extLst>
              <a:ext uri="{FF2B5EF4-FFF2-40B4-BE49-F238E27FC236}">
                <a16:creationId xmlns:a16="http://schemas.microsoft.com/office/drawing/2014/main" id="{7021A161-D813-4D27-988B-F405DFDB4EE2}"/>
              </a:ext>
            </a:extLst>
          </p:cNvPr>
          <p:cNvSpPr txBox="1">
            <a:spLocks/>
          </p:cNvSpPr>
          <p:nvPr/>
        </p:nvSpPr>
        <p:spPr>
          <a:xfrm>
            <a:off x="8339625" y="6322410"/>
            <a:ext cx="1176051"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Murder/Suicide</a:t>
            </a:r>
          </a:p>
        </p:txBody>
      </p:sp>
      <p:sp>
        <p:nvSpPr>
          <p:cNvPr id="39" name="Title 1">
            <a:extLst>
              <a:ext uri="{FF2B5EF4-FFF2-40B4-BE49-F238E27FC236}">
                <a16:creationId xmlns:a16="http://schemas.microsoft.com/office/drawing/2014/main" id="{41198E58-AB0E-4579-83BA-391C6FDDDBCF}"/>
              </a:ext>
            </a:extLst>
          </p:cNvPr>
          <p:cNvSpPr txBox="1">
            <a:spLocks/>
          </p:cNvSpPr>
          <p:nvPr/>
        </p:nvSpPr>
        <p:spPr>
          <a:xfrm>
            <a:off x="9633472" y="6345300"/>
            <a:ext cx="2225738" cy="102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Incident</a:t>
            </a:r>
          </a:p>
        </p:txBody>
      </p:sp>
      <p:sp>
        <p:nvSpPr>
          <p:cNvPr id="41" name="Title 1">
            <a:extLst>
              <a:ext uri="{FF2B5EF4-FFF2-40B4-BE49-F238E27FC236}">
                <a16:creationId xmlns:a16="http://schemas.microsoft.com/office/drawing/2014/main" id="{0B7EBB6E-F544-496F-BF6E-D35C8FE691FB}"/>
              </a:ext>
            </a:extLst>
          </p:cNvPr>
          <p:cNvSpPr txBox="1">
            <a:spLocks/>
          </p:cNvSpPr>
          <p:nvPr/>
        </p:nvSpPr>
        <p:spPr>
          <a:xfrm>
            <a:off x="230156" y="1980054"/>
            <a:ext cx="2643673" cy="122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Officer killed</a:t>
            </a:r>
          </a:p>
        </p:txBody>
      </p:sp>
      <p:sp>
        <p:nvSpPr>
          <p:cNvPr id="42" name="Title 1">
            <a:extLst>
              <a:ext uri="{FF2B5EF4-FFF2-40B4-BE49-F238E27FC236}">
                <a16:creationId xmlns:a16="http://schemas.microsoft.com/office/drawing/2014/main" id="{EFE62BEB-B255-4768-940D-0483415D3885}"/>
              </a:ext>
            </a:extLst>
          </p:cNvPr>
          <p:cNvSpPr txBox="1">
            <a:spLocks/>
          </p:cNvSpPr>
          <p:nvPr/>
        </p:nvSpPr>
        <p:spPr>
          <a:xfrm>
            <a:off x="3962400" y="1990548"/>
            <a:ext cx="2852057" cy="99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Bystander killed</a:t>
            </a:r>
          </a:p>
        </p:txBody>
      </p:sp>
      <p:sp>
        <p:nvSpPr>
          <p:cNvPr id="43" name="Title 1">
            <a:extLst>
              <a:ext uri="{FF2B5EF4-FFF2-40B4-BE49-F238E27FC236}">
                <a16:creationId xmlns:a16="http://schemas.microsoft.com/office/drawing/2014/main" id="{FC0AF699-63C5-4663-AE92-3AA1918329C6}"/>
              </a:ext>
            </a:extLst>
          </p:cNvPr>
          <p:cNvSpPr txBox="1">
            <a:spLocks/>
          </p:cNvSpPr>
          <p:nvPr/>
        </p:nvSpPr>
        <p:spPr>
          <a:xfrm>
            <a:off x="239487" y="4198525"/>
            <a:ext cx="4733731" cy="10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subject/suspect/perpetrator suicide by cop</a:t>
            </a:r>
          </a:p>
        </p:txBody>
      </p:sp>
      <p:sp>
        <p:nvSpPr>
          <p:cNvPr id="44" name="Title 1">
            <a:extLst>
              <a:ext uri="{FF2B5EF4-FFF2-40B4-BE49-F238E27FC236}">
                <a16:creationId xmlns:a16="http://schemas.microsoft.com/office/drawing/2014/main" id="{2C2D80B2-34F1-4CA8-84DE-0C7F0062E4AA}"/>
              </a:ext>
            </a:extLst>
          </p:cNvPr>
          <p:cNvSpPr txBox="1">
            <a:spLocks/>
          </p:cNvSpPr>
          <p:nvPr/>
        </p:nvSpPr>
        <p:spPr>
          <a:xfrm>
            <a:off x="5222033" y="3093443"/>
            <a:ext cx="1160107" cy="114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Pistol-whipping</a:t>
            </a:r>
          </a:p>
        </p:txBody>
      </p:sp>
      <p:sp>
        <p:nvSpPr>
          <p:cNvPr id="46" name="Title 1">
            <a:extLst>
              <a:ext uri="{FF2B5EF4-FFF2-40B4-BE49-F238E27FC236}">
                <a16:creationId xmlns:a16="http://schemas.microsoft.com/office/drawing/2014/main" id="{BCF56793-283D-4949-8E82-58B8D32433C7}"/>
              </a:ext>
            </a:extLst>
          </p:cNvPr>
          <p:cNvSpPr txBox="1">
            <a:spLocks/>
          </p:cNvSpPr>
          <p:nvPr/>
        </p:nvSpPr>
        <p:spPr>
          <a:xfrm>
            <a:off x="7234337" y="2544169"/>
            <a:ext cx="1160106" cy="12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Police Targeted</a:t>
            </a:r>
          </a:p>
        </p:txBody>
      </p:sp>
      <p:sp>
        <p:nvSpPr>
          <p:cNvPr id="47" name="Title 1">
            <a:extLst>
              <a:ext uri="{FF2B5EF4-FFF2-40B4-BE49-F238E27FC236}">
                <a16:creationId xmlns:a16="http://schemas.microsoft.com/office/drawing/2014/main" id="{5DD04D6E-FDEC-4A85-AB2E-CA896CAED86E}"/>
              </a:ext>
            </a:extLst>
          </p:cNvPr>
          <p:cNvSpPr txBox="1">
            <a:spLocks/>
          </p:cNvSpPr>
          <p:nvPr/>
        </p:nvSpPr>
        <p:spPr>
          <a:xfrm>
            <a:off x="5943601" y="2529100"/>
            <a:ext cx="1222309" cy="12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Political Violence</a:t>
            </a:r>
          </a:p>
        </p:txBody>
      </p:sp>
      <p:sp>
        <p:nvSpPr>
          <p:cNvPr id="48" name="Title 1">
            <a:extLst>
              <a:ext uri="{FF2B5EF4-FFF2-40B4-BE49-F238E27FC236}">
                <a16:creationId xmlns:a16="http://schemas.microsoft.com/office/drawing/2014/main" id="{3CBFC032-0E75-46E4-9912-1B0145C3377A}"/>
              </a:ext>
            </a:extLst>
          </p:cNvPr>
          <p:cNvSpPr txBox="1">
            <a:spLocks/>
          </p:cNvSpPr>
          <p:nvPr/>
        </p:nvSpPr>
        <p:spPr>
          <a:xfrm>
            <a:off x="3334139" y="3633008"/>
            <a:ext cx="4130351"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Possession (gun(s) found during commission of other crimes)</a:t>
            </a:r>
          </a:p>
        </p:txBody>
      </p:sp>
      <p:sp>
        <p:nvSpPr>
          <p:cNvPr id="49" name="Title 1">
            <a:extLst>
              <a:ext uri="{FF2B5EF4-FFF2-40B4-BE49-F238E27FC236}">
                <a16:creationId xmlns:a16="http://schemas.microsoft.com/office/drawing/2014/main" id="{B1177660-5DA0-432B-8720-ED894479C349}"/>
              </a:ext>
            </a:extLst>
          </p:cNvPr>
          <p:cNvSpPr txBox="1">
            <a:spLocks/>
          </p:cNvSpPr>
          <p:nvPr/>
        </p:nvSpPr>
        <p:spPr>
          <a:xfrm>
            <a:off x="7668214" y="3608365"/>
            <a:ext cx="803988" cy="1191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Road rage</a:t>
            </a:r>
          </a:p>
        </p:txBody>
      </p:sp>
      <p:sp>
        <p:nvSpPr>
          <p:cNvPr id="50" name="Title 1">
            <a:extLst>
              <a:ext uri="{FF2B5EF4-FFF2-40B4-BE49-F238E27FC236}">
                <a16:creationId xmlns:a16="http://schemas.microsoft.com/office/drawing/2014/main" id="{B2526766-1AD2-43AA-8E08-22D85F71B021}"/>
              </a:ext>
            </a:extLst>
          </p:cNvPr>
          <p:cNvSpPr txBox="1">
            <a:spLocks/>
          </p:cNvSpPr>
          <p:nvPr/>
        </p:nvSpPr>
        <p:spPr>
          <a:xfrm>
            <a:off x="4830153" y="4197428"/>
            <a:ext cx="1828800" cy="1647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Sex crime involving firearm</a:t>
            </a:r>
          </a:p>
        </p:txBody>
      </p:sp>
      <p:sp>
        <p:nvSpPr>
          <p:cNvPr id="51" name="Title 1">
            <a:extLst>
              <a:ext uri="{FF2B5EF4-FFF2-40B4-BE49-F238E27FC236}">
                <a16:creationId xmlns:a16="http://schemas.microsoft.com/office/drawing/2014/main" id="{ACB6A296-6FEA-4C21-B7D1-89678A0A6797}"/>
              </a:ext>
            </a:extLst>
          </p:cNvPr>
          <p:cNvSpPr txBox="1">
            <a:spLocks/>
          </p:cNvSpPr>
          <p:nvPr/>
        </p:nvSpPr>
        <p:spPr>
          <a:xfrm>
            <a:off x="8462871" y="2539241"/>
            <a:ext cx="3396338" cy="656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Spree Shooting (multiple victims, multiple locations)</a:t>
            </a:r>
          </a:p>
        </p:txBody>
      </p:sp>
      <p:sp>
        <p:nvSpPr>
          <p:cNvPr id="52" name="Title 1">
            <a:extLst>
              <a:ext uri="{FF2B5EF4-FFF2-40B4-BE49-F238E27FC236}">
                <a16:creationId xmlns:a16="http://schemas.microsoft.com/office/drawing/2014/main" id="{C4CFF1DA-1EAA-4B8F-9499-CCE95C9DA60B}"/>
              </a:ext>
            </a:extLst>
          </p:cNvPr>
          <p:cNvSpPr txBox="1">
            <a:spLocks/>
          </p:cNvSpPr>
          <p:nvPr/>
        </p:nvSpPr>
        <p:spPr>
          <a:xfrm>
            <a:off x="6948195" y="1964899"/>
            <a:ext cx="702907" cy="114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Suicide</a:t>
            </a:r>
          </a:p>
        </p:txBody>
      </p:sp>
      <p:sp>
        <p:nvSpPr>
          <p:cNvPr id="53" name="Title 1">
            <a:extLst>
              <a:ext uri="{FF2B5EF4-FFF2-40B4-BE49-F238E27FC236}">
                <a16:creationId xmlns:a16="http://schemas.microsoft.com/office/drawing/2014/main" id="{18E0B2D4-7B8C-4885-9779-F4D10D26DC9D}"/>
              </a:ext>
            </a:extLst>
          </p:cNvPr>
          <p:cNvSpPr txBox="1">
            <a:spLocks/>
          </p:cNvSpPr>
          <p:nvPr/>
        </p:nvSpPr>
        <p:spPr>
          <a:xfrm>
            <a:off x="7879708" y="4225791"/>
            <a:ext cx="1635968" cy="137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Terrorism Involvement</a:t>
            </a:r>
          </a:p>
        </p:txBody>
      </p:sp>
      <p:sp>
        <p:nvSpPr>
          <p:cNvPr id="54" name="Title 1">
            <a:extLst>
              <a:ext uri="{FF2B5EF4-FFF2-40B4-BE49-F238E27FC236}">
                <a16:creationId xmlns:a16="http://schemas.microsoft.com/office/drawing/2014/main" id="{69DFA29B-1C37-4345-94D2-FF02C31C4252}"/>
              </a:ext>
            </a:extLst>
          </p:cNvPr>
          <p:cNvSpPr txBox="1">
            <a:spLocks/>
          </p:cNvSpPr>
          <p:nvPr/>
        </p:nvSpPr>
        <p:spPr>
          <a:xfrm>
            <a:off x="230156" y="2536079"/>
            <a:ext cx="5806751" cy="10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Under the influence of alcohol or drugs (only applies to the subject/suspect/perpetrator )</a:t>
            </a:r>
          </a:p>
        </p:txBody>
      </p:sp>
      <p:sp>
        <p:nvSpPr>
          <p:cNvPr id="55" name="Title 1">
            <a:extLst>
              <a:ext uri="{FF2B5EF4-FFF2-40B4-BE49-F238E27FC236}">
                <a16:creationId xmlns:a16="http://schemas.microsoft.com/office/drawing/2014/main" id="{21192417-207A-41E2-A2AF-048A184B2B8F}"/>
              </a:ext>
            </a:extLst>
          </p:cNvPr>
          <p:cNvSpPr txBox="1">
            <a:spLocks/>
          </p:cNvSpPr>
          <p:nvPr/>
        </p:nvSpPr>
        <p:spPr>
          <a:xfrm>
            <a:off x="6096000" y="4745954"/>
            <a:ext cx="4130351"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Unlawful purchase/sale</a:t>
            </a:r>
          </a:p>
        </p:txBody>
      </p:sp>
    </p:spTree>
    <p:extLst>
      <p:ext uri="{BB962C8B-B14F-4D97-AF65-F5344CB8AC3E}">
        <p14:creationId xmlns:p14="http://schemas.microsoft.com/office/powerpoint/2010/main" val="13143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1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1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2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3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3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4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45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5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65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75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80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85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90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95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grpId="0" nodeType="withEffect">
                                  <p:stCondLst>
                                    <p:cond delay="10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110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par>
                                <p:cTn id="87" presetID="10" presetClass="entr" presetSubtype="0" fill="hold" grpId="0" nodeType="withEffect">
                                  <p:stCondLst>
                                    <p:cond delay="115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par>
                                <p:cTn id="90" presetID="10" presetClass="entr" presetSubtype="0" fill="hold" grpId="0" nodeType="withEffect">
                                  <p:stCondLst>
                                    <p:cond delay="120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grpId="0" nodeType="withEffect">
                                  <p:stCondLst>
                                    <p:cond delay="125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par>
                                <p:cTn id="96" presetID="10" presetClass="entr" presetSubtype="0" fill="hold" grpId="0" nodeType="withEffect">
                                  <p:stCondLst>
                                    <p:cond delay="130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grpId="0" nodeType="withEffect">
                                  <p:stCondLst>
                                    <p:cond delay="135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par>
                                <p:cTn id="102" presetID="10" presetClass="entr" presetSubtype="0" fill="hold" grpId="0" nodeType="withEffect">
                                  <p:stCondLst>
                                    <p:cond delay="140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par>
                                <p:cTn id="105" presetID="10" presetClass="entr" presetSubtype="0" fill="hold" grpId="0" nodeType="withEffect">
                                  <p:stCondLst>
                                    <p:cond delay="150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500"/>
                                        <p:tgtEl>
                                          <p:spTgt spid="38"/>
                                        </p:tgtEl>
                                      </p:cBhvr>
                                    </p:animEffect>
                                  </p:childTnLst>
                                </p:cTn>
                              </p:par>
                              <p:par>
                                <p:cTn id="108" presetID="10" presetClass="entr" presetSubtype="0" fill="hold" grpId="0" nodeType="withEffect">
                                  <p:stCondLst>
                                    <p:cond delay="155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par>
                                <p:cTn id="111" presetID="10" presetClass="entr" presetSubtype="0" fill="hold" grpId="0" nodeType="withEffect">
                                  <p:stCondLst>
                                    <p:cond delay="1600"/>
                                  </p:stCondLst>
                                  <p:childTnLst>
                                    <p:set>
                                      <p:cBhvr>
                                        <p:cTn id="112" dur="1" fill="hold">
                                          <p:stCondLst>
                                            <p:cond delay="0"/>
                                          </p:stCondLst>
                                        </p:cTn>
                                        <p:tgtEl>
                                          <p:spTgt spid="41"/>
                                        </p:tgtEl>
                                        <p:attrNameLst>
                                          <p:attrName>style.visibility</p:attrName>
                                        </p:attrNameLst>
                                      </p:cBhvr>
                                      <p:to>
                                        <p:strVal val="visible"/>
                                      </p:to>
                                    </p:set>
                                    <p:animEffect transition="in" filter="fade">
                                      <p:cBhvr>
                                        <p:cTn id="113" dur="500"/>
                                        <p:tgtEl>
                                          <p:spTgt spid="41"/>
                                        </p:tgtEl>
                                      </p:cBhvr>
                                    </p:animEffect>
                                  </p:childTnLst>
                                </p:cTn>
                              </p:par>
                              <p:par>
                                <p:cTn id="114" presetID="10" presetClass="entr" presetSubtype="0" fill="hold" grpId="0" nodeType="withEffect">
                                  <p:stCondLst>
                                    <p:cond delay="1650"/>
                                  </p:stCondLst>
                                  <p:childTnLst>
                                    <p:set>
                                      <p:cBhvr>
                                        <p:cTn id="115" dur="1" fill="hold">
                                          <p:stCondLst>
                                            <p:cond delay="0"/>
                                          </p:stCondLst>
                                        </p:cTn>
                                        <p:tgtEl>
                                          <p:spTgt spid="42"/>
                                        </p:tgtEl>
                                        <p:attrNameLst>
                                          <p:attrName>style.visibility</p:attrName>
                                        </p:attrNameLst>
                                      </p:cBhvr>
                                      <p:to>
                                        <p:strVal val="visible"/>
                                      </p:to>
                                    </p:set>
                                    <p:animEffect transition="in" filter="fade">
                                      <p:cBhvr>
                                        <p:cTn id="116" dur="500"/>
                                        <p:tgtEl>
                                          <p:spTgt spid="42"/>
                                        </p:tgtEl>
                                      </p:cBhvr>
                                    </p:animEffect>
                                  </p:childTnLst>
                                </p:cTn>
                              </p:par>
                              <p:par>
                                <p:cTn id="117" presetID="10" presetClass="entr" presetSubtype="0" fill="hold" grpId="0" nodeType="withEffect">
                                  <p:stCondLst>
                                    <p:cond delay="170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500"/>
                                        <p:tgtEl>
                                          <p:spTgt spid="43"/>
                                        </p:tgtEl>
                                      </p:cBhvr>
                                    </p:animEffect>
                                  </p:childTnLst>
                                </p:cTn>
                              </p:par>
                              <p:par>
                                <p:cTn id="120" presetID="10" presetClass="entr" presetSubtype="0" fill="hold" grpId="0" nodeType="withEffect">
                                  <p:stCondLst>
                                    <p:cond delay="1750"/>
                                  </p:stCondLst>
                                  <p:childTnLst>
                                    <p:set>
                                      <p:cBhvr>
                                        <p:cTn id="121" dur="1" fill="hold">
                                          <p:stCondLst>
                                            <p:cond delay="0"/>
                                          </p:stCondLst>
                                        </p:cTn>
                                        <p:tgtEl>
                                          <p:spTgt spid="44"/>
                                        </p:tgtEl>
                                        <p:attrNameLst>
                                          <p:attrName>style.visibility</p:attrName>
                                        </p:attrNameLst>
                                      </p:cBhvr>
                                      <p:to>
                                        <p:strVal val="visible"/>
                                      </p:to>
                                    </p:set>
                                    <p:animEffect transition="in" filter="fade">
                                      <p:cBhvr>
                                        <p:cTn id="122" dur="500"/>
                                        <p:tgtEl>
                                          <p:spTgt spid="44"/>
                                        </p:tgtEl>
                                      </p:cBhvr>
                                    </p:animEffect>
                                  </p:childTnLst>
                                </p:cTn>
                              </p:par>
                              <p:par>
                                <p:cTn id="123" presetID="10" presetClass="entr" presetSubtype="0" fill="hold" grpId="0" nodeType="withEffect">
                                  <p:stCondLst>
                                    <p:cond delay="1800"/>
                                  </p:stCondLst>
                                  <p:childTnLst>
                                    <p:set>
                                      <p:cBhvr>
                                        <p:cTn id="124" dur="1" fill="hold">
                                          <p:stCondLst>
                                            <p:cond delay="0"/>
                                          </p:stCondLst>
                                        </p:cTn>
                                        <p:tgtEl>
                                          <p:spTgt spid="46"/>
                                        </p:tgtEl>
                                        <p:attrNameLst>
                                          <p:attrName>style.visibility</p:attrName>
                                        </p:attrNameLst>
                                      </p:cBhvr>
                                      <p:to>
                                        <p:strVal val="visible"/>
                                      </p:to>
                                    </p:set>
                                    <p:animEffect transition="in" filter="fade">
                                      <p:cBhvr>
                                        <p:cTn id="125" dur="500"/>
                                        <p:tgtEl>
                                          <p:spTgt spid="46"/>
                                        </p:tgtEl>
                                      </p:cBhvr>
                                    </p:animEffect>
                                  </p:childTnLst>
                                </p:cTn>
                              </p:par>
                              <p:par>
                                <p:cTn id="126" presetID="10" presetClass="entr" presetSubtype="0" fill="hold" grpId="0" nodeType="withEffect">
                                  <p:stCondLst>
                                    <p:cond delay="185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500"/>
                                        <p:tgtEl>
                                          <p:spTgt spid="47"/>
                                        </p:tgtEl>
                                      </p:cBhvr>
                                    </p:animEffect>
                                  </p:childTnLst>
                                </p:cTn>
                              </p:par>
                              <p:par>
                                <p:cTn id="129" presetID="10" presetClass="entr" presetSubtype="0" fill="hold" grpId="0" nodeType="withEffect">
                                  <p:stCondLst>
                                    <p:cond delay="190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500"/>
                                        <p:tgtEl>
                                          <p:spTgt spid="48"/>
                                        </p:tgtEl>
                                      </p:cBhvr>
                                    </p:animEffect>
                                  </p:childTnLst>
                                </p:cTn>
                              </p:par>
                              <p:par>
                                <p:cTn id="132" presetID="10" presetClass="entr" presetSubtype="0" fill="hold" grpId="0" nodeType="withEffect">
                                  <p:stCondLst>
                                    <p:cond delay="1950"/>
                                  </p:stCondLst>
                                  <p:childTnLst>
                                    <p:set>
                                      <p:cBhvr>
                                        <p:cTn id="133" dur="1" fill="hold">
                                          <p:stCondLst>
                                            <p:cond delay="0"/>
                                          </p:stCondLst>
                                        </p:cTn>
                                        <p:tgtEl>
                                          <p:spTgt spid="49"/>
                                        </p:tgtEl>
                                        <p:attrNameLst>
                                          <p:attrName>style.visibility</p:attrName>
                                        </p:attrNameLst>
                                      </p:cBhvr>
                                      <p:to>
                                        <p:strVal val="visible"/>
                                      </p:to>
                                    </p:set>
                                    <p:animEffect transition="in" filter="fade">
                                      <p:cBhvr>
                                        <p:cTn id="134" dur="500"/>
                                        <p:tgtEl>
                                          <p:spTgt spid="49"/>
                                        </p:tgtEl>
                                      </p:cBhvr>
                                    </p:animEffect>
                                  </p:childTnLst>
                                </p:cTn>
                              </p:par>
                              <p:par>
                                <p:cTn id="135" presetID="10" presetClass="entr" presetSubtype="0" fill="hold" grpId="0" nodeType="withEffect">
                                  <p:stCondLst>
                                    <p:cond delay="2000"/>
                                  </p:stCondLst>
                                  <p:childTnLst>
                                    <p:set>
                                      <p:cBhvr>
                                        <p:cTn id="136" dur="1" fill="hold">
                                          <p:stCondLst>
                                            <p:cond delay="0"/>
                                          </p:stCondLst>
                                        </p:cTn>
                                        <p:tgtEl>
                                          <p:spTgt spid="50"/>
                                        </p:tgtEl>
                                        <p:attrNameLst>
                                          <p:attrName>style.visibility</p:attrName>
                                        </p:attrNameLst>
                                      </p:cBhvr>
                                      <p:to>
                                        <p:strVal val="visible"/>
                                      </p:to>
                                    </p:set>
                                    <p:animEffect transition="in" filter="fade">
                                      <p:cBhvr>
                                        <p:cTn id="137" dur="500"/>
                                        <p:tgtEl>
                                          <p:spTgt spid="50"/>
                                        </p:tgtEl>
                                      </p:cBhvr>
                                    </p:animEffect>
                                  </p:childTnLst>
                                </p:cTn>
                              </p:par>
                              <p:par>
                                <p:cTn id="138" presetID="10" presetClass="entr" presetSubtype="0" fill="hold" grpId="0" nodeType="withEffect">
                                  <p:stCondLst>
                                    <p:cond delay="2050"/>
                                  </p:stCondLst>
                                  <p:childTnLst>
                                    <p:set>
                                      <p:cBhvr>
                                        <p:cTn id="139" dur="1" fill="hold">
                                          <p:stCondLst>
                                            <p:cond delay="0"/>
                                          </p:stCondLst>
                                        </p:cTn>
                                        <p:tgtEl>
                                          <p:spTgt spid="51"/>
                                        </p:tgtEl>
                                        <p:attrNameLst>
                                          <p:attrName>style.visibility</p:attrName>
                                        </p:attrNameLst>
                                      </p:cBhvr>
                                      <p:to>
                                        <p:strVal val="visible"/>
                                      </p:to>
                                    </p:set>
                                    <p:animEffect transition="in" filter="fade">
                                      <p:cBhvr>
                                        <p:cTn id="140" dur="500"/>
                                        <p:tgtEl>
                                          <p:spTgt spid="51"/>
                                        </p:tgtEl>
                                      </p:cBhvr>
                                    </p:animEffect>
                                  </p:childTnLst>
                                </p:cTn>
                              </p:par>
                              <p:par>
                                <p:cTn id="141" presetID="10" presetClass="entr" presetSubtype="0" fill="hold" grpId="0" nodeType="withEffect">
                                  <p:stCondLst>
                                    <p:cond delay="210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childTnLst>
                                </p:cTn>
                              </p:par>
                              <p:par>
                                <p:cTn id="144" presetID="10" presetClass="entr" presetSubtype="0" fill="hold" grpId="0" nodeType="withEffect">
                                  <p:stCondLst>
                                    <p:cond delay="2150"/>
                                  </p:stCondLst>
                                  <p:childTnLst>
                                    <p:set>
                                      <p:cBhvr>
                                        <p:cTn id="145" dur="1" fill="hold">
                                          <p:stCondLst>
                                            <p:cond delay="0"/>
                                          </p:stCondLst>
                                        </p:cTn>
                                        <p:tgtEl>
                                          <p:spTgt spid="53"/>
                                        </p:tgtEl>
                                        <p:attrNameLst>
                                          <p:attrName>style.visibility</p:attrName>
                                        </p:attrNameLst>
                                      </p:cBhvr>
                                      <p:to>
                                        <p:strVal val="visible"/>
                                      </p:to>
                                    </p:set>
                                    <p:animEffect transition="in" filter="fade">
                                      <p:cBhvr>
                                        <p:cTn id="146" dur="500"/>
                                        <p:tgtEl>
                                          <p:spTgt spid="53"/>
                                        </p:tgtEl>
                                      </p:cBhvr>
                                    </p:animEffect>
                                  </p:childTnLst>
                                </p:cTn>
                              </p:par>
                              <p:par>
                                <p:cTn id="147" presetID="10" presetClass="entr" presetSubtype="0" fill="hold" grpId="0" nodeType="withEffect">
                                  <p:stCondLst>
                                    <p:cond delay="2200"/>
                                  </p:stCondLst>
                                  <p:childTnLst>
                                    <p:set>
                                      <p:cBhvr>
                                        <p:cTn id="148" dur="1" fill="hold">
                                          <p:stCondLst>
                                            <p:cond delay="0"/>
                                          </p:stCondLst>
                                        </p:cTn>
                                        <p:tgtEl>
                                          <p:spTgt spid="54"/>
                                        </p:tgtEl>
                                        <p:attrNameLst>
                                          <p:attrName>style.visibility</p:attrName>
                                        </p:attrNameLst>
                                      </p:cBhvr>
                                      <p:to>
                                        <p:strVal val="visible"/>
                                      </p:to>
                                    </p:set>
                                    <p:animEffect transition="in" filter="fade">
                                      <p:cBhvr>
                                        <p:cTn id="149" dur="500"/>
                                        <p:tgtEl>
                                          <p:spTgt spid="54"/>
                                        </p:tgtEl>
                                      </p:cBhvr>
                                    </p:animEffect>
                                  </p:childTnLst>
                                </p:cTn>
                              </p:par>
                              <p:par>
                                <p:cTn id="150" presetID="10" presetClass="entr" presetSubtype="0" fill="hold" grpId="0" nodeType="withEffect">
                                  <p:stCondLst>
                                    <p:cond delay="2250"/>
                                  </p:stCondLst>
                                  <p:childTnLst>
                                    <p:set>
                                      <p:cBhvr>
                                        <p:cTn id="151" dur="1" fill="hold">
                                          <p:stCondLst>
                                            <p:cond delay="0"/>
                                          </p:stCondLst>
                                        </p:cTn>
                                        <p:tgtEl>
                                          <p:spTgt spid="55"/>
                                        </p:tgtEl>
                                        <p:attrNameLst>
                                          <p:attrName>style.visibility</p:attrName>
                                        </p:attrNameLst>
                                      </p:cBhvr>
                                      <p:to>
                                        <p:strVal val="visible"/>
                                      </p:to>
                                    </p:set>
                                    <p:animEffect transition="in" filter="fade">
                                      <p:cBhvr>
                                        <p:cTn id="152" dur="500"/>
                                        <p:tgtEl>
                                          <p:spTgt spid="55"/>
                                        </p:tgtEl>
                                      </p:cBhvr>
                                    </p:animEffect>
                                  </p:childTnLst>
                                </p:cTn>
                              </p:par>
                              <p:par>
                                <p:cTn id="153" presetID="10" presetClass="entr" presetSubtype="0" fill="hold" grpId="0" nodeType="withEffect">
                                  <p:stCondLst>
                                    <p:cond delay="2300"/>
                                  </p:stCondLst>
                                  <p:childTnLst>
                                    <p:set>
                                      <p:cBhvr>
                                        <p:cTn id="154" dur="1" fill="hold">
                                          <p:stCondLst>
                                            <p:cond delay="0"/>
                                          </p:stCondLst>
                                        </p:cTn>
                                        <p:tgtEl>
                                          <p:spTgt spid="15"/>
                                        </p:tgtEl>
                                        <p:attrNameLst>
                                          <p:attrName>style.visibility</p:attrName>
                                        </p:attrNameLst>
                                      </p:cBhvr>
                                      <p:to>
                                        <p:strVal val="visible"/>
                                      </p:to>
                                    </p:set>
                                    <p:animEffect transition="in" filter="fade">
                                      <p:cBhvr>
                                        <p:cTn id="1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1" grpId="0"/>
      <p:bldP spid="42" grpId="0"/>
      <p:bldP spid="43" grpId="0"/>
      <p:bldP spid="44" grpId="0"/>
      <p:bldP spid="46" grpId="0"/>
      <p:bldP spid="47" grpId="0"/>
      <p:bldP spid="48" grpId="0"/>
      <p:bldP spid="49" grpId="0"/>
      <p:bldP spid="50" grpId="0"/>
      <p:bldP spid="51" grpId="0"/>
      <p:bldP spid="52" grpId="0"/>
      <p:bldP spid="53" grpId="0"/>
      <p:bldP spid="54" grpId="0"/>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5CC47C-AF49-412A-B1F1-AEDB629EE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971691" cy="6858000"/>
          </a:xfrm>
          <a:prstGeom prst="rect">
            <a:avLst/>
          </a:prstGeom>
        </p:spPr>
      </p:pic>
      <p:pic>
        <p:nvPicPr>
          <p:cNvPr id="9" name="Picture 8">
            <a:extLst>
              <a:ext uri="{FF2B5EF4-FFF2-40B4-BE49-F238E27FC236}">
                <a16:creationId xmlns:a16="http://schemas.microsoft.com/office/drawing/2014/main" id="{E98B1D96-9EE4-4083-85A7-8256AB278B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1691" y="-1"/>
            <a:ext cx="6315559" cy="6858000"/>
          </a:xfrm>
          <a:prstGeom prst="rect">
            <a:avLst/>
          </a:prstGeom>
        </p:spPr>
      </p:pic>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TOO MANY WORDS?</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571430" y="393035"/>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TAKE THIS!</a:t>
            </a:r>
          </a:p>
        </p:txBody>
      </p:sp>
    </p:spTree>
    <p:extLst>
      <p:ext uri="{BB962C8B-B14F-4D97-AF65-F5344CB8AC3E}">
        <p14:creationId xmlns:p14="http://schemas.microsoft.com/office/powerpoint/2010/main" val="34745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50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2" presetClass="exit" presetSubtype="8" fill="hold" grpId="1" nodeType="withEffect">
                                  <p:stCondLst>
                                    <p:cond delay="400"/>
                                  </p:stCondLst>
                                  <p:childTnLst>
                                    <p:animEffect transition="out" filter="wipe(left)">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22" presetClass="exit" presetSubtype="8" fill="hold" grpId="1" nodeType="withEffect">
                                  <p:stCondLst>
                                    <p:cond delay="400"/>
                                  </p:stCondLst>
                                  <p:childTnLst>
                                    <p:animEffect transition="out" filter="wipe(left)">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STILL NOT CLEAR?</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571430" y="393035"/>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WHAT ABOUT META CATEGORIES?</a:t>
            </a:r>
          </a:p>
        </p:txBody>
      </p:sp>
      <p:sp>
        <p:nvSpPr>
          <p:cNvPr id="10" name="Rectangle 9">
            <a:extLst>
              <a:ext uri="{FF2B5EF4-FFF2-40B4-BE49-F238E27FC236}">
                <a16:creationId xmlns:a16="http://schemas.microsoft.com/office/drawing/2014/main" id="{18FECECE-A708-4230-AB86-375C7872FAD8}"/>
              </a:ext>
            </a:extLst>
          </p:cNvPr>
          <p:cNvSpPr/>
          <p:nvPr/>
        </p:nvSpPr>
        <p:spPr>
          <a:xfrm>
            <a:off x="838200" y="3462329"/>
            <a:ext cx="2532873"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Defensive Use</a:t>
            </a:r>
          </a:p>
        </p:txBody>
      </p:sp>
      <p:sp>
        <p:nvSpPr>
          <p:cNvPr id="11" name="Rectangle 10">
            <a:extLst>
              <a:ext uri="{FF2B5EF4-FFF2-40B4-BE49-F238E27FC236}">
                <a16:creationId xmlns:a16="http://schemas.microsoft.com/office/drawing/2014/main" id="{29963827-20F5-4D06-ACD9-648DA43EC224}"/>
              </a:ext>
            </a:extLst>
          </p:cNvPr>
          <p:cNvSpPr/>
          <p:nvPr/>
        </p:nvSpPr>
        <p:spPr>
          <a:xfrm>
            <a:off x="5309566" y="5343211"/>
            <a:ext cx="1572866"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Criminal</a:t>
            </a:r>
          </a:p>
        </p:txBody>
      </p:sp>
      <p:sp>
        <p:nvSpPr>
          <p:cNvPr id="13" name="Rectangle 12">
            <a:extLst>
              <a:ext uri="{FF2B5EF4-FFF2-40B4-BE49-F238E27FC236}">
                <a16:creationId xmlns:a16="http://schemas.microsoft.com/office/drawing/2014/main" id="{D6B8CDEC-D1CF-479F-A734-77FC893D1204}"/>
              </a:ext>
            </a:extLst>
          </p:cNvPr>
          <p:cNvSpPr/>
          <p:nvPr/>
        </p:nvSpPr>
        <p:spPr>
          <a:xfrm>
            <a:off x="838200" y="5343212"/>
            <a:ext cx="2798330"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Murder/Suicide</a:t>
            </a:r>
          </a:p>
        </p:txBody>
      </p:sp>
      <p:sp>
        <p:nvSpPr>
          <p:cNvPr id="8" name="Rectangle 7">
            <a:extLst>
              <a:ext uri="{FF2B5EF4-FFF2-40B4-BE49-F238E27FC236}">
                <a16:creationId xmlns:a16="http://schemas.microsoft.com/office/drawing/2014/main" id="{E9221542-E678-400A-B4EB-71DD9DE2A720}"/>
              </a:ext>
            </a:extLst>
          </p:cNvPr>
          <p:cNvSpPr/>
          <p:nvPr/>
        </p:nvSpPr>
        <p:spPr>
          <a:xfrm>
            <a:off x="8825736" y="1580111"/>
            <a:ext cx="2528064"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Child Involved</a:t>
            </a:r>
          </a:p>
        </p:txBody>
      </p:sp>
      <p:sp>
        <p:nvSpPr>
          <p:cNvPr id="12" name="Rectangle 11">
            <a:extLst>
              <a:ext uri="{FF2B5EF4-FFF2-40B4-BE49-F238E27FC236}">
                <a16:creationId xmlns:a16="http://schemas.microsoft.com/office/drawing/2014/main" id="{5362F78B-867A-4BB7-9BCB-824EB95C5E66}"/>
              </a:ext>
            </a:extLst>
          </p:cNvPr>
          <p:cNvSpPr/>
          <p:nvPr/>
        </p:nvSpPr>
        <p:spPr>
          <a:xfrm>
            <a:off x="8709550" y="5343210"/>
            <a:ext cx="2644250"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School Related</a:t>
            </a:r>
          </a:p>
        </p:txBody>
      </p:sp>
      <p:sp>
        <p:nvSpPr>
          <p:cNvPr id="6" name="Rectangle 5">
            <a:extLst>
              <a:ext uri="{FF2B5EF4-FFF2-40B4-BE49-F238E27FC236}">
                <a16:creationId xmlns:a16="http://schemas.microsoft.com/office/drawing/2014/main" id="{1A480CDB-FAC5-4584-8C89-7709E0C33963}"/>
              </a:ext>
            </a:extLst>
          </p:cNvPr>
          <p:cNvSpPr/>
          <p:nvPr/>
        </p:nvSpPr>
        <p:spPr>
          <a:xfrm>
            <a:off x="7859702" y="3462328"/>
            <a:ext cx="3494098"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Accidental Shooting</a:t>
            </a:r>
          </a:p>
        </p:txBody>
      </p:sp>
      <p:sp>
        <p:nvSpPr>
          <p:cNvPr id="7" name="Rectangle 6">
            <a:extLst>
              <a:ext uri="{FF2B5EF4-FFF2-40B4-BE49-F238E27FC236}">
                <a16:creationId xmlns:a16="http://schemas.microsoft.com/office/drawing/2014/main" id="{1E02D15C-9FC1-4691-B807-DE1E1F7CFD93}"/>
              </a:ext>
            </a:extLst>
          </p:cNvPr>
          <p:cNvSpPr/>
          <p:nvPr/>
        </p:nvSpPr>
        <p:spPr>
          <a:xfrm>
            <a:off x="838200" y="1604403"/>
            <a:ext cx="4688719"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Authorities/Police Involved</a:t>
            </a:r>
          </a:p>
        </p:txBody>
      </p:sp>
      <p:pic>
        <p:nvPicPr>
          <p:cNvPr id="16" name="Picture 15">
            <a:extLst>
              <a:ext uri="{FF2B5EF4-FFF2-40B4-BE49-F238E27FC236}">
                <a16:creationId xmlns:a16="http://schemas.microsoft.com/office/drawing/2014/main" id="{15F2CB8A-8395-4107-8CF4-BB56140B30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56715"/>
            <a:ext cx="12192000" cy="4595999"/>
          </a:xfrm>
          <a:prstGeom prst="rect">
            <a:avLst/>
          </a:prstGeom>
        </p:spPr>
      </p:pic>
      <p:pic>
        <p:nvPicPr>
          <p:cNvPr id="18" name="Picture 17">
            <a:extLst>
              <a:ext uri="{FF2B5EF4-FFF2-40B4-BE49-F238E27FC236}">
                <a16:creationId xmlns:a16="http://schemas.microsoft.com/office/drawing/2014/main" id="{9FF88F00-7612-4BF9-B186-93C22D4A07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460949"/>
            <a:ext cx="12192000" cy="4825551"/>
          </a:xfrm>
          <a:prstGeom prst="rect">
            <a:avLst/>
          </a:prstGeom>
        </p:spPr>
      </p:pic>
    </p:spTree>
    <p:extLst>
      <p:ext uri="{BB962C8B-B14F-4D97-AF65-F5344CB8AC3E}">
        <p14:creationId xmlns:p14="http://schemas.microsoft.com/office/powerpoint/2010/main" val="218620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0-#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animBg="1"/>
      <p:bldP spid="11" grpId="0" animBg="1"/>
      <p:bldP spid="13" grpId="0" animBg="1"/>
      <p:bldP spid="8" grpId="0" animBg="1"/>
      <p:bldP spid="12"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00AC820-7993-4ED5-9F0D-DDB31A94A5E9}"/>
              </a:ext>
            </a:extLst>
          </p:cNvPr>
          <p:cNvSpPr>
            <a:spLocks noGrp="1"/>
          </p:cNvSpPr>
          <p:nvPr>
            <p:ph type="title"/>
          </p:nvPr>
        </p:nvSpPr>
        <p:spPr>
          <a:xfrm>
            <a:off x="838200" y="2"/>
            <a:ext cx="10515600" cy="1110342"/>
          </a:xfrm>
        </p:spPr>
        <p:txBody>
          <a:bodyPr/>
          <a:lstStyle/>
          <a:p>
            <a:pPr algn="ctr"/>
            <a:r>
              <a:rPr lang="en-US" dirty="0"/>
              <a:t>BUT WHAT IF WE HAD MORE TIME?</a:t>
            </a:r>
          </a:p>
        </p:txBody>
      </p:sp>
      <p:sp>
        <p:nvSpPr>
          <p:cNvPr id="11" name="Rectangle 10">
            <a:extLst>
              <a:ext uri="{FF2B5EF4-FFF2-40B4-BE49-F238E27FC236}">
                <a16:creationId xmlns:a16="http://schemas.microsoft.com/office/drawing/2014/main" id="{C4C04526-FADD-44D0-996D-890A1234A394}"/>
              </a:ext>
            </a:extLst>
          </p:cNvPr>
          <p:cNvSpPr/>
          <p:nvPr/>
        </p:nvSpPr>
        <p:spPr>
          <a:xfrm>
            <a:off x="606056" y="2844225"/>
            <a:ext cx="5489944"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square">
            <a:spAutoFit/>
          </a:bodyPr>
          <a:lstStyle/>
          <a:p>
            <a:r>
              <a:rPr lang="en-US" sz="3200" dirty="0"/>
              <a:t>Category Influence over Time</a:t>
            </a:r>
          </a:p>
        </p:txBody>
      </p:sp>
      <p:sp>
        <p:nvSpPr>
          <p:cNvPr id="12" name="Rectangle 11">
            <a:extLst>
              <a:ext uri="{FF2B5EF4-FFF2-40B4-BE49-F238E27FC236}">
                <a16:creationId xmlns:a16="http://schemas.microsoft.com/office/drawing/2014/main" id="{F6AFDE6F-F281-4385-9AC1-59F5E0FF43A9}"/>
              </a:ext>
            </a:extLst>
          </p:cNvPr>
          <p:cNvSpPr/>
          <p:nvPr/>
        </p:nvSpPr>
        <p:spPr>
          <a:xfrm>
            <a:off x="606056" y="3429000"/>
            <a:ext cx="5489944"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square">
            <a:spAutoFit/>
          </a:bodyPr>
          <a:lstStyle/>
          <a:p>
            <a:r>
              <a:rPr lang="en-US" sz="3200" dirty="0"/>
              <a:t>Category + Gun-friendliness</a:t>
            </a:r>
          </a:p>
        </p:txBody>
      </p:sp>
      <p:sp>
        <p:nvSpPr>
          <p:cNvPr id="13" name="Rectangle 12">
            <a:extLst>
              <a:ext uri="{FF2B5EF4-FFF2-40B4-BE49-F238E27FC236}">
                <a16:creationId xmlns:a16="http://schemas.microsoft.com/office/drawing/2014/main" id="{DE57363B-D34F-4498-8E1A-0BE8653EC034}"/>
              </a:ext>
            </a:extLst>
          </p:cNvPr>
          <p:cNvSpPr/>
          <p:nvPr/>
        </p:nvSpPr>
        <p:spPr>
          <a:xfrm>
            <a:off x="6095999" y="2844224"/>
            <a:ext cx="5621079"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square">
            <a:spAutoFit/>
          </a:bodyPr>
          <a:lstStyle/>
          <a:p>
            <a:r>
              <a:rPr lang="en-US" sz="3200" dirty="0"/>
              <a:t>Components of Gun-friendliness</a:t>
            </a:r>
          </a:p>
        </p:txBody>
      </p:sp>
      <p:sp>
        <p:nvSpPr>
          <p:cNvPr id="14" name="Rectangle 13">
            <a:extLst>
              <a:ext uri="{FF2B5EF4-FFF2-40B4-BE49-F238E27FC236}">
                <a16:creationId xmlns:a16="http://schemas.microsoft.com/office/drawing/2014/main" id="{0087B223-A5B6-41F7-A4B5-E0D17E31225E}"/>
              </a:ext>
            </a:extLst>
          </p:cNvPr>
          <p:cNvSpPr/>
          <p:nvPr/>
        </p:nvSpPr>
        <p:spPr>
          <a:xfrm>
            <a:off x="6096000" y="3428999"/>
            <a:ext cx="5621078"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square">
            <a:spAutoFit/>
          </a:bodyPr>
          <a:lstStyle/>
          <a:p>
            <a:r>
              <a:rPr lang="en-US" sz="3200" dirty="0"/>
              <a:t>Social-related</a:t>
            </a:r>
          </a:p>
        </p:txBody>
      </p:sp>
    </p:spTree>
    <p:extLst>
      <p:ext uri="{BB962C8B-B14F-4D97-AF65-F5344CB8AC3E}">
        <p14:creationId xmlns:p14="http://schemas.microsoft.com/office/powerpoint/2010/main" val="421348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0-#ppt_h/2"/>
                                          </p:val>
                                        </p:tav>
                                        <p:tav tm="100000">
                                          <p:val>
                                            <p:strVal val="#ppt_y"/>
                                          </p:val>
                                        </p:tav>
                                      </p:tavLst>
                                    </p:anim>
                                  </p:childTnLst>
                                </p:cTn>
                              </p:par>
                              <p:par>
                                <p:cTn id="16" presetID="2" presetClass="entr" presetSubtype="12"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par>
                                <p:cTn id="20" presetID="2" presetClass="entr" presetSubtype="3"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0-#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1+#ppt_w/2"/>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4678524" y="2873829"/>
            <a:ext cx="2834951" cy="1110342"/>
          </a:xfrm>
          <a:solidFill>
            <a:schemeClr val="bg1">
              <a:lumMod val="85000"/>
              <a:lumOff val="15000"/>
              <a:alpha val="60000"/>
            </a:schemeClr>
          </a:solidFill>
        </p:spPr>
        <p:txBody>
          <a:bodyPr>
            <a:noAutofit/>
          </a:bodyPr>
          <a:lstStyle/>
          <a:p>
            <a:pPr algn="ctr"/>
            <a:r>
              <a:rPr lang="en-US" sz="8800" dirty="0"/>
              <a:t>Q &amp; A</a:t>
            </a:r>
          </a:p>
        </p:txBody>
      </p:sp>
      <p:pic>
        <p:nvPicPr>
          <p:cNvPr id="3" name="Picture 2">
            <a:extLst>
              <a:ext uri="{FF2B5EF4-FFF2-40B4-BE49-F238E27FC236}">
                <a16:creationId xmlns:a16="http://schemas.microsoft.com/office/drawing/2014/main" id="{EAEA13B2-084F-4845-8CDD-CE62F3F25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653440" y="3151414"/>
            <a:ext cx="1197087" cy="555171"/>
          </a:xfrm>
          <a:prstGeom prst="rect">
            <a:avLst/>
          </a:prstGeom>
        </p:spPr>
      </p:pic>
      <p:pic>
        <p:nvPicPr>
          <p:cNvPr id="4" name="Picture 3">
            <a:extLst>
              <a:ext uri="{FF2B5EF4-FFF2-40B4-BE49-F238E27FC236}">
                <a16:creationId xmlns:a16="http://schemas.microsoft.com/office/drawing/2014/main" id="{B26D004C-CB4C-42C6-B075-7B1EBDBEB1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3341472" y="3151413"/>
            <a:ext cx="1197087" cy="555171"/>
          </a:xfrm>
          <a:prstGeom prst="rect">
            <a:avLst/>
          </a:prstGeom>
        </p:spPr>
      </p:pic>
      <p:pic>
        <p:nvPicPr>
          <p:cNvPr id="5" name="Picture 4">
            <a:extLst>
              <a:ext uri="{FF2B5EF4-FFF2-40B4-BE49-F238E27FC236}">
                <a16:creationId xmlns:a16="http://schemas.microsoft.com/office/drawing/2014/main" id="{C441C561-AE3C-4E72-9186-F81AB477FE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5497455" y="1857735"/>
            <a:ext cx="1197087" cy="555171"/>
          </a:xfrm>
          <a:prstGeom prst="rect">
            <a:avLst/>
          </a:prstGeom>
        </p:spPr>
      </p:pic>
      <p:pic>
        <p:nvPicPr>
          <p:cNvPr id="6" name="Picture 5">
            <a:extLst>
              <a:ext uri="{FF2B5EF4-FFF2-40B4-BE49-F238E27FC236}">
                <a16:creationId xmlns:a16="http://schemas.microsoft.com/office/drawing/2014/main" id="{FB18F17A-E9AC-450D-8D9C-98DA68D738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flipH="1">
            <a:off x="5497454" y="4445095"/>
            <a:ext cx="1197087" cy="555171"/>
          </a:xfrm>
          <a:prstGeom prst="rect">
            <a:avLst/>
          </a:prstGeom>
        </p:spPr>
      </p:pic>
    </p:spTree>
    <p:extLst>
      <p:ext uri="{BB962C8B-B14F-4D97-AF65-F5344CB8AC3E}">
        <p14:creationId xmlns:p14="http://schemas.microsoft.com/office/powerpoint/2010/main" val="169228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10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125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15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A794A2-C331-4639-AC8D-E31C125EFD0C}"/>
              </a:ext>
            </a:extLst>
          </p:cNvPr>
          <p:cNvSpPr txBox="1"/>
          <p:nvPr/>
        </p:nvSpPr>
        <p:spPr>
          <a:xfrm>
            <a:off x="2107932" y="2668603"/>
            <a:ext cx="8576109" cy="1323439"/>
          </a:xfrm>
          <a:prstGeom prst="rect">
            <a:avLst/>
          </a:prstGeom>
          <a:noFill/>
        </p:spPr>
        <p:txBody>
          <a:bodyPr wrap="square" rtlCol="0">
            <a:spAutoFit/>
          </a:bodyPr>
          <a:lstStyle/>
          <a:p>
            <a:r>
              <a:rPr lang="en-US" sz="8000" dirty="0">
                <a:solidFill>
                  <a:schemeClr val="accent2">
                    <a:lumMod val="75000"/>
                  </a:schemeClr>
                </a:solidFill>
                <a:latin typeface="Copperplate Gothic Light" panose="020E0507020206020404" pitchFamily="34" charset="0"/>
              </a:rPr>
              <a:t>LAS VEGAS,NV</a:t>
            </a:r>
          </a:p>
        </p:txBody>
      </p:sp>
      <p:sp>
        <p:nvSpPr>
          <p:cNvPr id="14" name="TextBox 13">
            <a:extLst>
              <a:ext uri="{FF2B5EF4-FFF2-40B4-BE49-F238E27FC236}">
                <a16:creationId xmlns:a16="http://schemas.microsoft.com/office/drawing/2014/main" id="{B2830D8A-5146-47B9-853C-F8C75893FF8B}"/>
              </a:ext>
            </a:extLst>
          </p:cNvPr>
          <p:cNvSpPr txBox="1"/>
          <p:nvPr/>
        </p:nvSpPr>
        <p:spPr>
          <a:xfrm>
            <a:off x="2107931" y="1762055"/>
            <a:ext cx="6392781" cy="1107996"/>
          </a:xfrm>
          <a:prstGeom prst="rect">
            <a:avLst/>
          </a:prstGeom>
          <a:noFill/>
        </p:spPr>
        <p:txBody>
          <a:bodyPr wrap="square" rtlCol="0">
            <a:spAutoFit/>
          </a:bodyPr>
          <a:lstStyle/>
          <a:p>
            <a:r>
              <a:rPr lang="en-US" sz="6600" dirty="0">
                <a:solidFill>
                  <a:schemeClr val="accent5">
                    <a:lumMod val="60000"/>
                    <a:lumOff val="40000"/>
                  </a:schemeClr>
                </a:solidFill>
                <a:latin typeface="Copperplate Gothic Light" panose="020E0507020206020404" pitchFamily="34" charset="0"/>
              </a:rPr>
              <a:t>ORLANDO,FL</a:t>
            </a:r>
          </a:p>
        </p:txBody>
      </p:sp>
      <p:sp>
        <p:nvSpPr>
          <p:cNvPr id="15" name="TextBox 14">
            <a:extLst>
              <a:ext uri="{FF2B5EF4-FFF2-40B4-BE49-F238E27FC236}">
                <a16:creationId xmlns:a16="http://schemas.microsoft.com/office/drawing/2014/main" id="{5C68D08C-F0B0-4BCF-8E31-B3EEC7C04B1C}"/>
              </a:ext>
            </a:extLst>
          </p:cNvPr>
          <p:cNvSpPr txBox="1"/>
          <p:nvPr/>
        </p:nvSpPr>
        <p:spPr>
          <a:xfrm>
            <a:off x="3609134" y="997804"/>
            <a:ext cx="6104361" cy="769441"/>
          </a:xfrm>
          <a:prstGeom prst="rect">
            <a:avLst/>
          </a:prstGeom>
          <a:noFill/>
        </p:spPr>
        <p:txBody>
          <a:bodyPr wrap="square" rtlCol="0">
            <a:spAutoFit/>
          </a:bodyPr>
          <a:lstStyle/>
          <a:p>
            <a:r>
              <a:rPr lang="en-US" sz="4400" dirty="0">
                <a:solidFill>
                  <a:schemeClr val="tx1">
                    <a:lumMod val="75000"/>
                  </a:schemeClr>
                </a:solidFill>
                <a:latin typeface="Copperplate Gothic Light" panose="020E0507020206020404" pitchFamily="34" charset="0"/>
              </a:rPr>
              <a:t>San </a:t>
            </a:r>
            <a:r>
              <a:rPr lang="en-US" sz="4400" dirty="0" err="1">
                <a:solidFill>
                  <a:schemeClr val="tx1">
                    <a:lumMod val="75000"/>
                  </a:schemeClr>
                </a:solidFill>
                <a:latin typeface="Copperplate Gothic Light" panose="020E0507020206020404" pitchFamily="34" charset="0"/>
              </a:rPr>
              <a:t>Bernardino,CA</a:t>
            </a:r>
            <a:endParaRPr lang="en-US" sz="4400" dirty="0">
              <a:solidFill>
                <a:schemeClr val="tx1">
                  <a:lumMod val="75000"/>
                </a:schemeClr>
              </a:solidFill>
              <a:latin typeface="Copperplate Gothic Light" panose="020E0507020206020404" pitchFamily="34" charset="0"/>
            </a:endParaRPr>
          </a:p>
        </p:txBody>
      </p:sp>
      <p:sp>
        <p:nvSpPr>
          <p:cNvPr id="16" name="TextBox 15">
            <a:extLst>
              <a:ext uri="{FF2B5EF4-FFF2-40B4-BE49-F238E27FC236}">
                <a16:creationId xmlns:a16="http://schemas.microsoft.com/office/drawing/2014/main" id="{2704BDF7-D2AC-456E-8B35-51E4A13E5774}"/>
              </a:ext>
            </a:extLst>
          </p:cNvPr>
          <p:cNvSpPr txBox="1"/>
          <p:nvPr/>
        </p:nvSpPr>
        <p:spPr>
          <a:xfrm>
            <a:off x="1636295" y="3992042"/>
            <a:ext cx="9047745" cy="923330"/>
          </a:xfrm>
          <a:prstGeom prst="rect">
            <a:avLst/>
          </a:prstGeom>
          <a:noFill/>
        </p:spPr>
        <p:txBody>
          <a:bodyPr wrap="square" rtlCol="0">
            <a:spAutoFit/>
          </a:bodyPr>
          <a:lstStyle/>
          <a:p>
            <a:r>
              <a:rPr lang="en-US" sz="5400" dirty="0">
                <a:solidFill>
                  <a:schemeClr val="accent1">
                    <a:lumMod val="75000"/>
                  </a:schemeClr>
                </a:solidFill>
                <a:latin typeface="Copperplate Gothic Light" panose="020E0507020206020404" pitchFamily="34" charset="0"/>
              </a:rPr>
              <a:t>Sutherland Springs, TX</a:t>
            </a:r>
          </a:p>
        </p:txBody>
      </p:sp>
      <p:sp>
        <p:nvSpPr>
          <p:cNvPr id="17" name="TextBox 16">
            <a:extLst>
              <a:ext uri="{FF2B5EF4-FFF2-40B4-BE49-F238E27FC236}">
                <a16:creationId xmlns:a16="http://schemas.microsoft.com/office/drawing/2014/main" id="{1CDCD4C6-45CF-4C3B-AFF5-BB6A838F0DB7}"/>
              </a:ext>
            </a:extLst>
          </p:cNvPr>
          <p:cNvSpPr txBox="1"/>
          <p:nvPr/>
        </p:nvSpPr>
        <p:spPr>
          <a:xfrm>
            <a:off x="2107933" y="4767130"/>
            <a:ext cx="3301466" cy="646331"/>
          </a:xfrm>
          <a:prstGeom prst="rect">
            <a:avLst/>
          </a:prstGeom>
          <a:noFill/>
        </p:spPr>
        <p:txBody>
          <a:bodyPr wrap="square" rtlCol="0">
            <a:spAutoFit/>
          </a:bodyPr>
          <a:lstStyle/>
          <a:p>
            <a:r>
              <a:rPr lang="en-US" sz="3600" dirty="0" err="1">
                <a:solidFill>
                  <a:schemeClr val="accent5">
                    <a:lumMod val="40000"/>
                    <a:lumOff val="60000"/>
                  </a:schemeClr>
                </a:solidFill>
                <a:latin typeface="Copperplate Gothic Light" panose="020E0507020206020404" pitchFamily="34" charset="0"/>
              </a:rPr>
              <a:t>Parkland,FL</a:t>
            </a:r>
            <a:endParaRPr lang="en-US" sz="3600" dirty="0">
              <a:solidFill>
                <a:schemeClr val="accent5">
                  <a:lumMod val="40000"/>
                  <a:lumOff val="60000"/>
                </a:schemeClr>
              </a:solidFill>
              <a:latin typeface="Copperplate Gothic Light" panose="020E0507020206020404" pitchFamily="34" charset="0"/>
            </a:endParaRPr>
          </a:p>
        </p:txBody>
      </p:sp>
      <p:sp>
        <p:nvSpPr>
          <p:cNvPr id="18" name="TextBox 17">
            <a:extLst>
              <a:ext uri="{FF2B5EF4-FFF2-40B4-BE49-F238E27FC236}">
                <a16:creationId xmlns:a16="http://schemas.microsoft.com/office/drawing/2014/main" id="{85AAFC05-47C6-4E9A-BF98-F0C14ACA3DB7}"/>
              </a:ext>
            </a:extLst>
          </p:cNvPr>
          <p:cNvSpPr txBox="1"/>
          <p:nvPr/>
        </p:nvSpPr>
        <p:spPr>
          <a:xfrm>
            <a:off x="5467148" y="4767129"/>
            <a:ext cx="5216891" cy="461665"/>
          </a:xfrm>
          <a:prstGeom prst="rect">
            <a:avLst/>
          </a:prstGeom>
          <a:noFill/>
        </p:spPr>
        <p:txBody>
          <a:bodyPr wrap="square" rtlCol="0">
            <a:spAutoFit/>
          </a:bodyPr>
          <a:lstStyle/>
          <a:p>
            <a:r>
              <a:rPr lang="en-US" sz="2400" dirty="0">
                <a:solidFill>
                  <a:schemeClr val="bg1">
                    <a:lumMod val="65000"/>
                    <a:lumOff val="35000"/>
                  </a:schemeClr>
                </a:solidFill>
                <a:latin typeface="Copperplate Gothic Light" panose="020E0507020206020404" pitchFamily="34" charset="0"/>
              </a:rPr>
              <a:t>Washington Navy </a:t>
            </a:r>
            <a:r>
              <a:rPr lang="en-US" sz="2400" dirty="0" err="1">
                <a:solidFill>
                  <a:schemeClr val="bg1">
                    <a:lumMod val="65000"/>
                    <a:lumOff val="35000"/>
                  </a:schemeClr>
                </a:solidFill>
                <a:latin typeface="Copperplate Gothic Light" panose="020E0507020206020404" pitchFamily="34" charset="0"/>
              </a:rPr>
              <a:t>Yard,DC</a:t>
            </a:r>
            <a:endParaRPr lang="en-US" sz="2400" dirty="0">
              <a:solidFill>
                <a:schemeClr val="bg1">
                  <a:lumMod val="65000"/>
                  <a:lumOff val="35000"/>
                </a:schemeClr>
              </a:solidFill>
              <a:latin typeface="Copperplate Gothic Light" panose="020E0507020206020404" pitchFamily="34" charset="0"/>
            </a:endParaRPr>
          </a:p>
        </p:txBody>
      </p:sp>
      <p:sp>
        <p:nvSpPr>
          <p:cNvPr id="20" name="TextBox 19">
            <a:extLst>
              <a:ext uri="{FF2B5EF4-FFF2-40B4-BE49-F238E27FC236}">
                <a16:creationId xmlns:a16="http://schemas.microsoft.com/office/drawing/2014/main" id="{16699B21-9C35-4381-B630-ADDFA4882468}"/>
              </a:ext>
            </a:extLst>
          </p:cNvPr>
          <p:cNvSpPr txBox="1"/>
          <p:nvPr/>
        </p:nvSpPr>
        <p:spPr>
          <a:xfrm rot="16200000">
            <a:off x="775063" y="2628394"/>
            <a:ext cx="2296407" cy="430887"/>
          </a:xfrm>
          <a:prstGeom prst="rect">
            <a:avLst/>
          </a:prstGeom>
          <a:noFill/>
        </p:spPr>
        <p:txBody>
          <a:bodyPr wrap="square" rtlCol="0">
            <a:spAutoFit/>
          </a:bodyPr>
          <a:lstStyle/>
          <a:p>
            <a:r>
              <a:rPr lang="en-US" sz="2200" dirty="0" err="1">
                <a:solidFill>
                  <a:schemeClr val="accent4">
                    <a:lumMod val="20000"/>
                    <a:lumOff val="80000"/>
                  </a:schemeClr>
                </a:solidFill>
                <a:latin typeface="Copperplate Gothic Light" panose="020E0507020206020404" pitchFamily="34" charset="0"/>
              </a:rPr>
              <a:t>Roseburg,OR</a:t>
            </a:r>
            <a:endParaRPr lang="en-US" sz="2200" dirty="0">
              <a:solidFill>
                <a:schemeClr val="accent4">
                  <a:lumMod val="20000"/>
                  <a:lumOff val="80000"/>
                </a:schemeClr>
              </a:solidFill>
              <a:latin typeface="Copperplate Gothic Light" panose="020E0507020206020404" pitchFamily="34" charset="0"/>
            </a:endParaRPr>
          </a:p>
        </p:txBody>
      </p:sp>
      <p:sp>
        <p:nvSpPr>
          <p:cNvPr id="21" name="TextBox 20">
            <a:extLst>
              <a:ext uri="{FF2B5EF4-FFF2-40B4-BE49-F238E27FC236}">
                <a16:creationId xmlns:a16="http://schemas.microsoft.com/office/drawing/2014/main" id="{764A78CD-3150-4628-A2B9-DE82720216F8}"/>
              </a:ext>
            </a:extLst>
          </p:cNvPr>
          <p:cNvSpPr txBox="1"/>
          <p:nvPr/>
        </p:nvSpPr>
        <p:spPr>
          <a:xfrm>
            <a:off x="8500712" y="2185904"/>
            <a:ext cx="1406768" cy="400110"/>
          </a:xfrm>
          <a:prstGeom prst="rect">
            <a:avLst/>
          </a:prstGeom>
          <a:noFill/>
        </p:spPr>
        <p:txBody>
          <a:bodyPr wrap="square" rtlCol="0">
            <a:spAutoFit/>
          </a:bodyPr>
          <a:lstStyle/>
          <a:p>
            <a:r>
              <a:rPr lang="en-US" sz="2000" dirty="0" err="1">
                <a:solidFill>
                  <a:schemeClr val="accent4">
                    <a:lumMod val="75000"/>
                  </a:schemeClr>
                </a:solidFill>
                <a:latin typeface="Copperplate Gothic Light" panose="020E0507020206020404" pitchFamily="34" charset="0"/>
              </a:rPr>
              <a:t>Waco,TX</a:t>
            </a:r>
            <a:endParaRPr lang="en-US" sz="2000" dirty="0">
              <a:solidFill>
                <a:schemeClr val="accent4">
                  <a:lumMod val="75000"/>
                </a:schemeClr>
              </a:solidFill>
              <a:latin typeface="Copperplate Gothic Light" panose="020E0507020206020404" pitchFamily="34" charset="0"/>
            </a:endParaRPr>
          </a:p>
        </p:txBody>
      </p:sp>
    </p:spTree>
    <p:extLst>
      <p:ext uri="{BB962C8B-B14F-4D97-AF65-F5344CB8AC3E}">
        <p14:creationId xmlns:p14="http://schemas.microsoft.com/office/powerpoint/2010/main" val="33438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1" fill="hold" grpId="0" nodeType="withEffect">
                                  <p:stCondLst>
                                    <p:cond delay="15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stCondLst>
                                    <p:cond delay="175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7" grpId="0"/>
      <p:bldP spid="18"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QUESTIONS</a:t>
            </a:r>
          </a:p>
        </p:txBody>
      </p:sp>
      <p:sp>
        <p:nvSpPr>
          <p:cNvPr id="19" name="Content Placeholder 2">
            <a:extLst>
              <a:ext uri="{FF2B5EF4-FFF2-40B4-BE49-F238E27FC236}">
                <a16:creationId xmlns:a16="http://schemas.microsoft.com/office/drawing/2014/main" id="{5A6E8BC4-0958-4A1A-8B5C-D15AD11FE58C}"/>
              </a:ext>
            </a:extLst>
          </p:cNvPr>
          <p:cNvSpPr txBox="1">
            <a:spLocks/>
          </p:cNvSpPr>
          <p:nvPr/>
        </p:nvSpPr>
        <p:spPr>
          <a:xfrm>
            <a:off x="3458549" y="4002697"/>
            <a:ext cx="8201459" cy="25822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50000"/>
              </a:lnSpc>
              <a:buSzPct val="85000"/>
              <a:buNone/>
            </a:pPr>
            <a:r>
              <a:rPr lang="en-US" sz="2200" dirty="0"/>
              <a:t>Comprehensive data of over 260k US gun violence incidents for 2013-2018</a:t>
            </a:r>
            <a:br>
              <a:rPr lang="en-US" sz="2200" dirty="0"/>
            </a:br>
            <a:r>
              <a:rPr lang="en-US" sz="2200" u="sng" dirty="0">
                <a:solidFill>
                  <a:schemeClr val="accent1"/>
                </a:solidFill>
              </a:rPr>
              <a:t>https://www.kaggle.com/jameslko/gun-violence-data</a:t>
            </a:r>
          </a:p>
          <a:p>
            <a:pPr marL="0" indent="0" algn="r">
              <a:lnSpc>
                <a:spcPct val="150000"/>
              </a:lnSpc>
              <a:buSzPct val="85000"/>
              <a:buNone/>
            </a:pPr>
            <a:r>
              <a:rPr lang="en-US" sz="2200" dirty="0"/>
              <a:t>A compilation of gun-related rules and laws per state</a:t>
            </a:r>
            <a:br>
              <a:rPr lang="en-US" sz="2200" dirty="0"/>
            </a:br>
            <a:r>
              <a:rPr lang="en-US" sz="2200" u="sng" dirty="0">
                <a:solidFill>
                  <a:schemeClr val="accent1"/>
                </a:solidFill>
              </a:rPr>
              <a:t>https://www.gunstocarry.com/gun-laws-state/</a:t>
            </a:r>
          </a:p>
          <a:p>
            <a:pPr marL="0" indent="0" algn="r">
              <a:lnSpc>
                <a:spcPct val="150000"/>
              </a:lnSpc>
              <a:buSzPct val="85000"/>
              <a:buNone/>
            </a:pPr>
            <a:r>
              <a:rPr lang="en-US" sz="2200" dirty="0"/>
              <a:t>A population data</a:t>
            </a:r>
            <a:br>
              <a:rPr lang="en-US" sz="2200" dirty="0"/>
            </a:br>
            <a:r>
              <a:rPr lang="en-US" sz="2200" u="sng" dirty="0">
                <a:solidFill>
                  <a:schemeClr val="accent1"/>
                </a:solidFill>
              </a:rPr>
              <a:t>https://www.census.gov/data/developers/data-sets/popest-popproj/popest.html</a:t>
            </a:r>
          </a:p>
        </p:txBody>
      </p:sp>
      <p:sp>
        <p:nvSpPr>
          <p:cNvPr id="22" name="Title 1">
            <a:extLst>
              <a:ext uri="{FF2B5EF4-FFF2-40B4-BE49-F238E27FC236}">
                <a16:creationId xmlns:a16="http://schemas.microsoft.com/office/drawing/2014/main" id="{412EC651-A9E4-442C-864F-46A5A0003CA6}"/>
              </a:ext>
            </a:extLst>
          </p:cNvPr>
          <p:cNvSpPr txBox="1">
            <a:spLocks/>
          </p:cNvSpPr>
          <p:nvPr/>
        </p:nvSpPr>
        <p:spPr>
          <a:xfrm>
            <a:off x="838200" y="3226059"/>
            <a:ext cx="10515600" cy="70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vs. DATA</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1"/>
            <a:ext cx="8506555" cy="23048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SzPct val="85000"/>
              <a:buBlip>
                <a:blip r:embed="rId4"/>
              </a:buBlip>
            </a:pPr>
            <a:r>
              <a:rPr lang="en-US" sz="2400" dirty="0"/>
              <a:t> Correlation between gun violence and demography? (spoiler: maybe)</a:t>
            </a:r>
          </a:p>
          <a:p>
            <a:pPr>
              <a:lnSpc>
                <a:spcPct val="150000"/>
              </a:lnSpc>
              <a:buSzPct val="85000"/>
              <a:buBlip>
                <a:blip r:embed="rId4"/>
              </a:buBlip>
            </a:pPr>
            <a:r>
              <a:rPr lang="en-US" sz="2400" dirty="0"/>
              <a:t> Correlation between gun violence and geography? (spoiler: maybe)</a:t>
            </a:r>
          </a:p>
          <a:p>
            <a:pPr>
              <a:lnSpc>
                <a:spcPct val="150000"/>
              </a:lnSpc>
              <a:buSzPct val="85000"/>
              <a:buBlip>
                <a:blip r:embed="rId4"/>
              </a:buBlip>
            </a:pPr>
            <a:r>
              <a:rPr lang="en-US" sz="2400" dirty="0"/>
              <a:t> Correlation between gun violence and gun laws? (spoiler: maybe)</a:t>
            </a:r>
          </a:p>
          <a:p>
            <a:pPr>
              <a:lnSpc>
                <a:spcPct val="150000"/>
              </a:lnSpc>
              <a:buSzPct val="85000"/>
              <a:buBlip>
                <a:blip r:embed="rId4"/>
              </a:buBlip>
            </a:pPr>
            <a:r>
              <a:rPr lang="en-US" sz="2400" dirty="0"/>
              <a:t> Correlation between gun violence and its types? (spoiler: indeed)</a:t>
            </a:r>
          </a:p>
        </p:txBody>
      </p:sp>
      <p:pic>
        <p:nvPicPr>
          <p:cNvPr id="8" name="Picture 7">
            <a:extLst>
              <a:ext uri="{FF2B5EF4-FFF2-40B4-BE49-F238E27FC236}">
                <a16:creationId xmlns:a16="http://schemas.microsoft.com/office/drawing/2014/main" id="{8A492484-288C-4A75-B134-88D2B4F92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9" y="6144545"/>
            <a:ext cx="351307" cy="162925"/>
          </a:xfrm>
          <a:prstGeom prst="rect">
            <a:avLst/>
          </a:prstGeom>
        </p:spPr>
      </p:pic>
      <p:pic>
        <p:nvPicPr>
          <p:cNvPr id="24" name="Picture 23">
            <a:extLst>
              <a:ext uri="{FF2B5EF4-FFF2-40B4-BE49-F238E27FC236}">
                <a16:creationId xmlns:a16="http://schemas.microsoft.com/office/drawing/2014/main" id="{9D4C3A16-C901-4334-A1D9-00698B31D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9" y="5293820"/>
            <a:ext cx="351307" cy="162925"/>
          </a:xfrm>
          <a:prstGeom prst="rect">
            <a:avLst/>
          </a:prstGeom>
        </p:spPr>
      </p:pic>
      <p:pic>
        <p:nvPicPr>
          <p:cNvPr id="25" name="Picture 24">
            <a:extLst>
              <a:ext uri="{FF2B5EF4-FFF2-40B4-BE49-F238E27FC236}">
                <a16:creationId xmlns:a16="http://schemas.microsoft.com/office/drawing/2014/main" id="{05AF0BBE-0BD2-4E74-B4D5-2BE7081BA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8" y="4394168"/>
            <a:ext cx="351307" cy="162925"/>
          </a:xfrm>
          <a:prstGeom prst="rect">
            <a:avLst/>
          </a:prstGeom>
        </p:spPr>
      </p:pic>
    </p:spTree>
    <p:extLst>
      <p:ext uri="{BB962C8B-B14F-4D97-AF65-F5344CB8AC3E}">
        <p14:creationId xmlns:p14="http://schemas.microsoft.com/office/powerpoint/2010/main" val="363787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 calcmode="lin" valueType="num">
                                      <p:cBhvr additive="base">
                                        <p:cTn id="14"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3">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23">
                                            <p:txEl>
                                              <p:pRg st="1" end="1"/>
                                            </p:txEl>
                                          </p:spTgt>
                                        </p:tgtEl>
                                        <p:attrNameLst>
                                          <p:attrName>style.visibility</p:attrName>
                                        </p:attrNameLst>
                                      </p:cBhvr>
                                      <p:to>
                                        <p:strVal val="visible"/>
                                      </p:to>
                                    </p:set>
                                    <p:anim calcmode="lin" valueType="num">
                                      <p:cBhvr additive="base">
                                        <p:cTn id="18"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3">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23">
                                            <p:txEl>
                                              <p:pRg st="2" end="2"/>
                                            </p:txEl>
                                          </p:spTgt>
                                        </p:tgtEl>
                                        <p:attrNameLst>
                                          <p:attrName>style.visibility</p:attrName>
                                        </p:attrNameLst>
                                      </p:cBhvr>
                                      <p:to>
                                        <p:strVal val="visible"/>
                                      </p:to>
                                    </p:set>
                                    <p:anim calcmode="lin" valueType="num">
                                      <p:cBhvr additive="base">
                                        <p:cTn id="22"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3">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23">
                                            <p:txEl>
                                              <p:pRg st="3" end="3"/>
                                            </p:txEl>
                                          </p:spTgt>
                                        </p:tgtEl>
                                        <p:attrNameLst>
                                          <p:attrName>style.visibility</p:attrName>
                                        </p:attrNameLst>
                                      </p:cBhvr>
                                      <p:to>
                                        <p:strVal val="visible"/>
                                      </p:to>
                                    </p:set>
                                    <p:anim calcmode="lin" valueType="num">
                                      <p:cBhvr additive="base">
                                        <p:cTn id="26"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2" presetClass="entr" presetSubtype="2" fill="hold" nodeType="withEffect">
                                  <p:stCondLst>
                                    <p:cond delay="50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75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250" fill="hold"/>
                                        <p:tgtEl>
                                          <p:spTgt spid="25"/>
                                        </p:tgtEl>
                                        <p:attrNameLst>
                                          <p:attrName>ppt_x</p:attrName>
                                        </p:attrNameLst>
                                      </p:cBhvr>
                                      <p:tavLst>
                                        <p:tav tm="0">
                                          <p:val>
                                            <p:strVal val="1+#ppt_w/2"/>
                                          </p:val>
                                        </p:tav>
                                        <p:tav tm="100000">
                                          <p:val>
                                            <p:strVal val="#ppt_x"/>
                                          </p:val>
                                        </p:tav>
                                      </p:tavLst>
                                    </p:anim>
                                    <p:anim calcmode="lin" valueType="num">
                                      <p:cBhvr additive="base">
                                        <p:cTn id="42" dur="250" fill="hold"/>
                                        <p:tgtEl>
                                          <p:spTgt spid="2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750"/>
                                  </p:stCondLst>
                                  <p:childTnLst>
                                    <p:set>
                                      <p:cBhvr>
                                        <p:cTn id="44" dur="1" fill="hold">
                                          <p:stCondLst>
                                            <p:cond delay="0"/>
                                          </p:stCondLst>
                                        </p:cTn>
                                        <p:tgtEl>
                                          <p:spTgt spid="19">
                                            <p:txEl>
                                              <p:pRg st="1" end="1"/>
                                            </p:txEl>
                                          </p:spTgt>
                                        </p:tgtEl>
                                        <p:attrNameLst>
                                          <p:attrName>style.visibility</p:attrName>
                                        </p:attrNameLst>
                                      </p:cBhvr>
                                      <p:to>
                                        <p:strVal val="visible"/>
                                      </p:to>
                                    </p:set>
                                    <p:anim calcmode="lin" valueType="num">
                                      <p:cBhvr additive="base">
                                        <p:cTn id="45" dur="5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1" end="1"/>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10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250" fill="hold"/>
                                        <p:tgtEl>
                                          <p:spTgt spid="24"/>
                                        </p:tgtEl>
                                        <p:attrNameLst>
                                          <p:attrName>ppt_x</p:attrName>
                                        </p:attrNameLst>
                                      </p:cBhvr>
                                      <p:tavLst>
                                        <p:tav tm="0">
                                          <p:val>
                                            <p:strVal val="1+#ppt_w/2"/>
                                          </p:val>
                                        </p:tav>
                                        <p:tav tm="100000">
                                          <p:val>
                                            <p:strVal val="#ppt_x"/>
                                          </p:val>
                                        </p:tav>
                                      </p:tavLst>
                                    </p:anim>
                                    <p:anim calcmode="lin" valueType="num">
                                      <p:cBhvr additive="base">
                                        <p:cTn id="50" dur="25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1000"/>
                                  </p:stCondLst>
                                  <p:childTnLst>
                                    <p:set>
                                      <p:cBhvr>
                                        <p:cTn id="52" dur="1" fill="hold">
                                          <p:stCondLst>
                                            <p:cond delay="0"/>
                                          </p:stCondLst>
                                        </p:cTn>
                                        <p:tgtEl>
                                          <p:spTgt spid="19">
                                            <p:txEl>
                                              <p:pRg st="2" end="2"/>
                                            </p:txEl>
                                          </p:spTgt>
                                        </p:tgtEl>
                                        <p:attrNameLst>
                                          <p:attrName>style.visibility</p:attrName>
                                        </p:attrNameLst>
                                      </p:cBhvr>
                                      <p:to>
                                        <p:strVal val="visible"/>
                                      </p:to>
                                    </p:set>
                                    <p:anim calcmode="lin" valueType="num">
                                      <p:cBhvr additive="base">
                                        <p:cTn id="53" dur="500" fill="hold"/>
                                        <p:tgtEl>
                                          <p:spTgt spid="19">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9">
                                            <p:txEl>
                                              <p:pRg st="2" end="2"/>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125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250" fill="hold"/>
                                        <p:tgtEl>
                                          <p:spTgt spid="8"/>
                                        </p:tgtEl>
                                        <p:attrNameLst>
                                          <p:attrName>ppt_x</p:attrName>
                                        </p:attrNameLst>
                                      </p:cBhvr>
                                      <p:tavLst>
                                        <p:tav tm="0">
                                          <p:val>
                                            <p:strVal val="1+#ppt_w/2"/>
                                          </p:val>
                                        </p:tav>
                                        <p:tav tm="100000">
                                          <p:val>
                                            <p:strVal val="#ppt_x"/>
                                          </p:val>
                                        </p:tav>
                                      </p:tavLst>
                                    </p:anim>
                                    <p:anim calcmode="lin" valueType="num">
                                      <p:cBhvr additive="base">
                                        <p:cTn id="5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1802276-8262-4D79-8CC3-CD7EF443E20E}"/>
              </a:ext>
            </a:extLst>
          </p:cNvPr>
          <p:cNvSpPr/>
          <p:nvPr/>
        </p:nvSpPr>
        <p:spPr>
          <a:xfrm>
            <a:off x="286138" y="2547666"/>
            <a:ext cx="332015" cy="332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WHAT IS UNDER THE HOOD</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2"/>
            <a:ext cx="11321143" cy="97044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The CSV file contains data for all recorded gun violence incidents in the US between  January 2013 and March 2018 containing date, location, number of victims, gun types, participants and incident categories</a:t>
            </a:r>
          </a:p>
        </p:txBody>
      </p:sp>
      <p:sp>
        <p:nvSpPr>
          <p:cNvPr id="9" name="Title 1">
            <a:extLst>
              <a:ext uri="{FF2B5EF4-FFF2-40B4-BE49-F238E27FC236}">
                <a16:creationId xmlns:a16="http://schemas.microsoft.com/office/drawing/2014/main" id="{2CCD4553-79BB-41E7-AAC0-67DDEE94BF69}"/>
              </a:ext>
            </a:extLst>
          </p:cNvPr>
          <p:cNvSpPr txBox="1">
            <a:spLocks/>
          </p:cNvSpPr>
          <p:nvPr/>
        </p:nvSpPr>
        <p:spPr>
          <a:xfrm>
            <a:off x="838200" y="1551199"/>
            <a:ext cx="10515600" cy="1110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…BUT IS IT CLEAN ENOUGH?</a:t>
            </a:r>
          </a:p>
        </p:txBody>
      </p:sp>
      <p:sp>
        <p:nvSpPr>
          <p:cNvPr id="10" name="Content Placeholder 2">
            <a:extLst>
              <a:ext uri="{FF2B5EF4-FFF2-40B4-BE49-F238E27FC236}">
                <a16:creationId xmlns:a16="http://schemas.microsoft.com/office/drawing/2014/main" id="{260C6716-631B-4A53-9A5C-95F410ECCCA5}"/>
              </a:ext>
            </a:extLst>
          </p:cNvPr>
          <p:cNvSpPr txBox="1">
            <a:spLocks/>
          </p:cNvSpPr>
          <p:nvPr/>
        </p:nvSpPr>
        <p:spPr>
          <a:xfrm>
            <a:off x="297024" y="2388605"/>
            <a:ext cx="11597951" cy="5458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1				2				3				4</a:t>
            </a:r>
          </a:p>
        </p:txBody>
      </p:sp>
      <p:grpSp>
        <p:nvGrpSpPr>
          <p:cNvPr id="14" name="Group 13">
            <a:extLst>
              <a:ext uri="{FF2B5EF4-FFF2-40B4-BE49-F238E27FC236}">
                <a16:creationId xmlns:a16="http://schemas.microsoft.com/office/drawing/2014/main" id="{CA67CB04-51B0-4B94-9021-CBD1760C2060}"/>
              </a:ext>
            </a:extLst>
          </p:cNvPr>
          <p:cNvGrpSpPr/>
          <p:nvPr/>
        </p:nvGrpSpPr>
        <p:grpSpPr>
          <a:xfrm>
            <a:off x="297023" y="2998241"/>
            <a:ext cx="11422225" cy="1693241"/>
            <a:chOff x="297023" y="2998241"/>
            <a:chExt cx="11422225" cy="1693241"/>
          </a:xfrm>
        </p:grpSpPr>
        <p:sp>
          <p:nvSpPr>
            <p:cNvPr id="12" name="Rectangle 11">
              <a:extLst>
                <a:ext uri="{FF2B5EF4-FFF2-40B4-BE49-F238E27FC236}">
                  <a16:creationId xmlns:a16="http://schemas.microsoft.com/office/drawing/2014/main" id="{6E22C001-A876-481E-ABD4-1457B2B42ED9}"/>
                </a:ext>
              </a:extLst>
            </p:cNvPr>
            <p:cNvSpPr/>
            <p:nvPr/>
          </p:nvSpPr>
          <p:spPr>
            <a:xfrm>
              <a:off x="297024"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Not enough data to perform gun type – related analysis</a:t>
              </a:r>
            </a:p>
          </p:txBody>
        </p:sp>
        <p:sp>
          <p:nvSpPr>
            <p:cNvPr id="4" name="Rectangle 3">
              <a:extLst>
                <a:ext uri="{FF2B5EF4-FFF2-40B4-BE49-F238E27FC236}">
                  <a16:creationId xmlns:a16="http://schemas.microsoft.com/office/drawing/2014/main" id="{0E012897-06F5-4DFA-BB8E-E0E4122E656F}"/>
                </a:ext>
              </a:extLst>
            </p:cNvPr>
            <p:cNvSpPr/>
            <p:nvPr/>
          </p:nvSpPr>
          <p:spPr>
            <a:xfrm>
              <a:off x="297023" y="3503613"/>
              <a:ext cx="11422225" cy="830997"/>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no_gun_type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isna</a:t>
              </a:r>
              <a:r>
                <a:rPr lang="en-US" sz="1200" dirty="0">
                  <a:solidFill>
                    <a:srgbClr val="D4D4D4"/>
                  </a:solidFill>
                  <a:latin typeface="Consolas" panose="020B0609020204030204" pitchFamily="49" charset="0"/>
                </a:rPr>
                <a:t>().sum()</a:t>
              </a:r>
            </a:p>
            <a:p>
              <a:r>
                <a:rPr lang="en-US" sz="1200" dirty="0" err="1">
                  <a:solidFill>
                    <a:srgbClr val="D4D4D4"/>
                  </a:solidFill>
                  <a:latin typeface="Consolas" panose="020B0609020204030204" pitchFamily="49" charset="0"/>
                </a:rPr>
                <a:t>gun_type_unknown</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'0::Unknown'</a:t>
              </a:r>
              <a:r>
                <a:rPr lang="en-US" sz="1200" dirty="0">
                  <a:solidFill>
                    <a:srgbClr val="D4D4D4"/>
                  </a:solidFill>
                  <a:latin typeface="Consolas" panose="020B0609020204030204" pitchFamily="49" charset="0"/>
                </a:rPr>
                <a:t>).sum()</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'Out</a:t>
              </a:r>
              <a:r>
                <a:rPr lang="en-US" sz="1200" dirty="0">
                  <a:solidFill>
                    <a:srgbClr val="CE9178"/>
                  </a:solidFill>
                  <a:latin typeface="Consolas" panose="020B0609020204030204" pitchFamily="49" charset="0"/>
                </a:rPr>
                <a:t> of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gun_violence_data.index</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incidents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no_gun_type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have no data on gun type at all'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end</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 '</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'and</a:t>
              </a:r>
              <a:r>
                <a:rPr lang="en-US" sz="1200" dirty="0">
                  <a:solidFill>
                    <a:srgbClr val="CE9178"/>
                  </a:solidFill>
                  <a:latin typeface="Consolas" panose="020B0609020204030204" pitchFamily="49" charset="0"/>
                </a:rPr>
                <a:t>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gun_type_unknown</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more knows that the type of the gun is unknown'</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B4AC59EF-4BBE-447B-B79F-9953B6884732}"/>
                </a:ext>
              </a:extLst>
            </p:cNvPr>
            <p:cNvSpPr>
              <a:spLocks noChangeArrowheads="1"/>
            </p:cNvSpPr>
            <p:nvPr/>
          </p:nvSpPr>
          <p:spPr bwMode="auto">
            <a:xfrm>
              <a:off x="398106" y="4479886"/>
              <a:ext cx="9178795"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indent="0" algn="l" defTabSz="914400" rtl="0" eaLnBrk="0" fontAlgn="base" latinLnBrk="0" hangingPunct="0">
                <a:lnSpc>
                  <a:spcPct val="150000"/>
                </a:lnSpc>
                <a:spcBef>
                  <a:spcPts val="600"/>
                </a:spcBef>
                <a:spcAft>
                  <a:spcPts val="60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 Out of 239677 incidents 99451 have no data on gun type at all and 93559 more knows that the type of the gun is unknown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15" name="Group 14">
            <a:extLst>
              <a:ext uri="{FF2B5EF4-FFF2-40B4-BE49-F238E27FC236}">
                <a16:creationId xmlns:a16="http://schemas.microsoft.com/office/drawing/2014/main" id="{F8E18D9F-90FE-4638-B3DA-D7256933D74D}"/>
              </a:ext>
            </a:extLst>
          </p:cNvPr>
          <p:cNvGrpSpPr/>
          <p:nvPr/>
        </p:nvGrpSpPr>
        <p:grpSpPr>
          <a:xfrm>
            <a:off x="297023" y="2998241"/>
            <a:ext cx="8167010" cy="2617361"/>
            <a:chOff x="12192000" y="2998241"/>
            <a:chExt cx="8167010" cy="2617361"/>
          </a:xfrm>
        </p:grpSpPr>
        <p:sp>
          <p:nvSpPr>
            <p:cNvPr id="11" name="Rectangle 10">
              <a:extLst>
                <a:ext uri="{FF2B5EF4-FFF2-40B4-BE49-F238E27FC236}">
                  <a16:creationId xmlns:a16="http://schemas.microsoft.com/office/drawing/2014/main" id="{FEF987E2-AD06-48C3-8959-D63FA34AA828}"/>
                </a:ext>
              </a:extLst>
            </p:cNvPr>
            <p:cNvSpPr/>
            <p:nvPr/>
          </p:nvSpPr>
          <p:spPr>
            <a:xfrm>
              <a:off x="12192000" y="3503613"/>
              <a:ext cx="6096000" cy="1754326"/>
            </a:xfrm>
            <a:prstGeom prst="rect">
              <a:avLst/>
            </a:prstGeom>
            <a:solidFill>
              <a:schemeClr val="bg1"/>
            </a:solidFill>
          </p:spPr>
          <p:txBody>
            <a:bodyPr>
              <a:spAutoFit/>
            </a:bodyPr>
            <a:lstStyle/>
            <a:p>
              <a:r>
                <a:rPr lang="en-US" sz="1200" dirty="0" err="1">
                  <a:solidFill>
                    <a:srgbClr val="D4D4D4"/>
                  </a:solidFill>
                  <a:latin typeface="Consolas" panose="020B0609020204030204" pitchFamily="49" charset="0"/>
                </a:rPr>
                <a:t>clean_gun_violence_data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gun_violence_data.loc</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'date’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city_or_county</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'state'</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n_killed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n_injured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incident_characteristics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'latitude’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'longitude’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participant_age_group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participant_gender</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participant_relationship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participant_status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'There</a:t>
              </a:r>
              <a:r>
                <a:rPr lang="en-US" sz="1200" dirty="0">
                  <a:solidFill>
                    <a:srgbClr val="CE9178"/>
                  </a:solidFill>
                  <a:latin typeface="Consolas" panose="020B0609020204030204" pitchFamily="49" charset="0"/>
                </a:rPr>
                <a:t> are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columns but we</a:t>
              </a:r>
              <a:r>
                <a:rPr lang="en-US" sz="1200" dirty="0">
                  <a:solidFill>
                    <a:srgbClr val="D7BA7D"/>
                  </a:solidFill>
                  <a:latin typeface="Consolas" panose="020B0609020204030204" pitchFamily="49" charset="0"/>
                </a:rPr>
                <a:t>\'</a:t>
              </a:r>
              <a:r>
                <a:rPr lang="en-US" sz="1200" dirty="0">
                  <a:solidFill>
                    <a:srgbClr val="CE9178"/>
                  </a:solidFill>
                  <a:latin typeface="Consolas" panose="020B0609020204030204" pitchFamily="49" charset="0"/>
                </a:rPr>
                <a:t>ll take only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clean_gun_violence_data.columns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of them'</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13" name="Rectangle 2">
              <a:extLst>
                <a:ext uri="{FF2B5EF4-FFF2-40B4-BE49-F238E27FC236}">
                  <a16:creationId xmlns:a16="http://schemas.microsoft.com/office/drawing/2014/main" id="{E7878884-319C-4670-BA55-BE4C74F56C2D}"/>
                </a:ext>
              </a:extLst>
            </p:cNvPr>
            <p:cNvSpPr>
              <a:spLocks noChangeArrowheads="1"/>
            </p:cNvSpPr>
            <p:nvPr/>
          </p:nvSpPr>
          <p:spPr bwMode="auto">
            <a:xfrm>
              <a:off x="12293083" y="5404006"/>
              <a:ext cx="8065927"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There are 29 columns but we'll take only 14 of them</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C782EA70-1105-4193-8CFD-80913E979ADD}"/>
                </a:ext>
              </a:extLst>
            </p:cNvPr>
            <p:cNvSpPr/>
            <p:nvPr/>
          </p:nvSpPr>
          <p:spPr>
            <a:xfrm>
              <a:off x="12192000"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Too many columns that we are not going to use</a:t>
              </a:r>
            </a:p>
          </p:txBody>
        </p:sp>
      </p:grpSp>
      <p:grpSp>
        <p:nvGrpSpPr>
          <p:cNvPr id="21" name="Group 20">
            <a:extLst>
              <a:ext uri="{FF2B5EF4-FFF2-40B4-BE49-F238E27FC236}">
                <a16:creationId xmlns:a16="http://schemas.microsoft.com/office/drawing/2014/main" id="{38681D32-E420-4802-B600-B4FF73B1B2FF}"/>
              </a:ext>
            </a:extLst>
          </p:cNvPr>
          <p:cNvGrpSpPr/>
          <p:nvPr/>
        </p:nvGrpSpPr>
        <p:grpSpPr>
          <a:xfrm>
            <a:off x="398106" y="2998241"/>
            <a:ext cx="7504330" cy="2135671"/>
            <a:chOff x="12192000" y="2998240"/>
            <a:chExt cx="7504330" cy="2135671"/>
          </a:xfrm>
        </p:grpSpPr>
        <p:sp>
          <p:nvSpPr>
            <p:cNvPr id="29" name="Rectangle 28">
              <a:extLst>
                <a:ext uri="{FF2B5EF4-FFF2-40B4-BE49-F238E27FC236}">
                  <a16:creationId xmlns:a16="http://schemas.microsoft.com/office/drawing/2014/main" id="{70D83DF8-D8BD-49F2-9067-0CB9A8B53D29}"/>
                </a:ext>
              </a:extLst>
            </p:cNvPr>
            <p:cNvSpPr/>
            <p:nvPr/>
          </p:nvSpPr>
          <p:spPr>
            <a:xfrm>
              <a:off x="12192000"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in participant-related columns</a:t>
              </a:r>
            </a:p>
          </p:txBody>
        </p:sp>
        <p:sp>
          <p:nvSpPr>
            <p:cNvPr id="17" name="Rectangle 4">
              <a:extLst>
                <a:ext uri="{FF2B5EF4-FFF2-40B4-BE49-F238E27FC236}">
                  <a16:creationId xmlns:a16="http://schemas.microsoft.com/office/drawing/2014/main" id="{B6E94B18-8784-4113-B48A-E434BF820335}"/>
                </a:ext>
              </a:extLst>
            </p:cNvPr>
            <p:cNvSpPr>
              <a:spLocks noChangeArrowheads="1"/>
            </p:cNvSpPr>
            <p:nvPr/>
          </p:nvSpPr>
          <p:spPr bwMode="auto">
            <a:xfrm>
              <a:off x="12287250" y="4691482"/>
              <a:ext cx="7409080" cy="442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"0::Female||1::Male||2::Male||3::Male" and its type is &lt;class 'str’&gt;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{0: 'Female', 1: 'Male', 2: 'Male', 3: 'Male'} and its type is &lt;class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dict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4E985182-5810-41B0-B093-1365A2B6A2DB}"/>
                </a:ext>
              </a:extLst>
            </p:cNvPr>
            <p:cNvSpPr/>
            <p:nvPr/>
          </p:nvSpPr>
          <p:spPr>
            <a:xfrm>
              <a:off x="12192000" y="3503613"/>
              <a:ext cx="6484777" cy="1015663"/>
            </a:xfrm>
            <a:prstGeom prst="rect">
              <a:avLst/>
            </a:prstGeom>
            <a:solidFill>
              <a:schemeClr val="bg1"/>
            </a:solidFill>
          </p:spPr>
          <p:txBody>
            <a:bodyPr wrap="square">
              <a:spAutoFit/>
            </a:bodyPr>
            <a:lstStyle/>
            <a:p>
              <a:r>
                <a:rPr lang="en-US" sz="1200" dirty="0">
                  <a:solidFill>
                    <a:srgbClr val="C586C0"/>
                  </a:solidFill>
                  <a:latin typeface="Consolas" panose="020B0609020204030204" pitchFamily="49" charset="0"/>
                </a:rPr>
                <a:t>import</a:t>
              </a:r>
              <a:r>
                <a:rPr lang="en-US" sz="1200" dirty="0">
                  <a:solidFill>
                    <a:srgbClr val="D4D4D4"/>
                  </a:solidFill>
                  <a:latin typeface="Consolas" panose="020B0609020204030204" pitchFamily="49" charset="0"/>
                </a:rPr>
                <a:t> shared</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clean_gun_violence_data.loc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'Participant Gender'</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shared.split_value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grpSp>
      <p:grpSp>
        <p:nvGrpSpPr>
          <p:cNvPr id="36" name="Group 35">
            <a:extLst>
              <a:ext uri="{FF2B5EF4-FFF2-40B4-BE49-F238E27FC236}">
                <a16:creationId xmlns:a16="http://schemas.microsoft.com/office/drawing/2014/main" id="{2683605C-F0D3-40C3-9F73-47789D4FE14C}"/>
              </a:ext>
            </a:extLst>
          </p:cNvPr>
          <p:cNvGrpSpPr/>
          <p:nvPr/>
        </p:nvGrpSpPr>
        <p:grpSpPr>
          <a:xfrm>
            <a:off x="297022" y="2998241"/>
            <a:ext cx="10925079" cy="3039766"/>
            <a:chOff x="12296871" y="2998240"/>
            <a:chExt cx="10925079" cy="3039766"/>
          </a:xfrm>
        </p:grpSpPr>
        <p:sp>
          <p:nvSpPr>
            <p:cNvPr id="31" name="Rectangle 30">
              <a:extLst>
                <a:ext uri="{FF2B5EF4-FFF2-40B4-BE49-F238E27FC236}">
                  <a16:creationId xmlns:a16="http://schemas.microsoft.com/office/drawing/2014/main" id="{08FD48EC-5993-41B3-B5CB-A69CF47D0424}"/>
                </a:ext>
              </a:extLst>
            </p:cNvPr>
            <p:cNvSpPr/>
            <p:nvPr/>
          </p:nvSpPr>
          <p:spPr>
            <a:xfrm>
              <a:off x="12296871"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for incident characteristics</a:t>
              </a:r>
            </a:p>
          </p:txBody>
        </p:sp>
        <p:sp>
          <p:nvSpPr>
            <p:cNvPr id="34" name="Rectangle 33">
              <a:extLst>
                <a:ext uri="{FF2B5EF4-FFF2-40B4-BE49-F238E27FC236}">
                  <a16:creationId xmlns:a16="http://schemas.microsoft.com/office/drawing/2014/main" id="{AF2E2A62-1748-42D1-9875-8682503DCFBE}"/>
                </a:ext>
              </a:extLst>
            </p:cNvPr>
            <p:cNvSpPr/>
            <p:nvPr/>
          </p:nvSpPr>
          <p:spPr>
            <a:xfrm>
              <a:off x="12296871" y="3503613"/>
              <a:ext cx="6484776" cy="1569660"/>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clean_data.copy</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].apply(</a:t>
              </a:r>
              <a:r>
                <a:rPr lang="en-US" sz="1200" dirty="0">
                  <a:solidFill>
                    <a:srgbClr val="569CD6"/>
                  </a:solidFill>
                  <a:latin typeface="Consolas" panose="020B0609020204030204" pitchFamily="49" charset="0"/>
                </a:rPr>
                <a:t>lambda</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x</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x.split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)).difference(</a:t>
              </a:r>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35" name="Rectangle 5">
              <a:extLst>
                <a:ext uri="{FF2B5EF4-FFF2-40B4-BE49-F238E27FC236}">
                  <a16:creationId xmlns:a16="http://schemas.microsoft.com/office/drawing/2014/main" id="{8BA1A3F6-997F-4DA5-83A6-AAB32D7AC828}"/>
                </a:ext>
              </a:extLst>
            </p:cNvPr>
            <p:cNvSpPr>
              <a:spLocks noChangeArrowheads="1"/>
            </p:cNvSpPr>
            <p:nvPr/>
          </p:nvSpPr>
          <p:spPr bwMode="auto">
            <a:xfrm>
              <a:off x="12382500" y="5133912"/>
              <a:ext cx="10839450" cy="904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"Shot - Dead (murder, accidental, suicide)||Mass Shooting (4+ victims injured or killed excluding the subject/suspect/perpetrator, one location)||Domestic Violence" and its type is &lt;class 'str’&gt;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{'Domestic Violence', 'Shot - Dead (murder, accidental, suicide)', 'Mass Shooting (4+ victims injured or killed excluding the subject/suspect/perpetrator, one location)'} and its type is &lt;class 'set'&gt;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5703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fade">
                                      <p:cBhvr>
                                        <p:cTn id="14" dur="1000"/>
                                        <p:tgtEl>
                                          <p:spTgt spid="23">
                                            <p:txEl>
                                              <p:pRg st="0" end="0"/>
                                            </p:txEl>
                                          </p:spTgt>
                                        </p:tgtEl>
                                      </p:cBhvr>
                                    </p:animEffect>
                                    <p:anim calcmode="lin" valueType="num">
                                      <p:cBhvr>
                                        <p:cTn id="15"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500"/>
                                        <p:tgtEl>
                                          <p:spTgt spid="10">
                                            <p:txEl>
                                              <p:pRg st="0" end="0"/>
                                            </p:txEl>
                                          </p:spTgt>
                                        </p:tgtEl>
                                      </p:cBhvr>
                                    </p:animEffect>
                                  </p:childTnLst>
                                </p:cTn>
                              </p:par>
                              <p:par>
                                <p:cTn id="29" presetID="2" presetClass="entr" presetSubtype="2"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85185E-6 L 0.29974 0.00185 " pathEditMode="relative" rAng="0" ptsTypes="AA">
                                      <p:cBhvr>
                                        <p:cTn id="38" dur="750" fill="hold"/>
                                        <p:tgtEl>
                                          <p:spTgt spid="7"/>
                                        </p:tgtEl>
                                        <p:attrNameLst>
                                          <p:attrName>ppt_x</p:attrName>
                                          <p:attrName>ppt_y</p:attrName>
                                        </p:attrNameLst>
                                      </p:cBhvr>
                                      <p:rCtr x="14987" y="93"/>
                                    </p:animMotion>
                                  </p:childTnLst>
                                </p:cTn>
                              </p:par>
                              <p:par>
                                <p:cTn id="39" presetID="2" presetClass="exit" presetSubtype="8" fill="hold" nodeType="withEffect">
                                  <p:stCondLst>
                                    <p:cond delay="0"/>
                                  </p:stCondLst>
                                  <p:childTnLst>
                                    <p:anim calcmode="lin" valueType="num">
                                      <p:cBhvr additive="base">
                                        <p:cTn id="40" dur="500"/>
                                        <p:tgtEl>
                                          <p:spTgt spid="14"/>
                                        </p:tgtEl>
                                        <p:attrNameLst>
                                          <p:attrName>ppt_x</p:attrName>
                                        </p:attrNameLst>
                                      </p:cBhvr>
                                      <p:tavLst>
                                        <p:tav tm="0">
                                          <p:val>
                                            <p:strVal val="ppt_x"/>
                                          </p:val>
                                        </p:tav>
                                        <p:tav tm="100000">
                                          <p:val>
                                            <p:strVal val="0-ppt_w/2"/>
                                          </p:val>
                                        </p:tav>
                                      </p:tavLst>
                                    </p:anim>
                                    <p:anim calcmode="lin" valueType="num">
                                      <p:cBhvr additive="base">
                                        <p:cTn id="41" dur="500"/>
                                        <p:tgtEl>
                                          <p:spTgt spid="14"/>
                                        </p:tgtEl>
                                        <p:attrNameLst>
                                          <p:attrName>ppt_y</p:attrName>
                                        </p:attrNameLst>
                                      </p:cBhvr>
                                      <p:tavLst>
                                        <p:tav tm="0">
                                          <p:val>
                                            <p:strVal val="ppt_y"/>
                                          </p:val>
                                        </p:tav>
                                        <p:tav tm="100000">
                                          <p:val>
                                            <p:strVal val="ppt_y"/>
                                          </p:val>
                                        </p:tav>
                                      </p:tavLst>
                                    </p:anim>
                                    <p:set>
                                      <p:cBhvr>
                                        <p:cTn id="42" dur="1" fill="hold">
                                          <p:stCondLst>
                                            <p:cond delay="499"/>
                                          </p:stCondLst>
                                        </p:cTn>
                                        <p:tgtEl>
                                          <p:spTgt spid="14"/>
                                        </p:tgtEl>
                                        <p:attrNameLst>
                                          <p:attrName>style.visibility</p:attrName>
                                        </p:attrNameLst>
                                      </p:cBhvr>
                                      <p:to>
                                        <p:strVal val="hidden"/>
                                      </p:to>
                                    </p:set>
                                  </p:childTnLst>
                                </p:cTn>
                              </p:par>
                              <p:par>
                                <p:cTn id="43" presetID="2" presetClass="entr" presetSubtype="2"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2" nodeType="clickEffect">
                                  <p:stCondLst>
                                    <p:cond delay="0"/>
                                  </p:stCondLst>
                                  <p:childTnLst>
                                    <p:animMotion origin="layout" path="M 0.29974 0.00185 L 0.60052 0.00185 " pathEditMode="fixed" rAng="0" ptsTypes="AA">
                                      <p:cBhvr>
                                        <p:cTn id="50" dur="750" fill="hold"/>
                                        <p:tgtEl>
                                          <p:spTgt spid="7"/>
                                        </p:tgtEl>
                                        <p:attrNameLst>
                                          <p:attrName>ppt_x</p:attrName>
                                          <p:attrName>ppt_y</p:attrName>
                                        </p:attrNameLst>
                                      </p:cBhvr>
                                      <p:rCtr x="15039" y="0"/>
                                    </p:animMotion>
                                  </p:childTnLst>
                                </p:cTn>
                              </p:par>
                              <p:par>
                                <p:cTn id="51" presetID="2" presetClass="exit" presetSubtype="8" fill="hold" nodeType="withEffect">
                                  <p:stCondLst>
                                    <p:cond delay="0"/>
                                  </p:stCondLst>
                                  <p:childTnLst>
                                    <p:anim calcmode="lin" valueType="num">
                                      <p:cBhvr additive="base">
                                        <p:cTn id="52" dur="500"/>
                                        <p:tgtEl>
                                          <p:spTgt spid="15"/>
                                        </p:tgtEl>
                                        <p:attrNameLst>
                                          <p:attrName>ppt_x</p:attrName>
                                        </p:attrNameLst>
                                      </p:cBhvr>
                                      <p:tavLst>
                                        <p:tav tm="0">
                                          <p:val>
                                            <p:strVal val="ppt_x"/>
                                          </p:val>
                                        </p:tav>
                                        <p:tav tm="100000">
                                          <p:val>
                                            <p:strVal val="0-ppt_w/2"/>
                                          </p:val>
                                        </p:tav>
                                      </p:tavLst>
                                    </p:anim>
                                    <p:anim calcmode="lin" valueType="num">
                                      <p:cBhvr additive="base">
                                        <p:cTn id="53" dur="500"/>
                                        <p:tgtEl>
                                          <p:spTgt spid="15"/>
                                        </p:tgtEl>
                                        <p:attrNameLst>
                                          <p:attrName>ppt_y</p:attrName>
                                        </p:attrNameLst>
                                      </p:cBhvr>
                                      <p:tavLst>
                                        <p:tav tm="0">
                                          <p:val>
                                            <p:strVal val="ppt_y"/>
                                          </p:val>
                                        </p:tav>
                                        <p:tav tm="100000">
                                          <p:val>
                                            <p:strVal val="ppt_y"/>
                                          </p:val>
                                        </p:tav>
                                      </p:tavLst>
                                    </p:anim>
                                    <p:set>
                                      <p:cBhvr>
                                        <p:cTn id="54" dur="1" fill="hold">
                                          <p:stCondLst>
                                            <p:cond delay="499"/>
                                          </p:stCondLst>
                                        </p:cTn>
                                        <p:tgtEl>
                                          <p:spTgt spid="15"/>
                                        </p:tgtEl>
                                        <p:attrNameLst>
                                          <p:attrName>style.visibility</p:attrName>
                                        </p:attrNameLst>
                                      </p:cBhvr>
                                      <p:to>
                                        <p:strVal val="hidden"/>
                                      </p:to>
                                    </p:set>
                                  </p:childTnLst>
                                </p:cTn>
                              </p:par>
                              <p:par>
                                <p:cTn id="55" presetID="2" presetClass="entr" presetSubtype="2"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1+#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0.60052 0.00185 L 0.90052 0.00185 " pathEditMode="relative" rAng="0" ptsTypes="AA">
                                      <p:cBhvr>
                                        <p:cTn id="62" dur="750" fill="hold"/>
                                        <p:tgtEl>
                                          <p:spTgt spid="7"/>
                                        </p:tgtEl>
                                        <p:attrNameLst>
                                          <p:attrName>ppt_x</p:attrName>
                                          <p:attrName>ppt_y</p:attrName>
                                        </p:attrNameLst>
                                      </p:cBhvr>
                                      <p:rCtr x="14961" y="162"/>
                                    </p:animMotion>
                                  </p:childTnLst>
                                </p:cTn>
                              </p:par>
                              <p:par>
                                <p:cTn id="63" presetID="2" presetClass="exit" presetSubtype="8" fill="hold" nodeType="withEffect">
                                  <p:stCondLst>
                                    <p:cond delay="0"/>
                                  </p:stCondLst>
                                  <p:childTnLst>
                                    <p:anim calcmode="lin" valueType="num">
                                      <p:cBhvr additive="base">
                                        <p:cTn id="64" dur="500"/>
                                        <p:tgtEl>
                                          <p:spTgt spid="21"/>
                                        </p:tgtEl>
                                        <p:attrNameLst>
                                          <p:attrName>ppt_x</p:attrName>
                                        </p:attrNameLst>
                                      </p:cBhvr>
                                      <p:tavLst>
                                        <p:tav tm="0">
                                          <p:val>
                                            <p:strVal val="ppt_x"/>
                                          </p:val>
                                        </p:tav>
                                        <p:tav tm="100000">
                                          <p:val>
                                            <p:strVal val="0-ppt_w/2"/>
                                          </p:val>
                                        </p:tav>
                                      </p:tavLst>
                                    </p:anim>
                                    <p:anim calcmode="lin" valueType="num">
                                      <p:cBhvr additive="base">
                                        <p:cTn id="65" dur="500"/>
                                        <p:tgtEl>
                                          <p:spTgt spid="21"/>
                                        </p:tgtEl>
                                        <p:attrNameLst>
                                          <p:attrName>ppt_y</p:attrName>
                                        </p:attrNameLst>
                                      </p:cBhvr>
                                      <p:tavLst>
                                        <p:tav tm="0">
                                          <p:val>
                                            <p:strVal val="ppt_y"/>
                                          </p:val>
                                        </p:tav>
                                        <p:tav tm="100000">
                                          <p:val>
                                            <p:strVal val="ppt_y"/>
                                          </p:val>
                                        </p:tav>
                                      </p:tavLst>
                                    </p:anim>
                                    <p:set>
                                      <p:cBhvr>
                                        <p:cTn id="66" dur="1" fill="hold">
                                          <p:stCondLst>
                                            <p:cond delay="499"/>
                                          </p:stCondLst>
                                        </p:cTn>
                                        <p:tgtEl>
                                          <p:spTgt spid="21"/>
                                        </p:tgtEl>
                                        <p:attrNameLst>
                                          <p:attrName>style.visibility</p:attrName>
                                        </p:attrNameLst>
                                      </p:cBhvr>
                                      <p:to>
                                        <p:strVal val="hidden"/>
                                      </p:to>
                                    </p:set>
                                  </p:childTnLst>
                                </p:cTn>
                              </p:par>
                              <p:par>
                                <p:cTn id="67" presetID="2" presetClass="entr" presetSubtype="2"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1+#ppt_w/2"/>
                                          </p:val>
                                        </p:tav>
                                        <p:tav tm="100000">
                                          <p:val>
                                            <p:strVal val="#ppt_x"/>
                                          </p:val>
                                        </p:tav>
                                      </p:tavLst>
                                    </p:anim>
                                    <p:anim calcmode="lin" valueType="num">
                                      <p:cBhvr additive="base">
                                        <p:cTn id="7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WHAT ELSE DO WE HAVE?</a:t>
            </a:r>
          </a:p>
        </p:txBody>
      </p:sp>
      <p:grpSp>
        <p:nvGrpSpPr>
          <p:cNvPr id="19" name="Group 18">
            <a:extLst>
              <a:ext uri="{FF2B5EF4-FFF2-40B4-BE49-F238E27FC236}">
                <a16:creationId xmlns:a16="http://schemas.microsoft.com/office/drawing/2014/main" id="{BBA6F053-3E3A-4F10-972B-6279F3F2319B}"/>
              </a:ext>
            </a:extLst>
          </p:cNvPr>
          <p:cNvGrpSpPr/>
          <p:nvPr/>
        </p:nvGrpSpPr>
        <p:grpSpPr>
          <a:xfrm>
            <a:off x="398105" y="807067"/>
            <a:ext cx="9698395" cy="5276411"/>
            <a:chOff x="398105" y="807067"/>
            <a:chExt cx="9698395" cy="5276411"/>
          </a:xfrm>
        </p:grpSpPr>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5" y="807067"/>
              <a:ext cx="5774095" cy="6065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Census data can be loaded on the fly like this</a:t>
              </a:r>
            </a:p>
          </p:txBody>
        </p:sp>
        <p:sp>
          <p:nvSpPr>
            <p:cNvPr id="3" name="Rectangle 2">
              <a:extLst>
                <a:ext uri="{FF2B5EF4-FFF2-40B4-BE49-F238E27FC236}">
                  <a16:creationId xmlns:a16="http://schemas.microsoft.com/office/drawing/2014/main" id="{E4D45B34-C8B5-4538-AAC1-01C26EA48260}"/>
                </a:ext>
              </a:extLst>
            </p:cNvPr>
            <p:cNvSpPr/>
            <p:nvPr/>
          </p:nvSpPr>
          <p:spPr>
            <a:xfrm>
              <a:off x="398105" y="1489821"/>
              <a:ext cx="9698395" cy="3231654"/>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url</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"https://api.census.gov/data/"</a:t>
              </a:r>
              <a:endParaRPr lang="en-US" sz="1200" dirty="0">
                <a:solidFill>
                  <a:srgbClr val="D4D4D4"/>
                </a:solidFill>
                <a:latin typeface="Consolas" panose="020B0609020204030204" pitchFamily="49" charset="0"/>
              </a:endParaRPr>
            </a:p>
            <a:p>
              <a:r>
                <a:rPr lang="en-US" sz="1200" dirty="0" err="1">
                  <a:solidFill>
                    <a:srgbClr val="D4D4D4"/>
                  </a:solidFill>
                  <a:latin typeface="Consolas" panose="020B0609020204030204" pitchFamily="49" charset="0"/>
                </a:rPr>
                <a:t>api_key</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“SECRET"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years = [</a:t>
              </a:r>
              <a:r>
                <a:rPr lang="en-US" sz="1200" dirty="0">
                  <a:solidFill>
                    <a:srgbClr val="B5CEA8"/>
                  </a:solidFill>
                  <a:latin typeface="Consolas" panose="020B0609020204030204" pitchFamily="49" charset="0"/>
                </a:rPr>
                <a:t>2013</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2014</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2015</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2016</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2017</a:t>
              </a:r>
              <a:r>
                <a:rPr lang="en-US" sz="1200" dirty="0">
                  <a:solidFill>
                    <a:srgbClr val="D4D4D4"/>
                  </a:solidFill>
                  <a:latin typeface="Consolas" panose="020B0609020204030204" pitchFamily="49" charset="0"/>
                </a:rPr>
                <a:t>]</a:t>
              </a:r>
            </a:p>
            <a:p>
              <a:r>
                <a:rPr lang="en-US" sz="1200" dirty="0">
                  <a:solidFill>
                    <a:srgbClr val="6A9955"/>
                  </a:solidFill>
                  <a:latin typeface="Consolas" panose="020B0609020204030204" pitchFamily="49" charset="0"/>
                </a:rPr>
                <a:t>#</a:t>
              </a:r>
              <a:r>
                <a:rPr lang="en-US" sz="1200" dirty="0" err="1">
                  <a:solidFill>
                    <a:srgbClr val="6A9955"/>
                  </a:solidFill>
                  <a:latin typeface="Consolas" panose="020B0609020204030204" pitchFamily="49" charset="0"/>
                </a:rPr>
                <a:t>natstprc</a:t>
              </a:r>
              <a:r>
                <a:rPr lang="en-US" sz="1200" dirty="0">
                  <a:solidFill>
                    <a:srgbClr val="6A9955"/>
                  </a:solidFill>
                  <a:latin typeface="Consolas" panose="020B0609020204030204" pitchFamily="49" charset="0"/>
                </a:rPr>
                <a:t>=2013-2014 population=2015-2017</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datasets =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natstprc</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natstprc</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"population"</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"population"</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"population"</a:t>
              </a:r>
              <a:r>
                <a:rPr lang="en-US" sz="1200" dirty="0">
                  <a:solidFill>
                    <a:srgbClr val="D4D4D4"/>
                  </a:solidFill>
                  <a:latin typeface="Consolas" panose="020B0609020204030204" pitchFamily="49" charset="0"/>
                </a:rPr>
                <a:t>]</a:t>
              </a:r>
            </a:p>
            <a:p>
              <a:r>
                <a:rPr lang="en-US" sz="1200" dirty="0">
                  <a:solidFill>
                    <a:srgbClr val="6A9955"/>
                  </a:solidFill>
                  <a:latin typeface="Consolas" panose="020B0609020204030204" pitchFamily="49" charset="0"/>
                </a:rPr>
                <a:t>#STNAME=2013-2014 GEONAME=2015-2017</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states = [</a:t>
              </a:r>
              <a:r>
                <a:rPr lang="en-US" sz="1200" dirty="0">
                  <a:solidFill>
                    <a:srgbClr val="CE9178"/>
                  </a:solidFill>
                  <a:latin typeface="Consolas" panose="020B0609020204030204" pitchFamily="49" charset="0"/>
                </a:rPr>
                <a:t>"STNAME"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"STNAME"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"GEONAME"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"GEONAME"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"GEONAME"</a:t>
              </a:r>
              <a:r>
                <a:rPr lang="en-US" sz="1200" dirty="0">
                  <a:solidFill>
                    <a:srgbClr val="D4D4D4"/>
                  </a:solidFill>
                  <a:latin typeface="Consolas" panose="020B0609020204030204" pitchFamily="49" charset="0"/>
                </a:rPr>
                <a:t>]</a:t>
              </a:r>
            </a:p>
            <a:p>
              <a:r>
                <a:rPr lang="en-US" sz="1200" dirty="0">
                  <a:solidFill>
                    <a:srgbClr val="6A9955"/>
                  </a:solidFill>
                  <a:latin typeface="Consolas" panose="020B0609020204030204" pitchFamily="49" charset="0"/>
                </a:rPr>
                <a:t>#2013:6, 2014:7, 2015:8, 2016:9, 2017:10</a:t>
              </a:r>
              <a:endParaRPr lang="en-US" sz="1200" dirty="0">
                <a:solidFill>
                  <a:srgbClr val="D4D4D4"/>
                </a:solidFill>
                <a:latin typeface="Consolas" panose="020B0609020204030204" pitchFamily="49" charset="0"/>
              </a:endParaRPr>
            </a:p>
            <a:p>
              <a:r>
                <a:rPr lang="en-US" sz="1200" dirty="0" err="1">
                  <a:solidFill>
                    <a:srgbClr val="D4D4D4"/>
                  </a:solidFill>
                  <a:latin typeface="Consolas" panose="020B0609020204030204" pitchFamily="49" charset="0"/>
                </a:rPr>
                <a:t>date_codes</a:t>
              </a:r>
              <a:r>
                <a:rPr lang="en-US" sz="1200" dirty="0">
                  <a:solidFill>
                    <a:srgbClr val="D4D4D4"/>
                  </a:solidFill>
                  <a:latin typeface="Consolas" panose="020B0609020204030204" pitchFamily="49" charset="0"/>
                </a:rPr>
                <a:t> = [</a:t>
              </a:r>
              <a:r>
                <a:rPr lang="en-US" sz="1200" dirty="0">
                  <a:solidFill>
                    <a:srgbClr val="B5CEA8"/>
                  </a:solidFill>
                  <a:latin typeface="Consolas" panose="020B0609020204030204" pitchFamily="49" charset="0"/>
                </a:rPr>
                <a:t>6</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7</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8</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9</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10</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query_url</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"https://api.census.gov/data/</a:t>
              </a:r>
              <a:r>
                <a:rPr lang="en-US" sz="1200" dirty="0">
                  <a:solidFill>
                    <a:srgbClr val="569CD6"/>
                  </a:solidFill>
                  <a:latin typeface="Consolas" panose="020B0609020204030204" pitchFamily="49" charset="0"/>
                </a:rPr>
                <a:t>{year}</a:t>
              </a:r>
              <a:r>
                <a:rPr lang="en-US" sz="1200" dirty="0">
                  <a:solidFill>
                    <a:srgbClr val="CE9178"/>
                  </a:solidFill>
                  <a:latin typeface="Consolas" panose="020B0609020204030204" pitchFamily="49" charset="0"/>
                </a:rPr>
                <a:t>/pep/</a:t>
              </a:r>
              <a:r>
                <a:rPr lang="en-US" sz="1200" dirty="0">
                  <a:solidFill>
                    <a:srgbClr val="569CD6"/>
                  </a:solidFill>
                  <a:latin typeface="Consolas" panose="020B0609020204030204" pitchFamily="49" charset="0"/>
                </a:rPr>
                <a:t>{dataset}</a:t>
              </a:r>
              <a:r>
                <a:rPr lang="en-US" sz="1200" dirty="0">
                  <a:solidFill>
                    <a:srgbClr val="CE9178"/>
                  </a:solidFill>
                  <a:latin typeface="Consolas" panose="020B0609020204030204" pitchFamily="49" charset="0"/>
                </a:rPr>
                <a:t>?get=</a:t>
              </a:r>
              <a:r>
                <a:rPr lang="en-US" sz="1200" dirty="0">
                  <a:solidFill>
                    <a:srgbClr val="569CD6"/>
                  </a:solidFill>
                  <a:latin typeface="Consolas" panose="020B0609020204030204" pitchFamily="49" charset="0"/>
                </a:rPr>
                <a:t>{state}</a:t>
              </a:r>
              <a:r>
                <a:rPr lang="en-US" sz="1200" dirty="0">
                  <a:solidFill>
                    <a:srgbClr val="CE9178"/>
                  </a:solidFill>
                  <a:latin typeface="Consolas" panose="020B0609020204030204" pitchFamily="49" charset="0"/>
                </a:rPr>
                <a:t>,POP&amp;DATE=</a:t>
              </a:r>
              <a:r>
                <a:rPr lang="en-US" sz="1200" dirty="0">
                  <a:solidFill>
                    <a:srgbClr val="569CD6"/>
                  </a:solidFill>
                  <a:latin typeface="Consolas" panose="020B0609020204030204" pitchFamily="49" charset="0"/>
                </a:rPr>
                <a:t>{</a:t>
              </a:r>
              <a:r>
                <a:rPr lang="en-US" sz="1200" dirty="0" err="1">
                  <a:solidFill>
                    <a:srgbClr val="569CD6"/>
                  </a:solidFill>
                  <a:latin typeface="Consolas" panose="020B0609020204030204" pitchFamily="49" charset="0"/>
                </a:rPr>
                <a:t>date_code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&amp;for=state:*&amp;key="</a:t>
              </a:r>
              <a:endParaRPr lang="en-US" sz="1200" dirty="0">
                <a:solidFill>
                  <a:srgbClr val="D4D4D4"/>
                </a:solidFill>
                <a:latin typeface="Consolas" panose="020B0609020204030204" pitchFamily="49" charset="0"/>
              </a:endParaRP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response = []</a:t>
              </a:r>
            </a:p>
            <a:p>
              <a:br>
                <a:rPr lang="en-US" sz="1200" dirty="0">
                  <a:solidFill>
                    <a:srgbClr val="D4D4D4"/>
                  </a:solidFill>
                  <a:latin typeface="Consolas" panose="020B0609020204030204" pitchFamily="49" charset="0"/>
                </a:rPr>
              </a:br>
              <a:r>
                <a:rPr lang="en-US" sz="1200" dirty="0">
                  <a:solidFill>
                    <a:srgbClr val="C586C0"/>
                  </a:solidFill>
                  <a:latin typeface="Consolas" panose="020B0609020204030204" pitchFamily="49" charset="0"/>
                </a:rPr>
                <a:t>for</a:t>
              </a:r>
              <a:r>
                <a:rPr lang="en-US" sz="1200" dirty="0">
                  <a:solidFill>
                    <a:srgbClr val="D4D4D4"/>
                  </a:solidFill>
                  <a:latin typeface="Consolas" panose="020B0609020204030204" pitchFamily="49" charset="0"/>
                </a:rPr>
                <a:t> year, dataset, state, </a:t>
              </a:r>
              <a:r>
                <a:rPr lang="en-US" sz="1200" dirty="0" err="1">
                  <a:solidFill>
                    <a:srgbClr val="D4D4D4"/>
                  </a:solidFill>
                  <a:latin typeface="Consolas" panose="020B0609020204030204" pitchFamily="49" charset="0"/>
                </a:rPr>
                <a:t>date_code</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zip</a:t>
              </a:r>
              <a:r>
                <a:rPr lang="en-US" sz="1200" dirty="0">
                  <a:solidFill>
                    <a:srgbClr val="D4D4D4"/>
                  </a:solidFill>
                  <a:latin typeface="Consolas" panose="020B0609020204030204" pitchFamily="49" charset="0"/>
                </a:rPr>
                <a:t>(years, datasets, states, </a:t>
              </a:r>
              <a:r>
                <a:rPr lang="en-US" sz="1200" dirty="0" err="1">
                  <a:solidFill>
                    <a:srgbClr val="D4D4D4"/>
                  </a:solidFill>
                  <a:latin typeface="Consolas" panose="020B0609020204030204" pitchFamily="49" charset="0"/>
                </a:rPr>
                <a:t>date_codes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D4D4D4"/>
                  </a:solidFill>
                  <a:latin typeface="Consolas" panose="020B0609020204030204" pitchFamily="49" charset="0"/>
                </a:rPr>
                <a:t>year_url</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query_url.format</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year</a:t>
              </a:r>
              <a:r>
                <a:rPr lang="en-US" sz="1200" dirty="0">
                  <a:solidFill>
                    <a:srgbClr val="D4D4D4"/>
                  </a:solidFill>
                  <a:latin typeface="Consolas" panose="020B0609020204030204" pitchFamily="49" charset="0"/>
                </a:rPr>
                <a:t>=year, </a:t>
              </a:r>
              <a:r>
                <a:rPr lang="en-US" sz="1200" dirty="0">
                  <a:solidFill>
                    <a:srgbClr val="9CDCFE"/>
                  </a:solidFill>
                  <a:latin typeface="Consolas" panose="020B0609020204030204" pitchFamily="49" charset="0"/>
                </a:rPr>
                <a:t>dataset</a:t>
              </a:r>
              <a:r>
                <a:rPr lang="en-US" sz="1200" dirty="0">
                  <a:solidFill>
                    <a:srgbClr val="D4D4D4"/>
                  </a:solidFill>
                  <a:latin typeface="Consolas" panose="020B0609020204030204" pitchFamily="49" charset="0"/>
                </a:rPr>
                <a:t>=dataset, </a:t>
              </a:r>
              <a:r>
                <a:rPr lang="en-US" sz="1200" dirty="0">
                  <a:solidFill>
                    <a:srgbClr val="9CDCFE"/>
                  </a:solidFill>
                  <a:latin typeface="Consolas" panose="020B0609020204030204" pitchFamily="49" charset="0"/>
                </a:rPr>
                <a:t>state</a:t>
              </a:r>
              <a:r>
                <a:rPr lang="en-US" sz="1200" dirty="0">
                  <a:solidFill>
                    <a:srgbClr val="D4D4D4"/>
                  </a:solidFill>
                  <a:latin typeface="Consolas" panose="020B0609020204030204" pitchFamily="49" charset="0"/>
                </a:rPr>
                <a:t>=state, </a:t>
              </a:r>
              <a:r>
                <a:rPr lang="en-US" sz="1200" dirty="0" err="1">
                  <a:solidFill>
                    <a:srgbClr val="9CDCFE"/>
                  </a:solidFill>
                  <a:latin typeface="Consolas" panose="020B0609020204030204" pitchFamily="49" charset="0"/>
                </a:rPr>
                <a:t>date_code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date_code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api_key</a:t>
              </a:r>
              <a:endParaRPr lang="en-US" sz="1200" dirty="0">
                <a:solidFill>
                  <a:srgbClr val="D4D4D4"/>
                </a:solidFill>
                <a:latin typeface="Consolas" panose="020B0609020204030204" pitchFamily="49" charset="0"/>
              </a:endParaRPr>
            </a:p>
            <a:p>
              <a:r>
                <a:rPr lang="en-US" sz="1200" dirty="0">
                  <a:solidFill>
                    <a:srgbClr val="DCDCAA"/>
                  </a:solidFill>
                  <a:latin typeface="Consolas" panose="020B0609020204030204" pitchFamily="49" charset="0"/>
                </a:rPr>
                <a:t>	print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year_url</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D4D4D4"/>
                  </a:solidFill>
                  <a:latin typeface="Consolas" panose="020B0609020204030204" pitchFamily="49" charset="0"/>
                </a:rPr>
                <a:t>response.append</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requests.get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year_url</a:t>
              </a:r>
              <a:r>
                <a:rPr lang="en-US" sz="1200" dirty="0">
                  <a:solidFill>
                    <a:srgbClr val="D4D4D4"/>
                  </a:solidFill>
                  <a:latin typeface="Consolas" panose="020B0609020204030204" pitchFamily="49" charset="0"/>
                </a:rPr>
                <a:t>).json())</a:t>
              </a:r>
              <a:endParaRPr lang="en-US" sz="1200" b="0" dirty="0">
                <a:solidFill>
                  <a:srgbClr val="D4D4D4"/>
                </a:solidFill>
                <a:effectLst/>
                <a:latin typeface="Consolas" panose="020B0609020204030204" pitchFamily="49" charset="0"/>
              </a:endParaRPr>
            </a:p>
          </p:txBody>
        </p:sp>
        <p:sp>
          <p:nvSpPr>
            <p:cNvPr id="16" name="Rectangle 2">
              <a:extLst>
                <a:ext uri="{FF2B5EF4-FFF2-40B4-BE49-F238E27FC236}">
                  <a16:creationId xmlns:a16="http://schemas.microsoft.com/office/drawing/2014/main" id="{0FC1E807-AFFE-4B9D-9A12-CEBBE963CDA0}"/>
                </a:ext>
              </a:extLst>
            </p:cNvPr>
            <p:cNvSpPr>
              <a:spLocks noChangeArrowheads="1"/>
            </p:cNvSpPr>
            <p:nvPr/>
          </p:nvSpPr>
          <p:spPr bwMode="auto">
            <a:xfrm>
              <a:off x="398105" y="4948552"/>
              <a:ext cx="7255191" cy="11349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337AB7"/>
                  </a:solidFill>
                  <a:effectLst/>
                  <a:latin typeface="Courier New" panose="02070309020205020404" pitchFamily="49" charset="0"/>
                  <a:cs typeface="Courier New" panose="02070309020205020404" pitchFamily="49" charset="0"/>
                  <a:hlinkClick r:id="rId4"/>
                </a:rPr>
                <a:t>https://api.census.gov/data/2013/pep/natstprc?get=STNAME,POP&amp;DATE=6&amp;for=state:*&amp;key=</a:t>
              </a:r>
              <a:r>
                <a:rPr kumimoji="0" lang="en-US" altLang="en-US" sz="1000" b="0" i="0" u="sng" strike="noStrike" cap="none" normalizeH="0" baseline="0" dirty="0">
                  <a:ln>
                    <a:noFill/>
                  </a:ln>
                  <a:solidFill>
                    <a:srgbClr val="337AB7"/>
                  </a:solidFill>
                  <a:effectLst/>
                  <a:latin typeface="Courier New" panose="02070309020205020404" pitchFamily="49" charset="0"/>
                  <a:cs typeface="Courier New" panose="02070309020205020404" pitchFamily="49" charset="0"/>
                </a:rPr>
                <a:t>SECRET</a:t>
              </a:r>
            </a:p>
            <a:p>
              <a:pPr lvl="0" defTabSz="914400" eaLnBrk="0" fontAlgn="base" hangingPunct="0">
                <a:lnSpc>
                  <a:spcPct val="150000"/>
                </a:lnSpc>
                <a:spcBef>
                  <a:spcPct val="0"/>
                </a:spcBef>
                <a:spcAft>
                  <a:spcPct val="0"/>
                </a:spcAft>
              </a:pPr>
              <a:r>
                <a:rPr kumimoji="0" lang="en-US" altLang="en-US" sz="1000" b="0" i="0" u="none" strike="noStrike" cap="none" normalizeH="0" baseline="0" dirty="0">
                  <a:ln>
                    <a:noFill/>
                  </a:ln>
                  <a:solidFill>
                    <a:srgbClr val="337AB7"/>
                  </a:solidFill>
                  <a:effectLst/>
                  <a:latin typeface="Courier New" panose="02070309020205020404" pitchFamily="49" charset="0"/>
                  <a:cs typeface="Courier New" panose="02070309020205020404" pitchFamily="49" charset="0"/>
                  <a:hlinkClick r:id="rId5"/>
                </a:rPr>
                <a:t>https://api.census.gov/data/2014/pep/natstprc?get=STNAME,POP&amp;DATE=7&amp;for=state:*&amp;key=</a:t>
              </a:r>
              <a:r>
                <a:rPr lang="en-US" altLang="en-US" sz="1000" u="sng" dirty="0">
                  <a:solidFill>
                    <a:srgbClr val="337AB7"/>
                  </a:solidFill>
                  <a:latin typeface="Courier New" panose="02070309020205020404" pitchFamily="49" charset="0"/>
                  <a:cs typeface="Courier New" panose="02070309020205020404" pitchFamily="49" charset="0"/>
                </a:rPr>
                <a:t>SECRET</a:t>
              </a:r>
              <a:endParaRPr kumimoji="0" lang="en-US" altLang="en-US" sz="1000" b="0" i="0" u="sng" strike="noStrike" cap="none" normalizeH="0" baseline="0" dirty="0">
                <a:ln>
                  <a:noFill/>
                </a:ln>
                <a:solidFill>
                  <a:srgbClr val="337AB7"/>
                </a:solidFill>
                <a:effectLst/>
                <a:latin typeface="Courier New" panose="02070309020205020404" pitchFamily="49" charset="0"/>
                <a:cs typeface="Courier New" panose="02070309020205020404" pitchFamily="49" charset="0"/>
              </a:endParaRPr>
            </a:p>
            <a:p>
              <a:pPr lvl="0" defTabSz="914400" eaLnBrk="0" fontAlgn="base" hangingPunct="0">
                <a:lnSpc>
                  <a:spcPct val="150000"/>
                </a:lnSpc>
                <a:spcBef>
                  <a:spcPct val="0"/>
                </a:spcBef>
                <a:spcAft>
                  <a:spcPct val="0"/>
                </a:spcAft>
              </a:pPr>
              <a:r>
                <a:rPr kumimoji="0" lang="en-US" altLang="en-US" sz="1000" b="0" i="0" u="sng" strike="noStrike" cap="none" normalizeH="0" baseline="0" dirty="0">
                  <a:ln>
                    <a:noFill/>
                  </a:ln>
                  <a:solidFill>
                    <a:srgbClr val="23527C"/>
                  </a:solidFill>
                  <a:effectLst/>
                  <a:latin typeface="Courier New" panose="02070309020205020404" pitchFamily="49" charset="0"/>
                  <a:cs typeface="Courier New" panose="02070309020205020404" pitchFamily="49" charset="0"/>
                  <a:hlinkClick r:id="rId6"/>
                </a:rPr>
                <a:t>https://api.census.gov/data/2015/pep/population?get=GEONAME,POP&amp;DATE=8&amp;for=state:*&amp;key=</a:t>
              </a:r>
              <a:r>
                <a:rPr lang="en-US" altLang="en-US" sz="1000" u="sng" dirty="0">
                  <a:solidFill>
                    <a:srgbClr val="337AB7"/>
                  </a:solidFill>
                  <a:latin typeface="Courier New" panose="02070309020205020404" pitchFamily="49" charset="0"/>
                  <a:cs typeface="Courier New" panose="02070309020205020404" pitchFamily="49" charset="0"/>
                </a:rPr>
                <a:t>SECRET</a:t>
              </a:r>
              <a:endParaRPr kumimoji="0" lang="en-US" altLang="en-US" sz="1000" b="0" i="0" u="sng" strike="noStrike" cap="none" normalizeH="0" baseline="0" dirty="0">
                <a:ln>
                  <a:noFill/>
                </a:ln>
                <a:solidFill>
                  <a:srgbClr val="23527C"/>
                </a:solidFill>
                <a:effectLst/>
                <a:latin typeface="Courier New" panose="02070309020205020404" pitchFamily="49" charset="0"/>
                <a:cs typeface="Courier New" panose="02070309020205020404" pitchFamily="49" charset="0"/>
              </a:endParaRPr>
            </a:p>
            <a:p>
              <a:pPr lvl="0" defTabSz="914400" eaLnBrk="0" fontAlgn="base" hangingPunct="0">
                <a:lnSpc>
                  <a:spcPct val="150000"/>
                </a:lnSpc>
                <a:spcBef>
                  <a:spcPct val="0"/>
                </a:spcBef>
                <a:spcAft>
                  <a:spcPct val="0"/>
                </a:spcAft>
              </a:pPr>
              <a:r>
                <a:rPr kumimoji="0" lang="en-US" altLang="en-US" sz="1000" b="0" i="0" u="sng" strike="noStrike" cap="none" normalizeH="0" baseline="0" dirty="0">
                  <a:ln>
                    <a:noFill/>
                  </a:ln>
                  <a:solidFill>
                    <a:srgbClr val="337AB7"/>
                  </a:solidFill>
                  <a:effectLst/>
                  <a:latin typeface="Courier New" panose="02070309020205020404" pitchFamily="49" charset="0"/>
                  <a:cs typeface="Courier New" panose="02070309020205020404" pitchFamily="49" charset="0"/>
                  <a:hlinkClick r:id="rId7"/>
                </a:rPr>
                <a:t>https://api.census.gov/data/2016/pep/population?get=GEONAME,POP&amp;DATE=9&amp;for=state:*&amp;key=</a:t>
              </a:r>
              <a:r>
                <a:rPr lang="en-US" altLang="en-US" sz="1000" u="sng" dirty="0">
                  <a:solidFill>
                    <a:srgbClr val="337AB7"/>
                  </a:solidFill>
                  <a:latin typeface="Courier New" panose="02070309020205020404" pitchFamily="49" charset="0"/>
                  <a:cs typeface="Courier New" panose="02070309020205020404" pitchFamily="49" charset="0"/>
                </a:rPr>
                <a:t>SECRET</a:t>
              </a:r>
              <a:r>
                <a:rPr kumimoji="0" lang="en-US" altLang="en-US"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0" defTabSz="914400" eaLnBrk="0" fontAlgn="base" hangingPunct="0">
                <a:lnSpc>
                  <a:spcPct val="150000"/>
                </a:lnSpc>
                <a:spcBef>
                  <a:spcPct val="0"/>
                </a:spcBef>
                <a:spcAft>
                  <a:spcPct val="0"/>
                </a:spcAft>
              </a:pPr>
              <a:r>
                <a:rPr kumimoji="0" lang="en-US" altLang="en-US" sz="1000" b="0" i="0" u="sng" strike="noStrike" cap="none" normalizeH="0" baseline="0" dirty="0">
                  <a:ln>
                    <a:noFill/>
                  </a:ln>
                  <a:solidFill>
                    <a:srgbClr val="337AB7"/>
                  </a:solidFill>
                  <a:effectLst/>
                  <a:latin typeface="Courier New" panose="02070309020205020404" pitchFamily="49" charset="0"/>
                  <a:cs typeface="Courier New" panose="02070309020205020404" pitchFamily="49" charset="0"/>
                  <a:hlinkClick r:id="rId8"/>
                </a:rPr>
                <a:t>https://api.census.gov/data/2017/pep/population?get=GEONAME,POP&amp;DATE=10&amp;for=state:*&amp;key=</a:t>
              </a:r>
              <a:r>
                <a:rPr lang="en-US" altLang="en-US" sz="1000" u="sng" dirty="0">
                  <a:solidFill>
                    <a:srgbClr val="337AB7"/>
                  </a:solidFill>
                  <a:latin typeface="Courier New" panose="02070309020205020404" pitchFamily="49" charset="0"/>
                  <a:cs typeface="Courier New" panose="02070309020205020404" pitchFamily="49" charset="0"/>
                </a:rPr>
                <a:t>SECRET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4" name="Group 23">
            <a:extLst>
              <a:ext uri="{FF2B5EF4-FFF2-40B4-BE49-F238E27FC236}">
                <a16:creationId xmlns:a16="http://schemas.microsoft.com/office/drawing/2014/main" id="{F6E942C5-935E-4400-86FD-664C9AA292A7}"/>
              </a:ext>
            </a:extLst>
          </p:cNvPr>
          <p:cNvGrpSpPr/>
          <p:nvPr/>
        </p:nvGrpSpPr>
        <p:grpSpPr>
          <a:xfrm>
            <a:off x="398105" y="795356"/>
            <a:ext cx="9622196" cy="5664329"/>
            <a:chOff x="398105" y="795356"/>
            <a:chExt cx="9622196" cy="5664329"/>
          </a:xfrm>
        </p:grpSpPr>
        <p:grpSp>
          <p:nvGrpSpPr>
            <p:cNvPr id="28" name="Group 27">
              <a:extLst>
                <a:ext uri="{FF2B5EF4-FFF2-40B4-BE49-F238E27FC236}">
                  <a16:creationId xmlns:a16="http://schemas.microsoft.com/office/drawing/2014/main" id="{DABC3B05-3A0C-48BA-98C1-EDB682A6434C}"/>
                </a:ext>
              </a:extLst>
            </p:cNvPr>
            <p:cNvGrpSpPr/>
            <p:nvPr/>
          </p:nvGrpSpPr>
          <p:grpSpPr>
            <a:xfrm>
              <a:off x="3067050" y="1489821"/>
              <a:ext cx="6210300" cy="4969864"/>
              <a:chOff x="3431601" y="1523011"/>
              <a:chExt cx="6210300" cy="4969864"/>
            </a:xfrm>
          </p:grpSpPr>
          <p:pic>
            <p:nvPicPr>
              <p:cNvPr id="30" name="Picture 29">
                <a:extLst>
                  <a:ext uri="{FF2B5EF4-FFF2-40B4-BE49-F238E27FC236}">
                    <a16:creationId xmlns:a16="http://schemas.microsoft.com/office/drawing/2014/main" id="{A6E2E867-F446-4884-8EAB-3C3478A1B777}"/>
                  </a:ext>
                </a:extLst>
              </p:cNvPr>
              <p:cNvPicPr>
                <a:picLocks noChangeAspect="1"/>
              </p:cNvPicPr>
              <p:nvPr/>
            </p:nvPicPr>
            <p:blipFill>
              <a:blip r:embed="rId9"/>
              <a:stretch>
                <a:fillRect/>
              </a:stretch>
            </p:blipFill>
            <p:spPr>
              <a:xfrm>
                <a:off x="3431601" y="1523011"/>
                <a:ext cx="2352675" cy="4448175"/>
              </a:xfrm>
              <a:prstGeom prst="rect">
                <a:avLst/>
              </a:prstGeom>
            </p:spPr>
          </p:pic>
          <p:pic>
            <p:nvPicPr>
              <p:cNvPr id="32" name="Picture 31">
                <a:extLst>
                  <a:ext uri="{FF2B5EF4-FFF2-40B4-BE49-F238E27FC236}">
                    <a16:creationId xmlns:a16="http://schemas.microsoft.com/office/drawing/2014/main" id="{40A6C033-79F3-48B4-B60F-7E1C9F3CF043}"/>
                  </a:ext>
                </a:extLst>
              </p:cNvPr>
              <p:cNvPicPr>
                <a:picLocks noChangeAspect="1"/>
              </p:cNvPicPr>
              <p:nvPr/>
            </p:nvPicPr>
            <p:blipFill>
              <a:blip r:embed="rId10"/>
              <a:stretch>
                <a:fillRect/>
              </a:stretch>
            </p:blipFill>
            <p:spPr>
              <a:xfrm>
                <a:off x="5784276" y="1835150"/>
                <a:ext cx="2009775" cy="4124325"/>
              </a:xfrm>
              <a:prstGeom prst="rect">
                <a:avLst/>
              </a:prstGeom>
            </p:spPr>
          </p:pic>
          <p:pic>
            <p:nvPicPr>
              <p:cNvPr id="33" name="Picture 32">
                <a:extLst>
                  <a:ext uri="{FF2B5EF4-FFF2-40B4-BE49-F238E27FC236}">
                    <a16:creationId xmlns:a16="http://schemas.microsoft.com/office/drawing/2014/main" id="{15CDC3E8-CFE2-46B3-BC2B-BADD29269CCA}"/>
                  </a:ext>
                </a:extLst>
              </p:cNvPr>
              <p:cNvPicPr>
                <a:picLocks noChangeAspect="1"/>
              </p:cNvPicPr>
              <p:nvPr/>
            </p:nvPicPr>
            <p:blipFill>
              <a:blip r:embed="rId11"/>
              <a:stretch>
                <a:fillRect/>
              </a:stretch>
            </p:blipFill>
            <p:spPr>
              <a:xfrm>
                <a:off x="7794051" y="1835150"/>
                <a:ext cx="1847850" cy="4657725"/>
              </a:xfrm>
              <a:prstGeom prst="rect">
                <a:avLst/>
              </a:prstGeom>
            </p:spPr>
          </p:pic>
        </p:grpSp>
        <p:sp>
          <p:nvSpPr>
            <p:cNvPr id="37" name="Content Placeholder 2">
              <a:extLst>
                <a:ext uri="{FF2B5EF4-FFF2-40B4-BE49-F238E27FC236}">
                  <a16:creationId xmlns:a16="http://schemas.microsoft.com/office/drawing/2014/main" id="{001A6386-022A-4115-81EC-381C34810F86}"/>
                </a:ext>
              </a:extLst>
            </p:cNvPr>
            <p:cNvSpPr txBox="1">
              <a:spLocks/>
            </p:cNvSpPr>
            <p:nvPr/>
          </p:nvSpPr>
          <p:spPr>
            <a:xfrm>
              <a:off x="398105" y="795356"/>
              <a:ext cx="9622196" cy="6065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Data on gun friendliness ratings were manually extracted from the source</a:t>
              </a:r>
            </a:p>
          </p:txBody>
        </p:sp>
      </p:grpSp>
    </p:spTree>
    <p:extLst>
      <p:ext uri="{BB962C8B-B14F-4D97-AF65-F5344CB8AC3E}">
        <p14:creationId xmlns:p14="http://schemas.microsoft.com/office/powerpoint/2010/main" val="204321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1+#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par>
                                <p:cTn id="22" presetID="2" presetClass="exit" presetSubtype="8" fill="hold" nodeType="withEffect">
                                  <p:stCondLst>
                                    <p:cond delay="0"/>
                                  </p:stCondLst>
                                  <p:childTnLst>
                                    <p:anim calcmode="lin" valueType="num">
                                      <p:cBhvr additive="base">
                                        <p:cTn id="23" dur="500"/>
                                        <p:tgtEl>
                                          <p:spTgt spid="19"/>
                                        </p:tgtEl>
                                        <p:attrNameLst>
                                          <p:attrName>ppt_x</p:attrName>
                                        </p:attrNameLst>
                                      </p:cBhvr>
                                      <p:tavLst>
                                        <p:tav tm="0">
                                          <p:val>
                                            <p:strVal val="ppt_x"/>
                                          </p:val>
                                        </p:tav>
                                        <p:tav tm="100000">
                                          <p:val>
                                            <p:strVal val="0-ppt_w/2"/>
                                          </p:val>
                                        </p:tav>
                                      </p:tavLst>
                                    </p:anim>
                                    <p:anim calcmode="lin" valueType="num">
                                      <p:cBhvr additive="base">
                                        <p:cTn id="24" dur="500"/>
                                        <p:tgtEl>
                                          <p:spTgt spid="19"/>
                                        </p:tgtEl>
                                        <p:attrNameLst>
                                          <p:attrName>ppt_y</p:attrName>
                                        </p:attrNameLst>
                                      </p:cBhvr>
                                      <p:tavLst>
                                        <p:tav tm="0">
                                          <p:val>
                                            <p:strVal val="ppt_y"/>
                                          </p:val>
                                        </p:tav>
                                        <p:tav tm="100000">
                                          <p:val>
                                            <p:strVal val="ppt_y"/>
                                          </p:val>
                                        </p:tav>
                                      </p:tavLst>
                                    </p:anim>
                                    <p:set>
                                      <p:cBhvr>
                                        <p:cTn id="25"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873829"/>
            <a:ext cx="10515600" cy="1110342"/>
          </a:xfrm>
        </p:spPr>
        <p:txBody>
          <a:bodyPr>
            <a:noAutofit/>
          </a:bodyPr>
          <a:lstStyle/>
          <a:p>
            <a:pPr algn="ctr"/>
            <a:r>
              <a:rPr lang="en-US" sz="8800" dirty="0"/>
              <a:t>ENTER THE ANALYSYS</a:t>
            </a:r>
          </a:p>
        </p:txBody>
      </p:sp>
    </p:spTree>
    <p:extLst>
      <p:ext uri="{BB962C8B-B14F-4D97-AF65-F5344CB8AC3E}">
        <p14:creationId xmlns:p14="http://schemas.microsoft.com/office/powerpoint/2010/main" val="268940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10" presetClass="entr" presetSubtype="0" fill="hold" grpId="1"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3997" cy="6857999"/>
          </a:xfrm>
          <a:prstGeom prst="rect">
            <a:avLst/>
          </a:prstGeom>
        </p:spPr>
      </p:pic>
      <p:pic>
        <p:nvPicPr>
          <p:cNvPr id="6" name="Picture 5"/>
          <p:cNvPicPr>
            <a:picLocks noChangeAspect="1"/>
          </p:cNvPicPr>
          <p:nvPr/>
        </p:nvPicPr>
        <p:blipFill>
          <a:blip r:embed="rId5"/>
          <a:stretch>
            <a:fillRect/>
          </a:stretch>
        </p:blipFill>
        <p:spPr>
          <a:xfrm>
            <a:off x="8805131" y="0"/>
            <a:ext cx="3386869" cy="1185605"/>
          </a:xfrm>
          <a:prstGeom prst="rect">
            <a:avLst/>
          </a:prstGeom>
          <a:solidFill>
            <a:schemeClr val="tx1"/>
          </a:solidFill>
          <a:ln>
            <a:solidFill>
              <a:schemeClr val="bg1"/>
            </a:solidFill>
          </a:ln>
        </p:spPr>
      </p:pic>
      <p:sp>
        <p:nvSpPr>
          <p:cNvPr id="8" name="Title 1">
            <a:extLst>
              <a:ext uri="{FF2B5EF4-FFF2-40B4-BE49-F238E27FC236}">
                <a16:creationId xmlns:a16="http://schemas.microsoft.com/office/drawing/2014/main" id="{E391DD12-594A-4246-8194-27FC536A168B}"/>
              </a:ext>
            </a:extLst>
          </p:cNvPr>
          <p:cNvSpPr txBox="1">
            <a:spLocks/>
          </p:cNvSpPr>
          <p:nvPr/>
        </p:nvSpPr>
        <p:spPr>
          <a:xfrm>
            <a:off x="838200" y="1"/>
            <a:ext cx="10515600" cy="7744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Q: WHAT FUTURE AWAITS US?</a:t>
            </a:r>
          </a:p>
        </p:txBody>
      </p:sp>
      <p:sp>
        <p:nvSpPr>
          <p:cNvPr id="9" name="Title 1">
            <a:extLst>
              <a:ext uri="{FF2B5EF4-FFF2-40B4-BE49-F238E27FC236}">
                <a16:creationId xmlns:a16="http://schemas.microsoft.com/office/drawing/2014/main" id="{A6BF6668-4700-473E-9583-8C688D157B0A}"/>
              </a:ext>
            </a:extLst>
          </p:cNvPr>
          <p:cNvSpPr txBox="1">
            <a:spLocks/>
          </p:cNvSpPr>
          <p:nvPr/>
        </p:nvSpPr>
        <p:spPr>
          <a:xfrm>
            <a:off x="2659223" y="429210"/>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LIKELY NOT SAFE ENOUGH</a:t>
            </a:r>
          </a:p>
        </p:txBody>
      </p:sp>
    </p:spTree>
    <p:extLst>
      <p:ext uri="{BB962C8B-B14F-4D97-AF65-F5344CB8AC3E}">
        <p14:creationId xmlns:p14="http://schemas.microsoft.com/office/powerpoint/2010/main" val="388031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xit" presetSubtype="2" fill="hold" grpId="1" nodeType="afterEffect">
                                  <p:stCondLst>
                                    <p:cond delay="1000"/>
                                  </p:stCondLst>
                                  <p:childTnLst>
                                    <p:anim calcmode="lin" valueType="num">
                                      <p:cBhvr additive="base">
                                        <p:cTn id="19" dur="500"/>
                                        <p:tgtEl>
                                          <p:spTgt spid="8"/>
                                        </p:tgtEl>
                                        <p:attrNameLst>
                                          <p:attrName>ppt_x</p:attrName>
                                        </p:attrNameLst>
                                      </p:cBhvr>
                                      <p:tavLst>
                                        <p:tav tm="0">
                                          <p:val>
                                            <p:strVal val="ppt_x"/>
                                          </p:val>
                                        </p:tav>
                                        <p:tav tm="100000">
                                          <p:val>
                                            <p:strVal val="1+ppt_w/2"/>
                                          </p:val>
                                        </p:tav>
                                      </p:tavLst>
                                    </p:anim>
                                    <p:anim calcmode="lin" valueType="num">
                                      <p:cBhvr additive="base">
                                        <p:cTn id="20" dur="500"/>
                                        <p:tgtEl>
                                          <p:spTgt spid="8"/>
                                        </p:tgtEl>
                                        <p:attrNameLst>
                                          <p:attrName>ppt_y</p:attrName>
                                        </p:attrNameLst>
                                      </p:cBhvr>
                                      <p:tavLst>
                                        <p:tav tm="0">
                                          <p:val>
                                            <p:strVal val="ppt_y"/>
                                          </p:val>
                                        </p:tav>
                                        <p:tav tm="100000">
                                          <p:val>
                                            <p:strVal val="ppt_y"/>
                                          </p:val>
                                        </p:tav>
                                      </p:tavLst>
                                    </p:anim>
                                    <p:set>
                                      <p:cBhvr>
                                        <p:cTn id="21" dur="1" fill="hold">
                                          <p:stCondLst>
                                            <p:cond delay="499"/>
                                          </p:stCondLst>
                                        </p:cTn>
                                        <p:tgtEl>
                                          <p:spTgt spid="8"/>
                                        </p:tgtEl>
                                        <p:attrNameLst>
                                          <p:attrName>style.visibility</p:attrName>
                                        </p:attrNameLst>
                                      </p:cBhvr>
                                      <p:to>
                                        <p:strVal val="hidden"/>
                                      </p:to>
                                    </p:set>
                                  </p:childTnLst>
                                </p:cTn>
                              </p:par>
                              <p:par>
                                <p:cTn id="22" presetID="2" presetClass="exit" presetSubtype="2" fill="hold" grpId="1" nodeType="withEffect">
                                  <p:stCondLst>
                                    <p:cond delay="1000"/>
                                  </p:stCondLst>
                                  <p:childTnLst>
                                    <p:anim calcmode="lin" valueType="num">
                                      <p:cBhvr additive="base">
                                        <p:cTn id="23" dur="500"/>
                                        <p:tgtEl>
                                          <p:spTgt spid="9"/>
                                        </p:tgtEl>
                                        <p:attrNameLst>
                                          <p:attrName>ppt_x</p:attrName>
                                        </p:attrNameLst>
                                      </p:cBhvr>
                                      <p:tavLst>
                                        <p:tav tm="0">
                                          <p:val>
                                            <p:strVal val="ppt_x"/>
                                          </p:val>
                                        </p:tav>
                                        <p:tav tm="100000">
                                          <p:val>
                                            <p:strVal val="1+ppt_w/2"/>
                                          </p:val>
                                        </p:tav>
                                      </p:tavLst>
                                    </p:anim>
                                    <p:anim calcmode="lin" valueType="num">
                                      <p:cBhvr additive="base">
                                        <p:cTn id="24" dur="500"/>
                                        <p:tgtEl>
                                          <p:spTgt spid="9"/>
                                        </p:tgtEl>
                                        <p:attrNameLst>
                                          <p:attrName>ppt_y</p:attrName>
                                        </p:attrNameLst>
                                      </p:cBhvr>
                                      <p:tavLst>
                                        <p:tav tm="0">
                                          <p:val>
                                            <p:strVal val="ppt_y"/>
                                          </p:val>
                                        </p:tav>
                                        <p:tav tm="100000">
                                          <p:val>
                                            <p:strVal val="ppt_y"/>
                                          </p:val>
                                        </p:tav>
                                      </p:tavLst>
                                    </p:anim>
                                    <p:set>
                                      <p:cBhvr>
                                        <p:cTn id="25" dur="1" fill="hold">
                                          <p:stCondLst>
                                            <p:cond delay="499"/>
                                          </p:stCondLst>
                                        </p:cTn>
                                        <p:tgtEl>
                                          <p:spTgt spid="9"/>
                                        </p:tgtEl>
                                        <p:attrNameLst>
                                          <p:attrName>style.visibility</p:attrName>
                                        </p:attrNameLst>
                                      </p:cBhvr>
                                      <p:to>
                                        <p:strVal val="hidden"/>
                                      </p:to>
                                    </p:set>
                                  </p:childTnLst>
                                </p:cTn>
                              </p:par>
                              <p:par>
                                <p:cTn id="26" presetID="2" presetClass="entr" presetSubtype="8" fill="hold" nodeType="withEffect">
                                  <p:stCondLst>
                                    <p:cond delay="10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1+#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8DE435-5A53-4C5A-BC3C-269F1C99D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502" y="0"/>
            <a:ext cx="8896995" cy="6858000"/>
          </a:xfrm>
          <a:prstGeom prst="rect">
            <a:avLst/>
          </a:prstGeom>
        </p:spPr>
      </p:pic>
      <p:pic>
        <p:nvPicPr>
          <p:cNvPr id="7" name="Picture 6">
            <a:extLst>
              <a:ext uri="{FF2B5EF4-FFF2-40B4-BE49-F238E27FC236}">
                <a16:creationId xmlns:a16="http://schemas.microsoft.com/office/drawing/2014/main" id="{AAC51E4D-6B87-47C5-B283-BABE293924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7502" y="0"/>
            <a:ext cx="8896996" cy="6858000"/>
          </a:xfrm>
          <a:prstGeom prst="rect">
            <a:avLst/>
          </a:prstGeom>
        </p:spPr>
      </p:pic>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Q: WILL I BE FINE IF I MOVE TO CHICAGO?</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371599" y="368558"/>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WEEEELL…</a:t>
            </a:r>
          </a:p>
        </p:txBody>
      </p:sp>
    </p:spTree>
    <p:extLst>
      <p:ext uri="{BB962C8B-B14F-4D97-AF65-F5344CB8AC3E}">
        <p14:creationId xmlns:p14="http://schemas.microsoft.com/office/powerpoint/2010/main" val="292745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10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10" presetClass="exit" presetSubtype="0" fill="hold" grpId="1" nodeType="withEffect">
                                  <p:stCondLst>
                                    <p:cond delay="100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par>
                                <p:cTn id="25" presetID="10" presetClass="exit" presetSubtype="0" fill="hold" grpId="1" nodeType="withEffect">
                                  <p:stCondLst>
                                    <p:cond delay="100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xit" presetSubtype="1" fill="hold" nodeType="withEffect">
                                  <p:stCondLst>
                                    <p:cond delay="0"/>
                                  </p:stCondLst>
                                  <p:childTnLst>
                                    <p:anim calcmode="lin" valueType="num">
                                      <p:cBhvr additive="base">
                                        <p:cTn id="35" dur="500"/>
                                        <p:tgtEl>
                                          <p:spTgt spid="7"/>
                                        </p:tgtEl>
                                        <p:attrNameLst>
                                          <p:attrName>ppt_x</p:attrName>
                                        </p:attrNameLst>
                                      </p:cBhvr>
                                      <p:tavLst>
                                        <p:tav tm="0">
                                          <p:val>
                                            <p:strVal val="ppt_x"/>
                                          </p:val>
                                        </p:tav>
                                        <p:tav tm="100000">
                                          <p:val>
                                            <p:strVal val="ppt_x"/>
                                          </p:val>
                                        </p:tav>
                                      </p:tavLst>
                                    </p:anim>
                                    <p:anim calcmode="lin" valueType="num">
                                      <p:cBhvr additive="base">
                                        <p:cTn id="36" dur="500"/>
                                        <p:tgtEl>
                                          <p:spTgt spid="7"/>
                                        </p:tgtEl>
                                        <p:attrNameLst>
                                          <p:attrName>ppt_y</p:attrName>
                                        </p:attrNameLst>
                                      </p:cBhvr>
                                      <p:tavLst>
                                        <p:tav tm="0">
                                          <p:val>
                                            <p:strVal val="ppt_y"/>
                                          </p:val>
                                        </p:tav>
                                        <p:tav tm="100000">
                                          <p:val>
                                            <p:strVal val="0-ppt_h/2"/>
                                          </p:val>
                                        </p:tav>
                                      </p:tavLst>
                                    </p:anim>
                                    <p:set>
                                      <p:cBhvr>
                                        <p:cTn id="3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21" y="1386067"/>
            <a:ext cx="12060142" cy="2512529"/>
          </a:xfrm>
          <a:prstGeom prst="rect">
            <a:avLst/>
          </a:prstGeom>
          <a:ln>
            <a:solidFill>
              <a:schemeClr val="tx1"/>
            </a:solid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71" y="4174322"/>
            <a:ext cx="12096456" cy="2199355"/>
          </a:xfrm>
          <a:prstGeom prst="rect">
            <a:avLst/>
          </a:prstGeom>
          <a:ln>
            <a:solidFill>
              <a:schemeClr val="tx1"/>
            </a:solidFill>
          </a:ln>
        </p:spPr>
      </p:pic>
      <p:pic>
        <p:nvPicPr>
          <p:cNvPr id="7" name="Picture 6"/>
          <p:cNvPicPr>
            <a:picLocks noChangeAspect="1"/>
          </p:cNvPicPr>
          <p:nvPr/>
        </p:nvPicPr>
        <p:blipFill>
          <a:blip r:embed="rId6"/>
          <a:stretch>
            <a:fillRect/>
          </a:stretch>
        </p:blipFill>
        <p:spPr>
          <a:xfrm>
            <a:off x="8649416" y="63947"/>
            <a:ext cx="3470063" cy="1144920"/>
          </a:xfrm>
          <a:prstGeom prst="rect">
            <a:avLst/>
          </a:prstGeom>
          <a:solidFill>
            <a:schemeClr val="tx1"/>
          </a:solidFill>
        </p:spPr>
      </p:pic>
      <p:sp>
        <p:nvSpPr>
          <p:cNvPr id="6" name="Title 1">
            <a:extLst>
              <a:ext uri="{FF2B5EF4-FFF2-40B4-BE49-F238E27FC236}">
                <a16:creationId xmlns:a16="http://schemas.microsoft.com/office/drawing/2014/main" id="{1861BABD-EEBB-44A2-A643-6073F5992F78}"/>
              </a:ext>
            </a:extLst>
          </p:cNvPr>
          <p:cNvSpPr txBox="1">
            <a:spLocks/>
          </p:cNvSpPr>
          <p:nvPr/>
        </p:nvSpPr>
        <p:spPr>
          <a:xfrm>
            <a:off x="72521" y="0"/>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BETTER MOVE SOMEWHERE ELSE</a:t>
            </a:r>
          </a:p>
        </p:txBody>
      </p:sp>
    </p:spTree>
    <p:extLst>
      <p:ext uri="{BB962C8B-B14F-4D97-AF65-F5344CB8AC3E}">
        <p14:creationId xmlns:p14="http://schemas.microsoft.com/office/powerpoint/2010/main" val="283140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25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par>
                          <p:cTn id="17" fill="hold">
                            <p:stCondLst>
                              <p:cond delay="1750"/>
                            </p:stCondLst>
                            <p:childTnLst>
                              <p:par>
                                <p:cTn id="18" presetID="2" presetClass="entr" presetSubtype="1" fill="hold" nodeType="after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734637F-1D52-4642-9A78-99FED6C300F6}">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990</TotalTime>
  <Words>2332</Words>
  <Application>Microsoft Office PowerPoint</Application>
  <PresentationFormat>Widescreen</PresentationFormat>
  <Paragraphs>190</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Consolas</vt:lpstr>
      <vt:lpstr>Copperplate Gothic Light</vt:lpstr>
      <vt:lpstr>Courier New</vt:lpstr>
      <vt:lpstr>Office Theme</vt:lpstr>
      <vt:lpstr>GUN VIOLENCE</vt:lpstr>
      <vt:lpstr>PowerPoint Presentation</vt:lpstr>
      <vt:lpstr>QUESTIONS</vt:lpstr>
      <vt:lpstr>WHAT IS UNDER THE HOOD</vt:lpstr>
      <vt:lpstr>WHAT ELSE DO WE HAVE?</vt:lpstr>
      <vt:lpstr>ENTER THE ANALYSYS</vt:lpstr>
      <vt:lpstr>PowerPoint Presentation</vt:lpstr>
      <vt:lpstr>Q: WILL I BE FINE IF I MOVE TO CHICAGO?</vt:lpstr>
      <vt:lpstr>PowerPoint Presentation</vt:lpstr>
      <vt:lpstr>PowerPoint Presentation</vt:lpstr>
      <vt:lpstr>Q: WHO USES GUNS? WHO SUFFERS FROM THEM?</vt:lpstr>
      <vt:lpstr>Q: WHAT DO THEY USE GUNS FOR?</vt:lpstr>
      <vt:lpstr>TOO MANY WORDS?</vt:lpstr>
      <vt:lpstr>STILL NOT CLEAR?</vt:lpstr>
      <vt:lpstr>BUT WHAT IF WE HAD MORE TIME?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dc:title>
  <dc:creator>Andrei Chaplygin</dc:creator>
  <cp:lastModifiedBy>Andrei Chaplygin</cp:lastModifiedBy>
  <cp:revision>75</cp:revision>
  <dcterms:created xsi:type="dcterms:W3CDTF">2018-09-16T06:29:27Z</dcterms:created>
  <dcterms:modified xsi:type="dcterms:W3CDTF">2018-09-18T11:06:29Z</dcterms:modified>
</cp:coreProperties>
</file>