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71" r:id="rId6"/>
    <p:sldId id="260" r:id="rId7"/>
    <p:sldId id="273" r:id="rId8"/>
    <p:sldId id="267" r:id="rId9"/>
    <p:sldId id="261" r:id="rId10"/>
    <p:sldId id="268" r:id="rId11"/>
    <p:sldId id="269" r:id="rId12"/>
    <p:sldId id="266" r:id="rId13"/>
    <p:sldId id="262" r:id="rId14"/>
    <p:sldId id="263" r:id="rId15"/>
    <p:sldId id="264"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09" autoAdjust="0"/>
  </p:normalViewPr>
  <p:slideViewPr>
    <p:cSldViewPr snapToGrid="0">
      <p:cViewPr varScale="1">
        <p:scale>
          <a:sx n="81" d="100"/>
          <a:sy n="81" d="100"/>
        </p:scale>
        <p:origin x="90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18-Sep-18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States from 14 to 17: </a:t>
            </a:r>
            <a:r>
              <a:rPr lang="en-US" dirty="0"/>
              <a:t>DC, Alaska, Delaware, Louisiana, </a:t>
            </a:r>
          </a:p>
          <a:p>
            <a:r>
              <a:rPr lang="en-US" b="1" dirty="0"/>
              <a:t>Bottom States 14 to 17:  </a:t>
            </a:r>
            <a:r>
              <a:rPr lang="en-US" sz="1200" b="0" i="0" u="none" strike="noStrike" kern="1200" dirty="0">
                <a:solidFill>
                  <a:schemeClr val="tx1"/>
                </a:solidFill>
                <a:effectLst/>
                <a:latin typeface="+mn-lt"/>
                <a:ea typeface="+mn-ea"/>
                <a:cs typeface="+mn-cs"/>
              </a:rPr>
              <a:t>California</a:t>
            </a:r>
            <a:r>
              <a:rPr lang="en-US" b="0" dirty="0"/>
              <a:t> </a:t>
            </a:r>
            <a:r>
              <a:rPr lang="en-US" sz="1200" b="0" i="0" u="none" strike="noStrike" kern="1200" dirty="0">
                <a:solidFill>
                  <a:schemeClr val="tx1"/>
                </a:solidFill>
                <a:effectLst/>
                <a:latin typeface="+mn-lt"/>
                <a:ea typeface="+mn-ea"/>
                <a:cs typeface="+mn-cs"/>
              </a:rPr>
              <a:t>Colorado</a:t>
            </a:r>
            <a:r>
              <a:rPr lang="en-US" b="0" dirty="0"/>
              <a:t> </a:t>
            </a:r>
            <a:r>
              <a:rPr lang="en-US" sz="1200" b="0" i="0" u="none" strike="noStrike" kern="1200" dirty="0">
                <a:solidFill>
                  <a:schemeClr val="tx1"/>
                </a:solidFill>
                <a:effectLst/>
                <a:latin typeface="+mn-lt"/>
                <a:ea typeface="+mn-ea"/>
                <a:cs typeface="+mn-cs"/>
              </a:rPr>
              <a:t>Hawaii</a:t>
            </a:r>
            <a:r>
              <a:rPr lang="en-US" b="0" dirty="0"/>
              <a:t> </a:t>
            </a:r>
            <a:r>
              <a:rPr lang="en-US" sz="1200" b="0" i="0" u="none" strike="noStrike" kern="1200" dirty="0">
                <a:solidFill>
                  <a:schemeClr val="tx1"/>
                </a:solidFill>
                <a:effectLst/>
                <a:latin typeface="+mn-lt"/>
                <a:ea typeface="+mn-ea"/>
                <a:cs typeface="+mn-cs"/>
              </a:rPr>
              <a:t>Idaho</a:t>
            </a:r>
            <a:r>
              <a:rPr lang="en-US" b="0" dirty="0"/>
              <a:t> </a:t>
            </a:r>
            <a:r>
              <a:rPr lang="en-US" sz="1200" b="0" i="0" u="none" strike="noStrike" kern="1200" dirty="0">
                <a:solidFill>
                  <a:schemeClr val="tx1"/>
                </a:solidFill>
                <a:effectLst/>
                <a:latin typeface="+mn-lt"/>
                <a:ea typeface="+mn-ea"/>
                <a:cs typeface="+mn-cs"/>
              </a:rPr>
              <a:t>Oregon</a:t>
            </a:r>
            <a:r>
              <a:rPr lang="en-US" b="0" dirty="0"/>
              <a:t> </a:t>
            </a:r>
            <a:r>
              <a:rPr lang="en-US" sz="1200" b="0" i="0" u="none" strike="noStrike" kern="1200" dirty="0">
                <a:solidFill>
                  <a:schemeClr val="tx1"/>
                </a:solidFill>
                <a:effectLst/>
                <a:latin typeface="+mn-lt"/>
                <a:ea typeface="+mn-ea"/>
                <a:cs typeface="+mn-cs"/>
              </a:rPr>
              <a:t>Texas</a:t>
            </a:r>
            <a:r>
              <a:rPr lang="en-US" b="0" dirty="0"/>
              <a:t> </a:t>
            </a:r>
            <a:r>
              <a:rPr lang="en-US" sz="1200" b="0" i="0" u="none" strike="noStrike" kern="1200" dirty="0">
                <a:solidFill>
                  <a:schemeClr val="tx1"/>
                </a:solidFill>
                <a:effectLst/>
                <a:latin typeface="+mn-lt"/>
                <a:ea typeface="+mn-ea"/>
                <a:cs typeface="+mn-cs"/>
              </a:rPr>
              <a:t>New York</a:t>
            </a:r>
            <a:r>
              <a:rPr lang="en-US" b="0" dirty="0"/>
              <a:t> </a:t>
            </a:r>
            <a:r>
              <a:rPr lang="en-US" sz="1200" b="0" i="0" u="none" strike="noStrike" kern="1200" dirty="0">
                <a:solidFill>
                  <a:schemeClr val="tx1"/>
                </a:solidFill>
                <a:effectLst/>
                <a:latin typeface="+mn-lt"/>
                <a:ea typeface="+mn-ea"/>
                <a:cs typeface="+mn-cs"/>
              </a:rPr>
              <a:t>New Jersey</a:t>
            </a:r>
            <a:r>
              <a:rPr lang="en-US" b="0" dirty="0"/>
              <a:t> </a:t>
            </a:r>
            <a:r>
              <a:rPr lang="en-US" sz="1200" b="0" i="0" u="none" strike="noStrike" kern="1200" dirty="0">
                <a:solidFill>
                  <a:schemeClr val="tx1"/>
                </a:solidFill>
                <a:effectLst/>
                <a:latin typeface="+mn-lt"/>
                <a:ea typeface="+mn-ea"/>
                <a:cs typeface="+mn-cs"/>
              </a:rPr>
              <a:t>Minnesota</a:t>
            </a:r>
            <a:r>
              <a:rPr lang="en-US" b="0" dirty="0"/>
              <a:t> </a:t>
            </a:r>
            <a:r>
              <a:rPr lang="en-US" sz="1200" b="0" i="0" u="none" strike="noStrike" kern="1200" dirty="0">
                <a:solidFill>
                  <a:schemeClr val="tx1"/>
                </a:solidFill>
                <a:effectLst/>
                <a:latin typeface="+mn-lt"/>
                <a:ea typeface="+mn-ea"/>
                <a:cs typeface="+mn-cs"/>
              </a:rPr>
              <a:t>Utah</a:t>
            </a:r>
            <a:r>
              <a:rPr lang="en-US" b="0" dirty="0"/>
              <a:t> </a:t>
            </a:r>
          </a:p>
        </p:txBody>
      </p:sp>
      <p:sp>
        <p:nvSpPr>
          <p:cNvPr id="4" name="Slide Number Placeholder 3"/>
          <p:cNvSpPr>
            <a:spLocks noGrp="1"/>
          </p:cNvSpPr>
          <p:nvPr>
            <p:ph type="sldNum" sz="quarter" idx="10"/>
          </p:nvPr>
        </p:nvSpPr>
        <p:spPr/>
        <p:txBody>
          <a:bodyPr/>
          <a:lstStyle/>
          <a:p>
            <a:fld id="{15736144-2E2E-483E-8D4E-7A087D64C6CE}" type="slidenum">
              <a:rPr lang="en-US" smtClean="0"/>
              <a:t>10</a:t>
            </a:fld>
            <a:endParaRPr lang="en-US"/>
          </a:p>
        </p:txBody>
      </p:sp>
    </p:spTree>
    <p:extLst>
      <p:ext uri="{BB962C8B-B14F-4D97-AF65-F5344CB8AC3E}">
        <p14:creationId xmlns:p14="http://schemas.microsoft.com/office/powerpoint/2010/main" val="3678784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5 States :</a:t>
            </a:r>
            <a:r>
              <a:rPr lang="en-US" b="1" baseline="0" dirty="0"/>
              <a:t> DC, Alaska, </a:t>
            </a:r>
            <a:endParaRPr lang="en-US" dirty="0"/>
          </a:p>
          <a:p>
            <a:r>
              <a:rPr lang="en-US" b="1" dirty="0"/>
              <a:t>Bottom 5 States: </a:t>
            </a:r>
          </a:p>
          <a:p>
            <a:r>
              <a:rPr lang="en-US" b="1" dirty="0"/>
              <a:t>2016: </a:t>
            </a:r>
            <a:r>
              <a:rPr lang="en-US" b="0" dirty="0"/>
              <a:t>NY,</a:t>
            </a:r>
            <a:r>
              <a:rPr lang="en-US" b="0" baseline="0" dirty="0"/>
              <a:t> NJ, Texas, Utah, Washington</a:t>
            </a:r>
            <a:endParaRPr lang="en-US" baseline="0" dirty="0"/>
          </a:p>
          <a:p>
            <a:r>
              <a:rPr lang="en-US" b="1" baseline="0" dirty="0"/>
              <a:t>2017</a:t>
            </a:r>
            <a:r>
              <a:rPr lang="en-US" baseline="0" dirty="0"/>
              <a:t>: Hawaii, Vermont, NY, Texas, Utah </a:t>
            </a:r>
            <a:endParaRPr lang="en-US" dirty="0"/>
          </a:p>
          <a:p>
            <a:endParaRPr lang="en-US" dirty="0"/>
          </a:p>
        </p:txBody>
      </p:sp>
      <p:sp>
        <p:nvSpPr>
          <p:cNvPr id="4" name="Slide Number Placeholder 3"/>
          <p:cNvSpPr>
            <a:spLocks noGrp="1"/>
          </p:cNvSpPr>
          <p:nvPr>
            <p:ph type="sldNum" sz="quarter" idx="10"/>
          </p:nvPr>
        </p:nvSpPr>
        <p:spPr/>
        <p:txBody>
          <a:bodyPr/>
          <a:lstStyle/>
          <a:p>
            <a:fld id="{15736144-2E2E-483E-8D4E-7A087D64C6CE}" type="slidenum">
              <a:rPr lang="en-US" smtClean="0"/>
              <a:t>11</a:t>
            </a:fld>
            <a:endParaRPr lang="en-US"/>
          </a:p>
        </p:txBody>
      </p:sp>
    </p:spTree>
    <p:extLst>
      <p:ext uri="{BB962C8B-B14F-4D97-AF65-F5344CB8AC3E}">
        <p14:creationId xmlns:p14="http://schemas.microsoft.com/office/powerpoint/2010/main" val="340722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Explain your goal for uncovering demography-related trends -&gt; </a:t>
            </a:r>
            <a:r>
              <a:rPr lang="en-US" b="1" dirty="0"/>
              <a:t>Click</a:t>
            </a:r>
            <a:r>
              <a:rPr lang="en-US" dirty="0"/>
              <a:t> -&gt; </a:t>
            </a:r>
            <a:r>
              <a:rPr lang="en-US" b="1" dirty="0"/>
              <a:t>Answer appears -&gt; Charts appear </a:t>
            </a:r>
            <a:r>
              <a:rPr lang="en-US" dirty="0"/>
              <a:t>-&gt; [Narrator] Draw a conclusion on the high amount of incident that involve teens and kids</a:t>
            </a:r>
          </a:p>
        </p:txBody>
      </p:sp>
      <p:sp>
        <p:nvSpPr>
          <p:cNvPr id="4" name="Slide Number Placeholder 3"/>
          <p:cNvSpPr>
            <a:spLocks noGrp="1"/>
          </p:cNvSpPr>
          <p:nvPr>
            <p:ph type="sldNum" sz="quarter" idx="5"/>
          </p:nvPr>
        </p:nvSpPr>
        <p:spPr/>
        <p:txBody>
          <a:bodyPr/>
          <a:lstStyle/>
          <a:p>
            <a:fld id="{15736144-2E2E-483E-8D4E-7A087D64C6CE}" type="slidenum">
              <a:rPr lang="en-US" smtClean="0"/>
              <a:t>12</a:t>
            </a:fld>
            <a:endParaRPr lang="en-US"/>
          </a:p>
        </p:txBody>
      </p:sp>
    </p:spTree>
    <p:extLst>
      <p:ext uri="{BB962C8B-B14F-4D97-AF65-F5344CB8AC3E}">
        <p14:creationId xmlns:p14="http://schemas.microsoft.com/office/powerpoint/2010/main" val="367509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incidents are categorized, one incident can belong to multiple categories [Click] -&gt; </a:t>
            </a:r>
            <a:r>
              <a:rPr lang="en-US" b="1" dirty="0"/>
              <a:t>Answer appears </a:t>
            </a:r>
            <a:r>
              <a:rPr lang="en-US" dirty="0"/>
              <a:t>-&gt; [Narrator] A couple of words about the generic and specific categories</a:t>
            </a:r>
          </a:p>
        </p:txBody>
      </p:sp>
      <p:sp>
        <p:nvSpPr>
          <p:cNvPr id="4" name="Slide Number Placeholder 3"/>
          <p:cNvSpPr>
            <a:spLocks noGrp="1"/>
          </p:cNvSpPr>
          <p:nvPr>
            <p:ph type="sldNum" sz="quarter" idx="5"/>
          </p:nvPr>
        </p:nvSpPr>
        <p:spPr/>
        <p:txBody>
          <a:bodyPr/>
          <a:lstStyle/>
          <a:p>
            <a:fld id="{15736144-2E2E-483E-8D4E-7A087D64C6CE}" type="slidenum">
              <a:rPr lang="en-US" smtClean="0"/>
              <a:t>13</a:t>
            </a:fld>
            <a:endParaRPr lang="en-US"/>
          </a:p>
        </p:txBody>
      </p:sp>
    </p:spTree>
    <p:extLst>
      <p:ext uri="{BB962C8B-B14F-4D97-AF65-F5344CB8AC3E}">
        <p14:creationId xmlns:p14="http://schemas.microsoft.com/office/powerpoint/2010/main" val="1414092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Agree that words are not enough [Click] -&gt; </a:t>
            </a:r>
            <a:r>
              <a:rPr lang="en-US" b="1" dirty="0"/>
              <a:t>Answer appears </a:t>
            </a:r>
            <a:r>
              <a:rPr lang="en-US" dirty="0"/>
              <a:t>-&gt; [Narrator] Discuss the top categories from the left (mostly criminals), discuss the top categories from the right, notice some categories that skyrocket from the bottom (suicide, murder/suicide), note defensive use at the bottom</a:t>
            </a:r>
          </a:p>
        </p:txBody>
      </p:sp>
      <p:sp>
        <p:nvSpPr>
          <p:cNvPr id="4" name="Slide Number Placeholder 3"/>
          <p:cNvSpPr>
            <a:spLocks noGrp="1"/>
          </p:cNvSpPr>
          <p:nvPr>
            <p:ph type="sldNum" sz="quarter" idx="5"/>
          </p:nvPr>
        </p:nvSpPr>
        <p:spPr/>
        <p:txBody>
          <a:bodyPr/>
          <a:lstStyle/>
          <a:p>
            <a:fld id="{15736144-2E2E-483E-8D4E-7A087D64C6CE}" type="slidenum">
              <a:rPr lang="en-US" smtClean="0"/>
              <a:t>14</a:t>
            </a:fld>
            <a:endParaRPr lang="en-US"/>
          </a:p>
        </p:txBody>
      </p:sp>
    </p:spTree>
    <p:extLst>
      <p:ext uri="{BB962C8B-B14F-4D97-AF65-F5344CB8AC3E}">
        <p14:creationId xmlns:p14="http://schemas.microsoft.com/office/powerpoint/2010/main" val="3059376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Approach the idea of meta categories (combine categories into those on the higher level [Click] -&gt; </a:t>
            </a:r>
            <a:r>
              <a:rPr lang="en-US" b="1" dirty="0"/>
              <a:t>Answer appears </a:t>
            </a:r>
            <a:r>
              <a:rPr lang="en-US" dirty="0"/>
              <a:t>-&gt; [Narrator] A couple of words that a single incident most likely belong to the several meta categories. [Click] -&gt; </a:t>
            </a:r>
            <a:r>
              <a:rPr lang="en-US" b="1" dirty="0"/>
              <a:t>Chart appears </a:t>
            </a:r>
            <a:r>
              <a:rPr lang="en-US" b="0" dirty="0"/>
              <a:t>-&gt; [Click] -&gt; </a:t>
            </a:r>
            <a:r>
              <a:rPr lang="en-US" b="1" dirty="0"/>
              <a:t>Percent Chart appears </a:t>
            </a:r>
            <a:r>
              <a:rPr lang="en-US" b="0" dirty="0"/>
              <a:t>-&gt; [Narrator] Make two opposite conclusions: If guns are outlawed, only outlaws will have guns / defensive use</a:t>
            </a:r>
            <a:endParaRPr lang="en-US" b="1" dirty="0"/>
          </a:p>
        </p:txBody>
      </p:sp>
      <p:sp>
        <p:nvSpPr>
          <p:cNvPr id="4" name="Slide Number Placeholder 3"/>
          <p:cNvSpPr>
            <a:spLocks noGrp="1"/>
          </p:cNvSpPr>
          <p:nvPr>
            <p:ph type="sldNum" sz="quarter" idx="5"/>
          </p:nvPr>
        </p:nvSpPr>
        <p:spPr/>
        <p:txBody>
          <a:bodyPr/>
          <a:lstStyle/>
          <a:p>
            <a:fld id="{15736144-2E2E-483E-8D4E-7A087D64C6CE}" type="slidenum">
              <a:rPr lang="en-US" smtClean="0"/>
              <a:t>15</a:t>
            </a:fld>
            <a:endParaRPr lang="en-US"/>
          </a:p>
        </p:txBody>
      </p:sp>
    </p:spTree>
    <p:extLst>
      <p:ext uri="{BB962C8B-B14F-4D97-AF65-F5344CB8AC3E}">
        <p14:creationId xmlns:p14="http://schemas.microsoft.com/office/powerpoint/2010/main" val="2545714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Start telling about what out analysis lacks -&gt; [Click] </a:t>
            </a:r>
            <a:r>
              <a:rPr lang="en-US" b="1" dirty="0"/>
              <a:t>Future analysis directions appear </a:t>
            </a:r>
            <a:r>
              <a:rPr lang="en-US" dirty="0"/>
              <a:t>-&gt; [Narrator] Explain the categories (do we get more e.g. suicides over time, is there a correlation between CCW and kill count, does the weapon permit effectively reduce the number of home invasion incidents, how much does poverty influence the incidents number)</a:t>
            </a:r>
          </a:p>
        </p:txBody>
      </p:sp>
      <p:sp>
        <p:nvSpPr>
          <p:cNvPr id="4" name="Slide Number Placeholder 3"/>
          <p:cNvSpPr>
            <a:spLocks noGrp="1"/>
          </p:cNvSpPr>
          <p:nvPr>
            <p:ph type="sldNum" sz="quarter" idx="5"/>
          </p:nvPr>
        </p:nvSpPr>
        <p:spPr/>
        <p:txBody>
          <a:bodyPr/>
          <a:lstStyle/>
          <a:p>
            <a:fld id="{15736144-2E2E-483E-8D4E-7A087D64C6CE}" type="slidenum">
              <a:rPr lang="en-US" smtClean="0"/>
              <a:t>16</a:t>
            </a:fld>
            <a:endParaRPr lang="en-US"/>
          </a:p>
        </p:txBody>
      </p:sp>
    </p:spTree>
    <p:extLst>
      <p:ext uri="{BB962C8B-B14F-4D97-AF65-F5344CB8AC3E}">
        <p14:creationId xmlns:p14="http://schemas.microsoft.com/office/powerpoint/2010/main" val="1002843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Wait for bullets to show up</a:t>
            </a:r>
          </a:p>
        </p:txBody>
      </p:sp>
      <p:sp>
        <p:nvSpPr>
          <p:cNvPr id="4" name="Slide Number Placeholder 3"/>
          <p:cNvSpPr>
            <a:spLocks noGrp="1"/>
          </p:cNvSpPr>
          <p:nvPr>
            <p:ph type="sldNum" sz="quarter" idx="5"/>
          </p:nvPr>
        </p:nvSpPr>
        <p:spPr/>
        <p:txBody>
          <a:bodyPr/>
          <a:lstStyle/>
          <a:p>
            <a:fld id="{15736144-2E2E-483E-8D4E-7A087D64C6CE}" type="slidenum">
              <a:rPr lang="en-US" smtClean="0"/>
              <a:t>17</a:t>
            </a:fld>
            <a:endParaRPr lang="en-US"/>
          </a:p>
        </p:txBody>
      </p:sp>
    </p:spTree>
    <p:extLst>
      <p:ext uri="{BB962C8B-B14F-4D97-AF65-F5344CB8AC3E}">
        <p14:creationId xmlns:p14="http://schemas.microsoft.com/office/powerpoint/2010/main" val="13698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 Explain that Kaggle </a:t>
            </a:r>
            <a:r>
              <a:rPr lang="en-US" dirty="0" err="1"/>
              <a:t>datasource</a:t>
            </a:r>
            <a:r>
              <a:rPr lang="en-US" dirty="0"/>
              <a:t> actually comes from gunviolencearchive.org – non-profit corporation that tracks all reported cases that involve usage of guns</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The description of the data appears-&gt;</a:t>
            </a:r>
            <a:r>
              <a:rPr lang="en-US" dirty="0"/>
              <a:t> [Narrator] Give a general description of the data and its type. Explain what exactly is related to location, participant and categories. [Click] -&gt; </a:t>
            </a:r>
            <a:r>
              <a:rPr lang="en-US" b="1" dirty="0" err="1"/>
              <a:t>Cleaniness</a:t>
            </a:r>
            <a:r>
              <a:rPr lang="en-US" b="1" dirty="0"/>
              <a:t> question appears</a:t>
            </a:r>
            <a:r>
              <a:rPr lang="en-US" dirty="0"/>
              <a:t> -&gt; [Click] -&gt; </a:t>
            </a:r>
            <a:r>
              <a:rPr lang="en-US" b="1" dirty="0"/>
              <a:t>Dirty data issue appears </a:t>
            </a:r>
            <a:r>
              <a:rPr lang="en-US" dirty="0"/>
              <a:t>-&gt; [Narrator] A couple of words about lots of empty values (explain that this is due to the nature of the data – lack of evidence e.g.) -&gt; [Click] -&gt; </a:t>
            </a:r>
            <a:r>
              <a:rPr lang="en-US" b="1" dirty="0"/>
              <a:t>Too many columns issue appears </a:t>
            </a:r>
            <a:r>
              <a:rPr lang="en-US" dirty="0"/>
              <a:t>-&gt; [Narrator] A couple of words about redundancy of the data for this particular analysis -&gt; [Click] -&gt; </a:t>
            </a:r>
            <a:r>
              <a:rPr lang="en-US" b="1" dirty="0"/>
              <a:t>Aggregated participant data issue appears</a:t>
            </a:r>
            <a:r>
              <a:rPr lang="en-US" dirty="0"/>
              <a:t> -&gt; [Narrator] A couple of words on our </a:t>
            </a:r>
            <a:r>
              <a:rPr lang="en-US" dirty="0" err="1"/>
              <a:t>util</a:t>
            </a:r>
            <a:r>
              <a:rPr lang="en-US" dirty="0"/>
              <a:t> function for data splitting. Explain that some info (gender, category, status) may be missing for some of the participants -&gt; [Click] -&gt; </a:t>
            </a:r>
            <a:r>
              <a:rPr lang="en-US" b="1" dirty="0"/>
              <a:t>Aggregated categories issue appears </a:t>
            </a:r>
            <a:r>
              <a:rPr lang="en-US" dirty="0"/>
              <a:t>-&gt; [Narrator] Explain that a single incident may belong to a several categories again due to the nature of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4</a:t>
            </a:fld>
            <a:endParaRPr lang="en-US"/>
          </a:p>
        </p:txBody>
      </p:sp>
    </p:spTree>
    <p:extLst>
      <p:ext uri="{BB962C8B-B14F-4D97-AF65-F5344CB8AC3E}">
        <p14:creationId xmlns:p14="http://schemas.microsoft.com/office/powerpoint/2010/main" val="3899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So, here are the other data sources we used [Click] </a:t>
            </a:r>
            <a:r>
              <a:rPr lang="en-US" b="1" dirty="0"/>
              <a:t>-&gt; Census data appears </a:t>
            </a:r>
            <a:r>
              <a:rPr lang="en-US" dirty="0"/>
              <a:t>-&gt; [Narrator] Census data is available on demand and doesn’t necessary need to be stored in the repository [Click] -&gt; </a:t>
            </a:r>
            <a:r>
              <a:rPr lang="en-US" b="1" dirty="0"/>
              <a:t>Star ratings appear </a:t>
            </a:r>
            <a:r>
              <a:rPr lang="en-US" dirty="0"/>
              <a:t>-&gt; [Narrator] That source didn’t have the ability to download the data so we had to scrape them by hands</a:t>
            </a:r>
          </a:p>
        </p:txBody>
      </p:sp>
      <p:sp>
        <p:nvSpPr>
          <p:cNvPr id="4" name="Slide Number Placeholder 3"/>
          <p:cNvSpPr>
            <a:spLocks noGrp="1"/>
          </p:cNvSpPr>
          <p:nvPr>
            <p:ph type="sldNum" sz="quarter" idx="5"/>
          </p:nvPr>
        </p:nvSpPr>
        <p:spPr/>
        <p:txBody>
          <a:bodyPr/>
          <a:lstStyle/>
          <a:p>
            <a:fld id="{15736144-2E2E-483E-8D4E-7A087D64C6CE}" type="slidenum">
              <a:rPr lang="en-US" smtClean="0"/>
              <a:t>5</a:t>
            </a:fld>
            <a:endParaRPr lang="en-US"/>
          </a:p>
        </p:txBody>
      </p:sp>
    </p:spTree>
    <p:extLst>
      <p:ext uri="{BB962C8B-B14F-4D97-AF65-F5344CB8AC3E}">
        <p14:creationId xmlns:p14="http://schemas.microsoft.com/office/powerpoint/2010/main" val="3476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6</a:t>
            </a:fld>
            <a:endParaRPr lang="en-US"/>
          </a:p>
        </p:txBody>
      </p:sp>
    </p:spTree>
    <p:extLst>
      <p:ext uri="{BB962C8B-B14F-4D97-AF65-F5344CB8AC3E}">
        <p14:creationId xmlns:p14="http://schemas.microsoft.com/office/powerpoint/2010/main" val="427461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Discuss what we tried to investigate and what are the components of ‘gun-friendliness’ rating -&gt; </a:t>
            </a:r>
            <a:r>
              <a:rPr lang="en-US" b="1" dirty="0"/>
              <a:t>Click</a:t>
            </a:r>
            <a:r>
              <a:rPr lang="en-US" dirty="0"/>
              <a:t> -&gt; </a:t>
            </a:r>
            <a:r>
              <a:rPr lang="en-US" b="1" dirty="0"/>
              <a:t>Answer appears </a:t>
            </a:r>
            <a:r>
              <a:rPr lang="en-US" dirty="0"/>
              <a:t>-&gt; </a:t>
            </a:r>
            <a:r>
              <a:rPr lang="en-US" b="1" dirty="0"/>
              <a:t>Charts appear </a:t>
            </a:r>
            <a:r>
              <a:rPr lang="en-US" dirty="0"/>
              <a:t>-&gt; [Narrator] Draw a conclusion that there is no correlation</a:t>
            </a:r>
          </a:p>
        </p:txBody>
      </p:sp>
      <p:sp>
        <p:nvSpPr>
          <p:cNvPr id="4" name="Slide Number Placeholder 3"/>
          <p:cNvSpPr>
            <a:spLocks noGrp="1"/>
          </p:cNvSpPr>
          <p:nvPr>
            <p:ph type="sldNum" sz="quarter" idx="5"/>
          </p:nvPr>
        </p:nvSpPr>
        <p:spPr/>
        <p:txBody>
          <a:bodyPr/>
          <a:lstStyle/>
          <a:p>
            <a:fld id="{15736144-2E2E-483E-8D4E-7A087D64C6CE}" type="slidenum">
              <a:rPr lang="en-US" smtClean="0"/>
              <a:t>7</a:t>
            </a:fld>
            <a:endParaRPr lang="en-US"/>
          </a:p>
        </p:txBody>
      </p:sp>
    </p:spTree>
    <p:extLst>
      <p:ext uri="{BB962C8B-B14F-4D97-AF65-F5344CB8AC3E}">
        <p14:creationId xmlns:p14="http://schemas.microsoft.com/office/powerpoint/2010/main" val="965858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appears </a:t>
            </a:r>
            <a:r>
              <a:rPr lang="en-US" dirty="0"/>
              <a:t>-&gt; [Narrator] A couple of words on what we look for comparing time and incident number -&gt; [Click] -&gt; </a:t>
            </a:r>
            <a:r>
              <a:rPr lang="en-US" b="1" dirty="0"/>
              <a:t>Answer appears </a:t>
            </a:r>
            <a:r>
              <a:rPr lang="en-US" dirty="0"/>
              <a:t>-&gt; </a:t>
            </a:r>
            <a:r>
              <a:rPr lang="en-US" b="1" dirty="0"/>
              <a:t>Charts appear </a:t>
            </a:r>
            <a:r>
              <a:rPr lang="en-US" dirty="0"/>
              <a:t>-&gt; [Narrator] Draw a </a:t>
            </a:r>
            <a:r>
              <a:rPr lang="en-US" dirty="0" err="1"/>
              <a:t>conslusion</a:t>
            </a:r>
            <a:r>
              <a:rPr lang="en-US" dirty="0"/>
              <a:t> on the number of incidents growing</a:t>
            </a:r>
          </a:p>
        </p:txBody>
      </p:sp>
      <p:sp>
        <p:nvSpPr>
          <p:cNvPr id="4" name="Slide Number Placeholder 3"/>
          <p:cNvSpPr>
            <a:spLocks noGrp="1"/>
          </p:cNvSpPr>
          <p:nvPr>
            <p:ph type="sldNum" sz="quarter" idx="5"/>
          </p:nvPr>
        </p:nvSpPr>
        <p:spPr/>
        <p:txBody>
          <a:bodyPr/>
          <a:lstStyle/>
          <a:p>
            <a:fld id="{15736144-2E2E-483E-8D4E-7A087D64C6CE}" type="slidenum">
              <a:rPr lang="en-US" smtClean="0"/>
              <a:t>8</a:t>
            </a:fld>
            <a:endParaRPr lang="en-US"/>
          </a:p>
        </p:txBody>
      </p:sp>
    </p:spTree>
    <p:extLst>
      <p:ext uri="{BB962C8B-B14F-4D97-AF65-F5344CB8AC3E}">
        <p14:creationId xmlns:p14="http://schemas.microsoft.com/office/powerpoint/2010/main" val="52666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appears [Narrator] A couple of words about upcoming data – more incidents means more danger [Click] -&gt; </a:t>
            </a:r>
            <a:r>
              <a:rPr lang="en-US" b="1" dirty="0"/>
              <a:t>Answer appears </a:t>
            </a:r>
            <a:r>
              <a:rPr lang="en-US" dirty="0"/>
              <a:t>-&gt; </a:t>
            </a:r>
            <a:r>
              <a:rPr lang="en-US" b="1" dirty="0"/>
              <a:t>State stats appears </a:t>
            </a:r>
            <a:r>
              <a:rPr lang="en-US" dirty="0"/>
              <a:t>-&gt; [Narrator] Discuss the statistics drawing attention to the top states [Click] -&gt; </a:t>
            </a:r>
            <a:r>
              <a:rPr lang="en-US" b="1" dirty="0"/>
              <a:t>City data appears</a:t>
            </a:r>
            <a:r>
              <a:rPr lang="en-US" dirty="0"/>
              <a:t> -&gt; [Narrator] Discuss the statistics, mention Chicago and its mafia history</a:t>
            </a:r>
          </a:p>
        </p:txBody>
      </p:sp>
      <p:sp>
        <p:nvSpPr>
          <p:cNvPr id="4" name="Slide Number Placeholder 3"/>
          <p:cNvSpPr>
            <a:spLocks noGrp="1"/>
          </p:cNvSpPr>
          <p:nvPr>
            <p:ph type="sldNum" sz="quarter" idx="5"/>
          </p:nvPr>
        </p:nvSpPr>
        <p:spPr/>
        <p:txBody>
          <a:bodyPr/>
          <a:lstStyle/>
          <a:p>
            <a:fld id="{15736144-2E2E-483E-8D4E-7A087D64C6CE}" type="slidenum">
              <a:rPr lang="en-US" smtClean="0"/>
              <a:t>9</a:t>
            </a:fld>
            <a:endParaRPr lang="en-US"/>
          </a:p>
        </p:txBody>
      </p:sp>
    </p:spTree>
    <p:extLst>
      <p:ext uri="{BB962C8B-B14F-4D97-AF65-F5344CB8AC3E}">
        <p14:creationId xmlns:p14="http://schemas.microsoft.com/office/powerpoint/2010/main" val="157779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18-Sep-18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18-Sep-18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18-Sep-18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18-Sep-18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18-Sep-18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18-Sep-18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api.census.gov/data/2017/pep/population?get=GEONAME,POP&amp;DATE=10&amp;for=state:*&amp;key=08d9ebd2191eee1da1f2d9d4a5e8c7066d1585fc" TargetMode="External"/><Relationship Id="rId3" Type="http://schemas.openxmlformats.org/officeDocument/2006/relationships/image" Target="../media/image3.jpg"/><Relationship Id="rId7" Type="http://schemas.openxmlformats.org/officeDocument/2006/relationships/hyperlink" Target="https://api.census.gov/data/2016/pep/population?get=GEONAME,POP&amp;DATE=9&amp;for=state:*&amp;key=08d9ebd2191eee1da1f2d9d4a5e8c7066d1585fc"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api.census.gov/data/2015/pep/population?get=GEONAME,POP&amp;DATE=8&amp;for=state:*&amp;key=08d9ebd2191eee1da1f2d9d4a5e8c7066d1585fc" TargetMode="External"/><Relationship Id="rId11" Type="http://schemas.openxmlformats.org/officeDocument/2006/relationships/image" Target="../media/image6.png"/><Relationship Id="rId5" Type="http://schemas.openxmlformats.org/officeDocument/2006/relationships/hyperlink" Target="https://api.census.gov/data/2014/pep/natstprc?get=STNAME,POP&amp;DATE=7&amp;for=state:*&amp;key=08d9ebd2191eee1da1f2d9d4a5e8c7066d1585fc" TargetMode="External"/><Relationship Id="rId10" Type="http://schemas.openxmlformats.org/officeDocument/2006/relationships/image" Target="../media/image5.png"/><Relationship Id="rId4" Type="http://schemas.openxmlformats.org/officeDocument/2006/relationships/hyperlink" Target="https://api.census.gov/data/2013/pep/natstprc?get=STNAME,POP&amp;DATE=6&amp;for=state:*&amp;key=08d9ebd2191eee1da1f2d9d4a5e8c7066d1585fc"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4"/>
              </a:buBlip>
            </a:pPr>
            <a:r>
              <a:rPr lang="en-US" sz="3200" dirty="0"/>
              <a:t> Andrei Chaplygin</a:t>
            </a:r>
          </a:p>
          <a:p>
            <a:pPr marL="457200" indent="-457200" algn="l">
              <a:buBlip>
                <a:blip r:embed="rId4"/>
              </a:buBlip>
            </a:pPr>
            <a:r>
              <a:rPr lang="en-US" sz="3200" dirty="0"/>
              <a:t> Edgar Sanchez</a:t>
            </a:r>
          </a:p>
          <a:p>
            <a:pPr marL="457200" indent="-457200" algn="l">
              <a:buBlip>
                <a:blip r:embed="rId4"/>
              </a:buBlip>
            </a:pPr>
            <a:r>
              <a:rPr lang="en-US" sz="3200" dirty="0"/>
              <a:t> Craig Taylor</a:t>
            </a:r>
          </a:p>
          <a:p>
            <a:pPr marL="457200" indent="-457200" algn="l">
              <a:buBlip>
                <a:blip r:embed="rId4"/>
              </a:buBlip>
            </a:pPr>
            <a:r>
              <a:rPr lang="en-US" sz="3200" dirty="0"/>
              <a:t> Kimmy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5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50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75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8649416" y="63947"/>
            <a:ext cx="3470063" cy="1144920"/>
          </a:xfrm>
          <a:prstGeom prst="rect">
            <a:avLst/>
          </a:prstGeom>
          <a:solidFill>
            <a:schemeClr val="tx1"/>
          </a:solidFill>
        </p:spPr>
      </p:pic>
      <p:sp>
        <p:nvSpPr>
          <p:cNvPr id="6" name="Title 1">
            <a:extLst>
              <a:ext uri="{FF2B5EF4-FFF2-40B4-BE49-F238E27FC236}">
                <a16:creationId xmlns:a16="http://schemas.microsoft.com/office/drawing/2014/main" id="{1861BABD-EEBB-44A2-A643-6073F5992F78}"/>
              </a:ext>
            </a:extLst>
          </p:cNvPr>
          <p:cNvSpPr txBox="1">
            <a:spLocks/>
          </p:cNvSpPr>
          <p:nvPr/>
        </p:nvSpPr>
        <p:spPr>
          <a:xfrm>
            <a:off x="72521" y="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BETTER MOVE SOMEWHERE ELSE</a:t>
            </a:r>
          </a:p>
        </p:txBody>
      </p:sp>
      <p:pic>
        <p:nvPicPr>
          <p:cNvPr id="9" name="Picture 8">
            <a:extLst>
              <a:ext uri="{FF2B5EF4-FFF2-40B4-BE49-F238E27FC236}">
                <a16:creationId xmlns:a16="http://schemas.microsoft.com/office/drawing/2014/main" id="{59AEFF44-6074-4558-BC76-D139B03CE6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0" y="1437969"/>
            <a:ext cx="12187420" cy="2636086"/>
          </a:xfrm>
          <a:prstGeom prst="rect">
            <a:avLst/>
          </a:prstGeom>
        </p:spPr>
      </p:pic>
      <p:pic>
        <p:nvPicPr>
          <p:cNvPr id="10" name="Picture 9">
            <a:extLst>
              <a:ext uri="{FF2B5EF4-FFF2-40B4-BE49-F238E27FC236}">
                <a16:creationId xmlns:a16="http://schemas.microsoft.com/office/drawing/2014/main" id="{69EC3301-4C33-4851-90D8-AABBD231FF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0" y="4151599"/>
            <a:ext cx="12187420" cy="2611590"/>
          </a:xfrm>
          <a:prstGeom prst="rect">
            <a:avLst/>
          </a:prstGeom>
        </p:spPr>
      </p:pic>
    </p:spTree>
    <p:extLst>
      <p:ext uri="{BB962C8B-B14F-4D97-AF65-F5344CB8AC3E}">
        <p14:creationId xmlns:p14="http://schemas.microsoft.com/office/powerpoint/2010/main" val="283140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5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1"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ppt_x"/>
                                          </p:val>
                                        </p:tav>
                                        <p:tav tm="100000">
                                          <p:val>
                                            <p:strVal val="#ppt_x"/>
                                          </p:val>
                                        </p:tav>
                                      </p:tavLst>
                                    </p:anim>
                                    <p:anim calcmode="lin" valueType="num">
                                      <p:cBhvr additive="base">
                                        <p:cTn id="21"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8483506" y="79666"/>
            <a:ext cx="3602588" cy="1144920"/>
          </a:xfrm>
          <a:prstGeom prst="rect">
            <a:avLst/>
          </a:prstGeom>
          <a:solidFill>
            <a:schemeClr val="tx1"/>
          </a:solidFill>
        </p:spPr>
      </p:pic>
      <p:sp>
        <p:nvSpPr>
          <p:cNvPr id="6" name="Title 1">
            <a:extLst>
              <a:ext uri="{FF2B5EF4-FFF2-40B4-BE49-F238E27FC236}">
                <a16:creationId xmlns:a16="http://schemas.microsoft.com/office/drawing/2014/main" id="{9E83E140-EF63-4289-8672-6573D6934203}"/>
              </a:ext>
            </a:extLst>
          </p:cNvPr>
          <p:cNvSpPr txBox="1">
            <a:spLocks/>
          </p:cNvSpPr>
          <p:nvPr/>
        </p:nvSpPr>
        <p:spPr>
          <a:xfrm>
            <a:off x="72521" y="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OR JUST STAY IN CALIFORNIA</a:t>
            </a:r>
          </a:p>
        </p:txBody>
      </p:sp>
      <p:pic>
        <p:nvPicPr>
          <p:cNvPr id="7" name="Picture 6">
            <a:extLst>
              <a:ext uri="{FF2B5EF4-FFF2-40B4-BE49-F238E27FC236}">
                <a16:creationId xmlns:a16="http://schemas.microsoft.com/office/drawing/2014/main" id="{5956967E-EDC0-496B-BB84-94316F8C6A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0" y="1449557"/>
            <a:ext cx="12187420" cy="2612909"/>
          </a:xfrm>
          <a:prstGeom prst="rect">
            <a:avLst/>
          </a:prstGeom>
        </p:spPr>
      </p:pic>
      <p:pic>
        <p:nvPicPr>
          <p:cNvPr id="9" name="Picture 8">
            <a:extLst>
              <a:ext uri="{FF2B5EF4-FFF2-40B4-BE49-F238E27FC236}">
                <a16:creationId xmlns:a16="http://schemas.microsoft.com/office/drawing/2014/main" id="{F0E44A6E-3E94-4B05-B18F-DBA2D0A0C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7" y="4151599"/>
            <a:ext cx="12181266" cy="2611590"/>
          </a:xfrm>
          <a:prstGeom prst="rect">
            <a:avLst/>
          </a:prstGeom>
        </p:spPr>
      </p:pic>
    </p:spTree>
    <p:extLst>
      <p:ext uri="{BB962C8B-B14F-4D97-AF65-F5344CB8AC3E}">
        <p14:creationId xmlns:p14="http://schemas.microsoft.com/office/powerpoint/2010/main" val="4851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25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8"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50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F5D5C3-9212-4E51-9FA2-BAD19016E4C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90244" y="241699"/>
            <a:ext cx="4753938" cy="6374601"/>
          </a:xfrm>
        </p:spPr>
      </p:pic>
      <p:pic>
        <p:nvPicPr>
          <p:cNvPr id="8" name="Content Placeholder 7">
            <a:extLst>
              <a:ext uri="{FF2B5EF4-FFF2-40B4-BE49-F238E27FC236}">
                <a16:creationId xmlns:a16="http://schemas.microsoft.com/office/drawing/2014/main" id="{A2BB3214-EF82-43C1-95AE-B2EAD6FB04C3}"/>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328089" y="263024"/>
            <a:ext cx="4740061" cy="6355991"/>
          </a:xfrm>
        </p:spPr>
      </p:pic>
      <p:pic>
        <p:nvPicPr>
          <p:cNvPr id="12" name="Picture 11">
            <a:extLst>
              <a:ext uri="{FF2B5EF4-FFF2-40B4-BE49-F238E27FC236}">
                <a16:creationId xmlns:a16="http://schemas.microsoft.com/office/drawing/2014/main" id="{4D1B72DC-0D20-4132-9264-81E69DCA37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954460" y="2231421"/>
            <a:ext cx="6377316" cy="2397871"/>
          </a:xfrm>
          <a:prstGeom prst="rect">
            <a:avLst/>
          </a:prstGeom>
          <a:noFill/>
        </p:spPr>
      </p:pic>
      <p:sp>
        <p:nvSpPr>
          <p:cNvPr id="5" name="Title 1">
            <a:extLst>
              <a:ext uri="{FF2B5EF4-FFF2-40B4-BE49-F238E27FC236}">
                <a16:creationId xmlns:a16="http://schemas.microsoft.com/office/drawing/2014/main" id="{F781B31A-522A-4C7C-ABD1-679B3F9F2307}"/>
              </a:ext>
            </a:extLst>
          </p:cNvPr>
          <p:cNvSpPr>
            <a:spLocks noGrp="1"/>
          </p:cNvSpPr>
          <p:nvPr>
            <p:ph type="title"/>
          </p:nvPr>
        </p:nvSpPr>
        <p:spPr>
          <a:xfrm>
            <a:off x="1" y="1"/>
            <a:ext cx="12192000" cy="774439"/>
          </a:xfrm>
        </p:spPr>
        <p:txBody>
          <a:bodyPr>
            <a:noAutofit/>
          </a:bodyPr>
          <a:lstStyle/>
          <a:p>
            <a:pPr algn="ctr"/>
            <a:r>
              <a:rPr lang="en-US" dirty="0"/>
              <a:t>Q: WHO USES GUNS? WHO SUFFERS FROM THEM?</a:t>
            </a:r>
          </a:p>
        </p:txBody>
      </p:sp>
      <p:sp>
        <p:nvSpPr>
          <p:cNvPr id="7" name="Title 1">
            <a:extLst>
              <a:ext uri="{FF2B5EF4-FFF2-40B4-BE49-F238E27FC236}">
                <a16:creationId xmlns:a16="http://schemas.microsoft.com/office/drawing/2014/main" id="{CC807185-661F-4AC7-9B5D-4AE5F202500F}"/>
              </a:ext>
            </a:extLst>
          </p:cNvPr>
          <p:cNvSpPr txBox="1">
            <a:spLocks/>
          </p:cNvSpPr>
          <p:nvPr/>
        </p:nvSpPr>
        <p:spPr>
          <a:xfrm>
            <a:off x="1" y="712166"/>
            <a:ext cx="12191998"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 OF COURESE ADULTS. BUT TOO MANY TEEN SHOOTERS AND CHILD VICTIMS</a:t>
            </a:r>
          </a:p>
        </p:txBody>
      </p:sp>
    </p:spTree>
    <p:extLst>
      <p:ext uri="{BB962C8B-B14F-4D97-AF65-F5344CB8AC3E}">
        <p14:creationId xmlns:p14="http://schemas.microsoft.com/office/powerpoint/2010/main" val="378137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xit" presetSubtype="9" fill="hold" grpId="1" nodeType="afterEffect">
                                  <p:stCondLst>
                                    <p:cond delay="1000"/>
                                  </p:stCondLst>
                                  <p:childTnLst>
                                    <p:anim calcmode="lin" valueType="num">
                                      <p:cBhvr additive="base">
                                        <p:cTn id="19" dur="750"/>
                                        <p:tgtEl>
                                          <p:spTgt spid="5"/>
                                        </p:tgtEl>
                                        <p:attrNameLst>
                                          <p:attrName>ppt_x</p:attrName>
                                        </p:attrNameLst>
                                      </p:cBhvr>
                                      <p:tavLst>
                                        <p:tav tm="0">
                                          <p:val>
                                            <p:strVal val="ppt_x"/>
                                          </p:val>
                                        </p:tav>
                                        <p:tav tm="100000">
                                          <p:val>
                                            <p:strVal val="0-ppt_w/2"/>
                                          </p:val>
                                        </p:tav>
                                      </p:tavLst>
                                    </p:anim>
                                    <p:anim calcmode="lin" valueType="num">
                                      <p:cBhvr additive="base">
                                        <p:cTn id="20" dur="750"/>
                                        <p:tgtEl>
                                          <p:spTgt spid="5"/>
                                        </p:tgtEl>
                                        <p:attrNameLst>
                                          <p:attrName>ppt_y</p:attrName>
                                        </p:attrNameLst>
                                      </p:cBhvr>
                                      <p:tavLst>
                                        <p:tav tm="0">
                                          <p:val>
                                            <p:strVal val="ppt_y"/>
                                          </p:val>
                                        </p:tav>
                                        <p:tav tm="100000">
                                          <p:val>
                                            <p:strVal val="0-ppt_h/2"/>
                                          </p:val>
                                        </p:tav>
                                      </p:tavLst>
                                    </p:anim>
                                    <p:set>
                                      <p:cBhvr>
                                        <p:cTn id="21" dur="1" fill="hold">
                                          <p:stCondLst>
                                            <p:cond delay="749"/>
                                          </p:stCondLst>
                                        </p:cTn>
                                        <p:tgtEl>
                                          <p:spTgt spid="5"/>
                                        </p:tgtEl>
                                        <p:attrNameLst>
                                          <p:attrName>style.visibility</p:attrName>
                                        </p:attrNameLst>
                                      </p:cBhvr>
                                      <p:to>
                                        <p:strVal val="hidden"/>
                                      </p:to>
                                    </p:set>
                                  </p:childTnLst>
                                </p:cTn>
                              </p:par>
                              <p:par>
                                <p:cTn id="22" presetID="2" presetClass="exit" presetSubtype="3" fill="hold" grpId="1" nodeType="withEffect">
                                  <p:stCondLst>
                                    <p:cond delay="1000"/>
                                  </p:stCondLst>
                                  <p:childTnLst>
                                    <p:anim calcmode="lin" valueType="num">
                                      <p:cBhvr additive="base">
                                        <p:cTn id="23" dur="750"/>
                                        <p:tgtEl>
                                          <p:spTgt spid="7"/>
                                        </p:tgtEl>
                                        <p:attrNameLst>
                                          <p:attrName>ppt_x</p:attrName>
                                        </p:attrNameLst>
                                      </p:cBhvr>
                                      <p:tavLst>
                                        <p:tav tm="0">
                                          <p:val>
                                            <p:strVal val="ppt_x"/>
                                          </p:val>
                                        </p:tav>
                                        <p:tav tm="100000">
                                          <p:val>
                                            <p:strVal val="1+ppt_w/2"/>
                                          </p:val>
                                        </p:tav>
                                      </p:tavLst>
                                    </p:anim>
                                    <p:anim calcmode="lin" valueType="num">
                                      <p:cBhvr additive="base">
                                        <p:cTn id="24" dur="750"/>
                                        <p:tgtEl>
                                          <p:spTgt spid="7"/>
                                        </p:tgtEl>
                                        <p:attrNameLst>
                                          <p:attrName>ppt_y</p:attrName>
                                        </p:attrNameLst>
                                      </p:cBhvr>
                                      <p:tavLst>
                                        <p:tav tm="0">
                                          <p:val>
                                            <p:strVal val="ppt_y"/>
                                          </p:val>
                                        </p:tav>
                                        <p:tav tm="100000">
                                          <p:val>
                                            <p:strVal val="0-ppt_h/2"/>
                                          </p:val>
                                        </p:tav>
                                      </p:tavLst>
                                    </p:anim>
                                    <p:set>
                                      <p:cBhvr>
                                        <p:cTn id="25" dur="1" fill="hold">
                                          <p:stCondLst>
                                            <p:cond delay="749"/>
                                          </p:stCondLst>
                                        </p:cTn>
                                        <p:tgtEl>
                                          <p:spTgt spid="7"/>
                                        </p:tgtEl>
                                        <p:attrNameLst>
                                          <p:attrName>style.visibility</p:attrName>
                                        </p:attrNameLst>
                                      </p:cBhvr>
                                      <p:to>
                                        <p:strVal val="hidden"/>
                                      </p:to>
                                    </p:set>
                                  </p:childTnLst>
                                </p:cTn>
                              </p:par>
                              <p:par>
                                <p:cTn id="26" presetID="2" presetClass="entr" presetSubtype="4"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8" fill="hold" nodeType="withEffect">
                                  <p:stCondLst>
                                    <p:cond delay="10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WHAT DO THEY USE GUNS FOR?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118049" y="382559"/>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MOSTLY FOR CRIMINAL PURPOSES </a:t>
            </a:r>
          </a:p>
        </p:txBody>
      </p:sp>
      <p:sp>
        <p:nvSpPr>
          <p:cNvPr id="6" name="Title 1">
            <a:extLst>
              <a:ext uri="{FF2B5EF4-FFF2-40B4-BE49-F238E27FC236}">
                <a16:creationId xmlns:a16="http://schemas.microsoft.com/office/drawing/2014/main" id="{35631BC0-F666-4DBD-8B59-7A7F92A1B55A}"/>
              </a:ext>
            </a:extLst>
          </p:cNvPr>
          <p:cNvSpPr txBox="1">
            <a:spLocks/>
          </p:cNvSpPr>
          <p:nvPr/>
        </p:nvSpPr>
        <p:spPr>
          <a:xfrm>
            <a:off x="230156" y="1432109"/>
            <a:ext cx="2158482"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ATF/LE Confiscation/Raid/Arrest</a:t>
            </a:r>
          </a:p>
        </p:txBody>
      </p:sp>
      <p:sp>
        <p:nvSpPr>
          <p:cNvPr id="8" name="Title 1">
            <a:extLst>
              <a:ext uri="{FF2B5EF4-FFF2-40B4-BE49-F238E27FC236}">
                <a16:creationId xmlns:a16="http://schemas.microsoft.com/office/drawing/2014/main" id="{063BDBF8-54C6-437A-ABF6-65ACBB0695D0}"/>
              </a:ext>
            </a:extLst>
          </p:cNvPr>
          <p:cNvSpPr txBox="1">
            <a:spLocks/>
          </p:cNvSpPr>
          <p:nvPr/>
        </p:nvSpPr>
        <p:spPr>
          <a:xfrm>
            <a:off x="2529764" y="1409168"/>
            <a:ext cx="1402702"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Accidental Shooting</a:t>
            </a:r>
          </a:p>
        </p:txBody>
      </p:sp>
      <p:sp>
        <p:nvSpPr>
          <p:cNvPr id="10" name="Title 1">
            <a:extLst>
              <a:ext uri="{FF2B5EF4-FFF2-40B4-BE49-F238E27FC236}">
                <a16:creationId xmlns:a16="http://schemas.microsoft.com/office/drawing/2014/main" id="{0F2F176D-80B1-49B0-8C3A-E97B1490CFAD}"/>
              </a:ext>
            </a:extLst>
          </p:cNvPr>
          <p:cNvSpPr txBox="1">
            <a:spLocks/>
          </p:cNvSpPr>
          <p:nvPr/>
        </p:nvSpPr>
        <p:spPr>
          <a:xfrm>
            <a:off x="4073592" y="1393540"/>
            <a:ext cx="1300843" cy="1606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Animal shot/killed</a:t>
            </a:r>
          </a:p>
        </p:txBody>
      </p:sp>
      <p:sp>
        <p:nvSpPr>
          <p:cNvPr id="11" name="Title 1">
            <a:extLst>
              <a:ext uri="{FF2B5EF4-FFF2-40B4-BE49-F238E27FC236}">
                <a16:creationId xmlns:a16="http://schemas.microsoft.com/office/drawing/2014/main" id="{093FD608-A3C4-4C4F-8FC1-689C50F9525C}"/>
              </a:ext>
            </a:extLst>
          </p:cNvPr>
          <p:cNvSpPr txBox="1">
            <a:spLocks/>
          </p:cNvSpPr>
          <p:nvPr/>
        </p:nvSpPr>
        <p:spPr>
          <a:xfrm>
            <a:off x="5509341" y="1402016"/>
            <a:ext cx="4124130" cy="1370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Armed robbery with injury/death and/or evidence of DGU found</a:t>
            </a:r>
          </a:p>
        </p:txBody>
      </p:sp>
      <p:sp>
        <p:nvSpPr>
          <p:cNvPr id="12" name="Title 1">
            <a:extLst>
              <a:ext uri="{FF2B5EF4-FFF2-40B4-BE49-F238E27FC236}">
                <a16:creationId xmlns:a16="http://schemas.microsoft.com/office/drawing/2014/main" id="{ADEE8498-2D7A-4F73-895F-7C6CB66DB340}"/>
              </a:ext>
            </a:extLst>
          </p:cNvPr>
          <p:cNvSpPr txBox="1">
            <a:spLocks/>
          </p:cNvSpPr>
          <p:nvPr/>
        </p:nvSpPr>
        <p:spPr>
          <a:xfrm>
            <a:off x="239487" y="3087374"/>
            <a:ext cx="499498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Assault weapon (AR-15, AK-47, and ALL variants defined by law enforcement)</a:t>
            </a:r>
          </a:p>
        </p:txBody>
      </p:sp>
      <p:sp>
        <p:nvSpPr>
          <p:cNvPr id="13" name="Title 1">
            <a:extLst>
              <a:ext uri="{FF2B5EF4-FFF2-40B4-BE49-F238E27FC236}">
                <a16:creationId xmlns:a16="http://schemas.microsoft.com/office/drawing/2014/main" id="{31F73C57-D80B-41E4-B918-4E33B80049D1}"/>
              </a:ext>
            </a:extLst>
          </p:cNvPr>
          <p:cNvSpPr txBox="1">
            <a:spLocks/>
          </p:cNvSpPr>
          <p:nvPr/>
        </p:nvSpPr>
        <p:spPr>
          <a:xfrm>
            <a:off x="230156" y="3631911"/>
            <a:ext cx="324705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Brandishing/flourishing/open carry/lost/found</a:t>
            </a:r>
          </a:p>
        </p:txBody>
      </p:sp>
      <p:sp>
        <p:nvSpPr>
          <p:cNvPr id="14" name="Title 1">
            <a:extLst>
              <a:ext uri="{FF2B5EF4-FFF2-40B4-BE49-F238E27FC236}">
                <a16:creationId xmlns:a16="http://schemas.microsoft.com/office/drawing/2014/main" id="{EBD8A1D8-3482-4904-A488-5B77ED76AB51}"/>
              </a:ext>
            </a:extLst>
          </p:cNvPr>
          <p:cNvSpPr txBox="1">
            <a:spLocks/>
          </p:cNvSpPr>
          <p:nvPr/>
        </p:nvSpPr>
        <p:spPr>
          <a:xfrm>
            <a:off x="2929812" y="195214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Car-jacking</a:t>
            </a:r>
          </a:p>
        </p:txBody>
      </p:sp>
      <p:sp>
        <p:nvSpPr>
          <p:cNvPr id="15" name="Title 1">
            <a:extLst>
              <a:ext uri="{FF2B5EF4-FFF2-40B4-BE49-F238E27FC236}">
                <a16:creationId xmlns:a16="http://schemas.microsoft.com/office/drawing/2014/main" id="{3881FF30-BEF2-4704-959A-C66912CE7067}"/>
              </a:ext>
            </a:extLst>
          </p:cNvPr>
          <p:cNvSpPr txBox="1">
            <a:spLocks/>
          </p:cNvSpPr>
          <p:nvPr/>
        </p:nvSpPr>
        <p:spPr>
          <a:xfrm>
            <a:off x="9766041" y="138452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Involved Incident</a:t>
            </a:r>
          </a:p>
        </p:txBody>
      </p:sp>
      <p:sp>
        <p:nvSpPr>
          <p:cNvPr id="16" name="Title 1">
            <a:extLst>
              <a:ext uri="{FF2B5EF4-FFF2-40B4-BE49-F238E27FC236}">
                <a16:creationId xmlns:a16="http://schemas.microsoft.com/office/drawing/2014/main" id="{86C0E8AB-29C2-4B47-B834-7317D23429AD}"/>
              </a:ext>
            </a:extLst>
          </p:cNvPr>
          <p:cNvSpPr txBox="1">
            <a:spLocks/>
          </p:cNvSpPr>
          <p:nvPr/>
        </p:nvSpPr>
        <p:spPr>
          <a:xfrm>
            <a:off x="230156" y="471720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killed by child</a:t>
            </a:r>
          </a:p>
        </p:txBody>
      </p:sp>
      <p:sp>
        <p:nvSpPr>
          <p:cNvPr id="17" name="Title 1">
            <a:extLst>
              <a:ext uri="{FF2B5EF4-FFF2-40B4-BE49-F238E27FC236}">
                <a16:creationId xmlns:a16="http://schemas.microsoft.com/office/drawing/2014/main" id="{34627BF2-5FCA-46AA-8922-E86B9316BB38}"/>
              </a:ext>
            </a:extLst>
          </p:cNvPr>
          <p:cNvSpPr txBox="1">
            <a:spLocks/>
          </p:cNvSpPr>
          <p:nvPr/>
        </p:nvSpPr>
        <p:spPr>
          <a:xfrm>
            <a:off x="6556311" y="308415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Concealed Carry License - Perpetrator</a:t>
            </a:r>
          </a:p>
        </p:txBody>
      </p:sp>
      <p:sp>
        <p:nvSpPr>
          <p:cNvPr id="18" name="Title 1">
            <a:extLst>
              <a:ext uri="{FF2B5EF4-FFF2-40B4-BE49-F238E27FC236}">
                <a16:creationId xmlns:a16="http://schemas.microsoft.com/office/drawing/2014/main" id="{424821B2-3A7C-4D07-99FA-3895EF7DBFAF}"/>
              </a:ext>
            </a:extLst>
          </p:cNvPr>
          <p:cNvSpPr txBox="1">
            <a:spLocks/>
          </p:cNvSpPr>
          <p:nvPr/>
        </p:nvSpPr>
        <p:spPr>
          <a:xfrm>
            <a:off x="230156" y="52513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Criminal act with stolen gun</a:t>
            </a:r>
          </a:p>
        </p:txBody>
      </p:sp>
      <p:sp>
        <p:nvSpPr>
          <p:cNvPr id="19" name="Title 1">
            <a:extLst>
              <a:ext uri="{FF2B5EF4-FFF2-40B4-BE49-F238E27FC236}">
                <a16:creationId xmlns:a16="http://schemas.microsoft.com/office/drawing/2014/main" id="{0D72861C-AA26-4C38-ADAB-F049B51B4612}"/>
              </a:ext>
            </a:extLst>
          </p:cNvPr>
          <p:cNvSpPr txBox="1">
            <a:spLocks/>
          </p:cNvSpPr>
          <p:nvPr/>
        </p:nvSpPr>
        <p:spPr>
          <a:xfrm>
            <a:off x="2320212" y="5244365"/>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Defensive Use</a:t>
            </a:r>
          </a:p>
        </p:txBody>
      </p:sp>
      <p:sp>
        <p:nvSpPr>
          <p:cNvPr id="20" name="Title 1">
            <a:extLst>
              <a:ext uri="{FF2B5EF4-FFF2-40B4-BE49-F238E27FC236}">
                <a16:creationId xmlns:a16="http://schemas.microsoft.com/office/drawing/2014/main" id="{C1AB113B-30F5-4360-A7C7-18D5B471D47E}"/>
              </a:ext>
            </a:extLst>
          </p:cNvPr>
          <p:cNvSpPr txBox="1">
            <a:spLocks/>
          </p:cNvSpPr>
          <p:nvPr/>
        </p:nvSpPr>
        <p:spPr>
          <a:xfrm>
            <a:off x="6814457" y="63266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Domestic Violence</a:t>
            </a:r>
          </a:p>
        </p:txBody>
      </p:sp>
      <p:sp>
        <p:nvSpPr>
          <p:cNvPr id="21" name="Title 1">
            <a:extLst>
              <a:ext uri="{FF2B5EF4-FFF2-40B4-BE49-F238E27FC236}">
                <a16:creationId xmlns:a16="http://schemas.microsoft.com/office/drawing/2014/main" id="{A0112E02-3BD7-4A16-AB2B-58039E884B44}"/>
              </a:ext>
            </a:extLst>
          </p:cNvPr>
          <p:cNvSpPr txBox="1">
            <a:spLocks/>
          </p:cNvSpPr>
          <p:nvPr/>
        </p:nvSpPr>
        <p:spPr>
          <a:xfrm>
            <a:off x="3666933" y="523345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Drive-by (car to street, car to car)</a:t>
            </a:r>
          </a:p>
        </p:txBody>
      </p:sp>
      <p:sp>
        <p:nvSpPr>
          <p:cNvPr id="22" name="Title 1">
            <a:extLst>
              <a:ext uri="{FF2B5EF4-FFF2-40B4-BE49-F238E27FC236}">
                <a16:creationId xmlns:a16="http://schemas.microsoft.com/office/drawing/2014/main" id="{FB2E20C2-6563-454D-B616-94BC27420E62}"/>
              </a:ext>
            </a:extLst>
          </p:cNvPr>
          <p:cNvSpPr txBox="1">
            <a:spLocks/>
          </p:cNvSpPr>
          <p:nvPr/>
        </p:nvSpPr>
        <p:spPr>
          <a:xfrm>
            <a:off x="6654282" y="577999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Drug involvement</a:t>
            </a:r>
          </a:p>
        </p:txBody>
      </p:sp>
      <p:sp>
        <p:nvSpPr>
          <p:cNvPr id="23" name="Title 1">
            <a:extLst>
              <a:ext uri="{FF2B5EF4-FFF2-40B4-BE49-F238E27FC236}">
                <a16:creationId xmlns:a16="http://schemas.microsoft.com/office/drawing/2014/main" id="{81364CBE-3DCE-43AE-A215-DC901A45DF6D}"/>
              </a:ext>
            </a:extLst>
          </p:cNvPr>
          <p:cNvSpPr txBox="1">
            <a:spLocks/>
          </p:cNvSpPr>
          <p:nvPr/>
        </p:nvSpPr>
        <p:spPr>
          <a:xfrm>
            <a:off x="239487" y="633187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Gang involvement	</a:t>
            </a:r>
          </a:p>
        </p:txBody>
      </p:sp>
      <p:sp>
        <p:nvSpPr>
          <p:cNvPr id="24" name="Title 1">
            <a:extLst>
              <a:ext uri="{FF2B5EF4-FFF2-40B4-BE49-F238E27FC236}">
                <a16:creationId xmlns:a16="http://schemas.microsoft.com/office/drawing/2014/main" id="{8927B2FC-E529-4BA4-9349-5C96AED9D54F}"/>
              </a:ext>
            </a:extLst>
          </p:cNvPr>
          <p:cNvSpPr txBox="1">
            <a:spLocks/>
          </p:cNvSpPr>
          <p:nvPr/>
        </p:nvSpPr>
        <p:spPr>
          <a:xfrm>
            <a:off x="7856376" y="4747918"/>
            <a:ext cx="423920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at school, no death/injury - elementary/secondary school</a:t>
            </a:r>
          </a:p>
        </p:txBody>
      </p:sp>
      <p:sp>
        <p:nvSpPr>
          <p:cNvPr id="25" name="Title 1">
            <a:extLst>
              <a:ext uri="{FF2B5EF4-FFF2-40B4-BE49-F238E27FC236}">
                <a16:creationId xmlns:a16="http://schemas.microsoft.com/office/drawing/2014/main" id="{DEF0F3EE-FCFF-422C-9FE7-C707C328DE44}"/>
              </a:ext>
            </a:extLst>
          </p:cNvPr>
          <p:cNvSpPr txBox="1">
            <a:spLocks/>
          </p:cNvSpPr>
          <p:nvPr/>
        </p:nvSpPr>
        <p:spPr>
          <a:xfrm>
            <a:off x="1764655" y="633228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shop robbery or burglary</a:t>
            </a:r>
          </a:p>
        </p:txBody>
      </p:sp>
      <p:sp>
        <p:nvSpPr>
          <p:cNvPr id="26" name="Title 1">
            <a:extLst>
              <a:ext uri="{FF2B5EF4-FFF2-40B4-BE49-F238E27FC236}">
                <a16:creationId xmlns:a16="http://schemas.microsoft.com/office/drawing/2014/main" id="{437D8501-78AB-46E0-A331-2EAE14A670D7}"/>
              </a:ext>
            </a:extLst>
          </p:cNvPr>
          <p:cNvSpPr txBox="1">
            <a:spLocks/>
          </p:cNvSpPr>
          <p:nvPr/>
        </p:nvSpPr>
        <p:spPr>
          <a:xfrm>
            <a:off x="7752184" y="1959604"/>
            <a:ext cx="1828800"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owner</a:t>
            </a:r>
          </a:p>
        </p:txBody>
      </p:sp>
      <p:sp>
        <p:nvSpPr>
          <p:cNvPr id="27" name="Title 1">
            <a:extLst>
              <a:ext uri="{FF2B5EF4-FFF2-40B4-BE49-F238E27FC236}">
                <a16:creationId xmlns:a16="http://schemas.microsoft.com/office/drawing/2014/main" id="{3BD9F677-E4A1-4514-9F32-5E8AE9903CBA}"/>
              </a:ext>
            </a:extLst>
          </p:cNvPr>
          <p:cNvSpPr txBox="1">
            <a:spLocks/>
          </p:cNvSpPr>
          <p:nvPr/>
        </p:nvSpPr>
        <p:spPr>
          <a:xfrm>
            <a:off x="8714793" y="359123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law enforcement</a:t>
            </a:r>
          </a:p>
        </p:txBody>
      </p:sp>
      <p:sp>
        <p:nvSpPr>
          <p:cNvPr id="28" name="Title 1">
            <a:extLst>
              <a:ext uri="{FF2B5EF4-FFF2-40B4-BE49-F238E27FC236}">
                <a16:creationId xmlns:a16="http://schemas.microsoft.com/office/drawing/2014/main" id="{8C1515B6-58EF-4127-A1EF-C233E3E3A231}"/>
              </a:ext>
            </a:extLst>
          </p:cNvPr>
          <p:cNvSpPr txBox="1">
            <a:spLocks/>
          </p:cNvSpPr>
          <p:nvPr/>
        </p:nvSpPr>
        <p:spPr>
          <a:xfrm>
            <a:off x="9693731" y="1955870"/>
            <a:ext cx="914400"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Hate crime</a:t>
            </a:r>
          </a:p>
        </p:txBody>
      </p:sp>
      <p:sp>
        <p:nvSpPr>
          <p:cNvPr id="29" name="Title 1">
            <a:extLst>
              <a:ext uri="{FF2B5EF4-FFF2-40B4-BE49-F238E27FC236}">
                <a16:creationId xmlns:a16="http://schemas.microsoft.com/office/drawing/2014/main" id="{6C7B4C9E-19EA-4929-A43C-01FE0B4CF7A3}"/>
              </a:ext>
            </a:extLst>
          </p:cNvPr>
          <p:cNvSpPr txBox="1">
            <a:spLocks/>
          </p:cNvSpPr>
          <p:nvPr/>
        </p:nvSpPr>
        <p:spPr>
          <a:xfrm>
            <a:off x="6654282" y="4194088"/>
            <a:ext cx="1113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a:t>
            </a:r>
          </a:p>
        </p:txBody>
      </p:sp>
      <p:sp>
        <p:nvSpPr>
          <p:cNvPr id="30" name="Title 1">
            <a:extLst>
              <a:ext uri="{FF2B5EF4-FFF2-40B4-BE49-F238E27FC236}">
                <a16:creationId xmlns:a16="http://schemas.microsoft.com/office/drawing/2014/main" id="{E193ACC0-E991-47F9-90B1-63DC11B9FA7E}"/>
              </a:ext>
            </a:extLst>
          </p:cNvPr>
          <p:cNvSpPr txBox="1">
            <a:spLocks/>
          </p:cNvSpPr>
          <p:nvPr/>
        </p:nvSpPr>
        <p:spPr>
          <a:xfrm>
            <a:off x="9515677" y="4222070"/>
            <a:ext cx="2181802" cy="155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Resident killed</a:t>
            </a:r>
          </a:p>
        </p:txBody>
      </p:sp>
      <p:sp>
        <p:nvSpPr>
          <p:cNvPr id="31" name="Title 1">
            <a:extLst>
              <a:ext uri="{FF2B5EF4-FFF2-40B4-BE49-F238E27FC236}">
                <a16:creationId xmlns:a16="http://schemas.microsoft.com/office/drawing/2014/main" id="{7CAD5969-E0EF-44AB-BFA3-F42A64AB3B74}"/>
              </a:ext>
            </a:extLst>
          </p:cNvPr>
          <p:cNvSpPr txBox="1">
            <a:spLocks/>
          </p:cNvSpPr>
          <p:nvPr/>
        </p:nvSpPr>
        <p:spPr>
          <a:xfrm>
            <a:off x="8142515" y="5804364"/>
            <a:ext cx="355496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subject/suspect/perpetrator killed</a:t>
            </a:r>
          </a:p>
        </p:txBody>
      </p:sp>
      <p:sp>
        <p:nvSpPr>
          <p:cNvPr id="32" name="Title 1">
            <a:extLst>
              <a:ext uri="{FF2B5EF4-FFF2-40B4-BE49-F238E27FC236}">
                <a16:creationId xmlns:a16="http://schemas.microsoft.com/office/drawing/2014/main" id="{CBD70F84-56EF-42C0-8886-5F2ED6FBEDA4}"/>
              </a:ext>
            </a:extLst>
          </p:cNvPr>
          <p:cNvSpPr txBox="1">
            <a:spLocks/>
          </p:cNvSpPr>
          <p:nvPr/>
        </p:nvSpPr>
        <p:spPr>
          <a:xfrm>
            <a:off x="392002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Hunting accident</a:t>
            </a:r>
          </a:p>
        </p:txBody>
      </p:sp>
      <p:sp>
        <p:nvSpPr>
          <p:cNvPr id="33" name="Title 1">
            <a:extLst>
              <a:ext uri="{FF2B5EF4-FFF2-40B4-BE49-F238E27FC236}">
                <a16:creationId xmlns:a16="http://schemas.microsoft.com/office/drawing/2014/main" id="{9BB8B92E-BEFC-4742-8760-3CE6DCB79AE9}"/>
              </a:ext>
            </a:extLst>
          </p:cNvPr>
          <p:cNvSpPr txBox="1">
            <a:spLocks/>
          </p:cNvSpPr>
          <p:nvPr/>
        </p:nvSpPr>
        <p:spPr>
          <a:xfrm>
            <a:off x="541486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Implied Weapon</a:t>
            </a:r>
          </a:p>
        </p:txBody>
      </p:sp>
      <p:sp>
        <p:nvSpPr>
          <p:cNvPr id="34" name="Title 1">
            <a:extLst>
              <a:ext uri="{FF2B5EF4-FFF2-40B4-BE49-F238E27FC236}">
                <a16:creationId xmlns:a16="http://schemas.microsoft.com/office/drawing/2014/main" id="{DCCCA613-EBE1-4AEB-9D28-F9B963FCBC54}"/>
              </a:ext>
            </a:extLst>
          </p:cNvPr>
          <p:cNvSpPr txBox="1">
            <a:spLocks/>
          </p:cNvSpPr>
          <p:nvPr/>
        </p:nvSpPr>
        <p:spPr>
          <a:xfrm>
            <a:off x="9193764" y="3062297"/>
            <a:ext cx="2183363" cy="198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Kidnapping/abductions/hostage</a:t>
            </a:r>
          </a:p>
        </p:txBody>
      </p:sp>
      <p:sp>
        <p:nvSpPr>
          <p:cNvPr id="35" name="Title 1">
            <a:extLst>
              <a:ext uri="{FF2B5EF4-FFF2-40B4-BE49-F238E27FC236}">
                <a16:creationId xmlns:a16="http://schemas.microsoft.com/office/drawing/2014/main" id="{F5816119-7B40-4B4A-B62D-3DF2322DD093}"/>
              </a:ext>
            </a:extLst>
          </p:cNvPr>
          <p:cNvSpPr txBox="1">
            <a:spLocks/>
          </p:cNvSpPr>
          <p:nvPr/>
        </p:nvSpPr>
        <p:spPr>
          <a:xfrm>
            <a:off x="6044688" y="5235191"/>
            <a:ext cx="610844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Murder (4+ deceased victims excluding the subject/suspect/perpetrator , one location)</a:t>
            </a:r>
          </a:p>
        </p:txBody>
      </p:sp>
      <p:sp>
        <p:nvSpPr>
          <p:cNvPr id="36" name="Title 1">
            <a:extLst>
              <a:ext uri="{FF2B5EF4-FFF2-40B4-BE49-F238E27FC236}">
                <a16:creationId xmlns:a16="http://schemas.microsoft.com/office/drawing/2014/main" id="{265261CC-1DE5-4470-9E68-A3F451814394}"/>
              </a:ext>
            </a:extLst>
          </p:cNvPr>
          <p:cNvSpPr txBox="1">
            <a:spLocks/>
          </p:cNvSpPr>
          <p:nvPr/>
        </p:nvSpPr>
        <p:spPr>
          <a:xfrm>
            <a:off x="239487" y="5807487"/>
            <a:ext cx="6319935"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Shooting (4+ victims injured or killed excluding the subject/suspect/perpetrator, one location)</a:t>
            </a:r>
          </a:p>
        </p:txBody>
      </p:sp>
      <p:sp>
        <p:nvSpPr>
          <p:cNvPr id="37" name="Title 1">
            <a:extLst>
              <a:ext uri="{FF2B5EF4-FFF2-40B4-BE49-F238E27FC236}">
                <a16:creationId xmlns:a16="http://schemas.microsoft.com/office/drawing/2014/main" id="{384AB8B4-32DF-4DD3-AD15-44891E9CAF73}"/>
              </a:ext>
            </a:extLst>
          </p:cNvPr>
          <p:cNvSpPr txBox="1">
            <a:spLocks/>
          </p:cNvSpPr>
          <p:nvPr/>
        </p:nvSpPr>
        <p:spPr>
          <a:xfrm>
            <a:off x="1771262" y="4728027"/>
            <a:ext cx="5999584"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Mistaken ID (thought it was an intruder/threat, was friend/family</a:t>
            </a:r>
          </a:p>
        </p:txBody>
      </p:sp>
      <p:sp>
        <p:nvSpPr>
          <p:cNvPr id="38" name="Title 1">
            <a:extLst>
              <a:ext uri="{FF2B5EF4-FFF2-40B4-BE49-F238E27FC236}">
                <a16:creationId xmlns:a16="http://schemas.microsoft.com/office/drawing/2014/main" id="{7021A161-D813-4D27-988B-F405DFDB4EE2}"/>
              </a:ext>
            </a:extLst>
          </p:cNvPr>
          <p:cNvSpPr txBox="1">
            <a:spLocks/>
          </p:cNvSpPr>
          <p:nvPr/>
        </p:nvSpPr>
        <p:spPr>
          <a:xfrm>
            <a:off x="8339625" y="6322410"/>
            <a:ext cx="117605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Murder/Suicide</a:t>
            </a:r>
          </a:p>
        </p:txBody>
      </p:sp>
      <p:sp>
        <p:nvSpPr>
          <p:cNvPr id="39" name="Title 1">
            <a:extLst>
              <a:ext uri="{FF2B5EF4-FFF2-40B4-BE49-F238E27FC236}">
                <a16:creationId xmlns:a16="http://schemas.microsoft.com/office/drawing/2014/main" id="{41198E58-AB0E-4579-83BA-391C6FDDDBCF}"/>
              </a:ext>
            </a:extLst>
          </p:cNvPr>
          <p:cNvSpPr txBox="1">
            <a:spLocks/>
          </p:cNvSpPr>
          <p:nvPr/>
        </p:nvSpPr>
        <p:spPr>
          <a:xfrm>
            <a:off x="9633472" y="6345300"/>
            <a:ext cx="2225738" cy="10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Incident</a:t>
            </a:r>
          </a:p>
        </p:txBody>
      </p:sp>
      <p:sp>
        <p:nvSpPr>
          <p:cNvPr id="41" name="Title 1">
            <a:extLst>
              <a:ext uri="{FF2B5EF4-FFF2-40B4-BE49-F238E27FC236}">
                <a16:creationId xmlns:a16="http://schemas.microsoft.com/office/drawing/2014/main" id="{0B7EBB6E-F544-496F-BF6E-D35C8FE691FB}"/>
              </a:ext>
            </a:extLst>
          </p:cNvPr>
          <p:cNvSpPr txBox="1">
            <a:spLocks/>
          </p:cNvSpPr>
          <p:nvPr/>
        </p:nvSpPr>
        <p:spPr>
          <a:xfrm>
            <a:off x="230156" y="1980054"/>
            <a:ext cx="2643673"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Officer killed</a:t>
            </a:r>
          </a:p>
        </p:txBody>
      </p:sp>
      <p:sp>
        <p:nvSpPr>
          <p:cNvPr id="42" name="Title 1">
            <a:extLst>
              <a:ext uri="{FF2B5EF4-FFF2-40B4-BE49-F238E27FC236}">
                <a16:creationId xmlns:a16="http://schemas.microsoft.com/office/drawing/2014/main" id="{EFE62BEB-B255-4768-940D-0483415D3885}"/>
              </a:ext>
            </a:extLst>
          </p:cNvPr>
          <p:cNvSpPr txBox="1">
            <a:spLocks/>
          </p:cNvSpPr>
          <p:nvPr/>
        </p:nvSpPr>
        <p:spPr>
          <a:xfrm>
            <a:off x="3962400" y="1990548"/>
            <a:ext cx="2852057" cy="99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Bystander killed</a:t>
            </a:r>
          </a:p>
        </p:txBody>
      </p:sp>
      <p:sp>
        <p:nvSpPr>
          <p:cNvPr id="43" name="Title 1">
            <a:extLst>
              <a:ext uri="{FF2B5EF4-FFF2-40B4-BE49-F238E27FC236}">
                <a16:creationId xmlns:a16="http://schemas.microsoft.com/office/drawing/2014/main" id="{FC0AF699-63C5-4663-AE92-3AA1918329C6}"/>
              </a:ext>
            </a:extLst>
          </p:cNvPr>
          <p:cNvSpPr txBox="1">
            <a:spLocks/>
          </p:cNvSpPr>
          <p:nvPr/>
        </p:nvSpPr>
        <p:spPr>
          <a:xfrm>
            <a:off x="239487" y="4198525"/>
            <a:ext cx="473373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subject/suspect/perpetrator suicide by cop</a:t>
            </a:r>
          </a:p>
        </p:txBody>
      </p:sp>
      <p:sp>
        <p:nvSpPr>
          <p:cNvPr id="44" name="Title 1">
            <a:extLst>
              <a:ext uri="{FF2B5EF4-FFF2-40B4-BE49-F238E27FC236}">
                <a16:creationId xmlns:a16="http://schemas.microsoft.com/office/drawing/2014/main" id="{2C2D80B2-34F1-4CA8-84DE-0C7F0062E4AA}"/>
              </a:ext>
            </a:extLst>
          </p:cNvPr>
          <p:cNvSpPr txBox="1">
            <a:spLocks/>
          </p:cNvSpPr>
          <p:nvPr/>
        </p:nvSpPr>
        <p:spPr>
          <a:xfrm>
            <a:off x="5222033" y="3093443"/>
            <a:ext cx="11601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Pistol-whipping</a:t>
            </a:r>
          </a:p>
        </p:txBody>
      </p:sp>
      <p:sp>
        <p:nvSpPr>
          <p:cNvPr id="46" name="Title 1">
            <a:extLst>
              <a:ext uri="{FF2B5EF4-FFF2-40B4-BE49-F238E27FC236}">
                <a16:creationId xmlns:a16="http://schemas.microsoft.com/office/drawing/2014/main" id="{BCF56793-283D-4949-8E82-58B8D32433C7}"/>
              </a:ext>
            </a:extLst>
          </p:cNvPr>
          <p:cNvSpPr txBox="1">
            <a:spLocks/>
          </p:cNvSpPr>
          <p:nvPr/>
        </p:nvSpPr>
        <p:spPr>
          <a:xfrm>
            <a:off x="7234337" y="2544169"/>
            <a:ext cx="1160106"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Police Targeted</a:t>
            </a:r>
          </a:p>
        </p:txBody>
      </p:sp>
      <p:sp>
        <p:nvSpPr>
          <p:cNvPr id="47" name="Title 1">
            <a:extLst>
              <a:ext uri="{FF2B5EF4-FFF2-40B4-BE49-F238E27FC236}">
                <a16:creationId xmlns:a16="http://schemas.microsoft.com/office/drawing/2014/main" id="{5DD04D6E-FDEC-4A85-AB2E-CA896CAED86E}"/>
              </a:ext>
            </a:extLst>
          </p:cNvPr>
          <p:cNvSpPr txBox="1">
            <a:spLocks/>
          </p:cNvSpPr>
          <p:nvPr/>
        </p:nvSpPr>
        <p:spPr>
          <a:xfrm>
            <a:off x="5943601" y="2529100"/>
            <a:ext cx="1222309"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Political Violence</a:t>
            </a:r>
          </a:p>
        </p:txBody>
      </p:sp>
      <p:sp>
        <p:nvSpPr>
          <p:cNvPr id="48" name="Title 1">
            <a:extLst>
              <a:ext uri="{FF2B5EF4-FFF2-40B4-BE49-F238E27FC236}">
                <a16:creationId xmlns:a16="http://schemas.microsoft.com/office/drawing/2014/main" id="{3CBFC032-0E75-46E4-9912-1B0145C3377A}"/>
              </a:ext>
            </a:extLst>
          </p:cNvPr>
          <p:cNvSpPr txBox="1">
            <a:spLocks/>
          </p:cNvSpPr>
          <p:nvPr/>
        </p:nvSpPr>
        <p:spPr>
          <a:xfrm>
            <a:off x="3334139" y="3633008"/>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Possession (gun(s) found during commission of other crimes)</a:t>
            </a:r>
          </a:p>
        </p:txBody>
      </p:sp>
      <p:sp>
        <p:nvSpPr>
          <p:cNvPr id="49" name="Title 1">
            <a:extLst>
              <a:ext uri="{FF2B5EF4-FFF2-40B4-BE49-F238E27FC236}">
                <a16:creationId xmlns:a16="http://schemas.microsoft.com/office/drawing/2014/main" id="{B1177660-5DA0-432B-8720-ED894479C349}"/>
              </a:ext>
            </a:extLst>
          </p:cNvPr>
          <p:cNvSpPr txBox="1">
            <a:spLocks/>
          </p:cNvSpPr>
          <p:nvPr/>
        </p:nvSpPr>
        <p:spPr>
          <a:xfrm>
            <a:off x="7668214" y="3608365"/>
            <a:ext cx="803988" cy="1191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Road rage</a:t>
            </a:r>
          </a:p>
        </p:txBody>
      </p:sp>
      <p:sp>
        <p:nvSpPr>
          <p:cNvPr id="50" name="Title 1">
            <a:extLst>
              <a:ext uri="{FF2B5EF4-FFF2-40B4-BE49-F238E27FC236}">
                <a16:creationId xmlns:a16="http://schemas.microsoft.com/office/drawing/2014/main" id="{B2526766-1AD2-43AA-8E08-22D85F71B021}"/>
              </a:ext>
            </a:extLst>
          </p:cNvPr>
          <p:cNvSpPr txBox="1">
            <a:spLocks/>
          </p:cNvSpPr>
          <p:nvPr/>
        </p:nvSpPr>
        <p:spPr>
          <a:xfrm>
            <a:off x="4830153" y="4197428"/>
            <a:ext cx="1828800" cy="1647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Sex crime involving firearm</a:t>
            </a:r>
          </a:p>
        </p:txBody>
      </p:sp>
      <p:sp>
        <p:nvSpPr>
          <p:cNvPr id="51" name="Title 1">
            <a:extLst>
              <a:ext uri="{FF2B5EF4-FFF2-40B4-BE49-F238E27FC236}">
                <a16:creationId xmlns:a16="http://schemas.microsoft.com/office/drawing/2014/main" id="{ACB6A296-6FEA-4C21-B7D1-89678A0A6797}"/>
              </a:ext>
            </a:extLst>
          </p:cNvPr>
          <p:cNvSpPr txBox="1">
            <a:spLocks/>
          </p:cNvSpPr>
          <p:nvPr/>
        </p:nvSpPr>
        <p:spPr>
          <a:xfrm>
            <a:off x="8462871" y="2539241"/>
            <a:ext cx="3396338" cy="65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Spree Shooting (multiple victims, multiple locations)</a:t>
            </a:r>
          </a:p>
        </p:txBody>
      </p:sp>
      <p:sp>
        <p:nvSpPr>
          <p:cNvPr id="52" name="Title 1">
            <a:extLst>
              <a:ext uri="{FF2B5EF4-FFF2-40B4-BE49-F238E27FC236}">
                <a16:creationId xmlns:a16="http://schemas.microsoft.com/office/drawing/2014/main" id="{C4CFF1DA-1EAA-4B8F-9499-CCE95C9DA60B}"/>
              </a:ext>
            </a:extLst>
          </p:cNvPr>
          <p:cNvSpPr txBox="1">
            <a:spLocks/>
          </p:cNvSpPr>
          <p:nvPr/>
        </p:nvSpPr>
        <p:spPr>
          <a:xfrm>
            <a:off x="6948195" y="1964899"/>
            <a:ext cx="7029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Suicide</a:t>
            </a:r>
          </a:p>
        </p:txBody>
      </p:sp>
      <p:sp>
        <p:nvSpPr>
          <p:cNvPr id="53" name="Title 1">
            <a:extLst>
              <a:ext uri="{FF2B5EF4-FFF2-40B4-BE49-F238E27FC236}">
                <a16:creationId xmlns:a16="http://schemas.microsoft.com/office/drawing/2014/main" id="{18E0B2D4-7B8C-4885-9779-F4D10D26DC9D}"/>
              </a:ext>
            </a:extLst>
          </p:cNvPr>
          <p:cNvSpPr txBox="1">
            <a:spLocks/>
          </p:cNvSpPr>
          <p:nvPr/>
        </p:nvSpPr>
        <p:spPr>
          <a:xfrm>
            <a:off x="7879708" y="4225791"/>
            <a:ext cx="1635968" cy="137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Terrorism Involvement</a:t>
            </a:r>
          </a:p>
        </p:txBody>
      </p:sp>
      <p:sp>
        <p:nvSpPr>
          <p:cNvPr id="54" name="Title 1">
            <a:extLst>
              <a:ext uri="{FF2B5EF4-FFF2-40B4-BE49-F238E27FC236}">
                <a16:creationId xmlns:a16="http://schemas.microsoft.com/office/drawing/2014/main" id="{69DFA29B-1C37-4345-94D2-FF02C31C4252}"/>
              </a:ext>
            </a:extLst>
          </p:cNvPr>
          <p:cNvSpPr txBox="1">
            <a:spLocks/>
          </p:cNvSpPr>
          <p:nvPr/>
        </p:nvSpPr>
        <p:spPr>
          <a:xfrm>
            <a:off x="230156" y="2536079"/>
            <a:ext cx="580675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Under the influence of alcohol or drugs (only applies to the subject/suspect/perpetrator )</a:t>
            </a:r>
          </a:p>
        </p:txBody>
      </p:sp>
      <p:sp>
        <p:nvSpPr>
          <p:cNvPr id="55" name="Title 1">
            <a:extLst>
              <a:ext uri="{FF2B5EF4-FFF2-40B4-BE49-F238E27FC236}">
                <a16:creationId xmlns:a16="http://schemas.microsoft.com/office/drawing/2014/main" id="{21192417-207A-41E2-A2AF-048A184B2B8F}"/>
              </a:ext>
            </a:extLst>
          </p:cNvPr>
          <p:cNvSpPr txBox="1">
            <a:spLocks/>
          </p:cNvSpPr>
          <p:nvPr/>
        </p:nvSpPr>
        <p:spPr>
          <a:xfrm>
            <a:off x="6096000" y="4745954"/>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Unlawful purchase/sale</a:t>
            </a:r>
          </a:p>
        </p:txBody>
      </p:sp>
    </p:spTree>
    <p:extLst>
      <p:ext uri="{BB962C8B-B14F-4D97-AF65-F5344CB8AC3E}">
        <p14:creationId xmlns:p14="http://schemas.microsoft.com/office/powerpoint/2010/main" val="13143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1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2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3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5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6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7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8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9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10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110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115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12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125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13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135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140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150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155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160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par>
                                <p:cTn id="114" presetID="10" presetClass="entr" presetSubtype="0" fill="hold" grpId="0" nodeType="withEffect">
                                  <p:stCondLst>
                                    <p:cond delay="165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170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par>
                                <p:cTn id="120" presetID="10" presetClass="entr" presetSubtype="0" fill="hold" grpId="0" nodeType="withEffect">
                                  <p:stCondLst>
                                    <p:cond delay="175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500"/>
                                        <p:tgtEl>
                                          <p:spTgt spid="44"/>
                                        </p:tgtEl>
                                      </p:cBhvr>
                                    </p:animEffect>
                                  </p:childTnLst>
                                </p:cTn>
                              </p:par>
                              <p:par>
                                <p:cTn id="123" presetID="10" presetClass="entr" presetSubtype="0" fill="hold" grpId="0" nodeType="withEffect">
                                  <p:stCondLst>
                                    <p:cond delay="180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500"/>
                                        <p:tgtEl>
                                          <p:spTgt spid="46"/>
                                        </p:tgtEl>
                                      </p:cBhvr>
                                    </p:animEffect>
                                  </p:childTnLst>
                                </p:cTn>
                              </p:par>
                              <p:par>
                                <p:cTn id="126" presetID="10" presetClass="entr" presetSubtype="0" fill="hold" grpId="0" nodeType="withEffect">
                                  <p:stCondLst>
                                    <p:cond delay="185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childTnLst>
                                </p:cTn>
                              </p:par>
                              <p:par>
                                <p:cTn id="129" presetID="10" presetClass="entr" presetSubtype="0" fill="hold" grpId="0" nodeType="withEffect">
                                  <p:stCondLst>
                                    <p:cond delay="190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500"/>
                                        <p:tgtEl>
                                          <p:spTgt spid="48"/>
                                        </p:tgtEl>
                                      </p:cBhvr>
                                    </p:animEffect>
                                  </p:childTnLst>
                                </p:cTn>
                              </p:par>
                              <p:par>
                                <p:cTn id="132" presetID="10" presetClass="entr" presetSubtype="0" fill="hold" grpId="0" nodeType="withEffect">
                                  <p:stCondLst>
                                    <p:cond delay="1950"/>
                                  </p:stCondLst>
                                  <p:childTnLst>
                                    <p:set>
                                      <p:cBhvr>
                                        <p:cTn id="133" dur="1" fill="hold">
                                          <p:stCondLst>
                                            <p:cond delay="0"/>
                                          </p:stCondLst>
                                        </p:cTn>
                                        <p:tgtEl>
                                          <p:spTgt spid="49"/>
                                        </p:tgtEl>
                                        <p:attrNameLst>
                                          <p:attrName>style.visibility</p:attrName>
                                        </p:attrNameLst>
                                      </p:cBhvr>
                                      <p:to>
                                        <p:strVal val="visible"/>
                                      </p:to>
                                    </p:set>
                                    <p:animEffect transition="in" filter="fade">
                                      <p:cBhvr>
                                        <p:cTn id="134" dur="500"/>
                                        <p:tgtEl>
                                          <p:spTgt spid="49"/>
                                        </p:tgtEl>
                                      </p:cBhvr>
                                    </p:animEffect>
                                  </p:childTnLst>
                                </p:cTn>
                              </p:par>
                              <p:par>
                                <p:cTn id="135" presetID="10" presetClass="entr" presetSubtype="0" fill="hold" grpId="0" nodeType="withEffect">
                                  <p:stCondLst>
                                    <p:cond delay="2000"/>
                                  </p:stCondLst>
                                  <p:childTnLst>
                                    <p:set>
                                      <p:cBhvr>
                                        <p:cTn id="136" dur="1" fill="hold">
                                          <p:stCondLst>
                                            <p:cond delay="0"/>
                                          </p:stCondLst>
                                        </p:cTn>
                                        <p:tgtEl>
                                          <p:spTgt spid="50"/>
                                        </p:tgtEl>
                                        <p:attrNameLst>
                                          <p:attrName>style.visibility</p:attrName>
                                        </p:attrNameLst>
                                      </p:cBhvr>
                                      <p:to>
                                        <p:strVal val="visible"/>
                                      </p:to>
                                    </p:set>
                                    <p:animEffect transition="in" filter="fade">
                                      <p:cBhvr>
                                        <p:cTn id="137" dur="500"/>
                                        <p:tgtEl>
                                          <p:spTgt spid="50"/>
                                        </p:tgtEl>
                                      </p:cBhvr>
                                    </p:animEffect>
                                  </p:childTnLst>
                                </p:cTn>
                              </p:par>
                              <p:par>
                                <p:cTn id="138" presetID="10" presetClass="entr" presetSubtype="0" fill="hold" grpId="0" nodeType="withEffect">
                                  <p:stCondLst>
                                    <p:cond delay="205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500"/>
                                        <p:tgtEl>
                                          <p:spTgt spid="51"/>
                                        </p:tgtEl>
                                      </p:cBhvr>
                                    </p:animEffect>
                                  </p:childTnLst>
                                </p:cTn>
                              </p:par>
                              <p:par>
                                <p:cTn id="141" presetID="10" presetClass="entr" presetSubtype="0" fill="hold" grpId="0" nodeType="withEffect">
                                  <p:stCondLst>
                                    <p:cond delay="210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par>
                                <p:cTn id="144" presetID="10" presetClass="entr" presetSubtype="0" fill="hold" grpId="0" nodeType="withEffect">
                                  <p:stCondLst>
                                    <p:cond delay="215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par>
                                <p:cTn id="147" presetID="10" presetClass="entr" presetSubtype="0" fill="hold" grpId="0" nodeType="withEffect">
                                  <p:stCondLst>
                                    <p:cond delay="2200"/>
                                  </p:stCondLst>
                                  <p:childTnLst>
                                    <p:set>
                                      <p:cBhvr>
                                        <p:cTn id="148" dur="1" fill="hold">
                                          <p:stCondLst>
                                            <p:cond delay="0"/>
                                          </p:stCondLst>
                                        </p:cTn>
                                        <p:tgtEl>
                                          <p:spTgt spid="54"/>
                                        </p:tgtEl>
                                        <p:attrNameLst>
                                          <p:attrName>style.visibility</p:attrName>
                                        </p:attrNameLst>
                                      </p:cBhvr>
                                      <p:to>
                                        <p:strVal val="visible"/>
                                      </p:to>
                                    </p:set>
                                    <p:animEffect transition="in" filter="fade">
                                      <p:cBhvr>
                                        <p:cTn id="149" dur="500"/>
                                        <p:tgtEl>
                                          <p:spTgt spid="54"/>
                                        </p:tgtEl>
                                      </p:cBhvr>
                                    </p:animEffect>
                                  </p:childTnLst>
                                </p:cTn>
                              </p:par>
                              <p:par>
                                <p:cTn id="150" presetID="10" presetClass="entr" presetSubtype="0" fill="hold" grpId="0" nodeType="withEffect">
                                  <p:stCondLst>
                                    <p:cond delay="2250"/>
                                  </p:stCondLst>
                                  <p:childTnLst>
                                    <p:set>
                                      <p:cBhvr>
                                        <p:cTn id="151" dur="1" fill="hold">
                                          <p:stCondLst>
                                            <p:cond delay="0"/>
                                          </p:stCondLst>
                                        </p:cTn>
                                        <p:tgtEl>
                                          <p:spTgt spid="55"/>
                                        </p:tgtEl>
                                        <p:attrNameLst>
                                          <p:attrName>style.visibility</p:attrName>
                                        </p:attrNameLst>
                                      </p:cBhvr>
                                      <p:to>
                                        <p:strVal val="visible"/>
                                      </p:to>
                                    </p:set>
                                    <p:animEffect transition="in" filter="fade">
                                      <p:cBhvr>
                                        <p:cTn id="152" dur="500"/>
                                        <p:tgtEl>
                                          <p:spTgt spid="55"/>
                                        </p:tgtEl>
                                      </p:cBhvr>
                                    </p:animEffect>
                                  </p:childTnLst>
                                </p:cTn>
                              </p:par>
                              <p:par>
                                <p:cTn id="153" presetID="10" presetClass="entr" presetSubtype="0" fill="hold" grpId="0" nodeType="withEffect">
                                  <p:stCondLst>
                                    <p:cond delay="2300"/>
                                  </p:stCondLst>
                                  <p:childTnLst>
                                    <p:set>
                                      <p:cBhvr>
                                        <p:cTn id="154" dur="1" fill="hold">
                                          <p:stCondLst>
                                            <p:cond delay="0"/>
                                          </p:stCondLst>
                                        </p:cTn>
                                        <p:tgtEl>
                                          <p:spTgt spid="15"/>
                                        </p:tgtEl>
                                        <p:attrNameLst>
                                          <p:attrName>style.visibility</p:attrName>
                                        </p:attrNameLst>
                                      </p:cBhvr>
                                      <p:to>
                                        <p:strVal val="visible"/>
                                      </p:to>
                                    </p:set>
                                    <p:animEffect transition="in" filter="fade">
                                      <p:cBhvr>
                                        <p:cTn id="1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1" grpId="0"/>
      <p:bldP spid="42" grpId="0"/>
      <p:bldP spid="43" grpId="0"/>
      <p:bldP spid="44" grpId="0"/>
      <p:bldP spid="46" grpId="0"/>
      <p:bldP spid="47" grpId="0"/>
      <p:bldP spid="48" grpId="0"/>
      <p:bldP spid="49" grpId="0"/>
      <p:bldP spid="50" grpId="0"/>
      <p:bldP spid="51" grpId="0"/>
      <p:bldP spid="52" grpId="0"/>
      <p:bldP spid="53" grpId="0"/>
      <p:bldP spid="54"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CC47C-AF49-412A-B1F1-AEDB629EE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971691" cy="6858000"/>
          </a:xfrm>
          <a:prstGeom prst="rect">
            <a:avLst/>
          </a:prstGeom>
        </p:spPr>
      </p:pic>
      <p:pic>
        <p:nvPicPr>
          <p:cNvPr id="9" name="Picture 8">
            <a:extLst>
              <a:ext uri="{FF2B5EF4-FFF2-40B4-BE49-F238E27FC236}">
                <a16:creationId xmlns:a16="http://schemas.microsoft.com/office/drawing/2014/main" id="{E98B1D96-9EE4-4083-85A7-8256AB278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1691" y="-1"/>
            <a:ext cx="6315559"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TOO MANY WORDS?</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TAKE THIS!</a:t>
            </a:r>
          </a:p>
        </p:txBody>
      </p:sp>
    </p:spTree>
    <p:extLst>
      <p:ext uri="{BB962C8B-B14F-4D97-AF65-F5344CB8AC3E}">
        <p14:creationId xmlns:p14="http://schemas.microsoft.com/office/powerpoint/2010/main" val="3474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2" presetClass="exit" presetSubtype="8" fill="hold" grpId="1" nodeType="withEffect">
                                  <p:stCondLst>
                                    <p:cond delay="400"/>
                                  </p:stCondLst>
                                  <p:childTnLst>
                                    <p:animEffect transition="out" filter="wipe(left)">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2" presetClass="exit" presetSubtype="8" fill="hold" grpId="1" nodeType="withEffect">
                                  <p:stCondLst>
                                    <p:cond delay="400"/>
                                  </p:stCondLst>
                                  <p:childTnLst>
                                    <p:animEffect transition="out" filter="wipe(left)">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STILL NOT CLEAR?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ABOUT META CATEGORIES?</a:t>
            </a:r>
          </a:p>
        </p:txBody>
      </p:sp>
      <p:sp>
        <p:nvSpPr>
          <p:cNvPr id="10" name="Rectangle 9">
            <a:extLst>
              <a:ext uri="{FF2B5EF4-FFF2-40B4-BE49-F238E27FC236}">
                <a16:creationId xmlns:a16="http://schemas.microsoft.com/office/drawing/2014/main" id="{18FECECE-A708-4230-AB86-375C7872FAD8}"/>
              </a:ext>
            </a:extLst>
          </p:cNvPr>
          <p:cNvSpPr/>
          <p:nvPr/>
        </p:nvSpPr>
        <p:spPr>
          <a:xfrm>
            <a:off x="838200" y="3462329"/>
            <a:ext cx="2532873"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Defensive Use</a:t>
            </a:r>
          </a:p>
        </p:txBody>
      </p:sp>
      <p:sp>
        <p:nvSpPr>
          <p:cNvPr id="11" name="Rectangle 10">
            <a:extLst>
              <a:ext uri="{FF2B5EF4-FFF2-40B4-BE49-F238E27FC236}">
                <a16:creationId xmlns:a16="http://schemas.microsoft.com/office/drawing/2014/main" id="{29963827-20F5-4D06-ACD9-648DA43EC224}"/>
              </a:ext>
            </a:extLst>
          </p:cNvPr>
          <p:cNvSpPr/>
          <p:nvPr/>
        </p:nvSpPr>
        <p:spPr>
          <a:xfrm>
            <a:off x="5309566" y="5343211"/>
            <a:ext cx="1572866"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Criminal</a:t>
            </a:r>
          </a:p>
        </p:txBody>
      </p:sp>
      <p:sp>
        <p:nvSpPr>
          <p:cNvPr id="13" name="Rectangle 12">
            <a:extLst>
              <a:ext uri="{FF2B5EF4-FFF2-40B4-BE49-F238E27FC236}">
                <a16:creationId xmlns:a16="http://schemas.microsoft.com/office/drawing/2014/main" id="{D6B8CDEC-D1CF-479F-A734-77FC893D1204}"/>
              </a:ext>
            </a:extLst>
          </p:cNvPr>
          <p:cNvSpPr/>
          <p:nvPr/>
        </p:nvSpPr>
        <p:spPr>
          <a:xfrm>
            <a:off x="838200" y="5343212"/>
            <a:ext cx="279833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Murder/Suicide</a:t>
            </a:r>
          </a:p>
        </p:txBody>
      </p:sp>
      <p:sp>
        <p:nvSpPr>
          <p:cNvPr id="8" name="Rectangle 7">
            <a:extLst>
              <a:ext uri="{FF2B5EF4-FFF2-40B4-BE49-F238E27FC236}">
                <a16:creationId xmlns:a16="http://schemas.microsoft.com/office/drawing/2014/main" id="{E9221542-E678-400A-B4EB-71DD9DE2A720}"/>
              </a:ext>
            </a:extLst>
          </p:cNvPr>
          <p:cNvSpPr/>
          <p:nvPr/>
        </p:nvSpPr>
        <p:spPr>
          <a:xfrm>
            <a:off x="8825736" y="1580111"/>
            <a:ext cx="252806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Child Involved</a:t>
            </a:r>
          </a:p>
        </p:txBody>
      </p:sp>
      <p:sp>
        <p:nvSpPr>
          <p:cNvPr id="12" name="Rectangle 11">
            <a:extLst>
              <a:ext uri="{FF2B5EF4-FFF2-40B4-BE49-F238E27FC236}">
                <a16:creationId xmlns:a16="http://schemas.microsoft.com/office/drawing/2014/main" id="{5362F78B-867A-4BB7-9BCB-824EB95C5E66}"/>
              </a:ext>
            </a:extLst>
          </p:cNvPr>
          <p:cNvSpPr/>
          <p:nvPr/>
        </p:nvSpPr>
        <p:spPr>
          <a:xfrm>
            <a:off x="8709550" y="5343210"/>
            <a:ext cx="264425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School Related</a:t>
            </a:r>
          </a:p>
        </p:txBody>
      </p:sp>
      <p:sp>
        <p:nvSpPr>
          <p:cNvPr id="6" name="Rectangle 5">
            <a:extLst>
              <a:ext uri="{FF2B5EF4-FFF2-40B4-BE49-F238E27FC236}">
                <a16:creationId xmlns:a16="http://schemas.microsoft.com/office/drawing/2014/main" id="{1A480CDB-FAC5-4584-8C89-7709E0C33963}"/>
              </a:ext>
            </a:extLst>
          </p:cNvPr>
          <p:cNvSpPr/>
          <p:nvPr/>
        </p:nvSpPr>
        <p:spPr>
          <a:xfrm>
            <a:off x="7859702" y="3462328"/>
            <a:ext cx="349409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Accidental Shooting</a:t>
            </a:r>
          </a:p>
        </p:txBody>
      </p:sp>
      <p:sp>
        <p:nvSpPr>
          <p:cNvPr id="7" name="Rectangle 6">
            <a:extLst>
              <a:ext uri="{FF2B5EF4-FFF2-40B4-BE49-F238E27FC236}">
                <a16:creationId xmlns:a16="http://schemas.microsoft.com/office/drawing/2014/main" id="{1E02D15C-9FC1-4691-B807-DE1E1F7CFD93}"/>
              </a:ext>
            </a:extLst>
          </p:cNvPr>
          <p:cNvSpPr/>
          <p:nvPr/>
        </p:nvSpPr>
        <p:spPr>
          <a:xfrm>
            <a:off x="838200" y="1604403"/>
            <a:ext cx="468871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Authorities/Police Involved</a:t>
            </a:r>
          </a:p>
        </p:txBody>
      </p:sp>
      <p:pic>
        <p:nvPicPr>
          <p:cNvPr id="16" name="Picture 15">
            <a:extLst>
              <a:ext uri="{FF2B5EF4-FFF2-40B4-BE49-F238E27FC236}">
                <a16:creationId xmlns:a16="http://schemas.microsoft.com/office/drawing/2014/main" id="{15F2CB8A-8395-4107-8CF4-BB56140B3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56715"/>
            <a:ext cx="12192000" cy="4595999"/>
          </a:xfrm>
          <a:prstGeom prst="rect">
            <a:avLst/>
          </a:prstGeom>
        </p:spPr>
      </p:pic>
      <p:pic>
        <p:nvPicPr>
          <p:cNvPr id="18" name="Picture 17">
            <a:extLst>
              <a:ext uri="{FF2B5EF4-FFF2-40B4-BE49-F238E27FC236}">
                <a16:creationId xmlns:a16="http://schemas.microsoft.com/office/drawing/2014/main" id="{9FF88F00-7612-4BF9-B186-93C22D4A0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460949"/>
            <a:ext cx="12192000" cy="4825551"/>
          </a:xfrm>
          <a:prstGeom prst="rect">
            <a:avLst/>
          </a:prstGeom>
        </p:spPr>
      </p:pic>
    </p:spTree>
    <p:extLst>
      <p:ext uri="{BB962C8B-B14F-4D97-AF65-F5344CB8AC3E}">
        <p14:creationId xmlns:p14="http://schemas.microsoft.com/office/powerpoint/2010/main" val="218620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3" grpId="0" animBg="1"/>
      <p:bldP spid="8" grpId="0" animBg="1"/>
      <p:bldP spid="12"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0AC820-7993-4ED5-9F0D-DDB31A94A5E9}"/>
              </a:ext>
            </a:extLst>
          </p:cNvPr>
          <p:cNvSpPr>
            <a:spLocks noGrp="1"/>
          </p:cNvSpPr>
          <p:nvPr>
            <p:ph type="title"/>
          </p:nvPr>
        </p:nvSpPr>
        <p:spPr>
          <a:xfrm>
            <a:off x="838200" y="2"/>
            <a:ext cx="10515600" cy="1110342"/>
          </a:xfrm>
        </p:spPr>
        <p:txBody>
          <a:bodyPr/>
          <a:lstStyle/>
          <a:p>
            <a:pPr algn="ctr"/>
            <a:r>
              <a:rPr lang="en-US" dirty="0"/>
              <a:t>BUT WHAT IF WE HAD MORE TIME?</a:t>
            </a:r>
          </a:p>
        </p:txBody>
      </p:sp>
      <p:sp>
        <p:nvSpPr>
          <p:cNvPr id="11" name="Rectangle 10">
            <a:extLst>
              <a:ext uri="{FF2B5EF4-FFF2-40B4-BE49-F238E27FC236}">
                <a16:creationId xmlns:a16="http://schemas.microsoft.com/office/drawing/2014/main" id="{C4C04526-FADD-44D0-996D-890A1234A394}"/>
              </a:ext>
            </a:extLst>
          </p:cNvPr>
          <p:cNvSpPr/>
          <p:nvPr/>
        </p:nvSpPr>
        <p:spPr>
          <a:xfrm>
            <a:off x="606056" y="2844225"/>
            <a:ext cx="548994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Category Influence over Time</a:t>
            </a:r>
          </a:p>
        </p:txBody>
      </p:sp>
      <p:sp>
        <p:nvSpPr>
          <p:cNvPr id="12" name="Rectangle 11">
            <a:extLst>
              <a:ext uri="{FF2B5EF4-FFF2-40B4-BE49-F238E27FC236}">
                <a16:creationId xmlns:a16="http://schemas.microsoft.com/office/drawing/2014/main" id="{F6AFDE6F-F281-4385-9AC1-59F5E0FF43A9}"/>
              </a:ext>
            </a:extLst>
          </p:cNvPr>
          <p:cNvSpPr/>
          <p:nvPr/>
        </p:nvSpPr>
        <p:spPr>
          <a:xfrm>
            <a:off x="606056" y="3429000"/>
            <a:ext cx="548994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Category + Gun-friendliness</a:t>
            </a:r>
          </a:p>
        </p:txBody>
      </p:sp>
      <p:sp>
        <p:nvSpPr>
          <p:cNvPr id="13" name="Rectangle 12">
            <a:extLst>
              <a:ext uri="{FF2B5EF4-FFF2-40B4-BE49-F238E27FC236}">
                <a16:creationId xmlns:a16="http://schemas.microsoft.com/office/drawing/2014/main" id="{DE57363B-D34F-4498-8E1A-0BE8653EC034}"/>
              </a:ext>
            </a:extLst>
          </p:cNvPr>
          <p:cNvSpPr/>
          <p:nvPr/>
        </p:nvSpPr>
        <p:spPr>
          <a:xfrm>
            <a:off x="6095999" y="2844224"/>
            <a:ext cx="562107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Components of Gun-friendliness</a:t>
            </a:r>
          </a:p>
        </p:txBody>
      </p:sp>
      <p:sp>
        <p:nvSpPr>
          <p:cNvPr id="14" name="Rectangle 13">
            <a:extLst>
              <a:ext uri="{FF2B5EF4-FFF2-40B4-BE49-F238E27FC236}">
                <a16:creationId xmlns:a16="http://schemas.microsoft.com/office/drawing/2014/main" id="{0087B223-A5B6-41F7-A4B5-E0D17E31225E}"/>
              </a:ext>
            </a:extLst>
          </p:cNvPr>
          <p:cNvSpPr/>
          <p:nvPr/>
        </p:nvSpPr>
        <p:spPr>
          <a:xfrm>
            <a:off x="6096000" y="3428999"/>
            <a:ext cx="562107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square">
            <a:spAutoFit/>
          </a:bodyPr>
          <a:lstStyle/>
          <a:p>
            <a:r>
              <a:rPr lang="en-US" sz="3200" dirty="0"/>
              <a:t>Social-related</a:t>
            </a:r>
          </a:p>
        </p:txBody>
      </p:sp>
    </p:spTree>
    <p:extLst>
      <p:ext uri="{BB962C8B-B14F-4D97-AF65-F5344CB8AC3E}">
        <p14:creationId xmlns:p14="http://schemas.microsoft.com/office/powerpoint/2010/main" val="421348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 presetClass="entr" presetSubtype="1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4678524" y="2873829"/>
            <a:ext cx="2834951" cy="1110342"/>
          </a:xfrm>
          <a:solidFill>
            <a:schemeClr val="bg1">
              <a:lumMod val="85000"/>
              <a:lumOff val="15000"/>
              <a:alpha val="60000"/>
            </a:schemeClr>
          </a:solidFill>
        </p:spPr>
        <p:txBody>
          <a:bodyPr>
            <a:noAutofit/>
          </a:bodyPr>
          <a:lstStyle/>
          <a:p>
            <a:pPr algn="ctr"/>
            <a:r>
              <a:rPr lang="en-US" sz="8800" dirty="0"/>
              <a:t>Q &amp; A</a:t>
            </a:r>
          </a:p>
        </p:txBody>
      </p:sp>
      <p:pic>
        <p:nvPicPr>
          <p:cNvPr id="3" name="Picture 2">
            <a:extLst>
              <a:ext uri="{FF2B5EF4-FFF2-40B4-BE49-F238E27FC236}">
                <a16:creationId xmlns:a16="http://schemas.microsoft.com/office/drawing/2014/main" id="{EAEA13B2-084F-4845-8CDD-CE62F3F2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653440" y="3151414"/>
            <a:ext cx="1197087" cy="555171"/>
          </a:xfrm>
          <a:prstGeom prst="rect">
            <a:avLst/>
          </a:prstGeom>
        </p:spPr>
      </p:pic>
      <p:pic>
        <p:nvPicPr>
          <p:cNvPr id="4" name="Picture 3">
            <a:extLst>
              <a:ext uri="{FF2B5EF4-FFF2-40B4-BE49-F238E27FC236}">
                <a16:creationId xmlns:a16="http://schemas.microsoft.com/office/drawing/2014/main" id="{B26D004C-CB4C-42C6-B075-7B1EBDBEB1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3341472" y="3151413"/>
            <a:ext cx="1197087" cy="555171"/>
          </a:xfrm>
          <a:prstGeom prst="rect">
            <a:avLst/>
          </a:prstGeom>
        </p:spPr>
      </p:pic>
      <p:pic>
        <p:nvPicPr>
          <p:cNvPr id="5" name="Picture 4">
            <a:extLst>
              <a:ext uri="{FF2B5EF4-FFF2-40B4-BE49-F238E27FC236}">
                <a16:creationId xmlns:a16="http://schemas.microsoft.com/office/drawing/2014/main" id="{C441C561-AE3C-4E72-9186-F81AB477F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5497455" y="1857735"/>
            <a:ext cx="1197087" cy="555171"/>
          </a:xfrm>
          <a:prstGeom prst="rect">
            <a:avLst/>
          </a:prstGeom>
        </p:spPr>
      </p:pic>
      <p:pic>
        <p:nvPicPr>
          <p:cNvPr id="6" name="Picture 5">
            <a:extLst>
              <a:ext uri="{FF2B5EF4-FFF2-40B4-BE49-F238E27FC236}">
                <a16:creationId xmlns:a16="http://schemas.microsoft.com/office/drawing/2014/main" id="{FB18F17A-E9AC-450D-8D9C-98DA68D73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flipH="1">
            <a:off x="5497454" y="4445095"/>
            <a:ext cx="1197087" cy="555171"/>
          </a:xfrm>
          <a:prstGeom prst="rect">
            <a:avLst/>
          </a:prstGeom>
        </p:spPr>
      </p:pic>
    </p:spTree>
    <p:extLst>
      <p:ext uri="{BB962C8B-B14F-4D97-AF65-F5344CB8AC3E}">
        <p14:creationId xmlns:p14="http://schemas.microsoft.com/office/powerpoint/2010/main" val="169228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12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1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id="{5A6E8BC4-0958-4A1A-8B5C-D15AD11FE58C}"/>
              </a:ext>
            </a:extLst>
          </p:cNvPr>
          <p:cNvSpPr txBox="1">
            <a:spLocks/>
          </p:cNvSpPr>
          <p:nvPr/>
        </p:nvSpPr>
        <p:spPr>
          <a:xfrm>
            <a:off x="3458549" y="4002697"/>
            <a:ext cx="8201459" cy="2582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gn="r">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gn="r">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4"/>
              </a:buBlip>
            </a:pPr>
            <a:r>
              <a:rPr lang="en-US" sz="2400" dirty="0"/>
              <a:t> Correlation between gun violence and demography? (spoiler: maybe)</a:t>
            </a:r>
          </a:p>
          <a:p>
            <a:pPr>
              <a:lnSpc>
                <a:spcPct val="150000"/>
              </a:lnSpc>
              <a:buSzPct val="85000"/>
              <a:buBlip>
                <a:blip r:embed="rId4"/>
              </a:buBlip>
            </a:pPr>
            <a:r>
              <a:rPr lang="en-US" sz="2400" dirty="0"/>
              <a:t> Correlation between gun violence and geography? (spoiler: maybe)</a:t>
            </a:r>
          </a:p>
          <a:p>
            <a:pPr>
              <a:lnSpc>
                <a:spcPct val="150000"/>
              </a:lnSpc>
              <a:buSzPct val="85000"/>
              <a:buBlip>
                <a:blip r:embed="rId4"/>
              </a:buBlip>
            </a:pPr>
            <a:r>
              <a:rPr lang="en-US" sz="2400" dirty="0"/>
              <a:t> Correlation between gun violence and gun laws? (spoiler: maybe)</a:t>
            </a:r>
          </a:p>
          <a:p>
            <a:pPr>
              <a:lnSpc>
                <a:spcPct val="150000"/>
              </a:lnSpc>
              <a:buSzPct val="85000"/>
              <a:buBlip>
                <a:blip r:embed="rId4"/>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id="{8A492484-288C-4A75-B134-88D2B4F92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id="{9D4C3A16-C901-4334-A1D9-00698B31D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id="{05AF0BBE-0BD2-4E74-B4D5-2BE7081B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1802276-8262-4D79-8CC3-CD7EF443E20E}"/>
              </a:ext>
            </a:extLst>
          </p:cNvPr>
          <p:cNvSpPr/>
          <p:nvPr/>
        </p:nvSpPr>
        <p:spPr>
          <a:xfrm>
            <a:off x="286138" y="2547666"/>
            <a:ext cx="332015" cy="33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IS UNDER THE HOOD</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2"/>
            <a:ext cx="11321143" cy="9704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The CSV file contains data for all recorded gun violence incidents in the US between  January 2013 and March 2018 containing date, location, number of victims, gun types, participants and incident categories</a:t>
            </a:r>
          </a:p>
        </p:txBody>
      </p:sp>
      <p:sp>
        <p:nvSpPr>
          <p:cNvPr id="9" name="Title 1">
            <a:extLst>
              <a:ext uri="{FF2B5EF4-FFF2-40B4-BE49-F238E27FC236}">
                <a16:creationId xmlns:a16="http://schemas.microsoft.com/office/drawing/2014/main" id="{2CCD4553-79BB-41E7-AAC0-67DDEE94BF69}"/>
              </a:ext>
            </a:extLst>
          </p:cNvPr>
          <p:cNvSpPr txBox="1">
            <a:spLocks/>
          </p:cNvSpPr>
          <p:nvPr/>
        </p:nvSpPr>
        <p:spPr>
          <a:xfrm>
            <a:off x="838200" y="1551199"/>
            <a:ext cx="10515600" cy="1110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IS IT CLEAN ENOUGH?</a:t>
            </a:r>
          </a:p>
        </p:txBody>
      </p:sp>
      <p:sp>
        <p:nvSpPr>
          <p:cNvPr id="10" name="Content Placeholder 2">
            <a:extLst>
              <a:ext uri="{FF2B5EF4-FFF2-40B4-BE49-F238E27FC236}">
                <a16:creationId xmlns:a16="http://schemas.microsoft.com/office/drawing/2014/main" id="{260C6716-631B-4A53-9A5C-95F410ECCCA5}"/>
              </a:ext>
            </a:extLst>
          </p:cNvPr>
          <p:cNvSpPr txBox="1">
            <a:spLocks/>
          </p:cNvSpPr>
          <p:nvPr/>
        </p:nvSpPr>
        <p:spPr>
          <a:xfrm>
            <a:off x="297024" y="2388605"/>
            <a:ext cx="11597951" cy="545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1				2				3				4</a:t>
            </a:r>
          </a:p>
        </p:txBody>
      </p:sp>
      <p:grpSp>
        <p:nvGrpSpPr>
          <p:cNvPr id="14" name="Group 13">
            <a:extLst>
              <a:ext uri="{FF2B5EF4-FFF2-40B4-BE49-F238E27FC236}">
                <a16:creationId xmlns:a16="http://schemas.microsoft.com/office/drawing/2014/main" id="{CA67CB04-51B0-4B94-9021-CBD1760C2060}"/>
              </a:ext>
            </a:extLst>
          </p:cNvPr>
          <p:cNvGrpSpPr/>
          <p:nvPr/>
        </p:nvGrpSpPr>
        <p:grpSpPr>
          <a:xfrm>
            <a:off x="297024" y="2998241"/>
            <a:ext cx="11510087" cy="1701148"/>
            <a:chOff x="297024" y="2998241"/>
            <a:chExt cx="11510087" cy="1701148"/>
          </a:xfrm>
        </p:grpSpPr>
        <p:sp>
          <p:nvSpPr>
            <p:cNvPr id="12" name="Rectangle 11">
              <a:extLst>
                <a:ext uri="{FF2B5EF4-FFF2-40B4-BE49-F238E27FC236}">
                  <a16:creationId xmlns:a16="http://schemas.microsoft.com/office/drawing/2014/main" id="{6E22C001-A876-481E-ABD4-1457B2B42ED9}"/>
                </a:ext>
              </a:extLst>
            </p:cNvPr>
            <p:cNvSpPr/>
            <p:nvPr/>
          </p:nvSpPr>
          <p:spPr>
            <a:xfrm>
              <a:off x="297024"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Not enough data to perform gun type – related analysis</a:t>
              </a:r>
            </a:p>
          </p:txBody>
        </p:sp>
        <p:sp>
          <p:nvSpPr>
            <p:cNvPr id="4" name="Rectangle 3">
              <a:extLst>
                <a:ext uri="{FF2B5EF4-FFF2-40B4-BE49-F238E27FC236}">
                  <a16:creationId xmlns:a16="http://schemas.microsoft.com/office/drawing/2014/main" id="{0E012897-06F5-4DFA-BB8E-E0E4122E656F}"/>
                </a:ext>
              </a:extLst>
            </p:cNvPr>
            <p:cNvSpPr/>
            <p:nvPr/>
          </p:nvSpPr>
          <p:spPr>
            <a:xfrm>
              <a:off x="384886" y="3541874"/>
              <a:ext cx="11422225" cy="830997"/>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no_gun_type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isna</a:t>
              </a:r>
              <a:r>
                <a:rPr lang="en-US" sz="1200" dirty="0">
                  <a:solidFill>
                    <a:srgbClr val="D4D4D4"/>
                  </a:solidFill>
                  <a:latin typeface="Consolas" panose="020B0609020204030204" pitchFamily="49" charset="0"/>
                </a:rPr>
                <a:t>().sum()</a:t>
              </a:r>
            </a:p>
            <a:p>
              <a:r>
                <a:rPr lang="en-US" sz="1200" dirty="0" err="1">
                  <a:solidFill>
                    <a:srgbClr val="D4D4D4"/>
                  </a:solidFill>
                  <a:latin typeface="Consolas" panose="020B0609020204030204" pitchFamily="49" charset="0"/>
                </a:rPr>
                <a:t>gun_type_unknown</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'0::Unknown'</a:t>
              </a:r>
              <a:r>
                <a:rPr lang="en-US" sz="1200" dirty="0">
                  <a:solidFill>
                    <a:srgbClr val="D4D4D4"/>
                  </a:solidFill>
                  <a:latin typeface="Consolas" panose="020B0609020204030204" pitchFamily="49" charset="0"/>
                </a:rPr>
                <a:t>).sum()</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'Out</a:t>
              </a:r>
              <a:r>
                <a:rPr lang="en-US" sz="1200" dirty="0">
                  <a:solidFill>
                    <a:srgbClr val="CE9178"/>
                  </a:solidFill>
                  <a:latin typeface="Consolas" panose="020B0609020204030204" pitchFamily="49" charset="0"/>
                </a:rPr>
                <a:t> of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gun_violence_data.index</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incidents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no_gun_type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have no data on gun type at all'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end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'and</a:t>
              </a:r>
              <a:r>
                <a:rPr lang="en-US" sz="1200" dirty="0">
                  <a:solidFill>
                    <a:srgbClr val="CE9178"/>
                  </a:solidFill>
                  <a:latin typeface="Consolas" panose="020B0609020204030204" pitchFamily="49" charset="0"/>
                </a:rPr>
                <a:t> for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gun_type_unknown</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more we know that the type of the gun is unknown'</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B4AC59EF-4BBE-447B-B79F-9953B6884732}"/>
                </a:ext>
              </a:extLst>
            </p:cNvPr>
            <p:cNvSpPr>
              <a:spLocks noChangeArrowheads="1"/>
            </p:cNvSpPr>
            <p:nvPr/>
          </p:nvSpPr>
          <p:spPr bwMode="auto">
            <a:xfrm>
              <a:off x="382651" y="4487793"/>
              <a:ext cx="9948236"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algn="l" defTabSz="914400" rtl="0" eaLnBrk="0" fontAlgn="base" latinLnBrk="0" hangingPunct="0">
                <a:lnSpc>
                  <a:spcPct val="150000"/>
                </a:lnSpc>
                <a:spcBef>
                  <a:spcPts val="600"/>
                </a:spcBef>
                <a:spcAft>
                  <a:spcPts val="60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Out of 239677 incidents 99451 have no data on gun type at all and for 93559 more we know that the type of the gun is unknown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5" name="Group 14">
            <a:extLst>
              <a:ext uri="{FF2B5EF4-FFF2-40B4-BE49-F238E27FC236}">
                <a16:creationId xmlns:a16="http://schemas.microsoft.com/office/drawing/2014/main" id="{F8E18D9F-90FE-4638-B3DA-D7256933D74D}"/>
              </a:ext>
            </a:extLst>
          </p:cNvPr>
          <p:cNvGrpSpPr/>
          <p:nvPr/>
        </p:nvGrpSpPr>
        <p:grpSpPr>
          <a:xfrm>
            <a:off x="297023" y="2998241"/>
            <a:ext cx="8167010" cy="2617361"/>
            <a:chOff x="12192000" y="2998241"/>
            <a:chExt cx="8167010" cy="2617361"/>
          </a:xfrm>
        </p:grpSpPr>
        <p:sp>
          <p:nvSpPr>
            <p:cNvPr id="11" name="Rectangle 10">
              <a:extLst>
                <a:ext uri="{FF2B5EF4-FFF2-40B4-BE49-F238E27FC236}">
                  <a16:creationId xmlns:a16="http://schemas.microsoft.com/office/drawing/2014/main" id="{FEF987E2-AD06-48C3-8959-D63FA34AA828}"/>
                </a:ext>
              </a:extLst>
            </p:cNvPr>
            <p:cNvSpPr/>
            <p:nvPr/>
          </p:nvSpPr>
          <p:spPr>
            <a:xfrm>
              <a:off x="12192000" y="3503613"/>
              <a:ext cx="6096000" cy="1754326"/>
            </a:xfrm>
            <a:prstGeom prst="rect">
              <a:avLst/>
            </a:prstGeom>
            <a:solidFill>
              <a:schemeClr val="bg1"/>
            </a:solidFill>
          </p:spPr>
          <p:txBody>
            <a:bodyPr>
              <a:spAutoFit/>
            </a:bodyPr>
            <a:lstStyle/>
            <a:p>
              <a:r>
                <a:rPr lang="en-US" sz="1200" dirty="0" err="1">
                  <a:solidFill>
                    <a:srgbClr val="D4D4D4"/>
                  </a:solidFill>
                  <a:latin typeface="Consolas" panose="020B0609020204030204" pitchFamily="49" charset="0"/>
                </a:rPr>
                <a:t>clean_gun_violence_data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gun_violence_data.loc</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'date’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city_or_county</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'state'</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n_killed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n_injured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incident_characteristics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'latitude’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'longitude’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participant_age_group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participant_gender</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participant_relationship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participant_status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'There</a:t>
              </a:r>
              <a:r>
                <a:rPr lang="en-US" sz="1200" dirty="0">
                  <a:solidFill>
                    <a:srgbClr val="CE9178"/>
                  </a:solidFill>
                  <a:latin typeface="Consolas" panose="020B0609020204030204" pitchFamily="49" charset="0"/>
                </a:rPr>
                <a:t> are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columns but we</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ll take only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clean_gun_violence_data.columns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of them'</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Rectangle 2">
              <a:extLst>
                <a:ext uri="{FF2B5EF4-FFF2-40B4-BE49-F238E27FC236}">
                  <a16:creationId xmlns:a16="http://schemas.microsoft.com/office/drawing/2014/main" id="{E7878884-319C-4670-BA55-BE4C74F56C2D}"/>
                </a:ext>
              </a:extLst>
            </p:cNvPr>
            <p:cNvSpPr>
              <a:spLocks noChangeArrowheads="1"/>
            </p:cNvSpPr>
            <p:nvPr/>
          </p:nvSpPr>
          <p:spPr bwMode="auto">
            <a:xfrm>
              <a:off x="12293083" y="5404006"/>
              <a:ext cx="8065927"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There are 29 columns but we'll take only 14 of them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782EA70-1105-4193-8CFD-80913E979ADD}"/>
                </a:ext>
              </a:extLst>
            </p:cNvPr>
            <p:cNvSpPr/>
            <p:nvPr/>
          </p:nvSpPr>
          <p:spPr>
            <a:xfrm>
              <a:off x="12192000"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Too many columns that we are not going to use</a:t>
              </a:r>
            </a:p>
          </p:txBody>
        </p:sp>
      </p:grpSp>
      <p:grpSp>
        <p:nvGrpSpPr>
          <p:cNvPr id="21" name="Group 20">
            <a:extLst>
              <a:ext uri="{FF2B5EF4-FFF2-40B4-BE49-F238E27FC236}">
                <a16:creationId xmlns:a16="http://schemas.microsoft.com/office/drawing/2014/main" id="{38681D32-E420-4802-B600-B4FF73B1B2FF}"/>
              </a:ext>
            </a:extLst>
          </p:cNvPr>
          <p:cNvGrpSpPr/>
          <p:nvPr/>
        </p:nvGrpSpPr>
        <p:grpSpPr>
          <a:xfrm>
            <a:off x="398106" y="2998241"/>
            <a:ext cx="7504330" cy="2135671"/>
            <a:chOff x="12192000" y="2998240"/>
            <a:chExt cx="7504330" cy="2135671"/>
          </a:xfrm>
        </p:grpSpPr>
        <p:sp>
          <p:nvSpPr>
            <p:cNvPr id="29" name="Rectangle 28">
              <a:extLst>
                <a:ext uri="{FF2B5EF4-FFF2-40B4-BE49-F238E27FC236}">
                  <a16:creationId xmlns:a16="http://schemas.microsoft.com/office/drawing/2014/main" id="{70D83DF8-D8BD-49F2-9067-0CB9A8B53D29}"/>
                </a:ext>
              </a:extLst>
            </p:cNvPr>
            <p:cNvSpPr/>
            <p:nvPr/>
          </p:nvSpPr>
          <p:spPr>
            <a:xfrm>
              <a:off x="12192000"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in participant-related columns</a:t>
              </a:r>
            </a:p>
          </p:txBody>
        </p:sp>
        <p:sp>
          <p:nvSpPr>
            <p:cNvPr id="17" name="Rectangle 4">
              <a:extLst>
                <a:ext uri="{FF2B5EF4-FFF2-40B4-BE49-F238E27FC236}">
                  <a16:creationId xmlns:a16="http://schemas.microsoft.com/office/drawing/2014/main" id="{B6E94B18-8784-4113-B48A-E434BF820335}"/>
                </a:ext>
              </a:extLst>
            </p:cNvPr>
            <p:cNvSpPr>
              <a:spLocks noChangeArrowheads="1"/>
            </p:cNvSpPr>
            <p:nvPr/>
          </p:nvSpPr>
          <p:spPr bwMode="auto">
            <a:xfrm>
              <a:off x="12287250" y="4691482"/>
              <a:ext cx="7409080" cy="44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"0::Female||1::Male||2::Male||3::Male" and its type is &lt;class 'str’&gt;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{0: 'Female', 1: 'Male', 2: 'Male', 3: 'Male'} and its type is &lt;class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4E985182-5810-41B0-B093-1365A2B6A2DB}"/>
                </a:ext>
              </a:extLst>
            </p:cNvPr>
            <p:cNvSpPr/>
            <p:nvPr/>
          </p:nvSpPr>
          <p:spPr>
            <a:xfrm>
              <a:off x="12192000" y="3503613"/>
              <a:ext cx="6484777" cy="1015663"/>
            </a:xfrm>
            <a:prstGeom prst="rect">
              <a:avLst/>
            </a:prstGeom>
            <a:solidFill>
              <a:schemeClr val="bg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shared</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clean_gun_violence_data.loc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'Participant Gender'</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shared.split_value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grpSp>
      <p:grpSp>
        <p:nvGrpSpPr>
          <p:cNvPr id="36" name="Group 35">
            <a:extLst>
              <a:ext uri="{FF2B5EF4-FFF2-40B4-BE49-F238E27FC236}">
                <a16:creationId xmlns:a16="http://schemas.microsoft.com/office/drawing/2014/main" id="{2683605C-F0D3-40C3-9F73-47789D4FE14C}"/>
              </a:ext>
            </a:extLst>
          </p:cNvPr>
          <p:cNvGrpSpPr/>
          <p:nvPr/>
        </p:nvGrpSpPr>
        <p:grpSpPr>
          <a:xfrm>
            <a:off x="297022" y="2998241"/>
            <a:ext cx="10925079" cy="3039766"/>
            <a:chOff x="12296871" y="2998240"/>
            <a:chExt cx="10925079" cy="3039766"/>
          </a:xfrm>
        </p:grpSpPr>
        <p:sp>
          <p:nvSpPr>
            <p:cNvPr id="31" name="Rectangle 30">
              <a:extLst>
                <a:ext uri="{FF2B5EF4-FFF2-40B4-BE49-F238E27FC236}">
                  <a16:creationId xmlns:a16="http://schemas.microsoft.com/office/drawing/2014/main" id="{08FD48EC-5993-41B3-B5CB-A69CF47D0424}"/>
                </a:ext>
              </a:extLst>
            </p:cNvPr>
            <p:cNvSpPr/>
            <p:nvPr/>
          </p:nvSpPr>
          <p:spPr>
            <a:xfrm>
              <a:off x="12296871"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for incident characteristics</a:t>
              </a:r>
            </a:p>
          </p:txBody>
        </p:sp>
        <p:sp>
          <p:nvSpPr>
            <p:cNvPr id="34" name="Rectangle 33">
              <a:extLst>
                <a:ext uri="{FF2B5EF4-FFF2-40B4-BE49-F238E27FC236}">
                  <a16:creationId xmlns:a16="http://schemas.microsoft.com/office/drawing/2014/main" id="{AF2E2A62-1748-42D1-9875-8682503DCFBE}"/>
                </a:ext>
              </a:extLst>
            </p:cNvPr>
            <p:cNvSpPr/>
            <p:nvPr/>
          </p:nvSpPr>
          <p:spPr>
            <a:xfrm>
              <a:off x="12296871" y="3503613"/>
              <a:ext cx="6484776" cy="1569660"/>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clean_data.copy</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].apply(</a:t>
              </a:r>
              <a:r>
                <a:rPr lang="en-US" sz="1200" dirty="0">
                  <a:solidFill>
                    <a:srgbClr val="569CD6"/>
                  </a:solidFill>
                  <a:latin typeface="Consolas" panose="020B0609020204030204" pitchFamily="49" charset="0"/>
                </a:rPr>
                <a:t>lambda</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x</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x.split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)).difference(</a:t>
              </a:r>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35" name="Rectangle 5">
              <a:extLst>
                <a:ext uri="{FF2B5EF4-FFF2-40B4-BE49-F238E27FC236}">
                  <a16:creationId xmlns:a16="http://schemas.microsoft.com/office/drawing/2014/main" id="{8BA1A3F6-997F-4DA5-83A6-AAB32D7AC828}"/>
                </a:ext>
              </a:extLst>
            </p:cNvPr>
            <p:cNvSpPr>
              <a:spLocks noChangeArrowheads="1"/>
            </p:cNvSpPr>
            <p:nvPr/>
          </p:nvSpPr>
          <p:spPr bwMode="auto">
            <a:xfrm>
              <a:off x="12382500" y="5133912"/>
              <a:ext cx="10839450" cy="904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"Shot - Dead (murder, accidental, suicide)||Mass Shooting (4+ victims injured or killed excluding the subject/suspect/perpetrator, one location)||Domestic Violence" and its type is &lt;class 'str’&gt;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{'Domestic Violence', 'Shot - Dead (murder, accidental, suicide)', 'Mass Shooting (4+ victims injured or killed excluding the subject/suspect/perpetrator, one location)'} and its type is &lt;class 'set'&gt;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0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85185E-6 L 0.29974 0.00185 " pathEditMode="relative" rAng="0" ptsTypes="AA">
                                      <p:cBhvr>
                                        <p:cTn id="38" dur="750" fill="hold"/>
                                        <p:tgtEl>
                                          <p:spTgt spid="7"/>
                                        </p:tgtEl>
                                        <p:attrNameLst>
                                          <p:attrName>ppt_x</p:attrName>
                                          <p:attrName>ppt_y</p:attrName>
                                        </p:attrNameLst>
                                      </p:cBhvr>
                                      <p:rCtr x="14987" y="93"/>
                                    </p:animMotion>
                                  </p:childTnLst>
                                </p:cTn>
                              </p:par>
                              <p:par>
                                <p:cTn id="39" presetID="2" presetClass="exit" presetSubtype="8" fill="hold"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0-ppt_w/2"/>
                                          </p:val>
                                        </p:tav>
                                      </p:tavLst>
                                    </p:anim>
                                    <p:anim calcmode="lin" valueType="num">
                                      <p:cBhvr additive="base">
                                        <p:cTn id="41" dur="500"/>
                                        <p:tgtEl>
                                          <p:spTgt spid="14"/>
                                        </p:tgtEl>
                                        <p:attrNameLst>
                                          <p:attrName>ppt_y</p:attrName>
                                        </p:attrNameLst>
                                      </p:cBhvr>
                                      <p:tavLst>
                                        <p:tav tm="0">
                                          <p:val>
                                            <p:strVal val="ppt_y"/>
                                          </p:val>
                                        </p:tav>
                                        <p:tav tm="100000">
                                          <p:val>
                                            <p:strVal val="ppt_y"/>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29974 0.00185 L 0.60052 0.00185 " pathEditMode="fixed" rAng="0" ptsTypes="AA">
                                      <p:cBhvr>
                                        <p:cTn id="50" dur="750" fill="hold"/>
                                        <p:tgtEl>
                                          <p:spTgt spid="7"/>
                                        </p:tgtEl>
                                        <p:attrNameLst>
                                          <p:attrName>ppt_x</p:attrName>
                                          <p:attrName>ppt_y</p:attrName>
                                        </p:attrNameLst>
                                      </p:cBhvr>
                                      <p:rCtr x="15039" y="0"/>
                                    </p:animMotion>
                                  </p:childTnLst>
                                </p:cTn>
                              </p:par>
                              <p:par>
                                <p:cTn id="51" presetID="2" presetClass="exit" presetSubtype="8" fill="hold" nodeType="withEffect">
                                  <p:stCondLst>
                                    <p:cond delay="0"/>
                                  </p:stCondLst>
                                  <p:childTnLst>
                                    <p:anim calcmode="lin" valueType="num">
                                      <p:cBhvr additive="base">
                                        <p:cTn id="52" dur="500"/>
                                        <p:tgtEl>
                                          <p:spTgt spid="15"/>
                                        </p:tgtEl>
                                        <p:attrNameLst>
                                          <p:attrName>ppt_x</p:attrName>
                                        </p:attrNameLst>
                                      </p:cBhvr>
                                      <p:tavLst>
                                        <p:tav tm="0">
                                          <p:val>
                                            <p:strVal val="ppt_x"/>
                                          </p:val>
                                        </p:tav>
                                        <p:tav tm="100000">
                                          <p:val>
                                            <p:strVal val="0-ppt_w/2"/>
                                          </p:val>
                                        </p:tav>
                                      </p:tavLst>
                                    </p:anim>
                                    <p:anim calcmode="lin" valueType="num">
                                      <p:cBhvr additive="base">
                                        <p:cTn id="53" dur="500"/>
                                        <p:tgtEl>
                                          <p:spTgt spid="15"/>
                                        </p:tgtEl>
                                        <p:attrNameLst>
                                          <p:attrName>ppt_y</p:attrName>
                                        </p:attrNameLst>
                                      </p:cBhvr>
                                      <p:tavLst>
                                        <p:tav tm="0">
                                          <p:val>
                                            <p:strVal val="ppt_y"/>
                                          </p:val>
                                        </p:tav>
                                        <p:tav tm="100000">
                                          <p:val>
                                            <p:strVal val="ppt_y"/>
                                          </p:val>
                                        </p:tav>
                                      </p:tavLst>
                                    </p:anim>
                                    <p:set>
                                      <p:cBhvr>
                                        <p:cTn id="54" dur="1" fill="hold">
                                          <p:stCondLst>
                                            <p:cond delay="499"/>
                                          </p:stCondLst>
                                        </p:cTn>
                                        <p:tgtEl>
                                          <p:spTgt spid="15"/>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60052 0.00185 L 0.90052 0.00185 " pathEditMode="relative" rAng="0" ptsTypes="AA">
                                      <p:cBhvr>
                                        <p:cTn id="62" dur="750" fill="hold"/>
                                        <p:tgtEl>
                                          <p:spTgt spid="7"/>
                                        </p:tgtEl>
                                        <p:attrNameLst>
                                          <p:attrName>ppt_x</p:attrName>
                                          <p:attrName>ppt_y</p:attrName>
                                        </p:attrNameLst>
                                      </p:cBhvr>
                                      <p:rCtr x="14961" y="162"/>
                                    </p:animMotion>
                                  </p:childTnLst>
                                </p:cTn>
                              </p:par>
                              <p:par>
                                <p:cTn id="63" presetID="2" presetClass="exit" presetSubtype="8" fill="hold" nodeType="withEffect">
                                  <p:stCondLst>
                                    <p:cond delay="0"/>
                                  </p:stCondLst>
                                  <p:childTnLst>
                                    <p:anim calcmode="lin" valueType="num">
                                      <p:cBhvr additive="base">
                                        <p:cTn id="64" dur="500"/>
                                        <p:tgtEl>
                                          <p:spTgt spid="21"/>
                                        </p:tgtEl>
                                        <p:attrNameLst>
                                          <p:attrName>ppt_x</p:attrName>
                                        </p:attrNameLst>
                                      </p:cBhvr>
                                      <p:tavLst>
                                        <p:tav tm="0">
                                          <p:val>
                                            <p:strVal val="ppt_x"/>
                                          </p:val>
                                        </p:tav>
                                        <p:tav tm="100000">
                                          <p:val>
                                            <p:strVal val="0-ppt_w/2"/>
                                          </p:val>
                                        </p:tav>
                                      </p:tavLst>
                                    </p:anim>
                                    <p:anim calcmode="lin" valueType="num">
                                      <p:cBhvr additive="base">
                                        <p:cTn id="65" dur="500"/>
                                        <p:tgtEl>
                                          <p:spTgt spid="21"/>
                                        </p:tgtEl>
                                        <p:attrNameLst>
                                          <p:attrName>ppt_y</p:attrName>
                                        </p:attrNameLst>
                                      </p:cBhvr>
                                      <p:tavLst>
                                        <p:tav tm="0">
                                          <p:val>
                                            <p:strVal val="ppt_y"/>
                                          </p:val>
                                        </p:tav>
                                        <p:tav tm="100000">
                                          <p:val>
                                            <p:strVal val="ppt_y"/>
                                          </p:val>
                                        </p:tav>
                                      </p:tavLst>
                                    </p:anim>
                                    <p:set>
                                      <p:cBhvr>
                                        <p:cTn id="66" dur="1" fill="hold">
                                          <p:stCondLst>
                                            <p:cond delay="499"/>
                                          </p:stCondLst>
                                        </p:cTn>
                                        <p:tgtEl>
                                          <p:spTgt spid="21"/>
                                        </p:tgtEl>
                                        <p:attrNameLst>
                                          <p:attrName>style.visibility</p:attrName>
                                        </p:attrNameLst>
                                      </p:cBhvr>
                                      <p:to>
                                        <p:strVal val="hidden"/>
                                      </p:to>
                                    </p:set>
                                  </p:childTnLst>
                                </p:cTn>
                              </p:par>
                              <p:par>
                                <p:cTn id="67" presetID="2" presetClass="entr" presetSubtype="2"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ELSE DO WE HAVE?</a:t>
            </a:r>
          </a:p>
        </p:txBody>
      </p:sp>
      <p:grpSp>
        <p:nvGrpSpPr>
          <p:cNvPr id="19" name="Group 18">
            <a:extLst>
              <a:ext uri="{FF2B5EF4-FFF2-40B4-BE49-F238E27FC236}">
                <a16:creationId xmlns:a16="http://schemas.microsoft.com/office/drawing/2014/main" id="{BBA6F053-3E3A-4F10-972B-6279F3F2319B}"/>
              </a:ext>
            </a:extLst>
          </p:cNvPr>
          <p:cNvGrpSpPr/>
          <p:nvPr/>
        </p:nvGrpSpPr>
        <p:grpSpPr>
          <a:xfrm>
            <a:off x="398105" y="807067"/>
            <a:ext cx="9698395" cy="5276411"/>
            <a:chOff x="398105" y="807067"/>
            <a:chExt cx="9698395" cy="5276411"/>
          </a:xfrm>
        </p:grpSpPr>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5" y="807067"/>
              <a:ext cx="5774095" cy="606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Census data can be loaded on the fly like this</a:t>
              </a:r>
            </a:p>
          </p:txBody>
        </p:sp>
        <p:sp>
          <p:nvSpPr>
            <p:cNvPr id="3" name="Rectangle 2">
              <a:extLst>
                <a:ext uri="{FF2B5EF4-FFF2-40B4-BE49-F238E27FC236}">
                  <a16:creationId xmlns:a16="http://schemas.microsoft.com/office/drawing/2014/main" id="{E4D45B34-C8B5-4538-AAC1-01C26EA48260}"/>
                </a:ext>
              </a:extLst>
            </p:cNvPr>
            <p:cNvSpPr/>
            <p:nvPr/>
          </p:nvSpPr>
          <p:spPr>
            <a:xfrm>
              <a:off x="398105" y="1489821"/>
              <a:ext cx="9698395" cy="3231654"/>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url</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"https://api.census.gov/data/"</a:t>
              </a:r>
              <a:endParaRPr lang="en-US" sz="1200" dirty="0">
                <a:solidFill>
                  <a:srgbClr val="D4D4D4"/>
                </a:solidFill>
                <a:latin typeface="Consolas" panose="020B0609020204030204" pitchFamily="49" charset="0"/>
              </a:endParaRPr>
            </a:p>
            <a:p>
              <a:r>
                <a:rPr lang="en-US" sz="1200" dirty="0" err="1">
                  <a:solidFill>
                    <a:srgbClr val="D4D4D4"/>
                  </a:solidFill>
                  <a:latin typeface="Consolas" panose="020B0609020204030204" pitchFamily="49" charset="0"/>
                </a:rPr>
                <a:t>api_key</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“SECRET"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years = [</a:t>
              </a:r>
              <a:r>
                <a:rPr lang="en-US" sz="1200" dirty="0">
                  <a:solidFill>
                    <a:srgbClr val="B5CEA8"/>
                  </a:solidFill>
                  <a:latin typeface="Consolas" panose="020B0609020204030204" pitchFamily="49" charset="0"/>
                </a:rPr>
                <a:t>2013</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2014</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2015</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2016</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2017</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a:t>
              </a:r>
              <a:r>
                <a:rPr lang="en-US" sz="1200" dirty="0" err="1">
                  <a:solidFill>
                    <a:srgbClr val="6A9955"/>
                  </a:solidFill>
                  <a:latin typeface="Consolas" panose="020B0609020204030204" pitchFamily="49" charset="0"/>
                </a:rPr>
                <a:t>natstprc</a:t>
              </a:r>
              <a:r>
                <a:rPr lang="en-US" sz="1200" dirty="0">
                  <a:solidFill>
                    <a:srgbClr val="6A9955"/>
                  </a:solidFill>
                  <a:latin typeface="Consolas" panose="020B0609020204030204" pitchFamily="49" charset="0"/>
                </a:rPr>
                <a:t>=2013-2014 population=2015-2017</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datasets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natstprc</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natstprc</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"population"</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#STNAME=2013-2014 GEONAME=2015-2017</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states = [</a:t>
              </a:r>
              <a:r>
                <a:rPr lang="en-US" sz="1200" dirty="0">
                  <a:solidFill>
                    <a:srgbClr val="CE9178"/>
                  </a:solidFill>
                  <a:latin typeface="Consolas" panose="020B0609020204030204" pitchFamily="49" charset="0"/>
                </a:rPr>
                <a:t>"STNAME"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"GEONAME"</a:t>
              </a:r>
              <a:r>
                <a:rPr lang="en-US" sz="1200" dirty="0">
                  <a:solidFill>
                    <a:srgbClr val="D4D4D4"/>
                  </a:solidFill>
                  <a:latin typeface="Consolas" panose="020B0609020204030204" pitchFamily="49" charset="0"/>
                </a:rPr>
                <a:t>]</a:t>
              </a:r>
            </a:p>
            <a:p>
              <a:r>
                <a:rPr lang="en-US" sz="1200" dirty="0">
                  <a:solidFill>
                    <a:srgbClr val="6A9955"/>
                  </a:solidFill>
                  <a:latin typeface="Consolas" panose="020B0609020204030204" pitchFamily="49" charset="0"/>
                </a:rPr>
                <a:t>#2013:6, 2014:7, 2015:8, 2016:9, 2017:10</a:t>
              </a:r>
              <a:endParaRPr lang="en-US" sz="1200" dirty="0">
                <a:solidFill>
                  <a:srgbClr val="D4D4D4"/>
                </a:solidFill>
                <a:latin typeface="Consolas" panose="020B0609020204030204" pitchFamily="49" charset="0"/>
              </a:endParaRPr>
            </a:p>
            <a:p>
              <a:r>
                <a:rPr lang="en-US" sz="1200" dirty="0" err="1">
                  <a:solidFill>
                    <a:srgbClr val="D4D4D4"/>
                  </a:solidFill>
                  <a:latin typeface="Consolas" panose="020B0609020204030204" pitchFamily="49" charset="0"/>
                </a:rPr>
                <a:t>date_codes</a:t>
              </a:r>
              <a:r>
                <a:rPr lang="en-US" sz="1200" dirty="0">
                  <a:solidFill>
                    <a:srgbClr val="D4D4D4"/>
                  </a:solidFill>
                  <a:latin typeface="Consolas" panose="020B0609020204030204" pitchFamily="49" charset="0"/>
                </a:rPr>
                <a:t> = [</a:t>
              </a:r>
              <a:r>
                <a:rPr lang="en-US" sz="1200" dirty="0">
                  <a:solidFill>
                    <a:srgbClr val="B5CEA8"/>
                  </a:solidFill>
                  <a:latin typeface="Consolas" panose="020B0609020204030204" pitchFamily="49" charset="0"/>
                </a:rPr>
                <a:t>6</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7</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8</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9</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query_url</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"https://api.census.gov/data/</a:t>
              </a:r>
              <a:r>
                <a:rPr lang="en-US" sz="1200" dirty="0">
                  <a:solidFill>
                    <a:srgbClr val="569CD6"/>
                  </a:solidFill>
                  <a:latin typeface="Consolas" panose="020B0609020204030204" pitchFamily="49" charset="0"/>
                </a:rPr>
                <a:t>{year}</a:t>
              </a:r>
              <a:r>
                <a:rPr lang="en-US" sz="1200" dirty="0">
                  <a:solidFill>
                    <a:srgbClr val="CE9178"/>
                  </a:solidFill>
                  <a:latin typeface="Consolas" panose="020B0609020204030204" pitchFamily="49" charset="0"/>
                </a:rPr>
                <a:t>/pep/</a:t>
              </a:r>
              <a:r>
                <a:rPr lang="en-US" sz="1200" dirty="0">
                  <a:solidFill>
                    <a:srgbClr val="569CD6"/>
                  </a:solidFill>
                  <a:latin typeface="Consolas" panose="020B0609020204030204" pitchFamily="49" charset="0"/>
                </a:rPr>
                <a:t>{dataset}</a:t>
              </a:r>
              <a:r>
                <a:rPr lang="en-US" sz="1200" dirty="0">
                  <a:solidFill>
                    <a:srgbClr val="CE9178"/>
                  </a:solidFill>
                  <a:latin typeface="Consolas" panose="020B0609020204030204" pitchFamily="49" charset="0"/>
                </a:rPr>
                <a:t>?get=</a:t>
              </a:r>
              <a:r>
                <a:rPr lang="en-US" sz="1200" dirty="0">
                  <a:solidFill>
                    <a:srgbClr val="569CD6"/>
                  </a:solidFill>
                  <a:latin typeface="Consolas" panose="020B0609020204030204" pitchFamily="49" charset="0"/>
                </a:rPr>
                <a:t>{state}</a:t>
              </a:r>
              <a:r>
                <a:rPr lang="en-US" sz="1200" dirty="0">
                  <a:solidFill>
                    <a:srgbClr val="CE9178"/>
                  </a:solidFill>
                  <a:latin typeface="Consolas" panose="020B0609020204030204" pitchFamily="49" charset="0"/>
                </a:rPr>
                <a:t>,POP&amp;DATE=</a:t>
              </a:r>
              <a:r>
                <a:rPr lang="en-US" sz="1200" dirty="0">
                  <a:solidFill>
                    <a:srgbClr val="569CD6"/>
                  </a:solidFill>
                  <a:latin typeface="Consolas" panose="020B0609020204030204" pitchFamily="49" charset="0"/>
                </a:rPr>
                <a:t>{</a:t>
              </a:r>
              <a:r>
                <a:rPr lang="en-US" sz="1200" dirty="0" err="1">
                  <a:solidFill>
                    <a:srgbClr val="569CD6"/>
                  </a:solidFill>
                  <a:latin typeface="Consolas" panose="020B0609020204030204" pitchFamily="49" charset="0"/>
                </a:rPr>
                <a:t>date_code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&amp;for=state:*&amp;key="</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response = []</a:t>
              </a:r>
            </a:p>
            <a:p>
              <a:br>
                <a:rPr lang="en-US" sz="1200" dirty="0">
                  <a:solidFill>
                    <a:srgbClr val="D4D4D4"/>
                  </a:solidFill>
                  <a:latin typeface="Consolas" panose="020B0609020204030204" pitchFamily="49" charset="0"/>
                </a:rPr>
              </a:br>
              <a:r>
                <a:rPr lang="en-US" sz="1200" dirty="0">
                  <a:solidFill>
                    <a:srgbClr val="C586C0"/>
                  </a:solidFill>
                  <a:latin typeface="Consolas" panose="020B0609020204030204" pitchFamily="49" charset="0"/>
                </a:rPr>
                <a:t>for</a:t>
              </a:r>
              <a:r>
                <a:rPr lang="en-US" sz="1200" dirty="0">
                  <a:solidFill>
                    <a:srgbClr val="D4D4D4"/>
                  </a:solidFill>
                  <a:latin typeface="Consolas" panose="020B0609020204030204" pitchFamily="49" charset="0"/>
                </a:rPr>
                <a:t> year, dataset, state, </a:t>
              </a:r>
              <a:r>
                <a:rPr lang="en-US" sz="1200" dirty="0" err="1">
                  <a:solidFill>
                    <a:srgbClr val="D4D4D4"/>
                  </a:solidFill>
                  <a:latin typeface="Consolas" panose="020B0609020204030204" pitchFamily="49" charset="0"/>
                </a:rPr>
                <a:t>date_code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zip</a:t>
              </a:r>
              <a:r>
                <a:rPr lang="en-US" sz="1200" dirty="0">
                  <a:solidFill>
                    <a:srgbClr val="D4D4D4"/>
                  </a:solidFill>
                  <a:latin typeface="Consolas" panose="020B0609020204030204" pitchFamily="49" charset="0"/>
                </a:rPr>
                <a:t>(years, datasets, states, </a:t>
              </a:r>
              <a:r>
                <a:rPr lang="en-US" sz="1200" dirty="0" err="1">
                  <a:solidFill>
                    <a:srgbClr val="D4D4D4"/>
                  </a:solidFill>
                  <a:latin typeface="Consolas" panose="020B0609020204030204" pitchFamily="49" charset="0"/>
                </a:rPr>
                <a:t>date_codes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query_url.format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year</a:t>
              </a:r>
              <a:r>
                <a:rPr lang="en-US" sz="1200" dirty="0">
                  <a:solidFill>
                    <a:srgbClr val="D4D4D4"/>
                  </a:solidFill>
                  <a:latin typeface="Consolas" panose="020B0609020204030204" pitchFamily="49" charset="0"/>
                </a:rPr>
                <a:t>=year, </a:t>
              </a:r>
              <a:r>
                <a:rPr lang="en-US" sz="1200" dirty="0">
                  <a:solidFill>
                    <a:srgbClr val="9CDCFE"/>
                  </a:solidFill>
                  <a:latin typeface="Consolas" panose="020B0609020204030204" pitchFamily="49" charset="0"/>
                </a:rPr>
                <a:t>dataset</a:t>
              </a:r>
              <a:r>
                <a:rPr lang="en-US" sz="1200" dirty="0">
                  <a:solidFill>
                    <a:srgbClr val="D4D4D4"/>
                  </a:solidFill>
                  <a:latin typeface="Consolas" panose="020B0609020204030204" pitchFamily="49" charset="0"/>
                </a:rPr>
                <a:t>=dataset, </a:t>
              </a:r>
              <a:r>
                <a:rPr lang="en-US" sz="1200" dirty="0">
                  <a:solidFill>
                    <a:srgbClr val="9CDCFE"/>
                  </a:solidFill>
                  <a:latin typeface="Consolas" panose="020B0609020204030204" pitchFamily="49" charset="0"/>
                </a:rPr>
                <a:t>state</a:t>
              </a:r>
              <a:r>
                <a:rPr lang="en-US" sz="1200" dirty="0">
                  <a:solidFill>
                    <a:srgbClr val="D4D4D4"/>
                  </a:solidFill>
                  <a:latin typeface="Consolas" panose="020B0609020204030204" pitchFamily="49" charset="0"/>
                </a:rPr>
                <a:t>=state, </a:t>
              </a:r>
              <a:r>
                <a:rPr lang="en-US" sz="1200" dirty="0" err="1">
                  <a:solidFill>
                    <a:srgbClr val="9CDCFE"/>
                  </a:solidFill>
                  <a:latin typeface="Consolas" panose="020B0609020204030204" pitchFamily="49" charset="0"/>
                </a:rPr>
                <a:t>date_code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date_code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api_key</a:t>
              </a:r>
              <a:endParaRPr lang="en-US" sz="1200" dirty="0">
                <a:solidFill>
                  <a:srgbClr val="D4D4D4"/>
                </a:solidFill>
                <a:latin typeface="Consolas" panose="020B0609020204030204" pitchFamily="49" charset="0"/>
              </a:endParaRPr>
            </a:p>
            <a:p>
              <a:r>
                <a:rPr lang="en-US" sz="1200" dirty="0">
                  <a:solidFill>
                    <a:srgbClr val="DCDCAA"/>
                  </a:solidFill>
                  <a:latin typeface="Consolas" panose="020B0609020204030204" pitchFamily="49" charset="0"/>
                </a:rPr>
                <a:t>	print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D4D4D4"/>
                  </a:solidFill>
                  <a:latin typeface="Consolas" panose="020B0609020204030204" pitchFamily="49" charset="0"/>
                </a:rPr>
                <a:t>response.append</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requests.get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year_url</a:t>
              </a:r>
              <a:r>
                <a:rPr lang="en-US" sz="1200" dirty="0">
                  <a:solidFill>
                    <a:srgbClr val="D4D4D4"/>
                  </a:solidFill>
                  <a:latin typeface="Consolas" panose="020B0609020204030204" pitchFamily="49" charset="0"/>
                </a:rPr>
                <a:t>).json())</a:t>
              </a:r>
              <a:endParaRPr lang="en-US" sz="1200" b="0" dirty="0">
                <a:solidFill>
                  <a:srgbClr val="D4D4D4"/>
                </a:solidFill>
                <a:effectLst/>
                <a:latin typeface="Consolas" panose="020B0609020204030204" pitchFamily="49" charset="0"/>
              </a:endParaRPr>
            </a:p>
          </p:txBody>
        </p:sp>
        <p:sp>
          <p:nvSpPr>
            <p:cNvPr id="16" name="Rectangle 2">
              <a:extLst>
                <a:ext uri="{FF2B5EF4-FFF2-40B4-BE49-F238E27FC236}">
                  <a16:creationId xmlns:a16="http://schemas.microsoft.com/office/drawing/2014/main" id="{0FC1E807-AFFE-4B9D-9A12-CEBBE963CDA0}"/>
                </a:ext>
              </a:extLst>
            </p:cNvPr>
            <p:cNvSpPr>
              <a:spLocks noChangeArrowheads="1"/>
            </p:cNvSpPr>
            <p:nvPr/>
          </p:nvSpPr>
          <p:spPr bwMode="auto">
            <a:xfrm>
              <a:off x="398105" y="4948552"/>
              <a:ext cx="7255191" cy="1134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4"/>
                </a:rPr>
                <a:t>https://api.census.gov/data/2013/pep/natstprc?get=STNAME,POP&amp;DATE=6&amp;for=state:*&amp;key=</a:t>
              </a: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rPr>
                <a:t>SECRET</a:t>
              </a:r>
            </a:p>
            <a:p>
              <a:pPr lvl="0" defTabSz="914400" eaLnBrk="0" fontAlgn="base" hangingPunct="0">
                <a:lnSpc>
                  <a:spcPct val="150000"/>
                </a:lnSpc>
                <a:spcBef>
                  <a:spcPct val="0"/>
                </a:spcBef>
                <a:spcAft>
                  <a:spcPct val="0"/>
                </a:spcAft>
              </a:pPr>
              <a:r>
                <a:rPr kumimoji="0" lang="en-US" altLang="en-US" sz="1000" b="0" i="0" u="none"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5"/>
                </a:rPr>
                <a:t>https://api.census.gov/data/2014/pep/natstprc?get=STNAME,POP&amp;DATE=7&amp;for=state:*&amp;key=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endPar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endParaRP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23527C"/>
                  </a:solidFill>
                  <a:effectLst/>
                  <a:latin typeface="Courier New" panose="02070309020205020404" pitchFamily="49" charset="0"/>
                  <a:cs typeface="Courier New" panose="02070309020205020404" pitchFamily="49" charset="0"/>
                  <a:hlinkClick r:id="rId6"/>
                </a:rPr>
                <a:t>https://api.census.gov/data/2015/pep/population?get=GEONAME,POP&amp;DATE=8&amp;for=state:*&amp;key=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endParaRPr kumimoji="0" lang="en-US" altLang="en-US" sz="1000" b="0" i="0" u="sng" strike="noStrike" cap="none" normalizeH="0" baseline="0" dirty="0">
                <a:ln>
                  <a:noFill/>
                </a:ln>
                <a:solidFill>
                  <a:srgbClr val="23527C"/>
                </a:solidFill>
                <a:effectLst/>
                <a:latin typeface="Courier New" panose="02070309020205020404" pitchFamily="49" charset="0"/>
                <a:cs typeface="Courier New" panose="02070309020205020404" pitchFamily="49" charset="0"/>
              </a:endParaRP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7"/>
                </a:rPr>
                <a:t>https://api.census.gov/data/2016/pep/population?get=GEONAME,POP&amp;DATE=9&amp;for=state:*&amp;key=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r>
                <a:rPr kumimoji="0" lang="en-US" altLang="en-US" sz="10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defTabSz="914400" eaLnBrk="0" fontAlgn="base" hangingPunct="0">
                <a:lnSpc>
                  <a:spcPct val="150000"/>
                </a:lnSpc>
                <a:spcBef>
                  <a:spcPct val="0"/>
                </a:spcBef>
                <a:spcAft>
                  <a:spcPct val="0"/>
                </a:spcAft>
              </a:pPr>
              <a:r>
                <a:rPr kumimoji="0" lang="en-US" altLang="en-US" sz="1000" b="0" i="0" u="sng" strike="noStrike" cap="none" normalizeH="0" baseline="0" dirty="0">
                  <a:ln>
                    <a:noFill/>
                  </a:ln>
                  <a:solidFill>
                    <a:srgbClr val="337AB7"/>
                  </a:solidFill>
                  <a:effectLst/>
                  <a:latin typeface="Courier New" panose="02070309020205020404" pitchFamily="49" charset="0"/>
                  <a:cs typeface="Courier New" panose="02070309020205020404" pitchFamily="49" charset="0"/>
                  <a:hlinkClick r:id="rId8"/>
                </a:rPr>
                <a:t>https://api.census.gov/data/2017/pep/population?get=GEONAME,POP&amp;DATE=10&amp;for=state:*&amp;key=</a:t>
              </a:r>
              <a:r>
                <a:rPr lang="en-US" altLang="en-US" sz="1000" u="sng" dirty="0">
                  <a:solidFill>
                    <a:srgbClr val="337AB7"/>
                  </a:solidFill>
                  <a:latin typeface="Courier New" panose="02070309020205020404" pitchFamily="49" charset="0"/>
                  <a:cs typeface="Courier New" panose="02070309020205020404" pitchFamily="49" charset="0"/>
                </a:rPr>
                <a:t>SECRET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4" name="Group 23">
            <a:extLst>
              <a:ext uri="{FF2B5EF4-FFF2-40B4-BE49-F238E27FC236}">
                <a16:creationId xmlns:a16="http://schemas.microsoft.com/office/drawing/2014/main" id="{F6E942C5-935E-4400-86FD-664C9AA292A7}"/>
              </a:ext>
            </a:extLst>
          </p:cNvPr>
          <p:cNvGrpSpPr/>
          <p:nvPr/>
        </p:nvGrpSpPr>
        <p:grpSpPr>
          <a:xfrm>
            <a:off x="398105" y="795356"/>
            <a:ext cx="9622196" cy="5664329"/>
            <a:chOff x="398105" y="795356"/>
            <a:chExt cx="9622196" cy="5664329"/>
          </a:xfrm>
        </p:grpSpPr>
        <p:grpSp>
          <p:nvGrpSpPr>
            <p:cNvPr id="28" name="Group 27">
              <a:extLst>
                <a:ext uri="{FF2B5EF4-FFF2-40B4-BE49-F238E27FC236}">
                  <a16:creationId xmlns:a16="http://schemas.microsoft.com/office/drawing/2014/main" id="{DABC3B05-3A0C-48BA-98C1-EDB682A6434C}"/>
                </a:ext>
              </a:extLst>
            </p:cNvPr>
            <p:cNvGrpSpPr/>
            <p:nvPr/>
          </p:nvGrpSpPr>
          <p:grpSpPr>
            <a:xfrm>
              <a:off x="3067050" y="1489821"/>
              <a:ext cx="6210300" cy="4969864"/>
              <a:chOff x="3431601" y="1523011"/>
              <a:chExt cx="6210300" cy="4969864"/>
            </a:xfrm>
          </p:grpSpPr>
          <p:pic>
            <p:nvPicPr>
              <p:cNvPr id="30" name="Picture 29">
                <a:extLst>
                  <a:ext uri="{FF2B5EF4-FFF2-40B4-BE49-F238E27FC236}">
                    <a16:creationId xmlns:a16="http://schemas.microsoft.com/office/drawing/2014/main" id="{A6E2E867-F446-4884-8EAB-3C3478A1B777}"/>
                  </a:ext>
                </a:extLst>
              </p:cNvPr>
              <p:cNvPicPr>
                <a:picLocks noChangeAspect="1"/>
              </p:cNvPicPr>
              <p:nvPr/>
            </p:nvPicPr>
            <p:blipFill>
              <a:blip r:embed="rId9"/>
              <a:stretch>
                <a:fillRect/>
              </a:stretch>
            </p:blipFill>
            <p:spPr>
              <a:xfrm>
                <a:off x="3431601" y="1523011"/>
                <a:ext cx="2352675" cy="4448175"/>
              </a:xfrm>
              <a:prstGeom prst="rect">
                <a:avLst/>
              </a:prstGeom>
            </p:spPr>
          </p:pic>
          <p:pic>
            <p:nvPicPr>
              <p:cNvPr id="32" name="Picture 31">
                <a:extLst>
                  <a:ext uri="{FF2B5EF4-FFF2-40B4-BE49-F238E27FC236}">
                    <a16:creationId xmlns:a16="http://schemas.microsoft.com/office/drawing/2014/main" id="{40A6C033-79F3-48B4-B60F-7E1C9F3CF043}"/>
                  </a:ext>
                </a:extLst>
              </p:cNvPr>
              <p:cNvPicPr>
                <a:picLocks noChangeAspect="1"/>
              </p:cNvPicPr>
              <p:nvPr/>
            </p:nvPicPr>
            <p:blipFill>
              <a:blip r:embed="rId10"/>
              <a:stretch>
                <a:fillRect/>
              </a:stretch>
            </p:blipFill>
            <p:spPr>
              <a:xfrm>
                <a:off x="5784276" y="1835150"/>
                <a:ext cx="2009775" cy="4124325"/>
              </a:xfrm>
              <a:prstGeom prst="rect">
                <a:avLst/>
              </a:prstGeom>
            </p:spPr>
          </p:pic>
          <p:pic>
            <p:nvPicPr>
              <p:cNvPr id="33" name="Picture 32">
                <a:extLst>
                  <a:ext uri="{FF2B5EF4-FFF2-40B4-BE49-F238E27FC236}">
                    <a16:creationId xmlns:a16="http://schemas.microsoft.com/office/drawing/2014/main" id="{15CDC3E8-CFE2-46B3-BC2B-BADD29269CCA}"/>
                  </a:ext>
                </a:extLst>
              </p:cNvPr>
              <p:cNvPicPr>
                <a:picLocks noChangeAspect="1"/>
              </p:cNvPicPr>
              <p:nvPr/>
            </p:nvPicPr>
            <p:blipFill>
              <a:blip r:embed="rId11"/>
              <a:stretch>
                <a:fillRect/>
              </a:stretch>
            </p:blipFill>
            <p:spPr>
              <a:xfrm>
                <a:off x="7794051" y="1835150"/>
                <a:ext cx="1847850" cy="4657725"/>
              </a:xfrm>
              <a:prstGeom prst="rect">
                <a:avLst/>
              </a:prstGeom>
            </p:spPr>
          </p:pic>
        </p:grpSp>
        <p:sp>
          <p:nvSpPr>
            <p:cNvPr id="37" name="Content Placeholder 2">
              <a:extLst>
                <a:ext uri="{FF2B5EF4-FFF2-40B4-BE49-F238E27FC236}">
                  <a16:creationId xmlns:a16="http://schemas.microsoft.com/office/drawing/2014/main" id="{001A6386-022A-4115-81EC-381C34810F86}"/>
                </a:ext>
              </a:extLst>
            </p:cNvPr>
            <p:cNvSpPr txBox="1">
              <a:spLocks/>
            </p:cNvSpPr>
            <p:nvPr/>
          </p:nvSpPr>
          <p:spPr>
            <a:xfrm>
              <a:off x="398105" y="795356"/>
              <a:ext cx="9622196" cy="606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Data on gun friendliness ratings were manually extracted from the source</a:t>
              </a:r>
            </a:p>
          </p:txBody>
        </p:sp>
      </p:grpSp>
    </p:spTree>
    <p:extLst>
      <p:ext uri="{BB962C8B-B14F-4D97-AF65-F5344CB8AC3E}">
        <p14:creationId xmlns:p14="http://schemas.microsoft.com/office/powerpoint/2010/main" val="204321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xit" presetSubtype="8" fill="hold" nodeType="withEffect">
                                  <p:stCondLst>
                                    <p:cond delay="0"/>
                                  </p:stCondLst>
                                  <p:childTnLst>
                                    <p:anim calcmode="lin" valueType="num">
                                      <p:cBhvr additive="base">
                                        <p:cTn id="23" dur="500"/>
                                        <p:tgtEl>
                                          <p:spTgt spid="19"/>
                                        </p:tgtEl>
                                        <p:attrNameLst>
                                          <p:attrName>ppt_x</p:attrName>
                                        </p:attrNameLst>
                                      </p:cBhvr>
                                      <p:tavLst>
                                        <p:tav tm="0">
                                          <p:val>
                                            <p:strVal val="ppt_x"/>
                                          </p:val>
                                        </p:tav>
                                        <p:tav tm="100000">
                                          <p:val>
                                            <p:strVal val="0-ppt_w/2"/>
                                          </p:val>
                                        </p:tav>
                                      </p:tavLst>
                                    </p:anim>
                                    <p:anim calcmode="lin" valueType="num">
                                      <p:cBhvr additive="base">
                                        <p:cTn id="24" dur="500"/>
                                        <p:tgtEl>
                                          <p:spTgt spid="19"/>
                                        </p:tgtEl>
                                        <p:attrNameLst>
                                          <p:attrName>ppt_y</p:attrName>
                                        </p:attrNameLst>
                                      </p:cBhvr>
                                      <p:tavLst>
                                        <p:tav tm="0">
                                          <p:val>
                                            <p:strVal val="ppt_y"/>
                                          </p:val>
                                        </p:tav>
                                        <p:tav tm="100000">
                                          <p:val>
                                            <p:strVal val="ppt_y"/>
                                          </p:val>
                                        </p:tav>
                                      </p:tavLst>
                                    </p:anim>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p:spPr>
        <p:txBody>
          <a:bodyPr>
            <a:noAutofit/>
          </a:bodyPr>
          <a:lstStyle/>
          <a:p>
            <a:pPr algn="ctr"/>
            <a:r>
              <a:rPr lang="en-US" sz="8800" dirty="0"/>
              <a:t>ENTER THE ANALYSYS</a:t>
            </a:r>
          </a:p>
        </p:txBody>
      </p:sp>
    </p:spTree>
    <p:extLst>
      <p:ext uri="{BB962C8B-B14F-4D97-AF65-F5344CB8AC3E}">
        <p14:creationId xmlns:p14="http://schemas.microsoft.com/office/powerpoint/2010/main" val="26894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F8266-5BD3-4F23-BA2F-15BA1184EB66}"/>
              </a:ext>
            </a:extLst>
          </p:cNvPr>
          <p:cNvPicPr>
            <a:picLocks noChangeAspect="1"/>
          </p:cNvPicPr>
          <p:nvPr/>
        </p:nvPicPr>
        <p:blipFill>
          <a:blip r:embed="rId4"/>
          <a:stretch>
            <a:fillRect/>
          </a:stretch>
        </p:blipFill>
        <p:spPr>
          <a:xfrm>
            <a:off x="-1" y="1779752"/>
            <a:ext cx="6036121" cy="3706648"/>
          </a:xfrm>
          <a:prstGeom prst="rect">
            <a:avLst/>
          </a:prstGeom>
        </p:spPr>
      </p:pic>
      <p:pic>
        <p:nvPicPr>
          <p:cNvPr id="6" name="Picture 5">
            <a:extLst>
              <a:ext uri="{FF2B5EF4-FFF2-40B4-BE49-F238E27FC236}">
                <a16:creationId xmlns:a16="http://schemas.microsoft.com/office/drawing/2014/main" id="{F288B351-D75D-453F-8177-F6AA07716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6121" y="1779753"/>
            <a:ext cx="6155880" cy="3706647"/>
          </a:xfrm>
          <a:prstGeom prst="rect">
            <a:avLst/>
          </a:prstGeom>
        </p:spPr>
      </p:pic>
      <p:sp>
        <p:nvSpPr>
          <p:cNvPr id="7" name="Title 1">
            <a:extLst>
              <a:ext uri="{FF2B5EF4-FFF2-40B4-BE49-F238E27FC236}">
                <a16:creationId xmlns:a16="http://schemas.microsoft.com/office/drawing/2014/main" id="{B4CE16BE-F643-4655-800E-73CA3E9B6384}"/>
              </a:ext>
            </a:extLst>
          </p:cNvPr>
          <p:cNvSpPr txBox="1">
            <a:spLocks/>
          </p:cNvSpPr>
          <p:nvPr/>
        </p:nvSpPr>
        <p:spPr>
          <a:xfrm>
            <a:off x="838200" y="1"/>
            <a:ext cx="10515600" cy="7744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Q: MORE GUNS = MORE SHOOTING?</a:t>
            </a:r>
          </a:p>
        </p:txBody>
      </p:sp>
      <p:sp>
        <p:nvSpPr>
          <p:cNvPr id="8" name="Title 1">
            <a:extLst>
              <a:ext uri="{FF2B5EF4-FFF2-40B4-BE49-F238E27FC236}">
                <a16:creationId xmlns:a16="http://schemas.microsoft.com/office/drawing/2014/main" id="{B23679A5-F176-437F-9098-77B138FECEB9}"/>
              </a:ext>
            </a:extLst>
          </p:cNvPr>
          <p:cNvSpPr txBox="1">
            <a:spLocks/>
          </p:cNvSpPr>
          <p:nvPr/>
        </p:nvSpPr>
        <p:spPr>
          <a:xfrm>
            <a:off x="1950097" y="42921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SUPRISINGLY, NOT EXACTLY</a:t>
            </a:r>
          </a:p>
        </p:txBody>
      </p:sp>
    </p:spTree>
    <p:extLst>
      <p:ext uri="{BB962C8B-B14F-4D97-AF65-F5344CB8AC3E}">
        <p14:creationId xmlns:p14="http://schemas.microsoft.com/office/powerpoint/2010/main" val="210727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75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75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7" cy="6857999"/>
          </a:xfrm>
          <a:prstGeom prst="rect">
            <a:avLst/>
          </a:prstGeom>
        </p:spPr>
      </p:pic>
      <p:pic>
        <p:nvPicPr>
          <p:cNvPr id="6" name="Picture 5"/>
          <p:cNvPicPr>
            <a:picLocks noChangeAspect="1"/>
          </p:cNvPicPr>
          <p:nvPr/>
        </p:nvPicPr>
        <p:blipFill>
          <a:blip r:embed="rId5"/>
          <a:stretch>
            <a:fillRect/>
          </a:stretch>
        </p:blipFill>
        <p:spPr>
          <a:xfrm>
            <a:off x="8805131" y="0"/>
            <a:ext cx="3386869" cy="1185605"/>
          </a:xfrm>
          <a:prstGeom prst="rect">
            <a:avLst/>
          </a:prstGeom>
          <a:solidFill>
            <a:schemeClr val="tx1"/>
          </a:solidFill>
          <a:ln>
            <a:solidFill>
              <a:schemeClr val="bg1"/>
            </a:solidFill>
          </a:ln>
        </p:spPr>
      </p:pic>
      <p:sp>
        <p:nvSpPr>
          <p:cNvPr id="8" name="Title 1">
            <a:extLst>
              <a:ext uri="{FF2B5EF4-FFF2-40B4-BE49-F238E27FC236}">
                <a16:creationId xmlns:a16="http://schemas.microsoft.com/office/drawing/2014/main" id="{E391DD12-594A-4246-8194-27FC536A168B}"/>
              </a:ext>
            </a:extLst>
          </p:cNvPr>
          <p:cNvSpPr txBox="1">
            <a:spLocks/>
          </p:cNvSpPr>
          <p:nvPr/>
        </p:nvSpPr>
        <p:spPr>
          <a:xfrm>
            <a:off x="838200" y="1"/>
            <a:ext cx="10515600" cy="7744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Q: WHAT FUTURE AWAITS US?</a:t>
            </a:r>
          </a:p>
        </p:txBody>
      </p:sp>
      <p:sp>
        <p:nvSpPr>
          <p:cNvPr id="9" name="Title 1">
            <a:extLst>
              <a:ext uri="{FF2B5EF4-FFF2-40B4-BE49-F238E27FC236}">
                <a16:creationId xmlns:a16="http://schemas.microsoft.com/office/drawing/2014/main" id="{A6BF6668-4700-473E-9583-8C688D157B0A}"/>
              </a:ext>
            </a:extLst>
          </p:cNvPr>
          <p:cNvSpPr txBox="1">
            <a:spLocks/>
          </p:cNvSpPr>
          <p:nvPr/>
        </p:nvSpPr>
        <p:spPr>
          <a:xfrm>
            <a:off x="2659223" y="42921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LIKELY NOT SAFE ENOUGH</a:t>
            </a:r>
          </a:p>
        </p:txBody>
      </p:sp>
    </p:spTree>
    <p:extLst>
      <p:ext uri="{BB962C8B-B14F-4D97-AF65-F5344CB8AC3E}">
        <p14:creationId xmlns:p14="http://schemas.microsoft.com/office/powerpoint/2010/main" val="38803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xit" presetSubtype="2" fill="hold" grpId="1" nodeType="afterEffect">
                                  <p:stCondLst>
                                    <p:cond delay="1000"/>
                                  </p:stCondLst>
                                  <p:childTnLst>
                                    <p:anim calcmode="lin" valueType="num">
                                      <p:cBhvr additive="base">
                                        <p:cTn id="19" dur="500"/>
                                        <p:tgtEl>
                                          <p:spTgt spid="8"/>
                                        </p:tgtEl>
                                        <p:attrNameLst>
                                          <p:attrName>ppt_x</p:attrName>
                                        </p:attrNameLst>
                                      </p:cBhvr>
                                      <p:tavLst>
                                        <p:tav tm="0">
                                          <p:val>
                                            <p:strVal val="ppt_x"/>
                                          </p:val>
                                        </p:tav>
                                        <p:tav tm="100000">
                                          <p:val>
                                            <p:strVal val="1+ppt_w/2"/>
                                          </p:val>
                                        </p:tav>
                                      </p:tavLst>
                                    </p:anim>
                                    <p:anim calcmode="lin" valueType="num">
                                      <p:cBhvr additive="base">
                                        <p:cTn id="20" dur="500"/>
                                        <p:tgtEl>
                                          <p:spTgt spid="8"/>
                                        </p:tgtEl>
                                        <p:attrNameLst>
                                          <p:attrName>ppt_y</p:attrName>
                                        </p:attrNameLst>
                                      </p:cBhvr>
                                      <p:tavLst>
                                        <p:tav tm="0">
                                          <p:val>
                                            <p:strVal val="ppt_y"/>
                                          </p:val>
                                        </p:tav>
                                        <p:tav tm="100000">
                                          <p:val>
                                            <p:strVal val="ppt_y"/>
                                          </p:val>
                                        </p:tav>
                                      </p:tavLst>
                                    </p:anim>
                                    <p:set>
                                      <p:cBhvr>
                                        <p:cTn id="21" dur="1" fill="hold">
                                          <p:stCondLst>
                                            <p:cond delay="499"/>
                                          </p:stCondLst>
                                        </p:cTn>
                                        <p:tgtEl>
                                          <p:spTgt spid="8"/>
                                        </p:tgtEl>
                                        <p:attrNameLst>
                                          <p:attrName>style.visibility</p:attrName>
                                        </p:attrNameLst>
                                      </p:cBhvr>
                                      <p:to>
                                        <p:strVal val="hidden"/>
                                      </p:to>
                                    </p:set>
                                  </p:childTnLst>
                                </p:cTn>
                              </p:par>
                              <p:par>
                                <p:cTn id="22" presetID="2" presetClass="exit" presetSubtype="2" fill="hold" grpId="1" nodeType="withEffect">
                                  <p:stCondLst>
                                    <p:cond delay="1000"/>
                                  </p:stCondLst>
                                  <p:childTnLst>
                                    <p:anim calcmode="lin" valueType="num">
                                      <p:cBhvr additive="base">
                                        <p:cTn id="23" dur="500"/>
                                        <p:tgtEl>
                                          <p:spTgt spid="9"/>
                                        </p:tgtEl>
                                        <p:attrNameLst>
                                          <p:attrName>ppt_x</p:attrName>
                                        </p:attrNameLst>
                                      </p:cBhvr>
                                      <p:tavLst>
                                        <p:tav tm="0">
                                          <p:val>
                                            <p:strVal val="ppt_x"/>
                                          </p:val>
                                        </p:tav>
                                        <p:tav tm="100000">
                                          <p:val>
                                            <p:strVal val="1+ppt_w/2"/>
                                          </p:val>
                                        </p:tav>
                                      </p:tavLst>
                                    </p:anim>
                                    <p:anim calcmode="lin" valueType="num">
                                      <p:cBhvr additive="base">
                                        <p:cTn id="24" dur="500"/>
                                        <p:tgtEl>
                                          <p:spTgt spid="9"/>
                                        </p:tgtEl>
                                        <p:attrNameLst>
                                          <p:attrName>ppt_y</p:attrName>
                                        </p:attrNameLst>
                                      </p:cBhvr>
                                      <p:tavLst>
                                        <p:tav tm="0">
                                          <p:val>
                                            <p:strVal val="ppt_y"/>
                                          </p:val>
                                        </p:tav>
                                        <p:tav tm="100000">
                                          <p:val>
                                            <p:strVal val="ppt_y"/>
                                          </p:val>
                                        </p:tav>
                                      </p:tavLst>
                                    </p:anim>
                                    <p:set>
                                      <p:cBhvr>
                                        <p:cTn id="25" dur="1" fill="hold">
                                          <p:stCondLst>
                                            <p:cond delay="499"/>
                                          </p:stCondLst>
                                        </p:cTn>
                                        <p:tgtEl>
                                          <p:spTgt spid="9"/>
                                        </p:tgtEl>
                                        <p:attrNameLst>
                                          <p:attrName>style.visibility</p:attrName>
                                        </p:attrNameLst>
                                      </p:cBhvr>
                                      <p:to>
                                        <p:strVal val="hidden"/>
                                      </p:to>
                                    </p:set>
                                  </p:childTnLst>
                                </p:cTn>
                              </p:par>
                              <p:par>
                                <p:cTn id="26" presetID="2" presetClass="entr" presetSubtype="8"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8DE435-5A53-4C5A-BC3C-269F1C99D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502" y="0"/>
            <a:ext cx="8896995" cy="6858000"/>
          </a:xfrm>
          <a:prstGeom prst="rect">
            <a:avLst/>
          </a:prstGeom>
        </p:spPr>
      </p:pic>
      <p:pic>
        <p:nvPicPr>
          <p:cNvPr id="7" name="Picture 6">
            <a:extLst>
              <a:ext uri="{FF2B5EF4-FFF2-40B4-BE49-F238E27FC236}">
                <a16:creationId xmlns:a16="http://schemas.microsoft.com/office/drawing/2014/main" id="{AAC51E4D-6B87-47C5-B283-BABE293924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7502" y="0"/>
            <a:ext cx="8896996"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WILL I BE FINE IF I MOVE TO CHICAGO?</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371599" y="368558"/>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WEEEELL…</a:t>
            </a:r>
          </a:p>
        </p:txBody>
      </p:sp>
    </p:spTree>
    <p:extLst>
      <p:ext uri="{BB962C8B-B14F-4D97-AF65-F5344CB8AC3E}">
        <p14:creationId xmlns:p14="http://schemas.microsoft.com/office/powerpoint/2010/main" val="29274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10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10" presetClass="exit" presetSubtype="0" fill="hold" grpId="1" nodeType="withEffect">
                                  <p:stCondLst>
                                    <p:cond delay="100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100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xit" presetSubtype="1" fill="hold" nodeType="withEffect">
                                  <p:stCondLst>
                                    <p:cond delay="0"/>
                                  </p:stCondLst>
                                  <p:childTnLst>
                                    <p:anim calcmode="lin" valueType="num">
                                      <p:cBhvr additive="base">
                                        <p:cTn id="35" dur="500"/>
                                        <p:tgtEl>
                                          <p:spTgt spid="7"/>
                                        </p:tgtEl>
                                        <p:attrNameLst>
                                          <p:attrName>ppt_x</p:attrName>
                                        </p:attrNameLst>
                                      </p:cBhvr>
                                      <p:tavLst>
                                        <p:tav tm="0">
                                          <p:val>
                                            <p:strVal val="ppt_x"/>
                                          </p:val>
                                        </p:tav>
                                        <p:tav tm="100000">
                                          <p:val>
                                            <p:strVal val="ppt_x"/>
                                          </p:val>
                                        </p:tav>
                                      </p:tavLst>
                                    </p:anim>
                                    <p:anim calcmode="lin" valueType="num">
                                      <p:cBhvr additive="base">
                                        <p:cTn id="36" dur="500"/>
                                        <p:tgtEl>
                                          <p:spTgt spid="7"/>
                                        </p:tgtEl>
                                        <p:attrNameLst>
                                          <p:attrName>ppt_y</p:attrName>
                                        </p:attrNameLst>
                                      </p:cBhvr>
                                      <p:tavLst>
                                        <p:tav tm="0">
                                          <p:val>
                                            <p:strVal val="ppt_y"/>
                                          </p:val>
                                        </p:tav>
                                        <p:tav tm="100000">
                                          <p:val>
                                            <p:strVal val="0-ppt_h/2"/>
                                          </p:val>
                                        </p:tav>
                                      </p:tavLst>
                                    </p:anim>
                                    <p:set>
                                      <p:cBhvr>
                                        <p:cTn id="3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1072</TotalTime>
  <Words>2623</Words>
  <Application>Microsoft Office PowerPoint</Application>
  <PresentationFormat>Widescreen</PresentationFormat>
  <Paragraphs>200</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Copperplate Gothic Light</vt:lpstr>
      <vt:lpstr>Courier New</vt:lpstr>
      <vt:lpstr>Office Theme</vt:lpstr>
      <vt:lpstr>GUN VIOLENCE</vt:lpstr>
      <vt:lpstr>PowerPoint Presentation</vt:lpstr>
      <vt:lpstr>QUESTIONS</vt:lpstr>
      <vt:lpstr>WHAT IS UNDER THE HOOD</vt:lpstr>
      <vt:lpstr>WHAT ELSE DO WE HAVE?</vt:lpstr>
      <vt:lpstr>ENTER THE ANALYSYS</vt:lpstr>
      <vt:lpstr>PowerPoint Presentation</vt:lpstr>
      <vt:lpstr>PowerPoint Presentation</vt:lpstr>
      <vt:lpstr>Q: WILL I BE FINE IF I MOVE TO CHICAGO?</vt:lpstr>
      <vt:lpstr>PowerPoint Presentation</vt:lpstr>
      <vt:lpstr>PowerPoint Presentation</vt:lpstr>
      <vt:lpstr>Q: WHO USES GUNS? WHO SUFFERS FROM THEM?</vt:lpstr>
      <vt:lpstr>Q: WHAT DO THEY USE GUNS FOR?</vt:lpstr>
      <vt:lpstr>TOO MANY WORDS?</vt:lpstr>
      <vt:lpstr>STILL NOT CLEAR?</vt:lpstr>
      <vt:lpstr>BUT WHAT IF WE HAD MORE TIME?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Andrei Chaplygin</dc:creator>
  <cp:lastModifiedBy>Demar</cp:lastModifiedBy>
  <cp:revision>84</cp:revision>
  <dcterms:created xsi:type="dcterms:W3CDTF">2018-09-16T06:29:27Z</dcterms:created>
  <dcterms:modified xsi:type="dcterms:W3CDTF">2018-09-19T00:44:09Z</dcterms:modified>
</cp:coreProperties>
</file>