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6" r:id="rId6"/>
    <p:sldId id="268" r:id="rId7"/>
    <p:sldId id="26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Chaplygin" initials="AC" lastIdx="1" clrIdx="0">
    <p:extLst>
      <p:ext uri="{19B8F6BF-5375-455C-9EA6-DF929625EA0E}">
        <p15:presenceInfo xmlns:p15="http://schemas.microsoft.com/office/powerpoint/2012/main" userId="5b3f7a0a04f2f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09" autoAdjust="0"/>
  </p:normalViewPr>
  <p:slideViewPr>
    <p:cSldViewPr snapToGrid="0">
      <p:cViewPr varScale="1">
        <p:scale>
          <a:sx n="101" d="100"/>
          <a:sy n="101" d="100"/>
        </p:scale>
        <p:origin x="22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4A5FB-BAFE-4D6E-847B-1CA79A6F356C}" type="datetimeFigureOut">
              <a:rPr lang="en-US" smtClean="0"/>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144-2E2E-483E-8D4E-7A087D64C6CE}" type="slidenum">
              <a:rPr lang="en-US" smtClean="0"/>
              <a:t>‹#›</a:t>
            </a:fld>
            <a:endParaRPr lang="en-US"/>
          </a:p>
        </p:txBody>
      </p:sp>
    </p:spTree>
    <p:extLst>
      <p:ext uri="{BB962C8B-B14F-4D97-AF65-F5344CB8AC3E}">
        <p14:creationId xmlns:p14="http://schemas.microsoft.com/office/powerpoint/2010/main" val="176515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-&gt; </a:t>
            </a:r>
            <a:r>
              <a:rPr lang="en-US" b="1" dirty="0"/>
              <a:t>Title and ‘brought by’ appear </a:t>
            </a:r>
            <a:r>
              <a:rPr lang="en-US" dirty="0"/>
              <a:t>[Click] -&gt; </a:t>
            </a:r>
            <a:r>
              <a:rPr lang="en-US" b="1" dirty="0"/>
              <a:t>Team members appear</a:t>
            </a:r>
          </a:p>
        </p:txBody>
      </p:sp>
      <p:sp>
        <p:nvSpPr>
          <p:cNvPr id="4" name="Slide Number Placeholder 3"/>
          <p:cNvSpPr>
            <a:spLocks noGrp="1"/>
          </p:cNvSpPr>
          <p:nvPr>
            <p:ph type="sldNum" sz="quarter" idx="5"/>
          </p:nvPr>
        </p:nvSpPr>
        <p:spPr/>
        <p:txBody>
          <a:bodyPr/>
          <a:lstStyle/>
          <a:p>
            <a:fld id="{15736144-2E2E-483E-8D4E-7A087D64C6CE}" type="slidenum">
              <a:rPr lang="en-US" smtClean="0"/>
              <a:t>1</a:t>
            </a:fld>
            <a:endParaRPr lang="en-US"/>
          </a:p>
        </p:txBody>
      </p:sp>
    </p:spTree>
    <p:extLst>
      <p:ext uri="{BB962C8B-B14F-4D97-AF65-F5344CB8AC3E}">
        <p14:creationId xmlns:p14="http://schemas.microsoft.com/office/powerpoint/2010/main" val="1467563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Agree that words are not enough [Click] -&gt; </a:t>
            </a:r>
            <a:r>
              <a:rPr lang="en-US" b="1" dirty="0"/>
              <a:t>Answer appears </a:t>
            </a:r>
            <a:r>
              <a:rPr lang="en-US" dirty="0"/>
              <a:t>-&gt; [Narrator] Discuss the top categories from the left (mostly criminals), discuss the top categories from the right, notice some categories that skyrocket from the bottom (suicide, murder/suicide), note defensive use at the bottom</a:t>
            </a:r>
          </a:p>
        </p:txBody>
      </p:sp>
      <p:sp>
        <p:nvSpPr>
          <p:cNvPr id="4" name="Slide Number Placeholder 3"/>
          <p:cNvSpPr>
            <a:spLocks noGrp="1"/>
          </p:cNvSpPr>
          <p:nvPr>
            <p:ph type="sldNum" sz="quarter" idx="5"/>
          </p:nvPr>
        </p:nvSpPr>
        <p:spPr/>
        <p:txBody>
          <a:bodyPr/>
          <a:lstStyle/>
          <a:p>
            <a:fld id="{15736144-2E2E-483E-8D4E-7A087D64C6CE}" type="slidenum">
              <a:rPr lang="en-US" smtClean="0"/>
              <a:t>11</a:t>
            </a:fld>
            <a:endParaRPr lang="en-US"/>
          </a:p>
        </p:txBody>
      </p:sp>
    </p:spTree>
    <p:extLst>
      <p:ext uri="{BB962C8B-B14F-4D97-AF65-F5344CB8AC3E}">
        <p14:creationId xmlns:p14="http://schemas.microsoft.com/office/powerpoint/2010/main" val="305937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Approach the idea of meta categories (combine categories into those on the higher level [Click] -&gt; </a:t>
            </a:r>
            <a:r>
              <a:rPr lang="en-US" b="1" dirty="0"/>
              <a:t>Answer appears </a:t>
            </a:r>
            <a:r>
              <a:rPr lang="en-US" dirty="0"/>
              <a:t>-&gt; [Narrator] A couple of words that a single incident most likely belong to the several meta categories. [Click] -&gt; </a:t>
            </a:r>
            <a:r>
              <a:rPr lang="en-US" b="1" dirty="0"/>
              <a:t>Chart appears </a:t>
            </a:r>
            <a:r>
              <a:rPr lang="en-US" b="0" dirty="0"/>
              <a:t>-&gt; [Click] -&gt; </a:t>
            </a:r>
            <a:r>
              <a:rPr lang="en-US" b="1" dirty="0"/>
              <a:t>Percent Chart appears </a:t>
            </a:r>
            <a:r>
              <a:rPr lang="en-US" b="0" dirty="0"/>
              <a:t>-&gt; [Narrator] Make two opposite conclusions: If guns are outlawed, only outlaws will have guns / defensive use</a:t>
            </a:r>
            <a:endParaRPr lang="en-US" b="1" dirty="0"/>
          </a:p>
        </p:txBody>
      </p:sp>
      <p:sp>
        <p:nvSpPr>
          <p:cNvPr id="4" name="Slide Number Placeholder 3"/>
          <p:cNvSpPr>
            <a:spLocks noGrp="1"/>
          </p:cNvSpPr>
          <p:nvPr>
            <p:ph type="sldNum" sz="quarter" idx="5"/>
          </p:nvPr>
        </p:nvSpPr>
        <p:spPr/>
        <p:txBody>
          <a:bodyPr/>
          <a:lstStyle/>
          <a:p>
            <a:fld id="{15736144-2E2E-483E-8D4E-7A087D64C6CE}" type="slidenum">
              <a:rPr lang="en-US" smtClean="0"/>
              <a:t>12</a:t>
            </a:fld>
            <a:endParaRPr lang="en-US"/>
          </a:p>
        </p:txBody>
      </p:sp>
    </p:spTree>
    <p:extLst>
      <p:ext uri="{BB962C8B-B14F-4D97-AF65-F5344CB8AC3E}">
        <p14:creationId xmlns:p14="http://schemas.microsoft.com/office/powerpoint/2010/main" val="2545714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36144-2E2E-483E-8D4E-7A087D64C6CE}" type="slidenum">
              <a:rPr lang="en-US" smtClean="0"/>
              <a:t>13</a:t>
            </a:fld>
            <a:endParaRPr lang="en-US"/>
          </a:p>
        </p:txBody>
      </p:sp>
    </p:spTree>
    <p:extLst>
      <p:ext uri="{BB962C8B-B14F-4D97-AF65-F5344CB8AC3E}">
        <p14:creationId xmlns:p14="http://schemas.microsoft.com/office/powerpoint/2010/main" val="13698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appear] (Narrator) Do you know what these cities have in common? Right, these are the places where the deadliest mass shootings in modern US history happened. Each of them has left its mark on our society and stoke the fire of the never-ending discussion: do we need stricter gun laws? Do more guns prevent more crimes? Can you actually feel safe when a random bystander can carry a gun? </a:t>
            </a:r>
          </a:p>
          <a:p>
            <a:r>
              <a:rPr lang="en-US" dirty="0"/>
              <a:t>Most of these and similar questions may actually appeal to our emotions but in this project we’ll try to answer some of them using cold hard data </a:t>
            </a:r>
          </a:p>
        </p:txBody>
      </p:sp>
      <p:sp>
        <p:nvSpPr>
          <p:cNvPr id="4" name="Slide Number Placeholder 3"/>
          <p:cNvSpPr>
            <a:spLocks noGrp="1"/>
          </p:cNvSpPr>
          <p:nvPr>
            <p:ph type="sldNum" sz="quarter" idx="5"/>
          </p:nvPr>
        </p:nvSpPr>
        <p:spPr/>
        <p:txBody>
          <a:bodyPr/>
          <a:lstStyle/>
          <a:p>
            <a:fld id="{15736144-2E2E-483E-8D4E-7A087D64C6CE}" type="slidenum">
              <a:rPr lang="en-US" smtClean="0"/>
              <a:t>2</a:t>
            </a:fld>
            <a:endParaRPr lang="en-US"/>
          </a:p>
        </p:txBody>
      </p:sp>
    </p:spTree>
    <p:extLst>
      <p:ext uri="{BB962C8B-B14F-4D97-AF65-F5344CB8AC3E}">
        <p14:creationId xmlns:p14="http://schemas.microsoft.com/office/powerpoint/2010/main" val="154677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Questions appear -&gt;</a:t>
            </a:r>
            <a:r>
              <a:rPr lang="en-US" dirty="0"/>
              <a:t> [Narrator] Describe the questions, explain what exactly we mean by “demography” (age of subjects/victims), “geography” (cities and states/state population per capita), “gun laws” (the consolidate gun friendliness rating of each state) “violence types” (explain that there are ‘suicides’, ‘mass shootings’ and ‘self </a:t>
            </a:r>
            <a:r>
              <a:rPr lang="en-US" dirty="0" err="1"/>
              <a:t>defence</a:t>
            </a:r>
            <a:r>
              <a:rPr lang="en-US" dirty="0"/>
              <a:t>’)</a:t>
            </a:r>
          </a:p>
          <a:p>
            <a:r>
              <a:rPr lang="en-US" dirty="0"/>
              <a:t>[Click] </a:t>
            </a:r>
            <a:r>
              <a:rPr lang="en-US" b="1" dirty="0"/>
              <a:t>-&gt; Data appear -&gt; </a:t>
            </a:r>
            <a:r>
              <a:rPr lang="en-US" dirty="0"/>
              <a:t>[Narrator] Just some general comments on the data. Explain that Kaggle </a:t>
            </a:r>
            <a:r>
              <a:rPr lang="en-US" dirty="0" err="1"/>
              <a:t>datasource</a:t>
            </a:r>
            <a:r>
              <a:rPr lang="en-US" dirty="0"/>
              <a:t> actually comes from gunviolencearchive.org – non-profit corporation that tracks all reported cases that involve usage of guns</a:t>
            </a:r>
          </a:p>
        </p:txBody>
      </p:sp>
      <p:sp>
        <p:nvSpPr>
          <p:cNvPr id="4" name="Slide Number Placeholder 3"/>
          <p:cNvSpPr>
            <a:spLocks noGrp="1"/>
          </p:cNvSpPr>
          <p:nvPr>
            <p:ph type="sldNum" sz="quarter" idx="5"/>
          </p:nvPr>
        </p:nvSpPr>
        <p:spPr/>
        <p:txBody>
          <a:bodyPr/>
          <a:lstStyle/>
          <a:p>
            <a:fld id="{15736144-2E2E-483E-8D4E-7A087D64C6CE}" type="slidenum">
              <a:rPr lang="en-US" smtClean="0"/>
              <a:t>3</a:t>
            </a:fld>
            <a:endParaRPr lang="en-US"/>
          </a:p>
        </p:txBody>
      </p:sp>
    </p:spTree>
    <p:extLst>
      <p:ext uri="{BB962C8B-B14F-4D97-AF65-F5344CB8AC3E}">
        <p14:creationId xmlns:p14="http://schemas.microsoft.com/office/powerpoint/2010/main" val="229831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The description of the data appears-&gt;</a:t>
            </a:r>
            <a:r>
              <a:rPr lang="en-US" dirty="0"/>
              <a:t> [Narrator] Give a general description of the data and its type. Explain what exactly is related to location, participant and categories. [Click] -&gt; </a:t>
            </a:r>
            <a:r>
              <a:rPr lang="en-US" b="1" dirty="0" err="1"/>
              <a:t>Cleaniness</a:t>
            </a:r>
            <a:r>
              <a:rPr lang="en-US" b="1" dirty="0"/>
              <a:t> question appears</a:t>
            </a:r>
            <a:r>
              <a:rPr lang="en-US" dirty="0"/>
              <a:t> -&gt; [Click] -&gt; </a:t>
            </a:r>
            <a:r>
              <a:rPr lang="en-US" b="1" dirty="0"/>
              <a:t>Dirty data issue appears </a:t>
            </a:r>
            <a:r>
              <a:rPr lang="en-US" dirty="0"/>
              <a:t>-&gt; [Narrator] A couple of words about lots of empty values (explain that this is due to the nature of the data – lack of evidence e.g.) -&gt; [Click] -&gt; </a:t>
            </a:r>
            <a:r>
              <a:rPr lang="en-US" b="1" dirty="0"/>
              <a:t>Too many columns issue appears </a:t>
            </a:r>
            <a:r>
              <a:rPr lang="en-US" dirty="0"/>
              <a:t>-&gt; [Narrator] A couple of words about redundancy of the data for this particular analysis -&gt; [Click] -&gt; </a:t>
            </a:r>
            <a:r>
              <a:rPr lang="en-US" b="1" dirty="0"/>
              <a:t>Aggregated participant data issue appears</a:t>
            </a:r>
            <a:r>
              <a:rPr lang="en-US" dirty="0"/>
              <a:t> -&gt; [Narrator] A couple of words on our </a:t>
            </a:r>
            <a:r>
              <a:rPr lang="en-US" dirty="0" err="1"/>
              <a:t>util</a:t>
            </a:r>
            <a:r>
              <a:rPr lang="en-US" dirty="0"/>
              <a:t> function for data splitting. Explain that some info (gender, category, status) may be missing for some of the participants -&gt; [Click] -&gt; </a:t>
            </a:r>
            <a:r>
              <a:rPr lang="en-US" b="1" dirty="0"/>
              <a:t>Aggregated categories issue appears </a:t>
            </a:r>
            <a:r>
              <a:rPr lang="en-US" dirty="0"/>
              <a:t>-&gt; [Narrator] Explain that a single incident may belong to a several categories again due to the nature of the data</a:t>
            </a:r>
          </a:p>
        </p:txBody>
      </p:sp>
      <p:sp>
        <p:nvSpPr>
          <p:cNvPr id="4" name="Slide Number Placeholder 3"/>
          <p:cNvSpPr>
            <a:spLocks noGrp="1"/>
          </p:cNvSpPr>
          <p:nvPr>
            <p:ph type="sldNum" sz="quarter" idx="5"/>
          </p:nvPr>
        </p:nvSpPr>
        <p:spPr/>
        <p:txBody>
          <a:bodyPr/>
          <a:lstStyle/>
          <a:p>
            <a:fld id="{15736144-2E2E-483E-8D4E-7A087D64C6CE}" type="slidenum">
              <a:rPr lang="en-US" smtClean="0"/>
              <a:t>4</a:t>
            </a:fld>
            <a:endParaRPr lang="en-US"/>
          </a:p>
        </p:txBody>
      </p:sp>
    </p:spTree>
    <p:extLst>
      <p:ext uri="{BB962C8B-B14F-4D97-AF65-F5344CB8AC3E}">
        <p14:creationId xmlns:p14="http://schemas.microsoft.com/office/powerpoint/2010/main" val="3899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Top States from 14 to 17: </a:t>
            </a:r>
            <a:r>
              <a:rPr lang="en-US" dirty="0" smtClean="0"/>
              <a:t>DC, Alaska, Delaware, Louisiana, </a:t>
            </a:r>
          </a:p>
          <a:p>
            <a:r>
              <a:rPr lang="en-US" b="1" dirty="0" smtClean="0"/>
              <a:t>Bottom States 14 to 17:  </a:t>
            </a:r>
            <a:r>
              <a:rPr lang="en-US" sz="1200" b="0" i="0" u="none" strike="noStrike" kern="1200" dirty="0" smtClean="0">
                <a:solidFill>
                  <a:schemeClr val="tx1"/>
                </a:solidFill>
                <a:effectLst/>
                <a:latin typeface="+mn-lt"/>
                <a:ea typeface="+mn-ea"/>
                <a:cs typeface="+mn-cs"/>
              </a:rPr>
              <a:t>California</a:t>
            </a:r>
            <a:r>
              <a:rPr lang="en-US" b="0" dirty="0" smtClean="0"/>
              <a:t> </a:t>
            </a:r>
            <a:r>
              <a:rPr lang="en-US" sz="1200" b="0" i="0" u="none" strike="noStrike" kern="1200" dirty="0" smtClean="0">
                <a:solidFill>
                  <a:schemeClr val="tx1"/>
                </a:solidFill>
                <a:effectLst/>
                <a:latin typeface="+mn-lt"/>
                <a:ea typeface="+mn-ea"/>
                <a:cs typeface="+mn-cs"/>
              </a:rPr>
              <a:t>Colorado</a:t>
            </a:r>
            <a:r>
              <a:rPr lang="en-US" b="0" dirty="0" smtClean="0"/>
              <a:t> </a:t>
            </a:r>
            <a:r>
              <a:rPr lang="en-US" sz="1200" b="0" i="0" u="none" strike="noStrike" kern="1200" dirty="0" smtClean="0">
                <a:solidFill>
                  <a:schemeClr val="tx1"/>
                </a:solidFill>
                <a:effectLst/>
                <a:latin typeface="+mn-lt"/>
                <a:ea typeface="+mn-ea"/>
                <a:cs typeface="+mn-cs"/>
              </a:rPr>
              <a:t>Hawaii</a:t>
            </a:r>
            <a:r>
              <a:rPr lang="en-US" b="0" dirty="0" smtClean="0"/>
              <a:t> </a:t>
            </a:r>
            <a:r>
              <a:rPr lang="en-US" sz="1200" b="0" i="0" u="none" strike="noStrike" kern="1200" dirty="0" smtClean="0">
                <a:solidFill>
                  <a:schemeClr val="tx1"/>
                </a:solidFill>
                <a:effectLst/>
                <a:latin typeface="+mn-lt"/>
                <a:ea typeface="+mn-ea"/>
                <a:cs typeface="+mn-cs"/>
              </a:rPr>
              <a:t>Idaho</a:t>
            </a:r>
            <a:r>
              <a:rPr lang="en-US" b="0" dirty="0" smtClean="0"/>
              <a:t> </a:t>
            </a:r>
            <a:r>
              <a:rPr lang="en-US" sz="1200" b="0" i="0" u="none" strike="noStrike" kern="1200" dirty="0" smtClean="0">
                <a:solidFill>
                  <a:schemeClr val="tx1"/>
                </a:solidFill>
                <a:effectLst/>
                <a:latin typeface="+mn-lt"/>
                <a:ea typeface="+mn-ea"/>
                <a:cs typeface="+mn-cs"/>
              </a:rPr>
              <a:t>Oregon</a:t>
            </a:r>
            <a:r>
              <a:rPr lang="en-US" b="0" dirty="0" smtClean="0"/>
              <a:t> </a:t>
            </a:r>
            <a:r>
              <a:rPr lang="en-US" sz="1200" b="0" i="0" u="none" strike="noStrike" kern="1200" dirty="0" smtClean="0">
                <a:solidFill>
                  <a:schemeClr val="tx1"/>
                </a:solidFill>
                <a:effectLst/>
                <a:latin typeface="+mn-lt"/>
                <a:ea typeface="+mn-ea"/>
                <a:cs typeface="+mn-cs"/>
              </a:rPr>
              <a:t>Texas</a:t>
            </a:r>
            <a:r>
              <a:rPr lang="en-US" b="0" dirty="0" smtClean="0"/>
              <a:t> </a:t>
            </a:r>
            <a:r>
              <a:rPr lang="en-US" sz="1200" b="0" i="0" u="none" strike="noStrike" kern="1200" dirty="0" smtClean="0">
                <a:solidFill>
                  <a:schemeClr val="tx1"/>
                </a:solidFill>
                <a:effectLst/>
                <a:latin typeface="+mn-lt"/>
                <a:ea typeface="+mn-ea"/>
                <a:cs typeface="+mn-cs"/>
              </a:rPr>
              <a:t>New York</a:t>
            </a:r>
            <a:r>
              <a:rPr lang="en-US" b="0" dirty="0" smtClean="0"/>
              <a:t> </a:t>
            </a:r>
            <a:r>
              <a:rPr lang="en-US" sz="1200" b="0" i="0" u="none" strike="noStrike" kern="1200" dirty="0" smtClean="0">
                <a:solidFill>
                  <a:schemeClr val="tx1"/>
                </a:solidFill>
                <a:effectLst/>
                <a:latin typeface="+mn-lt"/>
                <a:ea typeface="+mn-ea"/>
                <a:cs typeface="+mn-cs"/>
              </a:rPr>
              <a:t>New Jersey</a:t>
            </a:r>
            <a:r>
              <a:rPr lang="en-US" b="0" dirty="0" smtClean="0"/>
              <a:t> </a:t>
            </a:r>
            <a:r>
              <a:rPr lang="en-US" sz="1200" b="0" i="0" u="none" strike="noStrike" kern="1200" dirty="0" smtClean="0">
                <a:solidFill>
                  <a:schemeClr val="tx1"/>
                </a:solidFill>
                <a:effectLst/>
                <a:latin typeface="+mn-lt"/>
                <a:ea typeface="+mn-ea"/>
                <a:cs typeface="+mn-cs"/>
              </a:rPr>
              <a:t>Minnesota</a:t>
            </a:r>
            <a:r>
              <a:rPr lang="en-US" b="0" dirty="0" smtClean="0"/>
              <a:t> </a:t>
            </a:r>
            <a:r>
              <a:rPr lang="en-US" sz="1200" b="0" i="0" u="none" strike="noStrike" kern="1200" dirty="0" smtClean="0">
                <a:solidFill>
                  <a:schemeClr val="tx1"/>
                </a:solidFill>
                <a:effectLst/>
                <a:latin typeface="+mn-lt"/>
                <a:ea typeface="+mn-ea"/>
                <a:cs typeface="+mn-cs"/>
              </a:rPr>
              <a:t>Utah</a:t>
            </a:r>
            <a:r>
              <a:rPr lang="en-US" b="0" dirty="0" smtClean="0"/>
              <a:t> </a:t>
            </a:r>
          </a:p>
        </p:txBody>
      </p:sp>
      <p:sp>
        <p:nvSpPr>
          <p:cNvPr id="4" name="Slide Number Placeholder 3"/>
          <p:cNvSpPr>
            <a:spLocks noGrp="1"/>
          </p:cNvSpPr>
          <p:nvPr>
            <p:ph type="sldNum" sz="quarter" idx="10"/>
          </p:nvPr>
        </p:nvSpPr>
        <p:spPr/>
        <p:txBody>
          <a:bodyPr/>
          <a:lstStyle/>
          <a:p>
            <a:fld id="{15736144-2E2E-483E-8D4E-7A087D64C6CE}" type="slidenum">
              <a:rPr lang="en-US" smtClean="0"/>
              <a:t>6</a:t>
            </a:fld>
            <a:endParaRPr lang="en-US"/>
          </a:p>
        </p:txBody>
      </p:sp>
    </p:spTree>
    <p:extLst>
      <p:ext uri="{BB962C8B-B14F-4D97-AF65-F5344CB8AC3E}">
        <p14:creationId xmlns:p14="http://schemas.microsoft.com/office/powerpoint/2010/main" val="367878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Top 5 States :</a:t>
            </a:r>
            <a:r>
              <a:rPr lang="en-US" b="1" baseline="0" dirty="0" smtClean="0"/>
              <a:t> DC, Alaska, </a:t>
            </a:r>
            <a:endParaRPr lang="en-US" dirty="0" smtClean="0"/>
          </a:p>
          <a:p>
            <a:r>
              <a:rPr lang="en-US" b="1" dirty="0" smtClean="0"/>
              <a:t>Bottom 5 States: </a:t>
            </a:r>
          </a:p>
          <a:p>
            <a:r>
              <a:rPr lang="en-US" b="1" dirty="0" smtClean="0"/>
              <a:t>2016: </a:t>
            </a:r>
            <a:r>
              <a:rPr lang="en-US" b="0" dirty="0" smtClean="0"/>
              <a:t>NY,</a:t>
            </a:r>
            <a:r>
              <a:rPr lang="en-US" b="0" baseline="0" dirty="0" smtClean="0"/>
              <a:t> NJ, Texas, Utah, Washington</a:t>
            </a:r>
            <a:endParaRPr lang="en-US" baseline="0" dirty="0" smtClean="0"/>
          </a:p>
          <a:p>
            <a:r>
              <a:rPr lang="en-US" b="1" baseline="0" dirty="0" smtClean="0"/>
              <a:t>2017</a:t>
            </a:r>
            <a:r>
              <a:rPr lang="en-US" baseline="0" dirty="0" smtClean="0"/>
              <a:t>: Hawaii, Vermont, NY, Texas, Utah </a:t>
            </a:r>
            <a:endParaRPr lang="en-US" dirty="0" smtClean="0"/>
          </a:p>
          <a:p>
            <a:endParaRPr lang="en-US" dirty="0"/>
          </a:p>
        </p:txBody>
      </p:sp>
      <p:sp>
        <p:nvSpPr>
          <p:cNvPr id="4" name="Slide Number Placeholder 3"/>
          <p:cNvSpPr>
            <a:spLocks noGrp="1"/>
          </p:cNvSpPr>
          <p:nvPr>
            <p:ph type="sldNum" sz="quarter" idx="10"/>
          </p:nvPr>
        </p:nvSpPr>
        <p:spPr/>
        <p:txBody>
          <a:bodyPr/>
          <a:lstStyle/>
          <a:p>
            <a:fld id="{15736144-2E2E-483E-8D4E-7A087D64C6CE}" type="slidenum">
              <a:rPr lang="en-US" smtClean="0"/>
              <a:t>7</a:t>
            </a:fld>
            <a:endParaRPr lang="en-US"/>
          </a:p>
        </p:txBody>
      </p:sp>
    </p:spTree>
    <p:extLst>
      <p:ext uri="{BB962C8B-B14F-4D97-AF65-F5344CB8AC3E}">
        <p14:creationId xmlns:p14="http://schemas.microsoft.com/office/powerpoint/2010/main" val="3407222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Let the auditory know that now comes the most interesting part</a:t>
            </a:r>
          </a:p>
        </p:txBody>
      </p:sp>
      <p:sp>
        <p:nvSpPr>
          <p:cNvPr id="4" name="Slide Number Placeholder 3"/>
          <p:cNvSpPr>
            <a:spLocks noGrp="1"/>
          </p:cNvSpPr>
          <p:nvPr>
            <p:ph type="sldNum" sz="quarter" idx="5"/>
          </p:nvPr>
        </p:nvSpPr>
        <p:spPr/>
        <p:txBody>
          <a:bodyPr/>
          <a:lstStyle/>
          <a:p>
            <a:fld id="{15736144-2E2E-483E-8D4E-7A087D64C6CE}" type="slidenum">
              <a:rPr lang="en-US" smtClean="0"/>
              <a:t>8</a:t>
            </a:fld>
            <a:endParaRPr lang="en-US"/>
          </a:p>
        </p:txBody>
      </p:sp>
    </p:spTree>
    <p:extLst>
      <p:ext uri="{BB962C8B-B14F-4D97-AF65-F5344CB8AC3E}">
        <p14:creationId xmlns:p14="http://schemas.microsoft.com/office/powerpoint/2010/main" val="427461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more incidents means more danger [Click] -&gt; Answer appears -&gt; State stats appears -&gt; [Narrator] Discuss the statistics, be ready to explain the lack of per capita data. [Click] -&gt; City data appears -&gt; [Narrator] Discuss the statistics, mention Chicago and its mafia history</a:t>
            </a:r>
          </a:p>
        </p:txBody>
      </p:sp>
      <p:sp>
        <p:nvSpPr>
          <p:cNvPr id="4" name="Slide Number Placeholder 3"/>
          <p:cNvSpPr>
            <a:spLocks noGrp="1"/>
          </p:cNvSpPr>
          <p:nvPr>
            <p:ph type="sldNum" sz="quarter" idx="5"/>
          </p:nvPr>
        </p:nvSpPr>
        <p:spPr/>
        <p:txBody>
          <a:bodyPr/>
          <a:lstStyle/>
          <a:p>
            <a:fld id="{15736144-2E2E-483E-8D4E-7A087D64C6CE}" type="slidenum">
              <a:rPr lang="en-US" smtClean="0"/>
              <a:t>9</a:t>
            </a:fld>
            <a:endParaRPr lang="en-US"/>
          </a:p>
        </p:txBody>
      </p:sp>
    </p:spTree>
    <p:extLst>
      <p:ext uri="{BB962C8B-B14F-4D97-AF65-F5344CB8AC3E}">
        <p14:creationId xmlns:p14="http://schemas.microsoft.com/office/powerpoint/2010/main" val="157779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incidents are categorized, one incident can belong to multiple categories [Click] -&gt; </a:t>
            </a:r>
            <a:r>
              <a:rPr lang="en-US" b="1" dirty="0"/>
              <a:t>Answer appears </a:t>
            </a:r>
            <a:r>
              <a:rPr lang="en-US" dirty="0"/>
              <a:t>-&gt; [Narrator] A couple of words about the generic and specific categories</a:t>
            </a:r>
          </a:p>
        </p:txBody>
      </p:sp>
      <p:sp>
        <p:nvSpPr>
          <p:cNvPr id="4" name="Slide Number Placeholder 3"/>
          <p:cNvSpPr>
            <a:spLocks noGrp="1"/>
          </p:cNvSpPr>
          <p:nvPr>
            <p:ph type="sldNum" sz="quarter" idx="5"/>
          </p:nvPr>
        </p:nvSpPr>
        <p:spPr/>
        <p:txBody>
          <a:bodyPr/>
          <a:lstStyle/>
          <a:p>
            <a:fld id="{15736144-2E2E-483E-8D4E-7A087D64C6CE}" type="slidenum">
              <a:rPr lang="en-US" smtClean="0"/>
              <a:t>10</a:t>
            </a:fld>
            <a:endParaRPr lang="en-US"/>
          </a:p>
        </p:txBody>
      </p:sp>
    </p:spTree>
    <p:extLst>
      <p:ext uri="{BB962C8B-B14F-4D97-AF65-F5344CB8AC3E}">
        <p14:creationId xmlns:p14="http://schemas.microsoft.com/office/powerpoint/2010/main" val="141409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5253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0054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3801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183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532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468E4-8C39-40C0-938E-8288AF13A5D2}"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8615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468E4-8C39-40C0-938E-8288AF13A5D2}"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113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468E4-8C39-40C0-938E-8288AF13A5D2}"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938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468E4-8C39-40C0-938E-8288AF13A5D2}"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21027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0122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1747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8E4-8C39-40C0-938E-8288AF13A5D2}" type="datetimeFigureOut">
              <a:rPr lang="en-US" smtClean="0"/>
              <a:t>9/17/2018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FA13F-4A73-4D17-84E8-3525B499406E}" type="slidenum">
              <a:rPr lang="en-US" smtClean="0"/>
              <a:t>‹#›</a:t>
            </a:fld>
            <a:endParaRPr lang="en-US"/>
          </a:p>
        </p:txBody>
      </p:sp>
    </p:spTree>
    <p:extLst>
      <p:ext uri="{BB962C8B-B14F-4D97-AF65-F5344CB8AC3E}">
        <p14:creationId xmlns:p14="http://schemas.microsoft.com/office/powerpoint/2010/main" val="406485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297FB-CFEC-4EAB-B0C1-81A3110A3367}"/>
              </a:ext>
            </a:extLst>
          </p:cNvPr>
          <p:cNvSpPr>
            <a:spLocks noGrp="1"/>
          </p:cNvSpPr>
          <p:nvPr>
            <p:ph type="ctrTitle"/>
          </p:nvPr>
        </p:nvSpPr>
        <p:spPr>
          <a:xfrm>
            <a:off x="1" y="447963"/>
            <a:ext cx="6391468" cy="1446151"/>
          </a:xfrm>
        </p:spPr>
        <p:txBody>
          <a:bodyPr>
            <a:noAutofit/>
          </a:bodyPr>
          <a:lstStyle/>
          <a:p>
            <a:r>
              <a:rPr lang="en-US" sz="7200" dirty="0"/>
              <a:t>GUN VIOLENCE</a:t>
            </a:r>
          </a:p>
        </p:txBody>
      </p:sp>
      <p:sp>
        <p:nvSpPr>
          <p:cNvPr id="3" name="Subtitle 2">
            <a:extLst>
              <a:ext uri="{FF2B5EF4-FFF2-40B4-BE49-F238E27FC236}">
                <a16:creationId xmlns:a16="http://schemas.microsoft.com/office/drawing/2014/main" xmlns="" id="{48587B46-B446-4CF8-9068-FC53FE86A64E}"/>
              </a:ext>
            </a:extLst>
          </p:cNvPr>
          <p:cNvSpPr>
            <a:spLocks noGrp="1"/>
          </p:cNvSpPr>
          <p:nvPr>
            <p:ph type="subTitle" idx="1"/>
          </p:nvPr>
        </p:nvSpPr>
        <p:spPr>
          <a:xfrm>
            <a:off x="655781" y="3429000"/>
            <a:ext cx="9144000" cy="3463636"/>
          </a:xfrm>
        </p:spPr>
        <p:txBody>
          <a:bodyPr>
            <a:normAutofit/>
          </a:bodyPr>
          <a:lstStyle/>
          <a:p>
            <a:pPr algn="l"/>
            <a:r>
              <a:rPr lang="en-US" sz="3200" dirty="0"/>
              <a:t>Brought to you by</a:t>
            </a:r>
          </a:p>
          <a:p>
            <a:pPr marL="457200" indent="-457200" algn="l">
              <a:buBlip>
                <a:blip r:embed="rId4"/>
              </a:buBlip>
            </a:pPr>
            <a:r>
              <a:rPr lang="en-US" sz="3200" dirty="0"/>
              <a:t> Andrei Chaplygin</a:t>
            </a:r>
          </a:p>
          <a:p>
            <a:pPr marL="457200" indent="-457200" algn="l">
              <a:buBlip>
                <a:blip r:embed="rId4"/>
              </a:buBlip>
            </a:pPr>
            <a:r>
              <a:rPr lang="en-US" sz="3200" dirty="0"/>
              <a:t> Edgar Sanchez</a:t>
            </a:r>
          </a:p>
          <a:p>
            <a:pPr marL="457200" indent="-457200" algn="l">
              <a:buBlip>
                <a:blip r:embed="rId4"/>
              </a:buBlip>
            </a:pPr>
            <a:r>
              <a:rPr lang="en-US" sz="3200" dirty="0"/>
              <a:t> Craig Taylor</a:t>
            </a:r>
          </a:p>
          <a:p>
            <a:pPr marL="457200" indent="-457200" algn="l">
              <a:buBlip>
                <a:blip r:embed="rId4"/>
              </a:buBlip>
            </a:pPr>
            <a:r>
              <a:rPr lang="en-US" sz="3200" dirty="0"/>
              <a:t> </a:t>
            </a:r>
            <a:r>
              <a:rPr lang="en-US" sz="3200" dirty="0" err="1"/>
              <a:t>Kimmay</a:t>
            </a:r>
            <a:r>
              <a:rPr lang="en-US" sz="3200" dirty="0"/>
              <a:t> Truong</a:t>
            </a:r>
          </a:p>
        </p:txBody>
      </p:sp>
    </p:spTree>
    <p:extLst>
      <p:ext uri="{BB962C8B-B14F-4D97-AF65-F5344CB8AC3E}">
        <p14:creationId xmlns:p14="http://schemas.microsoft.com/office/powerpoint/2010/main" val="4136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231CE-1F76-40D7-9D25-FE76AD3CFE2C}"/>
              </a:ext>
            </a:extLst>
          </p:cNvPr>
          <p:cNvSpPr>
            <a:spLocks noGrp="1"/>
          </p:cNvSpPr>
          <p:nvPr>
            <p:ph type="title"/>
          </p:nvPr>
        </p:nvSpPr>
        <p:spPr>
          <a:xfrm>
            <a:off x="838200" y="1"/>
            <a:ext cx="10515600" cy="774439"/>
          </a:xfrm>
        </p:spPr>
        <p:txBody>
          <a:bodyPr>
            <a:noAutofit/>
          </a:bodyPr>
          <a:lstStyle/>
          <a:p>
            <a:pPr algn="ctr"/>
            <a:r>
              <a:rPr lang="en-US" dirty="0"/>
              <a:t>Q: WHAT DO THEY USE GUNS FOR?</a:t>
            </a:r>
          </a:p>
        </p:txBody>
      </p:sp>
      <p:sp>
        <p:nvSpPr>
          <p:cNvPr id="3" name="Title 1">
            <a:extLst>
              <a:ext uri="{FF2B5EF4-FFF2-40B4-BE49-F238E27FC236}">
                <a16:creationId xmlns:a16="http://schemas.microsoft.com/office/drawing/2014/main" xmlns="" id="{D7EB75B8-378C-4F47-9D25-344E16635D6B}"/>
              </a:ext>
            </a:extLst>
          </p:cNvPr>
          <p:cNvSpPr txBox="1">
            <a:spLocks/>
          </p:cNvSpPr>
          <p:nvPr/>
        </p:nvSpPr>
        <p:spPr>
          <a:xfrm>
            <a:off x="2118049" y="382559"/>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MOSTLY FOR CRIMINAL PURPOSES </a:t>
            </a:r>
          </a:p>
        </p:txBody>
      </p:sp>
      <p:sp>
        <p:nvSpPr>
          <p:cNvPr id="6" name="Title 1">
            <a:extLst>
              <a:ext uri="{FF2B5EF4-FFF2-40B4-BE49-F238E27FC236}">
                <a16:creationId xmlns:a16="http://schemas.microsoft.com/office/drawing/2014/main" xmlns="" id="{35631BC0-F666-4DBD-8B59-7A7F92A1B55A}"/>
              </a:ext>
            </a:extLst>
          </p:cNvPr>
          <p:cNvSpPr txBox="1">
            <a:spLocks/>
          </p:cNvSpPr>
          <p:nvPr/>
        </p:nvSpPr>
        <p:spPr>
          <a:xfrm>
            <a:off x="230156" y="1432109"/>
            <a:ext cx="2158482"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ATF/LE Confiscation/Raid/Arrest</a:t>
            </a:r>
          </a:p>
        </p:txBody>
      </p:sp>
      <p:sp>
        <p:nvSpPr>
          <p:cNvPr id="8" name="Title 1">
            <a:extLst>
              <a:ext uri="{FF2B5EF4-FFF2-40B4-BE49-F238E27FC236}">
                <a16:creationId xmlns:a16="http://schemas.microsoft.com/office/drawing/2014/main" xmlns="" id="{063BDBF8-54C6-437A-ABF6-65ACBB0695D0}"/>
              </a:ext>
            </a:extLst>
          </p:cNvPr>
          <p:cNvSpPr txBox="1">
            <a:spLocks/>
          </p:cNvSpPr>
          <p:nvPr/>
        </p:nvSpPr>
        <p:spPr>
          <a:xfrm>
            <a:off x="2529764" y="1409168"/>
            <a:ext cx="1402702"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Accidental Shooting</a:t>
            </a:r>
          </a:p>
        </p:txBody>
      </p:sp>
      <p:sp>
        <p:nvSpPr>
          <p:cNvPr id="10" name="Title 1">
            <a:extLst>
              <a:ext uri="{FF2B5EF4-FFF2-40B4-BE49-F238E27FC236}">
                <a16:creationId xmlns:a16="http://schemas.microsoft.com/office/drawing/2014/main" xmlns="" id="{0F2F176D-80B1-49B0-8C3A-E97B1490CFAD}"/>
              </a:ext>
            </a:extLst>
          </p:cNvPr>
          <p:cNvSpPr txBox="1">
            <a:spLocks/>
          </p:cNvSpPr>
          <p:nvPr/>
        </p:nvSpPr>
        <p:spPr>
          <a:xfrm>
            <a:off x="4073592" y="1393540"/>
            <a:ext cx="1300843" cy="1606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Animal shot/killed</a:t>
            </a:r>
          </a:p>
        </p:txBody>
      </p:sp>
      <p:sp>
        <p:nvSpPr>
          <p:cNvPr id="11" name="Title 1">
            <a:extLst>
              <a:ext uri="{FF2B5EF4-FFF2-40B4-BE49-F238E27FC236}">
                <a16:creationId xmlns:a16="http://schemas.microsoft.com/office/drawing/2014/main" xmlns="" id="{093FD608-A3C4-4C4F-8FC1-689C50F9525C}"/>
              </a:ext>
            </a:extLst>
          </p:cNvPr>
          <p:cNvSpPr txBox="1">
            <a:spLocks/>
          </p:cNvSpPr>
          <p:nvPr/>
        </p:nvSpPr>
        <p:spPr>
          <a:xfrm>
            <a:off x="5509341" y="1402016"/>
            <a:ext cx="4124130" cy="1370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Armed robbery with injury/death and/or evidence of DGU found</a:t>
            </a:r>
          </a:p>
        </p:txBody>
      </p:sp>
      <p:sp>
        <p:nvSpPr>
          <p:cNvPr id="12" name="Title 1">
            <a:extLst>
              <a:ext uri="{FF2B5EF4-FFF2-40B4-BE49-F238E27FC236}">
                <a16:creationId xmlns:a16="http://schemas.microsoft.com/office/drawing/2014/main" xmlns="" id="{ADEE8498-2D7A-4F73-895F-7C6CB66DB340}"/>
              </a:ext>
            </a:extLst>
          </p:cNvPr>
          <p:cNvSpPr txBox="1">
            <a:spLocks/>
          </p:cNvSpPr>
          <p:nvPr/>
        </p:nvSpPr>
        <p:spPr>
          <a:xfrm>
            <a:off x="239487" y="3087374"/>
            <a:ext cx="499498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Assault weapon (AR-15, AK-47, and ALL variants defined by law enforcement)</a:t>
            </a:r>
          </a:p>
        </p:txBody>
      </p:sp>
      <p:sp>
        <p:nvSpPr>
          <p:cNvPr id="13" name="Title 1">
            <a:extLst>
              <a:ext uri="{FF2B5EF4-FFF2-40B4-BE49-F238E27FC236}">
                <a16:creationId xmlns:a16="http://schemas.microsoft.com/office/drawing/2014/main" xmlns="" id="{31F73C57-D80B-41E4-B918-4E33B80049D1}"/>
              </a:ext>
            </a:extLst>
          </p:cNvPr>
          <p:cNvSpPr txBox="1">
            <a:spLocks/>
          </p:cNvSpPr>
          <p:nvPr/>
        </p:nvSpPr>
        <p:spPr>
          <a:xfrm>
            <a:off x="230156" y="3631911"/>
            <a:ext cx="324705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Brandishing/flourishing/open carry/lost/found</a:t>
            </a:r>
          </a:p>
        </p:txBody>
      </p:sp>
      <p:sp>
        <p:nvSpPr>
          <p:cNvPr id="14" name="Title 1">
            <a:extLst>
              <a:ext uri="{FF2B5EF4-FFF2-40B4-BE49-F238E27FC236}">
                <a16:creationId xmlns:a16="http://schemas.microsoft.com/office/drawing/2014/main" xmlns="" id="{EBD8A1D8-3482-4904-A488-5B77ED76AB51}"/>
              </a:ext>
            </a:extLst>
          </p:cNvPr>
          <p:cNvSpPr txBox="1">
            <a:spLocks/>
          </p:cNvSpPr>
          <p:nvPr/>
        </p:nvSpPr>
        <p:spPr>
          <a:xfrm>
            <a:off x="2929812" y="195214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Car-jacking</a:t>
            </a:r>
          </a:p>
        </p:txBody>
      </p:sp>
      <p:sp>
        <p:nvSpPr>
          <p:cNvPr id="15" name="Title 1">
            <a:extLst>
              <a:ext uri="{FF2B5EF4-FFF2-40B4-BE49-F238E27FC236}">
                <a16:creationId xmlns:a16="http://schemas.microsoft.com/office/drawing/2014/main" xmlns="" id="{3881FF30-BEF2-4704-959A-C66912CE7067}"/>
              </a:ext>
            </a:extLst>
          </p:cNvPr>
          <p:cNvSpPr txBox="1">
            <a:spLocks/>
          </p:cNvSpPr>
          <p:nvPr/>
        </p:nvSpPr>
        <p:spPr>
          <a:xfrm>
            <a:off x="9766041" y="138452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Involved Incident</a:t>
            </a:r>
          </a:p>
        </p:txBody>
      </p:sp>
      <p:sp>
        <p:nvSpPr>
          <p:cNvPr id="16" name="Title 1">
            <a:extLst>
              <a:ext uri="{FF2B5EF4-FFF2-40B4-BE49-F238E27FC236}">
                <a16:creationId xmlns:a16="http://schemas.microsoft.com/office/drawing/2014/main" xmlns="" id="{86C0E8AB-29C2-4B47-B834-7317D23429AD}"/>
              </a:ext>
            </a:extLst>
          </p:cNvPr>
          <p:cNvSpPr txBox="1">
            <a:spLocks/>
          </p:cNvSpPr>
          <p:nvPr/>
        </p:nvSpPr>
        <p:spPr>
          <a:xfrm>
            <a:off x="230156" y="471720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killed by child</a:t>
            </a:r>
          </a:p>
        </p:txBody>
      </p:sp>
      <p:sp>
        <p:nvSpPr>
          <p:cNvPr id="17" name="Title 1">
            <a:extLst>
              <a:ext uri="{FF2B5EF4-FFF2-40B4-BE49-F238E27FC236}">
                <a16:creationId xmlns:a16="http://schemas.microsoft.com/office/drawing/2014/main" xmlns="" id="{34627BF2-5FCA-46AA-8922-E86B9316BB38}"/>
              </a:ext>
            </a:extLst>
          </p:cNvPr>
          <p:cNvSpPr txBox="1">
            <a:spLocks/>
          </p:cNvSpPr>
          <p:nvPr/>
        </p:nvSpPr>
        <p:spPr>
          <a:xfrm>
            <a:off x="6556311" y="308415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Concealed Carry License - Perpetrator</a:t>
            </a:r>
          </a:p>
        </p:txBody>
      </p:sp>
      <p:sp>
        <p:nvSpPr>
          <p:cNvPr id="18" name="Title 1">
            <a:extLst>
              <a:ext uri="{FF2B5EF4-FFF2-40B4-BE49-F238E27FC236}">
                <a16:creationId xmlns:a16="http://schemas.microsoft.com/office/drawing/2014/main" xmlns="" id="{424821B2-3A7C-4D07-99FA-3895EF7DBFAF}"/>
              </a:ext>
            </a:extLst>
          </p:cNvPr>
          <p:cNvSpPr txBox="1">
            <a:spLocks/>
          </p:cNvSpPr>
          <p:nvPr/>
        </p:nvSpPr>
        <p:spPr>
          <a:xfrm>
            <a:off x="230156" y="52513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Criminal act with stolen gun</a:t>
            </a:r>
          </a:p>
        </p:txBody>
      </p:sp>
      <p:sp>
        <p:nvSpPr>
          <p:cNvPr id="19" name="Title 1">
            <a:extLst>
              <a:ext uri="{FF2B5EF4-FFF2-40B4-BE49-F238E27FC236}">
                <a16:creationId xmlns:a16="http://schemas.microsoft.com/office/drawing/2014/main" xmlns="" id="{0D72861C-AA26-4C38-ADAB-F049B51B4612}"/>
              </a:ext>
            </a:extLst>
          </p:cNvPr>
          <p:cNvSpPr txBox="1">
            <a:spLocks/>
          </p:cNvSpPr>
          <p:nvPr/>
        </p:nvSpPr>
        <p:spPr>
          <a:xfrm>
            <a:off x="2320212" y="5244365"/>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Defensive Use</a:t>
            </a:r>
          </a:p>
        </p:txBody>
      </p:sp>
      <p:sp>
        <p:nvSpPr>
          <p:cNvPr id="20" name="Title 1">
            <a:extLst>
              <a:ext uri="{FF2B5EF4-FFF2-40B4-BE49-F238E27FC236}">
                <a16:creationId xmlns:a16="http://schemas.microsoft.com/office/drawing/2014/main" xmlns="" id="{C1AB113B-30F5-4360-A7C7-18D5B471D47E}"/>
              </a:ext>
            </a:extLst>
          </p:cNvPr>
          <p:cNvSpPr txBox="1">
            <a:spLocks/>
          </p:cNvSpPr>
          <p:nvPr/>
        </p:nvSpPr>
        <p:spPr>
          <a:xfrm>
            <a:off x="6814457" y="63266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Domestic Violence</a:t>
            </a:r>
          </a:p>
        </p:txBody>
      </p:sp>
      <p:sp>
        <p:nvSpPr>
          <p:cNvPr id="21" name="Title 1">
            <a:extLst>
              <a:ext uri="{FF2B5EF4-FFF2-40B4-BE49-F238E27FC236}">
                <a16:creationId xmlns:a16="http://schemas.microsoft.com/office/drawing/2014/main" xmlns="" id="{A0112E02-3BD7-4A16-AB2B-58039E884B44}"/>
              </a:ext>
            </a:extLst>
          </p:cNvPr>
          <p:cNvSpPr txBox="1">
            <a:spLocks/>
          </p:cNvSpPr>
          <p:nvPr/>
        </p:nvSpPr>
        <p:spPr>
          <a:xfrm>
            <a:off x="3666933" y="523345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Drive-by (car to street, car to car)</a:t>
            </a:r>
          </a:p>
        </p:txBody>
      </p:sp>
      <p:sp>
        <p:nvSpPr>
          <p:cNvPr id="22" name="Title 1">
            <a:extLst>
              <a:ext uri="{FF2B5EF4-FFF2-40B4-BE49-F238E27FC236}">
                <a16:creationId xmlns:a16="http://schemas.microsoft.com/office/drawing/2014/main" xmlns="" id="{FB2E20C2-6563-454D-B616-94BC27420E62}"/>
              </a:ext>
            </a:extLst>
          </p:cNvPr>
          <p:cNvSpPr txBox="1">
            <a:spLocks/>
          </p:cNvSpPr>
          <p:nvPr/>
        </p:nvSpPr>
        <p:spPr>
          <a:xfrm>
            <a:off x="6654282" y="577999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Drug involvement</a:t>
            </a:r>
          </a:p>
        </p:txBody>
      </p:sp>
      <p:sp>
        <p:nvSpPr>
          <p:cNvPr id="23" name="Title 1">
            <a:extLst>
              <a:ext uri="{FF2B5EF4-FFF2-40B4-BE49-F238E27FC236}">
                <a16:creationId xmlns:a16="http://schemas.microsoft.com/office/drawing/2014/main" xmlns="" id="{81364CBE-3DCE-43AE-A215-DC901A45DF6D}"/>
              </a:ext>
            </a:extLst>
          </p:cNvPr>
          <p:cNvSpPr txBox="1">
            <a:spLocks/>
          </p:cNvSpPr>
          <p:nvPr/>
        </p:nvSpPr>
        <p:spPr>
          <a:xfrm>
            <a:off x="239487" y="633187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Gang involvement	</a:t>
            </a:r>
          </a:p>
        </p:txBody>
      </p:sp>
      <p:sp>
        <p:nvSpPr>
          <p:cNvPr id="24" name="Title 1">
            <a:extLst>
              <a:ext uri="{FF2B5EF4-FFF2-40B4-BE49-F238E27FC236}">
                <a16:creationId xmlns:a16="http://schemas.microsoft.com/office/drawing/2014/main" xmlns="" id="{8927B2FC-E529-4BA4-9349-5C96AED9D54F}"/>
              </a:ext>
            </a:extLst>
          </p:cNvPr>
          <p:cNvSpPr txBox="1">
            <a:spLocks/>
          </p:cNvSpPr>
          <p:nvPr/>
        </p:nvSpPr>
        <p:spPr>
          <a:xfrm>
            <a:off x="7856376" y="4747918"/>
            <a:ext cx="423920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at school, no death/injury - elementary/secondary school</a:t>
            </a:r>
          </a:p>
        </p:txBody>
      </p:sp>
      <p:sp>
        <p:nvSpPr>
          <p:cNvPr id="25" name="Title 1">
            <a:extLst>
              <a:ext uri="{FF2B5EF4-FFF2-40B4-BE49-F238E27FC236}">
                <a16:creationId xmlns:a16="http://schemas.microsoft.com/office/drawing/2014/main" xmlns="" id="{DEF0F3EE-FCFF-422C-9FE7-C707C328DE44}"/>
              </a:ext>
            </a:extLst>
          </p:cNvPr>
          <p:cNvSpPr txBox="1">
            <a:spLocks/>
          </p:cNvSpPr>
          <p:nvPr/>
        </p:nvSpPr>
        <p:spPr>
          <a:xfrm>
            <a:off x="1764655" y="633228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shop robbery or burglary</a:t>
            </a:r>
          </a:p>
        </p:txBody>
      </p:sp>
      <p:sp>
        <p:nvSpPr>
          <p:cNvPr id="26" name="Title 1">
            <a:extLst>
              <a:ext uri="{FF2B5EF4-FFF2-40B4-BE49-F238E27FC236}">
                <a16:creationId xmlns:a16="http://schemas.microsoft.com/office/drawing/2014/main" xmlns="" id="{437D8501-78AB-46E0-A331-2EAE14A670D7}"/>
              </a:ext>
            </a:extLst>
          </p:cNvPr>
          <p:cNvSpPr txBox="1">
            <a:spLocks/>
          </p:cNvSpPr>
          <p:nvPr/>
        </p:nvSpPr>
        <p:spPr>
          <a:xfrm>
            <a:off x="7752184" y="1959604"/>
            <a:ext cx="1828800"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owner</a:t>
            </a:r>
          </a:p>
        </p:txBody>
      </p:sp>
      <p:sp>
        <p:nvSpPr>
          <p:cNvPr id="27" name="Title 1">
            <a:extLst>
              <a:ext uri="{FF2B5EF4-FFF2-40B4-BE49-F238E27FC236}">
                <a16:creationId xmlns:a16="http://schemas.microsoft.com/office/drawing/2014/main" xmlns="" id="{3BD9F677-E4A1-4514-9F32-5E8AE9903CBA}"/>
              </a:ext>
            </a:extLst>
          </p:cNvPr>
          <p:cNvSpPr txBox="1">
            <a:spLocks/>
          </p:cNvSpPr>
          <p:nvPr/>
        </p:nvSpPr>
        <p:spPr>
          <a:xfrm>
            <a:off x="8714793" y="359123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law enforcement</a:t>
            </a:r>
          </a:p>
        </p:txBody>
      </p:sp>
      <p:sp>
        <p:nvSpPr>
          <p:cNvPr id="28" name="Title 1">
            <a:extLst>
              <a:ext uri="{FF2B5EF4-FFF2-40B4-BE49-F238E27FC236}">
                <a16:creationId xmlns:a16="http://schemas.microsoft.com/office/drawing/2014/main" xmlns="" id="{8C1515B6-58EF-4127-A1EF-C233E3E3A231}"/>
              </a:ext>
            </a:extLst>
          </p:cNvPr>
          <p:cNvSpPr txBox="1">
            <a:spLocks/>
          </p:cNvSpPr>
          <p:nvPr/>
        </p:nvSpPr>
        <p:spPr>
          <a:xfrm>
            <a:off x="9693731" y="1955870"/>
            <a:ext cx="914400"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Hate crime</a:t>
            </a:r>
          </a:p>
        </p:txBody>
      </p:sp>
      <p:sp>
        <p:nvSpPr>
          <p:cNvPr id="29" name="Title 1">
            <a:extLst>
              <a:ext uri="{FF2B5EF4-FFF2-40B4-BE49-F238E27FC236}">
                <a16:creationId xmlns:a16="http://schemas.microsoft.com/office/drawing/2014/main" xmlns="" id="{6C7B4C9E-19EA-4929-A43C-01FE0B4CF7A3}"/>
              </a:ext>
            </a:extLst>
          </p:cNvPr>
          <p:cNvSpPr txBox="1">
            <a:spLocks/>
          </p:cNvSpPr>
          <p:nvPr/>
        </p:nvSpPr>
        <p:spPr>
          <a:xfrm>
            <a:off x="6654282" y="4194088"/>
            <a:ext cx="1113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a:t>
            </a:r>
          </a:p>
        </p:txBody>
      </p:sp>
      <p:sp>
        <p:nvSpPr>
          <p:cNvPr id="30" name="Title 1">
            <a:extLst>
              <a:ext uri="{FF2B5EF4-FFF2-40B4-BE49-F238E27FC236}">
                <a16:creationId xmlns:a16="http://schemas.microsoft.com/office/drawing/2014/main" xmlns="" id="{E193ACC0-E991-47F9-90B1-63DC11B9FA7E}"/>
              </a:ext>
            </a:extLst>
          </p:cNvPr>
          <p:cNvSpPr txBox="1">
            <a:spLocks/>
          </p:cNvSpPr>
          <p:nvPr/>
        </p:nvSpPr>
        <p:spPr>
          <a:xfrm>
            <a:off x="9515677" y="4222070"/>
            <a:ext cx="2181802" cy="1555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Resident killed</a:t>
            </a:r>
          </a:p>
        </p:txBody>
      </p:sp>
      <p:sp>
        <p:nvSpPr>
          <p:cNvPr id="31" name="Title 1">
            <a:extLst>
              <a:ext uri="{FF2B5EF4-FFF2-40B4-BE49-F238E27FC236}">
                <a16:creationId xmlns:a16="http://schemas.microsoft.com/office/drawing/2014/main" xmlns="" id="{7CAD5969-E0EF-44AB-BFA3-F42A64AB3B74}"/>
              </a:ext>
            </a:extLst>
          </p:cNvPr>
          <p:cNvSpPr txBox="1">
            <a:spLocks/>
          </p:cNvSpPr>
          <p:nvPr/>
        </p:nvSpPr>
        <p:spPr>
          <a:xfrm>
            <a:off x="8142515" y="5804364"/>
            <a:ext cx="355496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subject/suspect/perpetrator killed</a:t>
            </a:r>
          </a:p>
        </p:txBody>
      </p:sp>
      <p:sp>
        <p:nvSpPr>
          <p:cNvPr id="32" name="Title 1">
            <a:extLst>
              <a:ext uri="{FF2B5EF4-FFF2-40B4-BE49-F238E27FC236}">
                <a16:creationId xmlns:a16="http://schemas.microsoft.com/office/drawing/2014/main" xmlns="" id="{CBD70F84-56EF-42C0-8886-5F2ED6FBEDA4}"/>
              </a:ext>
            </a:extLst>
          </p:cNvPr>
          <p:cNvSpPr txBox="1">
            <a:spLocks/>
          </p:cNvSpPr>
          <p:nvPr/>
        </p:nvSpPr>
        <p:spPr>
          <a:xfrm>
            <a:off x="392002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Hunting accident</a:t>
            </a:r>
          </a:p>
        </p:txBody>
      </p:sp>
      <p:sp>
        <p:nvSpPr>
          <p:cNvPr id="33" name="Title 1">
            <a:extLst>
              <a:ext uri="{FF2B5EF4-FFF2-40B4-BE49-F238E27FC236}">
                <a16:creationId xmlns:a16="http://schemas.microsoft.com/office/drawing/2014/main" xmlns="" id="{9BB8B92E-BEFC-4742-8760-3CE6DCB79AE9}"/>
              </a:ext>
            </a:extLst>
          </p:cNvPr>
          <p:cNvSpPr txBox="1">
            <a:spLocks/>
          </p:cNvSpPr>
          <p:nvPr/>
        </p:nvSpPr>
        <p:spPr>
          <a:xfrm>
            <a:off x="541486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Implied Weapon</a:t>
            </a:r>
          </a:p>
        </p:txBody>
      </p:sp>
      <p:sp>
        <p:nvSpPr>
          <p:cNvPr id="34" name="Title 1">
            <a:extLst>
              <a:ext uri="{FF2B5EF4-FFF2-40B4-BE49-F238E27FC236}">
                <a16:creationId xmlns:a16="http://schemas.microsoft.com/office/drawing/2014/main" xmlns="" id="{DCCCA613-EBE1-4AEB-9D28-F9B963FCBC54}"/>
              </a:ext>
            </a:extLst>
          </p:cNvPr>
          <p:cNvSpPr txBox="1">
            <a:spLocks/>
          </p:cNvSpPr>
          <p:nvPr/>
        </p:nvSpPr>
        <p:spPr>
          <a:xfrm>
            <a:off x="9193764" y="3062297"/>
            <a:ext cx="2183363" cy="198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Kidnapping/abductions/hostage</a:t>
            </a:r>
          </a:p>
        </p:txBody>
      </p:sp>
      <p:sp>
        <p:nvSpPr>
          <p:cNvPr id="35" name="Title 1">
            <a:extLst>
              <a:ext uri="{FF2B5EF4-FFF2-40B4-BE49-F238E27FC236}">
                <a16:creationId xmlns:a16="http://schemas.microsoft.com/office/drawing/2014/main" xmlns="" id="{F5816119-7B40-4B4A-B62D-3DF2322DD093}"/>
              </a:ext>
            </a:extLst>
          </p:cNvPr>
          <p:cNvSpPr txBox="1">
            <a:spLocks/>
          </p:cNvSpPr>
          <p:nvPr/>
        </p:nvSpPr>
        <p:spPr>
          <a:xfrm>
            <a:off x="6044688" y="5235191"/>
            <a:ext cx="610844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Murder (4+ deceased victims excluding the subject/suspect/perpetrator , one location)</a:t>
            </a:r>
          </a:p>
        </p:txBody>
      </p:sp>
      <p:sp>
        <p:nvSpPr>
          <p:cNvPr id="36" name="Title 1">
            <a:extLst>
              <a:ext uri="{FF2B5EF4-FFF2-40B4-BE49-F238E27FC236}">
                <a16:creationId xmlns:a16="http://schemas.microsoft.com/office/drawing/2014/main" xmlns="" id="{265261CC-1DE5-4470-9E68-A3F451814394}"/>
              </a:ext>
            </a:extLst>
          </p:cNvPr>
          <p:cNvSpPr txBox="1">
            <a:spLocks/>
          </p:cNvSpPr>
          <p:nvPr/>
        </p:nvSpPr>
        <p:spPr>
          <a:xfrm>
            <a:off x="239487" y="5807487"/>
            <a:ext cx="6319935"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Shooting (4+ victims injured or killed excluding the subject/suspect/perpetrator, one location)</a:t>
            </a:r>
          </a:p>
        </p:txBody>
      </p:sp>
      <p:sp>
        <p:nvSpPr>
          <p:cNvPr id="37" name="Title 1">
            <a:extLst>
              <a:ext uri="{FF2B5EF4-FFF2-40B4-BE49-F238E27FC236}">
                <a16:creationId xmlns:a16="http://schemas.microsoft.com/office/drawing/2014/main" xmlns="" id="{384AB8B4-32DF-4DD3-AD15-44891E9CAF73}"/>
              </a:ext>
            </a:extLst>
          </p:cNvPr>
          <p:cNvSpPr txBox="1">
            <a:spLocks/>
          </p:cNvSpPr>
          <p:nvPr/>
        </p:nvSpPr>
        <p:spPr>
          <a:xfrm>
            <a:off x="1771262" y="4728027"/>
            <a:ext cx="5999584"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Mistaken ID (thought it was an intruder/threat, was friend/family</a:t>
            </a:r>
          </a:p>
        </p:txBody>
      </p:sp>
      <p:sp>
        <p:nvSpPr>
          <p:cNvPr id="38" name="Title 1">
            <a:extLst>
              <a:ext uri="{FF2B5EF4-FFF2-40B4-BE49-F238E27FC236}">
                <a16:creationId xmlns:a16="http://schemas.microsoft.com/office/drawing/2014/main" xmlns="" id="{7021A161-D813-4D27-988B-F405DFDB4EE2}"/>
              </a:ext>
            </a:extLst>
          </p:cNvPr>
          <p:cNvSpPr txBox="1">
            <a:spLocks/>
          </p:cNvSpPr>
          <p:nvPr/>
        </p:nvSpPr>
        <p:spPr>
          <a:xfrm>
            <a:off x="8339625" y="6322410"/>
            <a:ext cx="117605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Murder/Suicide</a:t>
            </a:r>
          </a:p>
        </p:txBody>
      </p:sp>
      <p:sp>
        <p:nvSpPr>
          <p:cNvPr id="39" name="Title 1">
            <a:extLst>
              <a:ext uri="{FF2B5EF4-FFF2-40B4-BE49-F238E27FC236}">
                <a16:creationId xmlns:a16="http://schemas.microsoft.com/office/drawing/2014/main" xmlns="" id="{41198E58-AB0E-4579-83BA-391C6FDDDBCF}"/>
              </a:ext>
            </a:extLst>
          </p:cNvPr>
          <p:cNvSpPr txBox="1">
            <a:spLocks/>
          </p:cNvSpPr>
          <p:nvPr/>
        </p:nvSpPr>
        <p:spPr>
          <a:xfrm>
            <a:off x="9633472" y="6345300"/>
            <a:ext cx="2225738" cy="10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Incident</a:t>
            </a:r>
          </a:p>
        </p:txBody>
      </p:sp>
      <p:sp>
        <p:nvSpPr>
          <p:cNvPr id="41" name="Title 1">
            <a:extLst>
              <a:ext uri="{FF2B5EF4-FFF2-40B4-BE49-F238E27FC236}">
                <a16:creationId xmlns:a16="http://schemas.microsoft.com/office/drawing/2014/main" xmlns="" id="{0B7EBB6E-F544-496F-BF6E-D35C8FE691FB}"/>
              </a:ext>
            </a:extLst>
          </p:cNvPr>
          <p:cNvSpPr txBox="1">
            <a:spLocks/>
          </p:cNvSpPr>
          <p:nvPr/>
        </p:nvSpPr>
        <p:spPr>
          <a:xfrm>
            <a:off x="230156" y="1980054"/>
            <a:ext cx="2643673"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Officer killed</a:t>
            </a:r>
          </a:p>
        </p:txBody>
      </p:sp>
      <p:sp>
        <p:nvSpPr>
          <p:cNvPr id="42" name="Title 1">
            <a:extLst>
              <a:ext uri="{FF2B5EF4-FFF2-40B4-BE49-F238E27FC236}">
                <a16:creationId xmlns:a16="http://schemas.microsoft.com/office/drawing/2014/main" xmlns="" id="{EFE62BEB-B255-4768-940D-0483415D3885}"/>
              </a:ext>
            </a:extLst>
          </p:cNvPr>
          <p:cNvSpPr txBox="1">
            <a:spLocks/>
          </p:cNvSpPr>
          <p:nvPr/>
        </p:nvSpPr>
        <p:spPr>
          <a:xfrm>
            <a:off x="3962400" y="1990548"/>
            <a:ext cx="2852057" cy="99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Bystander killed</a:t>
            </a:r>
          </a:p>
        </p:txBody>
      </p:sp>
      <p:sp>
        <p:nvSpPr>
          <p:cNvPr id="43" name="Title 1">
            <a:extLst>
              <a:ext uri="{FF2B5EF4-FFF2-40B4-BE49-F238E27FC236}">
                <a16:creationId xmlns:a16="http://schemas.microsoft.com/office/drawing/2014/main" xmlns="" id="{FC0AF699-63C5-4663-AE92-3AA1918329C6}"/>
              </a:ext>
            </a:extLst>
          </p:cNvPr>
          <p:cNvSpPr txBox="1">
            <a:spLocks/>
          </p:cNvSpPr>
          <p:nvPr/>
        </p:nvSpPr>
        <p:spPr>
          <a:xfrm>
            <a:off x="239487" y="4198525"/>
            <a:ext cx="473373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subject/suspect/perpetrator suicide by cop</a:t>
            </a:r>
          </a:p>
        </p:txBody>
      </p:sp>
      <p:sp>
        <p:nvSpPr>
          <p:cNvPr id="44" name="Title 1">
            <a:extLst>
              <a:ext uri="{FF2B5EF4-FFF2-40B4-BE49-F238E27FC236}">
                <a16:creationId xmlns:a16="http://schemas.microsoft.com/office/drawing/2014/main" xmlns="" id="{2C2D80B2-34F1-4CA8-84DE-0C7F0062E4AA}"/>
              </a:ext>
            </a:extLst>
          </p:cNvPr>
          <p:cNvSpPr txBox="1">
            <a:spLocks/>
          </p:cNvSpPr>
          <p:nvPr/>
        </p:nvSpPr>
        <p:spPr>
          <a:xfrm>
            <a:off x="5222033" y="3093443"/>
            <a:ext cx="11601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Pistol-whipping</a:t>
            </a:r>
          </a:p>
        </p:txBody>
      </p:sp>
      <p:sp>
        <p:nvSpPr>
          <p:cNvPr id="46" name="Title 1">
            <a:extLst>
              <a:ext uri="{FF2B5EF4-FFF2-40B4-BE49-F238E27FC236}">
                <a16:creationId xmlns:a16="http://schemas.microsoft.com/office/drawing/2014/main" xmlns="" id="{BCF56793-283D-4949-8E82-58B8D32433C7}"/>
              </a:ext>
            </a:extLst>
          </p:cNvPr>
          <p:cNvSpPr txBox="1">
            <a:spLocks/>
          </p:cNvSpPr>
          <p:nvPr/>
        </p:nvSpPr>
        <p:spPr>
          <a:xfrm>
            <a:off x="7234337" y="2544169"/>
            <a:ext cx="1160106"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Police Targeted</a:t>
            </a:r>
          </a:p>
        </p:txBody>
      </p:sp>
      <p:sp>
        <p:nvSpPr>
          <p:cNvPr id="47" name="Title 1">
            <a:extLst>
              <a:ext uri="{FF2B5EF4-FFF2-40B4-BE49-F238E27FC236}">
                <a16:creationId xmlns:a16="http://schemas.microsoft.com/office/drawing/2014/main" xmlns="" id="{5DD04D6E-FDEC-4A85-AB2E-CA896CAED86E}"/>
              </a:ext>
            </a:extLst>
          </p:cNvPr>
          <p:cNvSpPr txBox="1">
            <a:spLocks/>
          </p:cNvSpPr>
          <p:nvPr/>
        </p:nvSpPr>
        <p:spPr>
          <a:xfrm>
            <a:off x="5943601" y="2529100"/>
            <a:ext cx="1222309"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Political Violence</a:t>
            </a:r>
          </a:p>
        </p:txBody>
      </p:sp>
      <p:sp>
        <p:nvSpPr>
          <p:cNvPr id="48" name="Title 1">
            <a:extLst>
              <a:ext uri="{FF2B5EF4-FFF2-40B4-BE49-F238E27FC236}">
                <a16:creationId xmlns:a16="http://schemas.microsoft.com/office/drawing/2014/main" xmlns="" id="{3CBFC032-0E75-46E4-9912-1B0145C3377A}"/>
              </a:ext>
            </a:extLst>
          </p:cNvPr>
          <p:cNvSpPr txBox="1">
            <a:spLocks/>
          </p:cNvSpPr>
          <p:nvPr/>
        </p:nvSpPr>
        <p:spPr>
          <a:xfrm>
            <a:off x="3334139" y="3633008"/>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Possession (gun(s) found during commission of other crimes)</a:t>
            </a:r>
          </a:p>
        </p:txBody>
      </p:sp>
      <p:sp>
        <p:nvSpPr>
          <p:cNvPr id="49" name="Title 1">
            <a:extLst>
              <a:ext uri="{FF2B5EF4-FFF2-40B4-BE49-F238E27FC236}">
                <a16:creationId xmlns:a16="http://schemas.microsoft.com/office/drawing/2014/main" xmlns="" id="{B1177660-5DA0-432B-8720-ED894479C349}"/>
              </a:ext>
            </a:extLst>
          </p:cNvPr>
          <p:cNvSpPr txBox="1">
            <a:spLocks/>
          </p:cNvSpPr>
          <p:nvPr/>
        </p:nvSpPr>
        <p:spPr>
          <a:xfrm>
            <a:off x="7668214" y="3608365"/>
            <a:ext cx="803988" cy="1191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Road rage</a:t>
            </a:r>
          </a:p>
        </p:txBody>
      </p:sp>
      <p:sp>
        <p:nvSpPr>
          <p:cNvPr id="50" name="Title 1">
            <a:extLst>
              <a:ext uri="{FF2B5EF4-FFF2-40B4-BE49-F238E27FC236}">
                <a16:creationId xmlns:a16="http://schemas.microsoft.com/office/drawing/2014/main" xmlns="" id="{B2526766-1AD2-43AA-8E08-22D85F71B021}"/>
              </a:ext>
            </a:extLst>
          </p:cNvPr>
          <p:cNvSpPr txBox="1">
            <a:spLocks/>
          </p:cNvSpPr>
          <p:nvPr/>
        </p:nvSpPr>
        <p:spPr>
          <a:xfrm>
            <a:off x="4830153" y="4197428"/>
            <a:ext cx="1828800" cy="1647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Sex crime involving firearm</a:t>
            </a:r>
          </a:p>
        </p:txBody>
      </p:sp>
      <p:sp>
        <p:nvSpPr>
          <p:cNvPr id="51" name="Title 1">
            <a:extLst>
              <a:ext uri="{FF2B5EF4-FFF2-40B4-BE49-F238E27FC236}">
                <a16:creationId xmlns:a16="http://schemas.microsoft.com/office/drawing/2014/main" xmlns="" id="{ACB6A296-6FEA-4C21-B7D1-89678A0A6797}"/>
              </a:ext>
            </a:extLst>
          </p:cNvPr>
          <p:cNvSpPr txBox="1">
            <a:spLocks/>
          </p:cNvSpPr>
          <p:nvPr/>
        </p:nvSpPr>
        <p:spPr>
          <a:xfrm>
            <a:off x="8462871" y="2539241"/>
            <a:ext cx="3396338" cy="65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Spree Shooting (multiple victims, multiple locations)</a:t>
            </a:r>
          </a:p>
        </p:txBody>
      </p:sp>
      <p:sp>
        <p:nvSpPr>
          <p:cNvPr id="52" name="Title 1">
            <a:extLst>
              <a:ext uri="{FF2B5EF4-FFF2-40B4-BE49-F238E27FC236}">
                <a16:creationId xmlns:a16="http://schemas.microsoft.com/office/drawing/2014/main" xmlns="" id="{C4CFF1DA-1EAA-4B8F-9499-CCE95C9DA60B}"/>
              </a:ext>
            </a:extLst>
          </p:cNvPr>
          <p:cNvSpPr txBox="1">
            <a:spLocks/>
          </p:cNvSpPr>
          <p:nvPr/>
        </p:nvSpPr>
        <p:spPr>
          <a:xfrm>
            <a:off x="6948195" y="1964899"/>
            <a:ext cx="7029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Suicide</a:t>
            </a:r>
          </a:p>
        </p:txBody>
      </p:sp>
      <p:sp>
        <p:nvSpPr>
          <p:cNvPr id="53" name="Title 1">
            <a:extLst>
              <a:ext uri="{FF2B5EF4-FFF2-40B4-BE49-F238E27FC236}">
                <a16:creationId xmlns:a16="http://schemas.microsoft.com/office/drawing/2014/main" xmlns="" id="{18E0B2D4-7B8C-4885-9779-F4D10D26DC9D}"/>
              </a:ext>
            </a:extLst>
          </p:cNvPr>
          <p:cNvSpPr txBox="1">
            <a:spLocks/>
          </p:cNvSpPr>
          <p:nvPr/>
        </p:nvSpPr>
        <p:spPr>
          <a:xfrm>
            <a:off x="7879708" y="4225791"/>
            <a:ext cx="1635968" cy="137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Terrorism Involvement</a:t>
            </a:r>
          </a:p>
        </p:txBody>
      </p:sp>
      <p:sp>
        <p:nvSpPr>
          <p:cNvPr id="54" name="Title 1">
            <a:extLst>
              <a:ext uri="{FF2B5EF4-FFF2-40B4-BE49-F238E27FC236}">
                <a16:creationId xmlns:a16="http://schemas.microsoft.com/office/drawing/2014/main" xmlns="" id="{69DFA29B-1C37-4345-94D2-FF02C31C4252}"/>
              </a:ext>
            </a:extLst>
          </p:cNvPr>
          <p:cNvSpPr txBox="1">
            <a:spLocks/>
          </p:cNvSpPr>
          <p:nvPr/>
        </p:nvSpPr>
        <p:spPr>
          <a:xfrm>
            <a:off x="230156" y="2536079"/>
            <a:ext cx="580675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Under the influence of alcohol or drugs (only applies to the subject/suspect/perpetrator )</a:t>
            </a:r>
          </a:p>
        </p:txBody>
      </p:sp>
      <p:sp>
        <p:nvSpPr>
          <p:cNvPr id="55" name="Title 1">
            <a:extLst>
              <a:ext uri="{FF2B5EF4-FFF2-40B4-BE49-F238E27FC236}">
                <a16:creationId xmlns:a16="http://schemas.microsoft.com/office/drawing/2014/main" xmlns="" id="{21192417-207A-41E2-A2AF-048A184B2B8F}"/>
              </a:ext>
            </a:extLst>
          </p:cNvPr>
          <p:cNvSpPr txBox="1">
            <a:spLocks/>
          </p:cNvSpPr>
          <p:nvPr/>
        </p:nvSpPr>
        <p:spPr>
          <a:xfrm>
            <a:off x="6096000" y="4745954"/>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Unlawful purchase/sale</a:t>
            </a:r>
          </a:p>
        </p:txBody>
      </p:sp>
    </p:spTree>
    <p:extLst>
      <p:ext uri="{BB962C8B-B14F-4D97-AF65-F5344CB8AC3E}">
        <p14:creationId xmlns:p14="http://schemas.microsoft.com/office/powerpoint/2010/main" val="13143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1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1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2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3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3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5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6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7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80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8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9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10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110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115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12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125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grpId="0" nodeType="withEffect">
                                  <p:stCondLst>
                                    <p:cond delay="130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135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140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grpId="0" nodeType="withEffect">
                                  <p:stCondLst>
                                    <p:cond delay="150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grpId="0" nodeType="withEffect">
                                  <p:stCondLst>
                                    <p:cond delay="155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160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par>
                                <p:cTn id="114" presetID="10" presetClass="entr" presetSubtype="0" fill="hold" grpId="0" nodeType="withEffect">
                                  <p:stCondLst>
                                    <p:cond delay="165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par>
                                <p:cTn id="117" presetID="10" presetClass="entr" presetSubtype="0" fill="hold" grpId="0" nodeType="withEffect">
                                  <p:stCondLst>
                                    <p:cond delay="170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par>
                                <p:cTn id="120" presetID="10" presetClass="entr" presetSubtype="0" fill="hold" grpId="0" nodeType="withEffect">
                                  <p:stCondLst>
                                    <p:cond delay="175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500"/>
                                        <p:tgtEl>
                                          <p:spTgt spid="44"/>
                                        </p:tgtEl>
                                      </p:cBhvr>
                                    </p:animEffect>
                                  </p:childTnLst>
                                </p:cTn>
                              </p:par>
                              <p:par>
                                <p:cTn id="123" presetID="10" presetClass="entr" presetSubtype="0" fill="hold" grpId="0" nodeType="withEffect">
                                  <p:stCondLst>
                                    <p:cond delay="180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500"/>
                                        <p:tgtEl>
                                          <p:spTgt spid="46"/>
                                        </p:tgtEl>
                                      </p:cBhvr>
                                    </p:animEffect>
                                  </p:childTnLst>
                                </p:cTn>
                              </p:par>
                              <p:par>
                                <p:cTn id="126" presetID="10" presetClass="entr" presetSubtype="0" fill="hold" grpId="0" nodeType="withEffect">
                                  <p:stCondLst>
                                    <p:cond delay="185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500"/>
                                        <p:tgtEl>
                                          <p:spTgt spid="47"/>
                                        </p:tgtEl>
                                      </p:cBhvr>
                                    </p:animEffect>
                                  </p:childTnLst>
                                </p:cTn>
                              </p:par>
                              <p:par>
                                <p:cTn id="129" presetID="10" presetClass="entr" presetSubtype="0" fill="hold" grpId="0" nodeType="withEffect">
                                  <p:stCondLst>
                                    <p:cond delay="190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500"/>
                                        <p:tgtEl>
                                          <p:spTgt spid="48"/>
                                        </p:tgtEl>
                                      </p:cBhvr>
                                    </p:animEffect>
                                  </p:childTnLst>
                                </p:cTn>
                              </p:par>
                              <p:par>
                                <p:cTn id="132" presetID="10" presetClass="entr" presetSubtype="0" fill="hold" grpId="0" nodeType="withEffect">
                                  <p:stCondLst>
                                    <p:cond delay="1950"/>
                                  </p:stCondLst>
                                  <p:childTnLst>
                                    <p:set>
                                      <p:cBhvr>
                                        <p:cTn id="133" dur="1" fill="hold">
                                          <p:stCondLst>
                                            <p:cond delay="0"/>
                                          </p:stCondLst>
                                        </p:cTn>
                                        <p:tgtEl>
                                          <p:spTgt spid="49"/>
                                        </p:tgtEl>
                                        <p:attrNameLst>
                                          <p:attrName>style.visibility</p:attrName>
                                        </p:attrNameLst>
                                      </p:cBhvr>
                                      <p:to>
                                        <p:strVal val="visible"/>
                                      </p:to>
                                    </p:set>
                                    <p:animEffect transition="in" filter="fade">
                                      <p:cBhvr>
                                        <p:cTn id="134" dur="500"/>
                                        <p:tgtEl>
                                          <p:spTgt spid="49"/>
                                        </p:tgtEl>
                                      </p:cBhvr>
                                    </p:animEffect>
                                  </p:childTnLst>
                                </p:cTn>
                              </p:par>
                              <p:par>
                                <p:cTn id="135" presetID="10" presetClass="entr" presetSubtype="0" fill="hold" grpId="0" nodeType="withEffect">
                                  <p:stCondLst>
                                    <p:cond delay="2000"/>
                                  </p:stCondLst>
                                  <p:childTnLst>
                                    <p:set>
                                      <p:cBhvr>
                                        <p:cTn id="136" dur="1" fill="hold">
                                          <p:stCondLst>
                                            <p:cond delay="0"/>
                                          </p:stCondLst>
                                        </p:cTn>
                                        <p:tgtEl>
                                          <p:spTgt spid="50"/>
                                        </p:tgtEl>
                                        <p:attrNameLst>
                                          <p:attrName>style.visibility</p:attrName>
                                        </p:attrNameLst>
                                      </p:cBhvr>
                                      <p:to>
                                        <p:strVal val="visible"/>
                                      </p:to>
                                    </p:set>
                                    <p:animEffect transition="in" filter="fade">
                                      <p:cBhvr>
                                        <p:cTn id="137" dur="500"/>
                                        <p:tgtEl>
                                          <p:spTgt spid="50"/>
                                        </p:tgtEl>
                                      </p:cBhvr>
                                    </p:animEffect>
                                  </p:childTnLst>
                                </p:cTn>
                              </p:par>
                              <p:par>
                                <p:cTn id="138" presetID="10" presetClass="entr" presetSubtype="0" fill="hold" grpId="0" nodeType="withEffect">
                                  <p:stCondLst>
                                    <p:cond delay="205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500"/>
                                        <p:tgtEl>
                                          <p:spTgt spid="51"/>
                                        </p:tgtEl>
                                      </p:cBhvr>
                                    </p:animEffect>
                                  </p:childTnLst>
                                </p:cTn>
                              </p:par>
                              <p:par>
                                <p:cTn id="141" presetID="10" presetClass="entr" presetSubtype="0" fill="hold" grpId="0" nodeType="withEffect">
                                  <p:stCondLst>
                                    <p:cond delay="210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par>
                                <p:cTn id="144" presetID="10" presetClass="entr" presetSubtype="0" fill="hold" grpId="0" nodeType="withEffect">
                                  <p:stCondLst>
                                    <p:cond delay="215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par>
                                <p:cTn id="147" presetID="10" presetClass="entr" presetSubtype="0" fill="hold" grpId="0" nodeType="withEffect">
                                  <p:stCondLst>
                                    <p:cond delay="2200"/>
                                  </p:stCondLst>
                                  <p:childTnLst>
                                    <p:set>
                                      <p:cBhvr>
                                        <p:cTn id="148" dur="1" fill="hold">
                                          <p:stCondLst>
                                            <p:cond delay="0"/>
                                          </p:stCondLst>
                                        </p:cTn>
                                        <p:tgtEl>
                                          <p:spTgt spid="54"/>
                                        </p:tgtEl>
                                        <p:attrNameLst>
                                          <p:attrName>style.visibility</p:attrName>
                                        </p:attrNameLst>
                                      </p:cBhvr>
                                      <p:to>
                                        <p:strVal val="visible"/>
                                      </p:to>
                                    </p:set>
                                    <p:animEffect transition="in" filter="fade">
                                      <p:cBhvr>
                                        <p:cTn id="149" dur="500"/>
                                        <p:tgtEl>
                                          <p:spTgt spid="54"/>
                                        </p:tgtEl>
                                      </p:cBhvr>
                                    </p:animEffect>
                                  </p:childTnLst>
                                </p:cTn>
                              </p:par>
                              <p:par>
                                <p:cTn id="150" presetID="10" presetClass="entr" presetSubtype="0" fill="hold" grpId="0" nodeType="withEffect">
                                  <p:stCondLst>
                                    <p:cond delay="2250"/>
                                  </p:stCondLst>
                                  <p:childTnLst>
                                    <p:set>
                                      <p:cBhvr>
                                        <p:cTn id="151" dur="1" fill="hold">
                                          <p:stCondLst>
                                            <p:cond delay="0"/>
                                          </p:stCondLst>
                                        </p:cTn>
                                        <p:tgtEl>
                                          <p:spTgt spid="55"/>
                                        </p:tgtEl>
                                        <p:attrNameLst>
                                          <p:attrName>style.visibility</p:attrName>
                                        </p:attrNameLst>
                                      </p:cBhvr>
                                      <p:to>
                                        <p:strVal val="visible"/>
                                      </p:to>
                                    </p:set>
                                    <p:animEffect transition="in" filter="fade">
                                      <p:cBhvr>
                                        <p:cTn id="152" dur="500"/>
                                        <p:tgtEl>
                                          <p:spTgt spid="55"/>
                                        </p:tgtEl>
                                      </p:cBhvr>
                                    </p:animEffect>
                                  </p:childTnLst>
                                </p:cTn>
                              </p:par>
                              <p:par>
                                <p:cTn id="153" presetID="10" presetClass="entr" presetSubtype="0" fill="hold" grpId="0" nodeType="withEffect">
                                  <p:stCondLst>
                                    <p:cond delay="2300"/>
                                  </p:stCondLst>
                                  <p:childTnLst>
                                    <p:set>
                                      <p:cBhvr>
                                        <p:cTn id="154" dur="1" fill="hold">
                                          <p:stCondLst>
                                            <p:cond delay="0"/>
                                          </p:stCondLst>
                                        </p:cTn>
                                        <p:tgtEl>
                                          <p:spTgt spid="15"/>
                                        </p:tgtEl>
                                        <p:attrNameLst>
                                          <p:attrName>style.visibility</p:attrName>
                                        </p:attrNameLst>
                                      </p:cBhvr>
                                      <p:to>
                                        <p:strVal val="visible"/>
                                      </p:to>
                                    </p:set>
                                    <p:animEffect transition="in" filter="fade">
                                      <p:cBhvr>
                                        <p:cTn id="1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1" grpId="0"/>
      <p:bldP spid="42" grpId="0"/>
      <p:bldP spid="43" grpId="0"/>
      <p:bldP spid="44" grpId="0"/>
      <p:bldP spid="46" grpId="0"/>
      <p:bldP spid="47" grpId="0"/>
      <p:bldP spid="48" grpId="0"/>
      <p:bldP spid="49" grpId="0"/>
      <p:bldP spid="50" grpId="0"/>
      <p:bldP spid="51" grpId="0"/>
      <p:bldP spid="52"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95CC47C-AF49-412A-B1F1-AEDB629EE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971691" cy="6858000"/>
          </a:xfrm>
          <a:prstGeom prst="rect">
            <a:avLst/>
          </a:prstGeom>
        </p:spPr>
      </p:pic>
      <p:pic>
        <p:nvPicPr>
          <p:cNvPr id="9" name="Picture 8">
            <a:extLst>
              <a:ext uri="{FF2B5EF4-FFF2-40B4-BE49-F238E27FC236}">
                <a16:creationId xmlns:a16="http://schemas.microsoft.com/office/drawing/2014/main" xmlns="" id="{E98B1D96-9EE4-4083-85A7-8256AB278B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1691" y="-1"/>
            <a:ext cx="6315559" cy="6858000"/>
          </a:xfrm>
          <a:prstGeom prst="rect">
            <a:avLst/>
          </a:prstGeom>
        </p:spPr>
      </p:pic>
      <p:sp>
        <p:nvSpPr>
          <p:cNvPr id="2" name="Title 1">
            <a:extLst>
              <a:ext uri="{FF2B5EF4-FFF2-40B4-BE49-F238E27FC236}">
                <a16:creationId xmlns:a16="http://schemas.microsoft.com/office/drawing/2014/main" xmlns="" id="{6E3231CE-1F76-40D7-9D25-FE76AD3CFE2C}"/>
              </a:ext>
            </a:extLst>
          </p:cNvPr>
          <p:cNvSpPr>
            <a:spLocks noGrp="1"/>
          </p:cNvSpPr>
          <p:nvPr>
            <p:ph type="title"/>
          </p:nvPr>
        </p:nvSpPr>
        <p:spPr>
          <a:xfrm>
            <a:off x="838200" y="1"/>
            <a:ext cx="10515600" cy="774439"/>
          </a:xfrm>
        </p:spPr>
        <p:txBody>
          <a:bodyPr>
            <a:noAutofit/>
          </a:bodyPr>
          <a:lstStyle/>
          <a:p>
            <a:pPr algn="ctr"/>
            <a:r>
              <a:rPr lang="en-US" dirty="0"/>
              <a:t>TOO MANY WORDS?</a:t>
            </a:r>
          </a:p>
        </p:txBody>
      </p:sp>
      <p:sp>
        <p:nvSpPr>
          <p:cNvPr id="3" name="Title 1">
            <a:extLst>
              <a:ext uri="{FF2B5EF4-FFF2-40B4-BE49-F238E27FC236}">
                <a16:creationId xmlns:a16="http://schemas.microsoft.com/office/drawing/2014/main" xmlns=""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TAKE THIS!</a:t>
            </a:r>
          </a:p>
        </p:txBody>
      </p:sp>
    </p:spTree>
    <p:extLst>
      <p:ext uri="{BB962C8B-B14F-4D97-AF65-F5344CB8AC3E}">
        <p14:creationId xmlns:p14="http://schemas.microsoft.com/office/powerpoint/2010/main" val="3474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2" presetClass="exit" presetSubtype="8" fill="hold" grpId="1" nodeType="withEffect">
                                  <p:stCondLst>
                                    <p:cond delay="400"/>
                                  </p:stCondLst>
                                  <p:childTnLst>
                                    <p:animEffect transition="out" filter="wipe(left)">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22" presetClass="exit" presetSubtype="8" fill="hold" grpId="1" nodeType="withEffect">
                                  <p:stCondLst>
                                    <p:cond delay="400"/>
                                  </p:stCondLst>
                                  <p:childTnLst>
                                    <p:animEffect transition="out" filter="wipe(left)">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231CE-1F76-40D7-9D25-FE76AD3CFE2C}"/>
              </a:ext>
            </a:extLst>
          </p:cNvPr>
          <p:cNvSpPr>
            <a:spLocks noGrp="1"/>
          </p:cNvSpPr>
          <p:nvPr>
            <p:ph type="title"/>
          </p:nvPr>
        </p:nvSpPr>
        <p:spPr>
          <a:xfrm>
            <a:off x="838200" y="1"/>
            <a:ext cx="10515600" cy="774439"/>
          </a:xfrm>
        </p:spPr>
        <p:txBody>
          <a:bodyPr>
            <a:noAutofit/>
          </a:bodyPr>
          <a:lstStyle/>
          <a:p>
            <a:pPr algn="ctr"/>
            <a:r>
              <a:rPr lang="en-US" dirty="0"/>
              <a:t>STILL NOT CLEAR?</a:t>
            </a:r>
          </a:p>
        </p:txBody>
      </p:sp>
      <p:sp>
        <p:nvSpPr>
          <p:cNvPr id="3" name="Title 1">
            <a:extLst>
              <a:ext uri="{FF2B5EF4-FFF2-40B4-BE49-F238E27FC236}">
                <a16:creationId xmlns:a16="http://schemas.microsoft.com/office/drawing/2014/main" xmlns=""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ABOUT META CATEGORIES?</a:t>
            </a:r>
          </a:p>
        </p:txBody>
      </p:sp>
      <p:sp>
        <p:nvSpPr>
          <p:cNvPr id="10" name="Rectangle 9">
            <a:extLst>
              <a:ext uri="{FF2B5EF4-FFF2-40B4-BE49-F238E27FC236}">
                <a16:creationId xmlns:a16="http://schemas.microsoft.com/office/drawing/2014/main" xmlns="" id="{18FECECE-A708-4230-AB86-375C7872FAD8}"/>
              </a:ext>
            </a:extLst>
          </p:cNvPr>
          <p:cNvSpPr/>
          <p:nvPr/>
        </p:nvSpPr>
        <p:spPr>
          <a:xfrm>
            <a:off x="838200" y="3462329"/>
            <a:ext cx="2532873"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Defensive Use</a:t>
            </a:r>
          </a:p>
        </p:txBody>
      </p:sp>
      <p:sp>
        <p:nvSpPr>
          <p:cNvPr id="11" name="Rectangle 10">
            <a:extLst>
              <a:ext uri="{FF2B5EF4-FFF2-40B4-BE49-F238E27FC236}">
                <a16:creationId xmlns:a16="http://schemas.microsoft.com/office/drawing/2014/main" xmlns="" id="{29963827-20F5-4D06-ACD9-648DA43EC224}"/>
              </a:ext>
            </a:extLst>
          </p:cNvPr>
          <p:cNvSpPr/>
          <p:nvPr/>
        </p:nvSpPr>
        <p:spPr>
          <a:xfrm>
            <a:off x="5309566" y="5343211"/>
            <a:ext cx="1572866"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Criminal</a:t>
            </a:r>
          </a:p>
        </p:txBody>
      </p:sp>
      <p:sp>
        <p:nvSpPr>
          <p:cNvPr id="13" name="Rectangle 12">
            <a:extLst>
              <a:ext uri="{FF2B5EF4-FFF2-40B4-BE49-F238E27FC236}">
                <a16:creationId xmlns:a16="http://schemas.microsoft.com/office/drawing/2014/main" xmlns="" id="{D6B8CDEC-D1CF-479F-A734-77FC893D1204}"/>
              </a:ext>
            </a:extLst>
          </p:cNvPr>
          <p:cNvSpPr/>
          <p:nvPr/>
        </p:nvSpPr>
        <p:spPr>
          <a:xfrm>
            <a:off x="838200" y="5343212"/>
            <a:ext cx="279833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Murder/Suicide</a:t>
            </a:r>
          </a:p>
        </p:txBody>
      </p:sp>
      <p:sp>
        <p:nvSpPr>
          <p:cNvPr id="8" name="Rectangle 7">
            <a:extLst>
              <a:ext uri="{FF2B5EF4-FFF2-40B4-BE49-F238E27FC236}">
                <a16:creationId xmlns:a16="http://schemas.microsoft.com/office/drawing/2014/main" xmlns="" id="{E9221542-E678-400A-B4EB-71DD9DE2A720}"/>
              </a:ext>
            </a:extLst>
          </p:cNvPr>
          <p:cNvSpPr/>
          <p:nvPr/>
        </p:nvSpPr>
        <p:spPr>
          <a:xfrm>
            <a:off x="8825736" y="1580111"/>
            <a:ext cx="252806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Child Involved</a:t>
            </a:r>
          </a:p>
        </p:txBody>
      </p:sp>
      <p:sp>
        <p:nvSpPr>
          <p:cNvPr id="12" name="Rectangle 11">
            <a:extLst>
              <a:ext uri="{FF2B5EF4-FFF2-40B4-BE49-F238E27FC236}">
                <a16:creationId xmlns:a16="http://schemas.microsoft.com/office/drawing/2014/main" xmlns="" id="{5362F78B-867A-4BB7-9BCB-824EB95C5E66}"/>
              </a:ext>
            </a:extLst>
          </p:cNvPr>
          <p:cNvSpPr/>
          <p:nvPr/>
        </p:nvSpPr>
        <p:spPr>
          <a:xfrm>
            <a:off x="8709550" y="5343210"/>
            <a:ext cx="264425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School Related</a:t>
            </a:r>
          </a:p>
        </p:txBody>
      </p:sp>
      <p:sp>
        <p:nvSpPr>
          <p:cNvPr id="6" name="Rectangle 5">
            <a:extLst>
              <a:ext uri="{FF2B5EF4-FFF2-40B4-BE49-F238E27FC236}">
                <a16:creationId xmlns:a16="http://schemas.microsoft.com/office/drawing/2014/main" xmlns="" id="{1A480CDB-FAC5-4584-8C89-7709E0C33963}"/>
              </a:ext>
            </a:extLst>
          </p:cNvPr>
          <p:cNvSpPr/>
          <p:nvPr/>
        </p:nvSpPr>
        <p:spPr>
          <a:xfrm>
            <a:off x="7859702" y="3462328"/>
            <a:ext cx="349409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Accidental Shooting</a:t>
            </a:r>
          </a:p>
        </p:txBody>
      </p:sp>
      <p:sp>
        <p:nvSpPr>
          <p:cNvPr id="7" name="Rectangle 6">
            <a:extLst>
              <a:ext uri="{FF2B5EF4-FFF2-40B4-BE49-F238E27FC236}">
                <a16:creationId xmlns:a16="http://schemas.microsoft.com/office/drawing/2014/main" xmlns="" id="{1E02D15C-9FC1-4691-B807-DE1E1F7CFD93}"/>
              </a:ext>
            </a:extLst>
          </p:cNvPr>
          <p:cNvSpPr/>
          <p:nvPr/>
        </p:nvSpPr>
        <p:spPr>
          <a:xfrm>
            <a:off x="838200" y="1604403"/>
            <a:ext cx="468871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Authorities/Police Involved</a:t>
            </a:r>
          </a:p>
        </p:txBody>
      </p:sp>
      <p:pic>
        <p:nvPicPr>
          <p:cNvPr id="16" name="Picture 15">
            <a:extLst>
              <a:ext uri="{FF2B5EF4-FFF2-40B4-BE49-F238E27FC236}">
                <a16:creationId xmlns:a16="http://schemas.microsoft.com/office/drawing/2014/main" xmlns="" id="{15F2CB8A-8395-4107-8CF4-BB56140B3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56715"/>
            <a:ext cx="12192000" cy="4595999"/>
          </a:xfrm>
          <a:prstGeom prst="rect">
            <a:avLst/>
          </a:prstGeom>
        </p:spPr>
      </p:pic>
      <p:pic>
        <p:nvPicPr>
          <p:cNvPr id="18" name="Picture 17">
            <a:extLst>
              <a:ext uri="{FF2B5EF4-FFF2-40B4-BE49-F238E27FC236}">
                <a16:creationId xmlns:a16="http://schemas.microsoft.com/office/drawing/2014/main" xmlns="" id="{9FF88F00-7612-4BF9-B186-93C22D4A0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460949"/>
            <a:ext cx="12192000" cy="4825551"/>
          </a:xfrm>
          <a:prstGeom prst="rect">
            <a:avLst/>
          </a:prstGeom>
        </p:spPr>
      </p:pic>
    </p:spTree>
    <p:extLst>
      <p:ext uri="{BB962C8B-B14F-4D97-AF65-F5344CB8AC3E}">
        <p14:creationId xmlns:p14="http://schemas.microsoft.com/office/powerpoint/2010/main" val="218620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3" grpId="0" animBg="1"/>
      <p:bldP spid="8" grpId="0" animBg="1"/>
      <p:bldP spid="12"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231CE-1F76-40D7-9D25-FE76AD3CFE2C}"/>
              </a:ext>
            </a:extLst>
          </p:cNvPr>
          <p:cNvSpPr>
            <a:spLocks noGrp="1"/>
          </p:cNvSpPr>
          <p:nvPr>
            <p:ph type="title"/>
          </p:nvPr>
        </p:nvSpPr>
        <p:spPr>
          <a:xfrm>
            <a:off x="838200" y="2873829"/>
            <a:ext cx="10515600" cy="1110342"/>
          </a:xfrm>
          <a:solidFill>
            <a:schemeClr val="bg1">
              <a:lumMod val="85000"/>
              <a:lumOff val="15000"/>
              <a:alpha val="60000"/>
            </a:schemeClr>
          </a:solidFill>
        </p:spPr>
        <p:txBody>
          <a:bodyPr>
            <a:noAutofit/>
          </a:bodyPr>
          <a:lstStyle/>
          <a:p>
            <a:pPr algn="ctr"/>
            <a:r>
              <a:rPr lang="en-US" sz="8800" dirty="0"/>
              <a:t>Q &amp; A</a:t>
            </a:r>
          </a:p>
        </p:txBody>
      </p:sp>
    </p:spTree>
    <p:extLst>
      <p:ext uri="{BB962C8B-B14F-4D97-AF65-F5344CB8AC3E}">
        <p14:creationId xmlns:p14="http://schemas.microsoft.com/office/powerpoint/2010/main" val="169228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43A794A2-C331-4639-AC8D-E31C125EFD0C}"/>
              </a:ext>
            </a:extLst>
          </p:cNvPr>
          <p:cNvSpPr txBox="1"/>
          <p:nvPr/>
        </p:nvSpPr>
        <p:spPr>
          <a:xfrm>
            <a:off x="2107932" y="2668603"/>
            <a:ext cx="8576109" cy="1323439"/>
          </a:xfrm>
          <a:prstGeom prst="rect">
            <a:avLst/>
          </a:prstGeom>
          <a:noFill/>
        </p:spPr>
        <p:txBody>
          <a:bodyPr wrap="square" rtlCol="0">
            <a:spAutoFit/>
          </a:bodyPr>
          <a:lstStyle/>
          <a:p>
            <a:r>
              <a:rPr lang="en-US" sz="8000" dirty="0">
                <a:solidFill>
                  <a:schemeClr val="accent2">
                    <a:lumMod val="75000"/>
                  </a:schemeClr>
                </a:solidFill>
                <a:latin typeface="Copperplate Gothic Light" panose="020E0507020206020404" pitchFamily="34" charset="0"/>
              </a:rPr>
              <a:t>LAS VEGAS,NV</a:t>
            </a:r>
          </a:p>
        </p:txBody>
      </p:sp>
      <p:sp>
        <p:nvSpPr>
          <p:cNvPr id="14" name="TextBox 13">
            <a:extLst>
              <a:ext uri="{FF2B5EF4-FFF2-40B4-BE49-F238E27FC236}">
                <a16:creationId xmlns:a16="http://schemas.microsoft.com/office/drawing/2014/main" xmlns="" id="{B2830D8A-5146-47B9-853C-F8C75893FF8B}"/>
              </a:ext>
            </a:extLst>
          </p:cNvPr>
          <p:cNvSpPr txBox="1"/>
          <p:nvPr/>
        </p:nvSpPr>
        <p:spPr>
          <a:xfrm>
            <a:off x="2107931" y="1762055"/>
            <a:ext cx="6392781" cy="1107996"/>
          </a:xfrm>
          <a:prstGeom prst="rect">
            <a:avLst/>
          </a:prstGeom>
          <a:noFill/>
        </p:spPr>
        <p:txBody>
          <a:bodyPr wrap="square" rtlCol="0">
            <a:spAutoFit/>
          </a:bodyPr>
          <a:lstStyle/>
          <a:p>
            <a:r>
              <a:rPr lang="en-US" sz="6600" dirty="0">
                <a:solidFill>
                  <a:schemeClr val="accent5">
                    <a:lumMod val="60000"/>
                    <a:lumOff val="40000"/>
                  </a:schemeClr>
                </a:solidFill>
                <a:latin typeface="Copperplate Gothic Light" panose="020E0507020206020404" pitchFamily="34" charset="0"/>
              </a:rPr>
              <a:t>ORLANDO,FL</a:t>
            </a:r>
          </a:p>
        </p:txBody>
      </p:sp>
      <p:sp>
        <p:nvSpPr>
          <p:cNvPr id="15" name="TextBox 14">
            <a:extLst>
              <a:ext uri="{FF2B5EF4-FFF2-40B4-BE49-F238E27FC236}">
                <a16:creationId xmlns:a16="http://schemas.microsoft.com/office/drawing/2014/main" xmlns="" id="{5C68D08C-F0B0-4BCF-8E31-B3EEC7C04B1C}"/>
              </a:ext>
            </a:extLst>
          </p:cNvPr>
          <p:cNvSpPr txBox="1"/>
          <p:nvPr/>
        </p:nvSpPr>
        <p:spPr>
          <a:xfrm>
            <a:off x="3609134" y="997804"/>
            <a:ext cx="6104361" cy="769441"/>
          </a:xfrm>
          <a:prstGeom prst="rect">
            <a:avLst/>
          </a:prstGeom>
          <a:noFill/>
        </p:spPr>
        <p:txBody>
          <a:bodyPr wrap="square" rtlCol="0">
            <a:spAutoFit/>
          </a:bodyPr>
          <a:lstStyle/>
          <a:p>
            <a:r>
              <a:rPr lang="en-US" sz="4400" dirty="0">
                <a:solidFill>
                  <a:schemeClr val="tx1">
                    <a:lumMod val="75000"/>
                  </a:schemeClr>
                </a:solidFill>
                <a:latin typeface="Copperplate Gothic Light" panose="020E0507020206020404" pitchFamily="34" charset="0"/>
              </a:rPr>
              <a:t>San </a:t>
            </a:r>
            <a:r>
              <a:rPr lang="en-US" sz="4400" dirty="0" err="1">
                <a:solidFill>
                  <a:schemeClr val="tx1">
                    <a:lumMod val="75000"/>
                  </a:schemeClr>
                </a:solidFill>
                <a:latin typeface="Copperplate Gothic Light" panose="020E0507020206020404" pitchFamily="34" charset="0"/>
              </a:rPr>
              <a:t>Bernardino,CA</a:t>
            </a:r>
            <a:endParaRPr lang="en-US" sz="4400" dirty="0">
              <a:solidFill>
                <a:schemeClr val="tx1">
                  <a:lumMod val="75000"/>
                </a:schemeClr>
              </a:solidFill>
              <a:latin typeface="Copperplate Gothic Light" panose="020E0507020206020404" pitchFamily="34" charset="0"/>
            </a:endParaRPr>
          </a:p>
        </p:txBody>
      </p:sp>
      <p:sp>
        <p:nvSpPr>
          <p:cNvPr id="16" name="TextBox 15">
            <a:extLst>
              <a:ext uri="{FF2B5EF4-FFF2-40B4-BE49-F238E27FC236}">
                <a16:creationId xmlns:a16="http://schemas.microsoft.com/office/drawing/2014/main" xmlns="" id="{2704BDF7-D2AC-456E-8B35-51E4A13E5774}"/>
              </a:ext>
            </a:extLst>
          </p:cNvPr>
          <p:cNvSpPr txBox="1"/>
          <p:nvPr/>
        </p:nvSpPr>
        <p:spPr>
          <a:xfrm>
            <a:off x="1636295" y="3992042"/>
            <a:ext cx="9047745" cy="923330"/>
          </a:xfrm>
          <a:prstGeom prst="rect">
            <a:avLst/>
          </a:prstGeom>
          <a:noFill/>
        </p:spPr>
        <p:txBody>
          <a:bodyPr wrap="square" rtlCol="0">
            <a:spAutoFit/>
          </a:bodyPr>
          <a:lstStyle/>
          <a:p>
            <a:r>
              <a:rPr lang="en-US" sz="5400" dirty="0">
                <a:solidFill>
                  <a:schemeClr val="accent1">
                    <a:lumMod val="75000"/>
                  </a:schemeClr>
                </a:solidFill>
                <a:latin typeface="Copperplate Gothic Light" panose="020E0507020206020404" pitchFamily="34" charset="0"/>
              </a:rPr>
              <a:t>Sutherland Springs, TX</a:t>
            </a:r>
          </a:p>
        </p:txBody>
      </p:sp>
      <p:sp>
        <p:nvSpPr>
          <p:cNvPr id="17" name="TextBox 16">
            <a:extLst>
              <a:ext uri="{FF2B5EF4-FFF2-40B4-BE49-F238E27FC236}">
                <a16:creationId xmlns:a16="http://schemas.microsoft.com/office/drawing/2014/main" xmlns="" id="{1CDCD4C6-45CF-4C3B-AFF5-BB6A838F0DB7}"/>
              </a:ext>
            </a:extLst>
          </p:cNvPr>
          <p:cNvSpPr txBox="1"/>
          <p:nvPr/>
        </p:nvSpPr>
        <p:spPr>
          <a:xfrm>
            <a:off x="2107933" y="4767130"/>
            <a:ext cx="3301466" cy="646331"/>
          </a:xfrm>
          <a:prstGeom prst="rect">
            <a:avLst/>
          </a:prstGeom>
          <a:noFill/>
        </p:spPr>
        <p:txBody>
          <a:bodyPr wrap="square" rtlCol="0">
            <a:spAutoFit/>
          </a:bodyPr>
          <a:lstStyle/>
          <a:p>
            <a:r>
              <a:rPr lang="en-US" sz="3600" dirty="0" err="1">
                <a:solidFill>
                  <a:schemeClr val="accent5">
                    <a:lumMod val="40000"/>
                    <a:lumOff val="60000"/>
                  </a:schemeClr>
                </a:solidFill>
                <a:latin typeface="Copperplate Gothic Light" panose="020E0507020206020404" pitchFamily="34" charset="0"/>
              </a:rPr>
              <a:t>Parkland,FL</a:t>
            </a:r>
            <a:endParaRPr lang="en-US" sz="3600" dirty="0">
              <a:solidFill>
                <a:schemeClr val="accent5">
                  <a:lumMod val="40000"/>
                  <a:lumOff val="60000"/>
                </a:schemeClr>
              </a:solidFill>
              <a:latin typeface="Copperplate Gothic Light" panose="020E0507020206020404" pitchFamily="34" charset="0"/>
            </a:endParaRPr>
          </a:p>
        </p:txBody>
      </p:sp>
      <p:sp>
        <p:nvSpPr>
          <p:cNvPr id="18" name="TextBox 17">
            <a:extLst>
              <a:ext uri="{FF2B5EF4-FFF2-40B4-BE49-F238E27FC236}">
                <a16:creationId xmlns:a16="http://schemas.microsoft.com/office/drawing/2014/main" xmlns="" id="{85AAFC05-47C6-4E9A-BF98-F0C14ACA3DB7}"/>
              </a:ext>
            </a:extLst>
          </p:cNvPr>
          <p:cNvSpPr txBox="1"/>
          <p:nvPr/>
        </p:nvSpPr>
        <p:spPr>
          <a:xfrm>
            <a:off x="5467148" y="4767129"/>
            <a:ext cx="5216891" cy="461665"/>
          </a:xfrm>
          <a:prstGeom prst="rect">
            <a:avLst/>
          </a:prstGeom>
          <a:noFill/>
        </p:spPr>
        <p:txBody>
          <a:bodyPr wrap="square" rtlCol="0">
            <a:spAutoFit/>
          </a:bodyPr>
          <a:lstStyle/>
          <a:p>
            <a:r>
              <a:rPr lang="en-US" sz="2400" dirty="0">
                <a:solidFill>
                  <a:schemeClr val="bg1">
                    <a:lumMod val="65000"/>
                    <a:lumOff val="35000"/>
                  </a:schemeClr>
                </a:solidFill>
                <a:latin typeface="Copperplate Gothic Light" panose="020E0507020206020404" pitchFamily="34" charset="0"/>
              </a:rPr>
              <a:t>Washington Navy </a:t>
            </a:r>
            <a:r>
              <a:rPr lang="en-US" sz="2400" dirty="0" err="1">
                <a:solidFill>
                  <a:schemeClr val="bg1">
                    <a:lumMod val="65000"/>
                    <a:lumOff val="35000"/>
                  </a:schemeClr>
                </a:solidFill>
                <a:latin typeface="Copperplate Gothic Light" panose="020E0507020206020404" pitchFamily="34" charset="0"/>
              </a:rPr>
              <a:t>Yard,DC</a:t>
            </a:r>
            <a:endParaRPr lang="en-US" sz="2400" dirty="0">
              <a:solidFill>
                <a:schemeClr val="bg1">
                  <a:lumMod val="65000"/>
                  <a:lumOff val="35000"/>
                </a:schemeClr>
              </a:solidFill>
              <a:latin typeface="Copperplate Gothic Light" panose="020E0507020206020404" pitchFamily="34" charset="0"/>
            </a:endParaRPr>
          </a:p>
        </p:txBody>
      </p:sp>
      <p:sp>
        <p:nvSpPr>
          <p:cNvPr id="20" name="TextBox 19">
            <a:extLst>
              <a:ext uri="{FF2B5EF4-FFF2-40B4-BE49-F238E27FC236}">
                <a16:creationId xmlns:a16="http://schemas.microsoft.com/office/drawing/2014/main" xmlns="" id="{16699B21-9C35-4381-B630-ADDFA4882468}"/>
              </a:ext>
            </a:extLst>
          </p:cNvPr>
          <p:cNvSpPr txBox="1"/>
          <p:nvPr/>
        </p:nvSpPr>
        <p:spPr>
          <a:xfrm rot="16200000">
            <a:off x="775063" y="2628394"/>
            <a:ext cx="2296407" cy="430887"/>
          </a:xfrm>
          <a:prstGeom prst="rect">
            <a:avLst/>
          </a:prstGeom>
          <a:noFill/>
        </p:spPr>
        <p:txBody>
          <a:bodyPr wrap="square" rtlCol="0">
            <a:spAutoFit/>
          </a:bodyPr>
          <a:lstStyle/>
          <a:p>
            <a:r>
              <a:rPr lang="en-US" sz="2200" dirty="0" err="1">
                <a:solidFill>
                  <a:schemeClr val="accent4">
                    <a:lumMod val="20000"/>
                    <a:lumOff val="80000"/>
                  </a:schemeClr>
                </a:solidFill>
                <a:latin typeface="Copperplate Gothic Light" panose="020E0507020206020404" pitchFamily="34" charset="0"/>
              </a:rPr>
              <a:t>Roseburg,OR</a:t>
            </a:r>
            <a:endParaRPr lang="en-US" sz="2200" dirty="0">
              <a:solidFill>
                <a:schemeClr val="accent4">
                  <a:lumMod val="20000"/>
                  <a:lumOff val="80000"/>
                </a:schemeClr>
              </a:solidFill>
              <a:latin typeface="Copperplate Gothic Light" panose="020E0507020206020404" pitchFamily="34" charset="0"/>
            </a:endParaRPr>
          </a:p>
        </p:txBody>
      </p:sp>
      <p:sp>
        <p:nvSpPr>
          <p:cNvPr id="21" name="TextBox 20">
            <a:extLst>
              <a:ext uri="{FF2B5EF4-FFF2-40B4-BE49-F238E27FC236}">
                <a16:creationId xmlns:a16="http://schemas.microsoft.com/office/drawing/2014/main" xmlns="" id="{764A78CD-3150-4628-A2B9-DE82720216F8}"/>
              </a:ext>
            </a:extLst>
          </p:cNvPr>
          <p:cNvSpPr txBox="1"/>
          <p:nvPr/>
        </p:nvSpPr>
        <p:spPr>
          <a:xfrm>
            <a:off x="8500712" y="2185904"/>
            <a:ext cx="1406768" cy="400110"/>
          </a:xfrm>
          <a:prstGeom prst="rect">
            <a:avLst/>
          </a:prstGeom>
          <a:noFill/>
        </p:spPr>
        <p:txBody>
          <a:bodyPr wrap="square" rtlCol="0">
            <a:spAutoFit/>
          </a:bodyPr>
          <a:lstStyle/>
          <a:p>
            <a:r>
              <a:rPr lang="en-US" sz="2000" dirty="0" err="1">
                <a:solidFill>
                  <a:schemeClr val="accent4">
                    <a:lumMod val="75000"/>
                  </a:schemeClr>
                </a:solidFill>
                <a:latin typeface="Copperplate Gothic Light" panose="020E0507020206020404" pitchFamily="34" charset="0"/>
              </a:rPr>
              <a:t>Waco,TX</a:t>
            </a:r>
            <a:endParaRPr lang="en-US" sz="2000" dirty="0">
              <a:solidFill>
                <a:schemeClr val="accent4">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438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175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231CE-1F76-40D7-9D25-FE76AD3CFE2C}"/>
              </a:ext>
            </a:extLst>
          </p:cNvPr>
          <p:cNvSpPr>
            <a:spLocks noGrp="1"/>
          </p:cNvSpPr>
          <p:nvPr>
            <p:ph type="title"/>
          </p:nvPr>
        </p:nvSpPr>
        <p:spPr>
          <a:xfrm>
            <a:off x="838200" y="2"/>
            <a:ext cx="10515600" cy="1110342"/>
          </a:xfrm>
        </p:spPr>
        <p:txBody>
          <a:bodyPr/>
          <a:lstStyle/>
          <a:p>
            <a:pPr algn="ctr"/>
            <a:r>
              <a:rPr lang="en-US" dirty="0"/>
              <a:t>QUESTIONS</a:t>
            </a:r>
          </a:p>
        </p:txBody>
      </p:sp>
      <p:sp>
        <p:nvSpPr>
          <p:cNvPr id="19" name="Content Placeholder 2">
            <a:extLst>
              <a:ext uri="{FF2B5EF4-FFF2-40B4-BE49-F238E27FC236}">
                <a16:creationId xmlns:a16="http://schemas.microsoft.com/office/drawing/2014/main" xmlns="" id="{5A6E8BC4-0958-4A1A-8B5C-D15AD11FE58C}"/>
              </a:ext>
            </a:extLst>
          </p:cNvPr>
          <p:cNvSpPr txBox="1">
            <a:spLocks/>
          </p:cNvSpPr>
          <p:nvPr/>
        </p:nvSpPr>
        <p:spPr>
          <a:xfrm>
            <a:off x="3458549" y="4002697"/>
            <a:ext cx="8201459" cy="25822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SzPct val="85000"/>
              <a:buNone/>
            </a:pPr>
            <a:r>
              <a:rPr lang="en-US" sz="2200" dirty="0"/>
              <a:t>Comprehensive data of over 260k US gun violence incidents for 2013-2018</a:t>
            </a:r>
            <a:br>
              <a:rPr lang="en-US" sz="2200" dirty="0"/>
            </a:br>
            <a:r>
              <a:rPr lang="en-US" sz="2200" u="sng" dirty="0">
                <a:solidFill>
                  <a:schemeClr val="accent1"/>
                </a:solidFill>
              </a:rPr>
              <a:t>https://www.kaggle.com/jameslko/gun-violence-data</a:t>
            </a:r>
          </a:p>
          <a:p>
            <a:pPr marL="0" indent="0" algn="r">
              <a:lnSpc>
                <a:spcPct val="150000"/>
              </a:lnSpc>
              <a:buSzPct val="85000"/>
              <a:buNone/>
            </a:pPr>
            <a:r>
              <a:rPr lang="en-US" sz="2200" dirty="0"/>
              <a:t>A compilation of gun-related rules and laws per state</a:t>
            </a:r>
            <a:br>
              <a:rPr lang="en-US" sz="2200" dirty="0"/>
            </a:br>
            <a:r>
              <a:rPr lang="en-US" sz="2200" u="sng" dirty="0">
                <a:solidFill>
                  <a:schemeClr val="accent1"/>
                </a:solidFill>
              </a:rPr>
              <a:t>https://www.gunstocarry.com/gun-laws-state/</a:t>
            </a:r>
          </a:p>
          <a:p>
            <a:pPr marL="0" indent="0" algn="r">
              <a:lnSpc>
                <a:spcPct val="150000"/>
              </a:lnSpc>
              <a:buSzPct val="85000"/>
              <a:buNone/>
            </a:pPr>
            <a:r>
              <a:rPr lang="en-US" sz="2200" dirty="0"/>
              <a:t>A population data</a:t>
            </a:r>
            <a:br>
              <a:rPr lang="en-US" sz="2200" dirty="0"/>
            </a:br>
            <a:r>
              <a:rPr lang="en-US" sz="2200" u="sng" dirty="0">
                <a:solidFill>
                  <a:schemeClr val="accent1"/>
                </a:solidFill>
              </a:rPr>
              <a:t>https://www.census.gov/data/developers/data-sets/popest-popproj/popest.html</a:t>
            </a:r>
          </a:p>
        </p:txBody>
      </p:sp>
      <p:sp>
        <p:nvSpPr>
          <p:cNvPr id="22" name="Title 1">
            <a:extLst>
              <a:ext uri="{FF2B5EF4-FFF2-40B4-BE49-F238E27FC236}">
                <a16:creationId xmlns:a16="http://schemas.microsoft.com/office/drawing/2014/main" xmlns="" id="{412EC651-A9E4-442C-864F-46A5A0003CA6}"/>
              </a:ext>
            </a:extLst>
          </p:cNvPr>
          <p:cNvSpPr txBox="1">
            <a:spLocks/>
          </p:cNvSpPr>
          <p:nvPr/>
        </p:nvSpPr>
        <p:spPr>
          <a:xfrm>
            <a:off x="838200" y="3226059"/>
            <a:ext cx="10515600" cy="70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vs. DATA</a:t>
            </a:r>
          </a:p>
        </p:txBody>
      </p:sp>
      <p:sp>
        <p:nvSpPr>
          <p:cNvPr id="23" name="Content Placeholder 2">
            <a:extLst>
              <a:ext uri="{FF2B5EF4-FFF2-40B4-BE49-F238E27FC236}">
                <a16:creationId xmlns:a16="http://schemas.microsoft.com/office/drawing/2014/main" xmlns="" id="{41481CCE-9611-4D9E-AB4F-294F23F9C23C}"/>
              </a:ext>
            </a:extLst>
          </p:cNvPr>
          <p:cNvSpPr txBox="1">
            <a:spLocks/>
          </p:cNvSpPr>
          <p:nvPr/>
        </p:nvSpPr>
        <p:spPr>
          <a:xfrm>
            <a:off x="398106" y="849021"/>
            <a:ext cx="8506555" cy="23048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ct val="85000"/>
              <a:buBlip>
                <a:blip r:embed="rId4"/>
              </a:buBlip>
            </a:pPr>
            <a:r>
              <a:rPr lang="en-US" sz="2400" dirty="0"/>
              <a:t> Correlation between gun violence and demography? (spoiler: maybe)</a:t>
            </a:r>
          </a:p>
          <a:p>
            <a:pPr>
              <a:lnSpc>
                <a:spcPct val="150000"/>
              </a:lnSpc>
              <a:buSzPct val="85000"/>
              <a:buBlip>
                <a:blip r:embed="rId4"/>
              </a:buBlip>
            </a:pPr>
            <a:r>
              <a:rPr lang="en-US" sz="2400" dirty="0"/>
              <a:t> Correlation between gun violence and geography? (spoiler: maybe)</a:t>
            </a:r>
          </a:p>
          <a:p>
            <a:pPr>
              <a:lnSpc>
                <a:spcPct val="150000"/>
              </a:lnSpc>
              <a:buSzPct val="85000"/>
              <a:buBlip>
                <a:blip r:embed="rId4"/>
              </a:buBlip>
            </a:pPr>
            <a:r>
              <a:rPr lang="en-US" sz="2400" dirty="0"/>
              <a:t> Correlation between gun violence and gun laws? (spoiler: maybe)</a:t>
            </a:r>
          </a:p>
          <a:p>
            <a:pPr>
              <a:lnSpc>
                <a:spcPct val="150000"/>
              </a:lnSpc>
              <a:buSzPct val="85000"/>
              <a:buBlip>
                <a:blip r:embed="rId4"/>
              </a:buBlip>
            </a:pPr>
            <a:r>
              <a:rPr lang="en-US" sz="2400" dirty="0"/>
              <a:t> Correlation between gun violence and its types? (spoiler: indeed)</a:t>
            </a:r>
          </a:p>
        </p:txBody>
      </p:sp>
      <p:pic>
        <p:nvPicPr>
          <p:cNvPr id="8" name="Picture 7">
            <a:extLst>
              <a:ext uri="{FF2B5EF4-FFF2-40B4-BE49-F238E27FC236}">
                <a16:creationId xmlns:a16="http://schemas.microsoft.com/office/drawing/2014/main" xmlns="" id="{8A492484-288C-4A75-B134-88D2B4F925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1660009" y="6144545"/>
            <a:ext cx="351307" cy="162925"/>
          </a:xfrm>
          <a:prstGeom prst="rect">
            <a:avLst/>
          </a:prstGeom>
        </p:spPr>
      </p:pic>
      <p:pic>
        <p:nvPicPr>
          <p:cNvPr id="24" name="Picture 23">
            <a:extLst>
              <a:ext uri="{FF2B5EF4-FFF2-40B4-BE49-F238E27FC236}">
                <a16:creationId xmlns:a16="http://schemas.microsoft.com/office/drawing/2014/main" xmlns="" id="{9D4C3A16-C901-4334-A1D9-00698B31DF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1660009" y="5293820"/>
            <a:ext cx="351307" cy="162925"/>
          </a:xfrm>
          <a:prstGeom prst="rect">
            <a:avLst/>
          </a:prstGeom>
        </p:spPr>
      </p:pic>
      <p:pic>
        <p:nvPicPr>
          <p:cNvPr id="25" name="Picture 24">
            <a:extLst>
              <a:ext uri="{FF2B5EF4-FFF2-40B4-BE49-F238E27FC236}">
                <a16:creationId xmlns:a16="http://schemas.microsoft.com/office/drawing/2014/main" xmlns="" id="{05AF0BBE-0BD2-4E74-B4D5-2BE7081BAE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1660008" y="4394168"/>
            <a:ext cx="351307" cy="162925"/>
          </a:xfrm>
          <a:prstGeom prst="rect">
            <a:avLst/>
          </a:prstGeom>
        </p:spPr>
      </p:pic>
    </p:spTree>
    <p:extLst>
      <p:ext uri="{BB962C8B-B14F-4D97-AF65-F5344CB8AC3E}">
        <p14:creationId xmlns:p14="http://schemas.microsoft.com/office/powerpoint/2010/main" val="3637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 calcmode="lin" valueType="num">
                                      <p:cBhvr additive="base">
                                        <p:cTn id="14"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23">
                                            <p:txEl>
                                              <p:pRg st="1" end="1"/>
                                            </p:txEl>
                                          </p:spTgt>
                                        </p:tgtEl>
                                        <p:attrNameLst>
                                          <p:attrName>style.visibility</p:attrName>
                                        </p:attrNameLst>
                                      </p:cBhvr>
                                      <p:to>
                                        <p:strVal val="visible"/>
                                      </p:to>
                                    </p:set>
                                    <p:anim calcmode="lin" valueType="num">
                                      <p:cBhvr additive="base">
                                        <p:cTn id="18"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3">
                                            <p:txEl>
                                              <p:pRg st="2" end="2"/>
                                            </p:txEl>
                                          </p:spTgt>
                                        </p:tgtEl>
                                        <p:attrNameLst>
                                          <p:attrName>style.visibility</p:attrName>
                                        </p:attrNameLst>
                                      </p:cBhvr>
                                      <p:to>
                                        <p:strVal val="visible"/>
                                      </p:to>
                                    </p:set>
                                    <p:anim calcmode="lin" valueType="num">
                                      <p:cBhvr additive="base">
                                        <p:cTn id="22"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3">
                                            <p:txEl>
                                              <p:pRg st="3" end="3"/>
                                            </p:txEl>
                                          </p:spTgt>
                                        </p:tgtEl>
                                        <p:attrNameLst>
                                          <p:attrName>style.visibility</p:attrName>
                                        </p:attrNameLst>
                                      </p:cBhvr>
                                      <p:to>
                                        <p:strVal val="visible"/>
                                      </p:to>
                                    </p:set>
                                    <p:anim calcmode="lin" valueType="num">
                                      <p:cBhvr additive="base">
                                        <p:cTn id="26"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50" fill="hold"/>
                                        <p:tgtEl>
                                          <p:spTgt spid="25"/>
                                        </p:tgtEl>
                                        <p:attrNameLst>
                                          <p:attrName>ppt_x</p:attrName>
                                        </p:attrNameLst>
                                      </p:cBhvr>
                                      <p:tavLst>
                                        <p:tav tm="0">
                                          <p:val>
                                            <p:strVal val="1+#ppt_w/2"/>
                                          </p:val>
                                        </p:tav>
                                        <p:tav tm="100000">
                                          <p:val>
                                            <p:strVal val="#ppt_x"/>
                                          </p:val>
                                        </p:tav>
                                      </p:tavLst>
                                    </p:anim>
                                    <p:anim calcmode="lin" valueType="num">
                                      <p:cBhvr additive="base">
                                        <p:cTn id="42" dur="250" fill="hold"/>
                                        <p:tgtEl>
                                          <p:spTgt spid="2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750"/>
                                  </p:stCondLst>
                                  <p:childTnLst>
                                    <p:set>
                                      <p:cBhvr>
                                        <p:cTn id="44" dur="1" fill="hold">
                                          <p:stCondLst>
                                            <p:cond delay="0"/>
                                          </p:stCondLst>
                                        </p:cTn>
                                        <p:tgtEl>
                                          <p:spTgt spid="19">
                                            <p:txEl>
                                              <p:pRg st="1" end="1"/>
                                            </p:txEl>
                                          </p:spTgt>
                                        </p:tgtEl>
                                        <p:attrNameLst>
                                          <p:attrName>style.visibility</p:attrName>
                                        </p:attrNameLst>
                                      </p:cBhvr>
                                      <p:to>
                                        <p:strVal val="visible"/>
                                      </p:to>
                                    </p:set>
                                    <p:anim calcmode="lin" valueType="num">
                                      <p:cBhvr additive="base">
                                        <p:cTn id="45"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250" fill="hold"/>
                                        <p:tgtEl>
                                          <p:spTgt spid="24"/>
                                        </p:tgtEl>
                                        <p:attrNameLst>
                                          <p:attrName>ppt_x</p:attrName>
                                        </p:attrNameLst>
                                      </p:cBhvr>
                                      <p:tavLst>
                                        <p:tav tm="0">
                                          <p:val>
                                            <p:strVal val="1+#ppt_w/2"/>
                                          </p:val>
                                        </p:tav>
                                        <p:tav tm="100000">
                                          <p:val>
                                            <p:strVal val="#ppt_x"/>
                                          </p:val>
                                        </p:tav>
                                      </p:tavLst>
                                    </p:anim>
                                    <p:anim calcmode="lin" valueType="num">
                                      <p:cBhvr additive="base">
                                        <p:cTn id="50" dur="25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1000"/>
                                  </p:stCondLst>
                                  <p:childTnLst>
                                    <p:set>
                                      <p:cBhvr>
                                        <p:cTn id="52" dur="1" fill="hold">
                                          <p:stCondLst>
                                            <p:cond delay="0"/>
                                          </p:stCondLst>
                                        </p:cTn>
                                        <p:tgtEl>
                                          <p:spTgt spid="19">
                                            <p:txEl>
                                              <p:pRg st="2" end="2"/>
                                            </p:txEl>
                                          </p:spTgt>
                                        </p:tgtEl>
                                        <p:attrNameLst>
                                          <p:attrName>style.visibility</p:attrName>
                                        </p:attrNameLst>
                                      </p:cBhvr>
                                      <p:to>
                                        <p:strVal val="visible"/>
                                      </p:to>
                                    </p:set>
                                    <p:anim calcmode="lin" valueType="num">
                                      <p:cBhvr additive="base">
                                        <p:cTn id="53"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9">
                                            <p:txEl>
                                              <p:pRg st="2" end="2"/>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125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250" fill="hold"/>
                                        <p:tgtEl>
                                          <p:spTgt spid="8"/>
                                        </p:tgtEl>
                                        <p:attrNameLst>
                                          <p:attrName>ppt_x</p:attrName>
                                        </p:attrNameLst>
                                      </p:cBhvr>
                                      <p:tavLst>
                                        <p:tav tm="0">
                                          <p:val>
                                            <p:strVal val="1+#ppt_w/2"/>
                                          </p:val>
                                        </p:tav>
                                        <p:tav tm="100000">
                                          <p:val>
                                            <p:strVal val="#ppt_x"/>
                                          </p:val>
                                        </p:tav>
                                      </p:tavLst>
                                    </p:anim>
                                    <p:anim calcmode="lin" valueType="num">
                                      <p:cBhvr additive="base">
                                        <p:cTn id="5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D1802276-8262-4D79-8CC3-CD7EF443E20E}"/>
              </a:ext>
            </a:extLst>
          </p:cNvPr>
          <p:cNvSpPr/>
          <p:nvPr/>
        </p:nvSpPr>
        <p:spPr>
          <a:xfrm>
            <a:off x="286138" y="2547666"/>
            <a:ext cx="332015" cy="33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E3231CE-1F76-40D7-9D25-FE76AD3CFE2C}"/>
              </a:ext>
            </a:extLst>
          </p:cNvPr>
          <p:cNvSpPr>
            <a:spLocks noGrp="1"/>
          </p:cNvSpPr>
          <p:nvPr>
            <p:ph type="title"/>
          </p:nvPr>
        </p:nvSpPr>
        <p:spPr>
          <a:xfrm>
            <a:off x="838200" y="2"/>
            <a:ext cx="10515600" cy="1110342"/>
          </a:xfrm>
        </p:spPr>
        <p:txBody>
          <a:bodyPr/>
          <a:lstStyle/>
          <a:p>
            <a:pPr algn="ctr"/>
            <a:r>
              <a:rPr lang="en-US" dirty="0"/>
              <a:t>WHAT IS UNDER THE HOOD</a:t>
            </a:r>
          </a:p>
        </p:txBody>
      </p:sp>
      <p:sp>
        <p:nvSpPr>
          <p:cNvPr id="23" name="Content Placeholder 2">
            <a:extLst>
              <a:ext uri="{FF2B5EF4-FFF2-40B4-BE49-F238E27FC236}">
                <a16:creationId xmlns:a16="http://schemas.microsoft.com/office/drawing/2014/main" xmlns="" id="{41481CCE-9611-4D9E-AB4F-294F23F9C23C}"/>
              </a:ext>
            </a:extLst>
          </p:cNvPr>
          <p:cNvSpPr txBox="1">
            <a:spLocks/>
          </p:cNvSpPr>
          <p:nvPr/>
        </p:nvSpPr>
        <p:spPr>
          <a:xfrm>
            <a:off x="398106" y="849022"/>
            <a:ext cx="11321143" cy="9704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The CSV file contains data for all recorded gun violence incidents in the US between  January 2013 and March 2018 containing date, location, number of victims, gun types, participants and incident categories</a:t>
            </a:r>
          </a:p>
        </p:txBody>
      </p:sp>
      <p:sp>
        <p:nvSpPr>
          <p:cNvPr id="9" name="Title 1">
            <a:extLst>
              <a:ext uri="{FF2B5EF4-FFF2-40B4-BE49-F238E27FC236}">
                <a16:creationId xmlns:a16="http://schemas.microsoft.com/office/drawing/2014/main" xmlns="" id="{2CCD4553-79BB-41E7-AAC0-67DDEE94BF69}"/>
              </a:ext>
            </a:extLst>
          </p:cNvPr>
          <p:cNvSpPr txBox="1">
            <a:spLocks/>
          </p:cNvSpPr>
          <p:nvPr/>
        </p:nvSpPr>
        <p:spPr>
          <a:xfrm>
            <a:off x="838200" y="1551199"/>
            <a:ext cx="10515600" cy="1110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…BUT IS IT CLEAN ENOUGH?</a:t>
            </a:r>
          </a:p>
        </p:txBody>
      </p:sp>
      <p:sp>
        <p:nvSpPr>
          <p:cNvPr id="10" name="Content Placeholder 2">
            <a:extLst>
              <a:ext uri="{FF2B5EF4-FFF2-40B4-BE49-F238E27FC236}">
                <a16:creationId xmlns:a16="http://schemas.microsoft.com/office/drawing/2014/main" xmlns="" id="{260C6716-631B-4A53-9A5C-95F410ECCCA5}"/>
              </a:ext>
            </a:extLst>
          </p:cNvPr>
          <p:cNvSpPr txBox="1">
            <a:spLocks/>
          </p:cNvSpPr>
          <p:nvPr/>
        </p:nvSpPr>
        <p:spPr>
          <a:xfrm>
            <a:off x="297024" y="2388605"/>
            <a:ext cx="11597951" cy="54587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1				2				3				4</a:t>
            </a:r>
          </a:p>
        </p:txBody>
      </p:sp>
      <p:grpSp>
        <p:nvGrpSpPr>
          <p:cNvPr id="14" name="Group 13">
            <a:extLst>
              <a:ext uri="{FF2B5EF4-FFF2-40B4-BE49-F238E27FC236}">
                <a16:creationId xmlns:a16="http://schemas.microsoft.com/office/drawing/2014/main" xmlns="" id="{CA67CB04-51B0-4B94-9021-CBD1760C2060}"/>
              </a:ext>
            </a:extLst>
          </p:cNvPr>
          <p:cNvGrpSpPr/>
          <p:nvPr/>
        </p:nvGrpSpPr>
        <p:grpSpPr>
          <a:xfrm>
            <a:off x="297023" y="2998241"/>
            <a:ext cx="11422225" cy="1693241"/>
            <a:chOff x="297023" y="2998241"/>
            <a:chExt cx="11422225" cy="1693241"/>
          </a:xfrm>
        </p:grpSpPr>
        <p:sp>
          <p:nvSpPr>
            <p:cNvPr id="12" name="Rectangle 11">
              <a:extLst>
                <a:ext uri="{FF2B5EF4-FFF2-40B4-BE49-F238E27FC236}">
                  <a16:creationId xmlns:a16="http://schemas.microsoft.com/office/drawing/2014/main" xmlns="" id="{6E22C001-A876-481E-ABD4-1457B2B42ED9}"/>
                </a:ext>
              </a:extLst>
            </p:cNvPr>
            <p:cNvSpPr/>
            <p:nvPr/>
          </p:nvSpPr>
          <p:spPr>
            <a:xfrm>
              <a:off x="297024"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Not enough data to perform gun type – related analysis</a:t>
              </a:r>
            </a:p>
          </p:txBody>
        </p:sp>
        <p:sp>
          <p:nvSpPr>
            <p:cNvPr id="4" name="Rectangle 3">
              <a:extLst>
                <a:ext uri="{FF2B5EF4-FFF2-40B4-BE49-F238E27FC236}">
                  <a16:creationId xmlns:a16="http://schemas.microsoft.com/office/drawing/2014/main" xmlns="" id="{0E012897-06F5-4DFA-BB8E-E0E4122E656F}"/>
                </a:ext>
              </a:extLst>
            </p:cNvPr>
            <p:cNvSpPr/>
            <p:nvPr/>
          </p:nvSpPr>
          <p:spPr>
            <a:xfrm>
              <a:off x="297023" y="3503613"/>
              <a:ext cx="11422225" cy="830997"/>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no_gun_type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isna</a:t>
              </a:r>
              <a:r>
                <a:rPr lang="en-US" sz="1200" dirty="0">
                  <a:solidFill>
                    <a:srgbClr val="D4D4D4"/>
                  </a:solidFill>
                  <a:latin typeface="Consolas" panose="020B0609020204030204" pitchFamily="49" charset="0"/>
                </a:rPr>
                <a:t>().sum()</a:t>
              </a:r>
            </a:p>
            <a:p>
              <a:r>
                <a:rPr lang="en-US" sz="1200" dirty="0" err="1">
                  <a:solidFill>
                    <a:srgbClr val="D4D4D4"/>
                  </a:solidFill>
                  <a:latin typeface="Consolas" panose="020B0609020204030204" pitchFamily="49" charset="0"/>
                </a:rPr>
                <a:t>gun_type_unknown</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'0::Unknown'</a:t>
              </a:r>
              <a:r>
                <a:rPr lang="en-US" sz="1200" dirty="0">
                  <a:solidFill>
                    <a:srgbClr val="D4D4D4"/>
                  </a:solidFill>
                  <a:latin typeface="Consolas" panose="020B0609020204030204" pitchFamily="49" charset="0"/>
                </a:rPr>
                <a:t>).sum()</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'Out</a:t>
              </a:r>
              <a:r>
                <a:rPr lang="en-US" sz="1200" dirty="0">
                  <a:solidFill>
                    <a:srgbClr val="CE9178"/>
                  </a:solidFill>
                  <a:latin typeface="Consolas" panose="020B0609020204030204" pitchFamily="49" charset="0"/>
                </a:rPr>
                <a:t> of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gun_violence_data.index</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incidents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no_gun_type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have no data on gun type at all'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end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'and</a:t>
              </a:r>
              <a:r>
                <a:rPr lang="en-US" sz="1200" dirty="0">
                  <a:solidFill>
                    <a:srgbClr val="CE9178"/>
                  </a:solidFill>
                  <a:latin typeface="Consolas" panose="020B0609020204030204" pitchFamily="49" charset="0"/>
                </a:rPr>
                <a:t>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gun_type_unknown</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more knows that the type of the gun is unknown'</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Rectangle 1">
              <a:extLst>
                <a:ext uri="{FF2B5EF4-FFF2-40B4-BE49-F238E27FC236}">
                  <a16:creationId xmlns:a16="http://schemas.microsoft.com/office/drawing/2014/main" xmlns="" id="{B4AC59EF-4BBE-447B-B79F-9953B6884732}"/>
                </a:ext>
              </a:extLst>
            </p:cNvPr>
            <p:cNvSpPr>
              <a:spLocks noChangeArrowheads="1"/>
            </p:cNvSpPr>
            <p:nvPr/>
          </p:nvSpPr>
          <p:spPr bwMode="auto">
            <a:xfrm>
              <a:off x="398106" y="4479886"/>
              <a:ext cx="9178795"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algn="l" defTabSz="914400" rtl="0" eaLnBrk="0" fontAlgn="base" latinLnBrk="0" hangingPunct="0">
                <a:lnSpc>
                  <a:spcPct val="150000"/>
                </a:lnSpc>
                <a:spcBef>
                  <a:spcPts val="600"/>
                </a:spcBef>
                <a:spcAft>
                  <a:spcPts val="60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Out of 239677 incidents 99451 have no data on gun type at all and 93559 more knows that the type of the gun is unknown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5" name="Group 14">
            <a:extLst>
              <a:ext uri="{FF2B5EF4-FFF2-40B4-BE49-F238E27FC236}">
                <a16:creationId xmlns:a16="http://schemas.microsoft.com/office/drawing/2014/main" xmlns="" id="{F8E18D9F-90FE-4638-B3DA-D7256933D74D}"/>
              </a:ext>
            </a:extLst>
          </p:cNvPr>
          <p:cNvGrpSpPr/>
          <p:nvPr/>
        </p:nvGrpSpPr>
        <p:grpSpPr>
          <a:xfrm>
            <a:off x="297023" y="2998241"/>
            <a:ext cx="8167010" cy="2617361"/>
            <a:chOff x="12192000" y="2998241"/>
            <a:chExt cx="8167010" cy="2617361"/>
          </a:xfrm>
        </p:grpSpPr>
        <p:sp>
          <p:nvSpPr>
            <p:cNvPr id="11" name="Rectangle 10">
              <a:extLst>
                <a:ext uri="{FF2B5EF4-FFF2-40B4-BE49-F238E27FC236}">
                  <a16:creationId xmlns:a16="http://schemas.microsoft.com/office/drawing/2014/main" xmlns="" id="{FEF987E2-AD06-48C3-8959-D63FA34AA828}"/>
                </a:ext>
              </a:extLst>
            </p:cNvPr>
            <p:cNvSpPr/>
            <p:nvPr/>
          </p:nvSpPr>
          <p:spPr>
            <a:xfrm>
              <a:off x="12192000" y="3503613"/>
              <a:ext cx="6096000" cy="1754326"/>
            </a:xfrm>
            <a:prstGeom prst="rect">
              <a:avLst/>
            </a:prstGeom>
            <a:solidFill>
              <a:schemeClr val="bg1"/>
            </a:solidFill>
          </p:spPr>
          <p:txBody>
            <a:bodyPr>
              <a:spAutoFit/>
            </a:bodyPr>
            <a:lstStyle/>
            <a:p>
              <a:r>
                <a:rPr lang="en-US" sz="1200" dirty="0" err="1">
                  <a:solidFill>
                    <a:srgbClr val="D4D4D4"/>
                  </a:solidFill>
                  <a:latin typeface="Consolas" panose="020B0609020204030204" pitchFamily="49" charset="0"/>
                </a:rPr>
                <a:t>clean_gun_violence_data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gun_violence_data.loc</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'date’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city_or_county</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'state'</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n_killed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n_injured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incident_characteristics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'latitude’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'longitude’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participant_age_group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participant_gender</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participant_relationship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participant_status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'There</a:t>
              </a:r>
              <a:r>
                <a:rPr lang="en-US" sz="1200" dirty="0">
                  <a:solidFill>
                    <a:srgbClr val="CE9178"/>
                  </a:solidFill>
                  <a:latin typeface="Consolas" panose="020B0609020204030204" pitchFamily="49" charset="0"/>
                </a:rPr>
                <a:t> are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columns but we</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ll take only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clean_gun_violence_data.columns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of them'</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3" name="Rectangle 2">
              <a:extLst>
                <a:ext uri="{FF2B5EF4-FFF2-40B4-BE49-F238E27FC236}">
                  <a16:creationId xmlns:a16="http://schemas.microsoft.com/office/drawing/2014/main" xmlns="" id="{E7878884-319C-4670-BA55-BE4C74F56C2D}"/>
                </a:ext>
              </a:extLst>
            </p:cNvPr>
            <p:cNvSpPr>
              <a:spLocks noChangeArrowheads="1"/>
            </p:cNvSpPr>
            <p:nvPr/>
          </p:nvSpPr>
          <p:spPr bwMode="auto">
            <a:xfrm>
              <a:off x="12293083" y="5404006"/>
              <a:ext cx="8065927"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There are 29 columns but we'll take only 14 of them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xmlns="" id="{C782EA70-1105-4193-8CFD-80913E979ADD}"/>
                </a:ext>
              </a:extLst>
            </p:cNvPr>
            <p:cNvSpPr/>
            <p:nvPr/>
          </p:nvSpPr>
          <p:spPr>
            <a:xfrm>
              <a:off x="12192000"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Too many columns that we are not going to use</a:t>
              </a:r>
            </a:p>
          </p:txBody>
        </p:sp>
      </p:grpSp>
      <p:grpSp>
        <p:nvGrpSpPr>
          <p:cNvPr id="21" name="Group 20">
            <a:extLst>
              <a:ext uri="{FF2B5EF4-FFF2-40B4-BE49-F238E27FC236}">
                <a16:creationId xmlns:a16="http://schemas.microsoft.com/office/drawing/2014/main" xmlns="" id="{38681D32-E420-4802-B600-B4FF73B1B2FF}"/>
              </a:ext>
            </a:extLst>
          </p:cNvPr>
          <p:cNvGrpSpPr/>
          <p:nvPr/>
        </p:nvGrpSpPr>
        <p:grpSpPr>
          <a:xfrm>
            <a:off x="398106" y="2998241"/>
            <a:ext cx="7504330" cy="2135671"/>
            <a:chOff x="12192000" y="2998240"/>
            <a:chExt cx="7504330" cy="2135671"/>
          </a:xfrm>
        </p:grpSpPr>
        <p:sp>
          <p:nvSpPr>
            <p:cNvPr id="29" name="Rectangle 28">
              <a:extLst>
                <a:ext uri="{FF2B5EF4-FFF2-40B4-BE49-F238E27FC236}">
                  <a16:creationId xmlns:a16="http://schemas.microsoft.com/office/drawing/2014/main" xmlns="" id="{70D83DF8-D8BD-49F2-9067-0CB9A8B53D29}"/>
                </a:ext>
              </a:extLst>
            </p:cNvPr>
            <p:cNvSpPr/>
            <p:nvPr/>
          </p:nvSpPr>
          <p:spPr>
            <a:xfrm>
              <a:off x="12192000"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in participant-related columns</a:t>
              </a:r>
            </a:p>
          </p:txBody>
        </p:sp>
        <p:sp>
          <p:nvSpPr>
            <p:cNvPr id="17" name="Rectangle 4">
              <a:extLst>
                <a:ext uri="{FF2B5EF4-FFF2-40B4-BE49-F238E27FC236}">
                  <a16:creationId xmlns:a16="http://schemas.microsoft.com/office/drawing/2014/main" xmlns="" id="{B6E94B18-8784-4113-B48A-E434BF820335}"/>
                </a:ext>
              </a:extLst>
            </p:cNvPr>
            <p:cNvSpPr>
              <a:spLocks noChangeArrowheads="1"/>
            </p:cNvSpPr>
            <p:nvPr/>
          </p:nvSpPr>
          <p:spPr bwMode="auto">
            <a:xfrm>
              <a:off x="12287250" y="4691482"/>
              <a:ext cx="7409080" cy="442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"0::Female||1::Male||2::Male||3::Male" and its type is &lt;class 'str’&gt;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{0: 'Female', 1: 'Male', 2: 'Male', 3: 'Male'} and its type is &lt;class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dict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xmlns="" id="{4E985182-5810-41B0-B093-1365A2B6A2DB}"/>
                </a:ext>
              </a:extLst>
            </p:cNvPr>
            <p:cNvSpPr/>
            <p:nvPr/>
          </p:nvSpPr>
          <p:spPr>
            <a:xfrm>
              <a:off x="12192000" y="3503613"/>
              <a:ext cx="6484777" cy="1015663"/>
            </a:xfrm>
            <a:prstGeom prst="rect">
              <a:avLst/>
            </a:prstGeom>
            <a:solidFill>
              <a:schemeClr val="bg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shared</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clean_gun_violence_data.loc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'Participant Gender'</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shared.split_value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grpSp>
      <p:grpSp>
        <p:nvGrpSpPr>
          <p:cNvPr id="36" name="Group 35">
            <a:extLst>
              <a:ext uri="{FF2B5EF4-FFF2-40B4-BE49-F238E27FC236}">
                <a16:creationId xmlns:a16="http://schemas.microsoft.com/office/drawing/2014/main" xmlns="" id="{2683605C-F0D3-40C3-9F73-47789D4FE14C}"/>
              </a:ext>
            </a:extLst>
          </p:cNvPr>
          <p:cNvGrpSpPr/>
          <p:nvPr/>
        </p:nvGrpSpPr>
        <p:grpSpPr>
          <a:xfrm>
            <a:off x="297022" y="2998241"/>
            <a:ext cx="10925079" cy="3039766"/>
            <a:chOff x="12296871" y="2998240"/>
            <a:chExt cx="10925079" cy="3039766"/>
          </a:xfrm>
        </p:grpSpPr>
        <p:sp>
          <p:nvSpPr>
            <p:cNvPr id="31" name="Rectangle 30">
              <a:extLst>
                <a:ext uri="{FF2B5EF4-FFF2-40B4-BE49-F238E27FC236}">
                  <a16:creationId xmlns:a16="http://schemas.microsoft.com/office/drawing/2014/main" xmlns="" id="{08FD48EC-5993-41B3-B5CB-A69CF47D0424}"/>
                </a:ext>
              </a:extLst>
            </p:cNvPr>
            <p:cNvSpPr/>
            <p:nvPr/>
          </p:nvSpPr>
          <p:spPr>
            <a:xfrm>
              <a:off x="12296871"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for incident characteristics</a:t>
              </a:r>
            </a:p>
          </p:txBody>
        </p:sp>
        <p:sp>
          <p:nvSpPr>
            <p:cNvPr id="34" name="Rectangle 33">
              <a:extLst>
                <a:ext uri="{FF2B5EF4-FFF2-40B4-BE49-F238E27FC236}">
                  <a16:creationId xmlns:a16="http://schemas.microsoft.com/office/drawing/2014/main" xmlns="" id="{AF2E2A62-1748-42D1-9875-8682503DCFBE}"/>
                </a:ext>
              </a:extLst>
            </p:cNvPr>
            <p:cNvSpPr/>
            <p:nvPr/>
          </p:nvSpPr>
          <p:spPr>
            <a:xfrm>
              <a:off x="12296871" y="3503613"/>
              <a:ext cx="6484776" cy="1569660"/>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clean_data.copy</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].apply(</a:t>
              </a:r>
              <a:r>
                <a:rPr lang="en-US" sz="1200" dirty="0">
                  <a:solidFill>
                    <a:srgbClr val="569CD6"/>
                  </a:solidFill>
                  <a:latin typeface="Consolas" panose="020B0609020204030204" pitchFamily="49" charset="0"/>
                </a:rPr>
                <a:t>lambda</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x</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x.split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)).difference(</a:t>
              </a:r>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35" name="Rectangle 5">
              <a:extLst>
                <a:ext uri="{FF2B5EF4-FFF2-40B4-BE49-F238E27FC236}">
                  <a16:creationId xmlns:a16="http://schemas.microsoft.com/office/drawing/2014/main" xmlns="" id="{8BA1A3F6-997F-4DA5-83A6-AAB32D7AC828}"/>
                </a:ext>
              </a:extLst>
            </p:cNvPr>
            <p:cNvSpPr>
              <a:spLocks noChangeArrowheads="1"/>
            </p:cNvSpPr>
            <p:nvPr/>
          </p:nvSpPr>
          <p:spPr bwMode="auto">
            <a:xfrm>
              <a:off x="12382500" y="5133912"/>
              <a:ext cx="10839450" cy="904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"Shot - Dead (murder, accidental, suicide)||Mass Shooting (4+ victims injured or killed excluding the subject/suspect/perpetrator, one location)||Domestic Violence" and its type is &lt;class 'str’&gt;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{'Domestic Violence', 'Shot - Dead (murder, accidental, suicide)', 'Mass Shooting (4+ victims injured or killed excluding the subject/suspect/perpetrator, one location)'} and its type is &lt;class 'set'&gt;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70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1000"/>
                                        <p:tgtEl>
                                          <p:spTgt spid="23">
                                            <p:txEl>
                                              <p:pRg st="0" end="0"/>
                                            </p:txEl>
                                          </p:spTgt>
                                        </p:tgtEl>
                                      </p:cBhvr>
                                    </p:animEffect>
                                    <p:anim calcmode="lin" valueType="num">
                                      <p:cBhvr>
                                        <p:cTn id="15"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85185E-6 L 0.29974 0.00185 " pathEditMode="relative" rAng="0" ptsTypes="AA">
                                      <p:cBhvr>
                                        <p:cTn id="38" dur="750" fill="hold"/>
                                        <p:tgtEl>
                                          <p:spTgt spid="7"/>
                                        </p:tgtEl>
                                        <p:attrNameLst>
                                          <p:attrName>ppt_x</p:attrName>
                                          <p:attrName>ppt_y</p:attrName>
                                        </p:attrNameLst>
                                      </p:cBhvr>
                                      <p:rCtr x="14987" y="93"/>
                                    </p:animMotion>
                                  </p:childTnLst>
                                </p:cTn>
                              </p:par>
                              <p:par>
                                <p:cTn id="39" presetID="2" presetClass="exit" presetSubtype="8" fill="hold"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0-ppt_w/2"/>
                                          </p:val>
                                        </p:tav>
                                      </p:tavLst>
                                    </p:anim>
                                    <p:anim calcmode="lin" valueType="num">
                                      <p:cBhvr additive="base">
                                        <p:cTn id="41" dur="500"/>
                                        <p:tgtEl>
                                          <p:spTgt spid="14"/>
                                        </p:tgtEl>
                                        <p:attrNameLst>
                                          <p:attrName>ppt_y</p:attrName>
                                        </p:attrNameLst>
                                      </p:cBhvr>
                                      <p:tavLst>
                                        <p:tav tm="0">
                                          <p:val>
                                            <p:strVal val="ppt_y"/>
                                          </p:val>
                                        </p:tav>
                                        <p:tav tm="100000">
                                          <p:val>
                                            <p:strVal val="ppt_y"/>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0.29974 0.00185 L 0.60052 0.00185 " pathEditMode="fixed" rAng="0" ptsTypes="AA">
                                      <p:cBhvr>
                                        <p:cTn id="50" dur="750" fill="hold"/>
                                        <p:tgtEl>
                                          <p:spTgt spid="7"/>
                                        </p:tgtEl>
                                        <p:attrNameLst>
                                          <p:attrName>ppt_x</p:attrName>
                                          <p:attrName>ppt_y</p:attrName>
                                        </p:attrNameLst>
                                      </p:cBhvr>
                                      <p:rCtr x="15039" y="0"/>
                                    </p:animMotion>
                                  </p:childTnLst>
                                </p:cTn>
                              </p:par>
                              <p:par>
                                <p:cTn id="51" presetID="2" presetClass="exit" presetSubtype="8" fill="hold" nodeType="withEffect">
                                  <p:stCondLst>
                                    <p:cond delay="0"/>
                                  </p:stCondLst>
                                  <p:childTnLst>
                                    <p:anim calcmode="lin" valueType="num">
                                      <p:cBhvr additive="base">
                                        <p:cTn id="52" dur="500"/>
                                        <p:tgtEl>
                                          <p:spTgt spid="15"/>
                                        </p:tgtEl>
                                        <p:attrNameLst>
                                          <p:attrName>ppt_x</p:attrName>
                                        </p:attrNameLst>
                                      </p:cBhvr>
                                      <p:tavLst>
                                        <p:tav tm="0">
                                          <p:val>
                                            <p:strVal val="ppt_x"/>
                                          </p:val>
                                        </p:tav>
                                        <p:tav tm="100000">
                                          <p:val>
                                            <p:strVal val="0-ppt_w/2"/>
                                          </p:val>
                                        </p:tav>
                                      </p:tavLst>
                                    </p:anim>
                                    <p:anim calcmode="lin" valueType="num">
                                      <p:cBhvr additive="base">
                                        <p:cTn id="53" dur="500"/>
                                        <p:tgtEl>
                                          <p:spTgt spid="15"/>
                                        </p:tgtEl>
                                        <p:attrNameLst>
                                          <p:attrName>ppt_y</p:attrName>
                                        </p:attrNameLst>
                                      </p:cBhvr>
                                      <p:tavLst>
                                        <p:tav tm="0">
                                          <p:val>
                                            <p:strVal val="ppt_y"/>
                                          </p:val>
                                        </p:tav>
                                        <p:tav tm="100000">
                                          <p:val>
                                            <p:strVal val="ppt_y"/>
                                          </p:val>
                                        </p:tav>
                                      </p:tavLst>
                                    </p:anim>
                                    <p:set>
                                      <p:cBhvr>
                                        <p:cTn id="54" dur="1" fill="hold">
                                          <p:stCondLst>
                                            <p:cond delay="499"/>
                                          </p:stCondLst>
                                        </p:cTn>
                                        <p:tgtEl>
                                          <p:spTgt spid="15"/>
                                        </p:tgtEl>
                                        <p:attrNameLst>
                                          <p:attrName>style.visibility</p:attrName>
                                        </p:attrNameLst>
                                      </p:cBhvr>
                                      <p:to>
                                        <p:strVal val="hidden"/>
                                      </p:to>
                                    </p:set>
                                  </p:childTnLst>
                                </p:cTn>
                              </p:par>
                              <p:par>
                                <p:cTn id="55" presetID="2" presetClass="entr" presetSubtype="2"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60052 0.00185 L 0.90052 0.00185 " pathEditMode="relative" rAng="0" ptsTypes="AA">
                                      <p:cBhvr>
                                        <p:cTn id="62" dur="750" fill="hold"/>
                                        <p:tgtEl>
                                          <p:spTgt spid="7"/>
                                        </p:tgtEl>
                                        <p:attrNameLst>
                                          <p:attrName>ppt_x</p:attrName>
                                          <p:attrName>ppt_y</p:attrName>
                                        </p:attrNameLst>
                                      </p:cBhvr>
                                      <p:rCtr x="14961" y="162"/>
                                    </p:animMotion>
                                  </p:childTnLst>
                                </p:cTn>
                              </p:par>
                              <p:par>
                                <p:cTn id="63" presetID="2" presetClass="exit" presetSubtype="8" fill="hold" nodeType="withEffect">
                                  <p:stCondLst>
                                    <p:cond delay="0"/>
                                  </p:stCondLst>
                                  <p:childTnLst>
                                    <p:anim calcmode="lin" valueType="num">
                                      <p:cBhvr additive="base">
                                        <p:cTn id="64" dur="500"/>
                                        <p:tgtEl>
                                          <p:spTgt spid="21"/>
                                        </p:tgtEl>
                                        <p:attrNameLst>
                                          <p:attrName>ppt_x</p:attrName>
                                        </p:attrNameLst>
                                      </p:cBhvr>
                                      <p:tavLst>
                                        <p:tav tm="0">
                                          <p:val>
                                            <p:strVal val="ppt_x"/>
                                          </p:val>
                                        </p:tav>
                                        <p:tav tm="100000">
                                          <p:val>
                                            <p:strVal val="0-ppt_w/2"/>
                                          </p:val>
                                        </p:tav>
                                      </p:tavLst>
                                    </p:anim>
                                    <p:anim calcmode="lin" valueType="num">
                                      <p:cBhvr additive="base">
                                        <p:cTn id="65" dur="500"/>
                                        <p:tgtEl>
                                          <p:spTgt spid="21"/>
                                        </p:tgtEl>
                                        <p:attrNameLst>
                                          <p:attrName>ppt_y</p:attrName>
                                        </p:attrNameLst>
                                      </p:cBhvr>
                                      <p:tavLst>
                                        <p:tav tm="0">
                                          <p:val>
                                            <p:strVal val="ppt_y"/>
                                          </p:val>
                                        </p:tav>
                                        <p:tav tm="100000">
                                          <p:val>
                                            <p:strVal val="ppt_y"/>
                                          </p:val>
                                        </p:tav>
                                      </p:tavLst>
                                    </p:anim>
                                    <p:set>
                                      <p:cBhvr>
                                        <p:cTn id="66" dur="1" fill="hold">
                                          <p:stCondLst>
                                            <p:cond delay="499"/>
                                          </p:stCondLst>
                                        </p:cTn>
                                        <p:tgtEl>
                                          <p:spTgt spid="21"/>
                                        </p:tgtEl>
                                        <p:attrNameLst>
                                          <p:attrName>style.visibility</p:attrName>
                                        </p:attrNameLst>
                                      </p:cBhvr>
                                      <p:to>
                                        <p:strVal val="hidden"/>
                                      </p:to>
                                    </p:set>
                                  </p:childTnLst>
                                </p:cTn>
                              </p:par>
                              <p:par>
                                <p:cTn id="67" presetID="2" presetClass="entr" presetSubtype="2"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1+#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250" y="264204"/>
            <a:ext cx="7997910" cy="505514"/>
          </a:xfrm>
          <a:prstGeom prst="rect">
            <a:avLst/>
          </a:prstGeom>
          <a:noFill/>
        </p:spPr>
        <p:txBody>
          <a:bodyPr wrap="square" rtlCol="0">
            <a:spAutoFit/>
          </a:bodyPr>
          <a:lstStyle/>
          <a:p>
            <a:r>
              <a:rPr lang="en-US" sz="2705" dirty="0">
                <a:ln w="0"/>
                <a:effectLst>
                  <a:outerShdw blurRad="38100" dist="19050" dir="2700000" algn="tl" rotWithShape="0">
                    <a:schemeClr val="dk1">
                      <a:alpha val="40000"/>
                    </a:schemeClr>
                  </a:outerShdw>
                </a:effectLst>
              </a:rPr>
              <a:t>Total Incidents  US – Nationwide by Year </a:t>
            </a:r>
            <a:endParaRPr lang="en-US" sz="2705" dirty="0">
              <a:ln w="0"/>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99" y="891673"/>
            <a:ext cx="7723671" cy="5792754"/>
          </a:xfrm>
          <a:prstGeom prst="rect">
            <a:avLst/>
          </a:prstGeom>
        </p:spPr>
      </p:pic>
      <p:pic>
        <p:nvPicPr>
          <p:cNvPr id="6" name="Picture 5"/>
          <p:cNvPicPr>
            <a:picLocks noChangeAspect="1"/>
          </p:cNvPicPr>
          <p:nvPr/>
        </p:nvPicPr>
        <p:blipFill>
          <a:blip r:embed="rId3"/>
          <a:stretch>
            <a:fillRect/>
          </a:stretch>
        </p:blipFill>
        <p:spPr>
          <a:xfrm>
            <a:off x="8583262" y="2931708"/>
            <a:ext cx="3386869" cy="1185605"/>
          </a:xfrm>
          <a:prstGeom prst="rect">
            <a:avLst/>
          </a:prstGeom>
          <a:solidFill>
            <a:schemeClr val="tx1"/>
          </a:solidFill>
        </p:spPr>
      </p:pic>
    </p:spTree>
    <p:extLst>
      <p:ext uri="{BB962C8B-B14F-4D97-AF65-F5344CB8AC3E}">
        <p14:creationId xmlns:p14="http://schemas.microsoft.com/office/powerpoint/2010/main" val="388031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21250" y="634499"/>
            <a:ext cx="7997910" cy="505514"/>
          </a:xfrm>
          <a:prstGeom prst="rect">
            <a:avLst/>
          </a:prstGeom>
          <a:noFill/>
        </p:spPr>
        <p:txBody>
          <a:bodyPr wrap="square" rtlCol="0">
            <a:spAutoFit/>
          </a:bodyPr>
          <a:lstStyle/>
          <a:p>
            <a:r>
              <a:rPr lang="en-US" sz="2705" dirty="0">
                <a:ln w="0"/>
                <a:effectLst>
                  <a:outerShdw blurRad="38100" dist="19050" dir="2700000" algn="tl" rotWithShape="0">
                    <a:schemeClr val="dk1">
                      <a:alpha val="40000"/>
                    </a:schemeClr>
                  </a:outerShdw>
                </a:effectLst>
              </a:rPr>
              <a:t>Gun Violence incidents Per 10,000 People by States</a:t>
            </a:r>
            <a:endParaRPr lang="en-US" sz="2705" dirty="0">
              <a:ln w="0"/>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1" y="1464744"/>
            <a:ext cx="12060142" cy="2512529"/>
          </a:xfrm>
          <a:prstGeom prst="rect">
            <a:avLst/>
          </a:prstGeom>
          <a:ln>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1" y="4174322"/>
            <a:ext cx="12096456" cy="2199355"/>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8385084" y="182122"/>
            <a:ext cx="3470063" cy="1144920"/>
          </a:xfrm>
          <a:prstGeom prst="rect">
            <a:avLst/>
          </a:prstGeom>
          <a:solidFill>
            <a:schemeClr val="tx1"/>
          </a:solidFill>
        </p:spPr>
      </p:pic>
    </p:spTree>
    <p:extLst>
      <p:ext uri="{BB962C8B-B14F-4D97-AF65-F5344CB8AC3E}">
        <p14:creationId xmlns:p14="http://schemas.microsoft.com/office/powerpoint/2010/main" val="283140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90921" y="511336"/>
            <a:ext cx="7500599" cy="505514"/>
          </a:xfrm>
          <a:prstGeom prst="rect">
            <a:avLst/>
          </a:prstGeom>
          <a:noFill/>
        </p:spPr>
        <p:txBody>
          <a:bodyPr wrap="square" rtlCol="0">
            <a:spAutoFit/>
          </a:bodyPr>
          <a:lstStyle/>
          <a:p>
            <a:r>
              <a:rPr lang="en-US" sz="2705" b="1" dirty="0">
                <a:ln w="0"/>
                <a:effectLst>
                  <a:outerShdw blurRad="38100" dist="19050" dir="2700000" algn="tl" rotWithShape="0">
                    <a:schemeClr val="dk1">
                      <a:alpha val="40000"/>
                    </a:schemeClr>
                  </a:outerShdw>
                </a:effectLst>
              </a:rPr>
              <a:t>Gun Violence incidents Per </a:t>
            </a:r>
            <a:r>
              <a:rPr lang="en-US" sz="2705" b="1">
                <a:ln w="0"/>
                <a:effectLst>
                  <a:outerShdw blurRad="38100" dist="19050" dir="2700000" algn="tl" rotWithShape="0">
                    <a:schemeClr val="dk1">
                      <a:alpha val="40000"/>
                    </a:schemeClr>
                  </a:outerShdw>
                </a:effectLst>
              </a:rPr>
              <a:t>10,000 People by </a:t>
            </a:r>
            <a:r>
              <a:rPr lang="en-US" sz="2705" b="1" dirty="0">
                <a:ln w="0"/>
                <a:effectLst>
                  <a:outerShdw blurRad="38100" dist="19050" dir="2700000" algn="tl" rotWithShape="0">
                    <a:schemeClr val="dk1">
                      <a:alpha val="40000"/>
                    </a:schemeClr>
                  </a:outerShdw>
                </a:effectLst>
              </a:rPr>
              <a:t>States</a:t>
            </a:r>
            <a:endParaRPr lang="en-US" sz="2705" b="1" dirty="0">
              <a:ln w="0"/>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0" y="1534211"/>
            <a:ext cx="12007344" cy="2183153"/>
          </a:xfrm>
          <a:prstGeom prst="rect">
            <a:avLst/>
          </a:prstGeom>
          <a:ln>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9" y="4131703"/>
            <a:ext cx="12077043" cy="2195826"/>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8318821" y="191633"/>
            <a:ext cx="3602588" cy="1144920"/>
          </a:xfrm>
          <a:prstGeom prst="rect">
            <a:avLst/>
          </a:prstGeom>
          <a:solidFill>
            <a:schemeClr val="tx1"/>
          </a:solidFill>
        </p:spPr>
      </p:pic>
    </p:spTree>
    <p:extLst>
      <p:ext uri="{BB962C8B-B14F-4D97-AF65-F5344CB8AC3E}">
        <p14:creationId xmlns:p14="http://schemas.microsoft.com/office/powerpoint/2010/main" val="48516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231CE-1F76-40D7-9D25-FE76AD3CFE2C}"/>
              </a:ext>
            </a:extLst>
          </p:cNvPr>
          <p:cNvSpPr>
            <a:spLocks noGrp="1"/>
          </p:cNvSpPr>
          <p:nvPr>
            <p:ph type="title"/>
          </p:nvPr>
        </p:nvSpPr>
        <p:spPr>
          <a:xfrm>
            <a:off x="838200" y="2873829"/>
            <a:ext cx="10515600" cy="1110342"/>
          </a:xfrm>
        </p:spPr>
        <p:txBody>
          <a:bodyPr>
            <a:noAutofit/>
          </a:bodyPr>
          <a:lstStyle/>
          <a:p>
            <a:pPr algn="ctr"/>
            <a:r>
              <a:rPr lang="en-US" sz="8800" dirty="0"/>
              <a:t>ENTER THE ANALYSYS</a:t>
            </a:r>
          </a:p>
        </p:txBody>
      </p:sp>
    </p:spTree>
    <p:extLst>
      <p:ext uri="{BB962C8B-B14F-4D97-AF65-F5344CB8AC3E}">
        <p14:creationId xmlns:p14="http://schemas.microsoft.com/office/powerpoint/2010/main" val="26894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AC51E4D-6B87-47C5-B283-BABE29392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502" y="0"/>
            <a:ext cx="8896996" cy="6858000"/>
          </a:xfrm>
          <a:prstGeom prst="rect">
            <a:avLst/>
          </a:prstGeom>
        </p:spPr>
      </p:pic>
      <p:sp>
        <p:nvSpPr>
          <p:cNvPr id="2" name="Title 1">
            <a:extLst>
              <a:ext uri="{FF2B5EF4-FFF2-40B4-BE49-F238E27FC236}">
                <a16:creationId xmlns:a16="http://schemas.microsoft.com/office/drawing/2014/main" xmlns="" id="{6E3231CE-1F76-40D7-9D25-FE76AD3CFE2C}"/>
              </a:ext>
            </a:extLst>
          </p:cNvPr>
          <p:cNvSpPr>
            <a:spLocks noGrp="1"/>
          </p:cNvSpPr>
          <p:nvPr>
            <p:ph type="title"/>
          </p:nvPr>
        </p:nvSpPr>
        <p:spPr>
          <a:xfrm>
            <a:off x="838200" y="1"/>
            <a:ext cx="10515600" cy="774439"/>
          </a:xfrm>
        </p:spPr>
        <p:txBody>
          <a:bodyPr>
            <a:noAutofit/>
          </a:bodyPr>
          <a:lstStyle/>
          <a:p>
            <a:pPr algn="ctr"/>
            <a:r>
              <a:rPr lang="en-US" dirty="0"/>
              <a:t>Q: IS IT DANGEROUS OUT THERE?</a:t>
            </a:r>
          </a:p>
        </p:txBody>
      </p:sp>
      <p:sp>
        <p:nvSpPr>
          <p:cNvPr id="3" name="Title 1">
            <a:extLst>
              <a:ext uri="{FF2B5EF4-FFF2-40B4-BE49-F238E27FC236}">
                <a16:creationId xmlns:a16="http://schemas.microsoft.com/office/drawing/2014/main" xmlns="" id="{D7EB75B8-378C-4F47-9D25-344E16635D6B}"/>
              </a:ext>
            </a:extLst>
          </p:cNvPr>
          <p:cNvSpPr txBox="1">
            <a:spLocks/>
          </p:cNvSpPr>
          <p:nvPr/>
        </p:nvSpPr>
        <p:spPr>
          <a:xfrm>
            <a:off x="2285999" y="354568"/>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VERY MUCH SO</a:t>
            </a:r>
          </a:p>
        </p:txBody>
      </p:sp>
      <p:pic>
        <p:nvPicPr>
          <p:cNvPr id="9" name="Picture 8">
            <a:extLst>
              <a:ext uri="{FF2B5EF4-FFF2-40B4-BE49-F238E27FC236}">
                <a16:creationId xmlns:a16="http://schemas.microsoft.com/office/drawing/2014/main" xmlns="" id="{408DE435-5A53-4C5A-BC3C-269F1C99D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3097" y="0"/>
            <a:ext cx="8896995" cy="6858000"/>
          </a:xfrm>
          <a:prstGeom prst="rect">
            <a:avLst/>
          </a:prstGeom>
        </p:spPr>
      </p:pic>
    </p:spTree>
    <p:extLst>
      <p:ext uri="{BB962C8B-B14F-4D97-AF65-F5344CB8AC3E}">
        <p14:creationId xmlns:p14="http://schemas.microsoft.com/office/powerpoint/2010/main" val="29274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10" presetClass="exit" presetSubtype="0" fill="hold" grpId="1" nodeType="withEffect">
                                  <p:stCondLst>
                                    <p:cond delay="75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grpId="1" nodeType="withEffect">
                                  <p:stCondLst>
                                    <p:cond delay="75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xit" presetSubtype="1" fill="hold" nodeType="withEffect">
                                  <p:stCondLst>
                                    <p:cond delay="0"/>
                                  </p:stCondLst>
                                  <p:childTnLst>
                                    <p:anim calcmode="lin" valueType="num">
                                      <p:cBhvr additive="base">
                                        <p:cTn id="35" dur="500"/>
                                        <p:tgtEl>
                                          <p:spTgt spid="7"/>
                                        </p:tgtEl>
                                        <p:attrNameLst>
                                          <p:attrName>ppt_x</p:attrName>
                                        </p:attrNameLst>
                                      </p:cBhvr>
                                      <p:tavLst>
                                        <p:tav tm="0">
                                          <p:val>
                                            <p:strVal val="ppt_x"/>
                                          </p:val>
                                        </p:tav>
                                        <p:tav tm="100000">
                                          <p:val>
                                            <p:strVal val="ppt_x"/>
                                          </p:val>
                                        </p:tav>
                                      </p:tavLst>
                                    </p:anim>
                                    <p:anim calcmode="lin" valueType="num">
                                      <p:cBhvr additive="base">
                                        <p:cTn id="36" dur="500"/>
                                        <p:tgtEl>
                                          <p:spTgt spid="7"/>
                                        </p:tgtEl>
                                        <p:attrNameLst>
                                          <p:attrName>ppt_y</p:attrName>
                                        </p:attrNameLst>
                                      </p:cBhvr>
                                      <p:tavLst>
                                        <p:tav tm="0">
                                          <p:val>
                                            <p:strVal val="ppt_y"/>
                                          </p:val>
                                        </p:tav>
                                        <p:tav tm="100000">
                                          <p:val>
                                            <p:strVal val="0-ppt_h/2"/>
                                          </p:val>
                                        </p:tav>
                                      </p:tavLst>
                                    </p:anim>
                                    <p:set>
                                      <p:cBhvr>
                                        <p:cTn id="3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34637F-1D52-4642-9A78-99FED6C300F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807</TotalTime>
  <Words>1646</Words>
  <Application>Microsoft Office PowerPoint</Application>
  <PresentationFormat>Widescreen</PresentationFormat>
  <Paragraphs>156</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Consolas</vt:lpstr>
      <vt:lpstr>Copperplate Gothic Light</vt:lpstr>
      <vt:lpstr>Courier New</vt:lpstr>
      <vt:lpstr>Office Theme</vt:lpstr>
      <vt:lpstr>GUN VIOLENCE</vt:lpstr>
      <vt:lpstr>PowerPoint Presentation</vt:lpstr>
      <vt:lpstr>QUESTIONS</vt:lpstr>
      <vt:lpstr>WHAT IS UNDER THE HOOD</vt:lpstr>
      <vt:lpstr>PowerPoint Presentation</vt:lpstr>
      <vt:lpstr>PowerPoint Presentation</vt:lpstr>
      <vt:lpstr>PowerPoint Presentation</vt:lpstr>
      <vt:lpstr>ENTER THE ANALYSYS</vt:lpstr>
      <vt:lpstr>Q: IS IT DANGEROUS OUT THERE?</vt:lpstr>
      <vt:lpstr>Q: WHAT DO THEY USE GUNS FOR?</vt:lpstr>
      <vt:lpstr>TOO MANY WORDS?</vt:lpstr>
      <vt:lpstr>STILL NOT CLEAR?</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dc:title>
  <dc:creator>Andrei Chaplygin</dc:creator>
  <cp:lastModifiedBy>kim truong</cp:lastModifiedBy>
  <cp:revision>66</cp:revision>
  <dcterms:created xsi:type="dcterms:W3CDTF">2018-09-16T06:29:27Z</dcterms:created>
  <dcterms:modified xsi:type="dcterms:W3CDTF">2018-09-18T03:03:59Z</dcterms:modified>
</cp:coreProperties>
</file>