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5" name="Footer Placeholder 4"/>
          <p:cNvSpPr>
            <a:spLocks noGrp="1"/>
          </p:cNvSpPr>
          <p:nvPr>
            <p:ph type="ftr" sz="quarter" idx="11"/>
          </p:nvPr>
        </p:nvSpPr>
        <p:spPr>
          <a:xfrm>
            <a:off x="1451579" y="329307"/>
            <a:ext cx="5626774" cy="309201"/>
          </a:xfrm>
        </p:spPr>
        <p:txBody>
          <a:bodyPr/>
          <a:lstStyle/>
          <a:p>
            <a:endParaRPr lang="bs-Latn-BA"/>
          </a:p>
        </p:txBody>
      </p:sp>
      <p:sp>
        <p:nvSpPr>
          <p:cNvPr id="6" name="Slide Number Placeholder 5"/>
          <p:cNvSpPr>
            <a:spLocks noGrp="1"/>
          </p:cNvSpPr>
          <p:nvPr>
            <p:ph type="sldNum" sz="quarter" idx="12"/>
          </p:nvPr>
        </p:nvSpPr>
        <p:spPr>
          <a:xfrm>
            <a:off x="476834" y="798973"/>
            <a:ext cx="811019" cy="503578"/>
          </a:xfrm>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84407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3189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43163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896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08487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25295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80257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43067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139719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41A4C-76A8-44EE-ACAA-E75233C7DF00}" type="datetimeFigureOut">
              <a:rPr lang="bs-Latn-BA" smtClean="0"/>
              <a:t>8. 4. 2021.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61352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B41A4C-76A8-44EE-ACAA-E75233C7DF00}" type="datetimeFigureOut">
              <a:rPr lang="bs-Latn-BA" smtClean="0"/>
              <a:t>8. 4. 2021.</a:t>
            </a:fld>
            <a:endParaRPr lang="bs-Latn-BA"/>
          </a:p>
        </p:txBody>
      </p:sp>
      <p:sp>
        <p:nvSpPr>
          <p:cNvPr id="6" name="Footer Placeholder 5"/>
          <p:cNvSpPr>
            <a:spLocks noGrp="1"/>
          </p:cNvSpPr>
          <p:nvPr>
            <p:ph type="ftr" sz="quarter" idx="11"/>
          </p:nvPr>
        </p:nvSpPr>
        <p:spPr>
          <a:xfrm>
            <a:off x="1447382" y="318640"/>
            <a:ext cx="5541004" cy="320931"/>
          </a:xfrm>
        </p:spPr>
        <p:txBody>
          <a:bodyPr/>
          <a:lstStyle/>
          <a:p>
            <a:endParaRPr lang="bs-Latn-BA"/>
          </a:p>
        </p:txBody>
      </p:sp>
      <p:sp>
        <p:nvSpPr>
          <p:cNvPr id="7" name="Slide Number Placeholder 6"/>
          <p:cNvSpPr>
            <a:spLocks noGrp="1"/>
          </p:cNvSpPr>
          <p:nvPr>
            <p:ph type="sldNum" sz="quarter" idx="12"/>
          </p:nvPr>
        </p:nvSpPr>
        <p:spPr/>
        <p:txBody>
          <a:bodyPr/>
          <a:lstStyle/>
          <a:p>
            <a:fld id="{BF4B06FF-FF59-48DC-BA34-8CCCA6A8792F}" type="slidenum">
              <a:rPr lang="bs-Latn-BA" smtClean="0"/>
              <a:t>‹#›</a:t>
            </a:fld>
            <a:endParaRPr lang="bs-Latn-BA"/>
          </a:p>
        </p:txBody>
      </p:sp>
    </p:spTree>
    <p:extLst>
      <p:ext uri="{BB962C8B-B14F-4D97-AF65-F5344CB8AC3E}">
        <p14:creationId xmlns:p14="http://schemas.microsoft.com/office/powerpoint/2010/main" val="243418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B41A4C-76A8-44EE-ACAA-E75233C7DF00}" type="datetimeFigureOut">
              <a:rPr lang="bs-Latn-BA" smtClean="0"/>
              <a:t>8. 4. 2021.</a:t>
            </a:fld>
            <a:endParaRPr lang="bs-Latn-BA"/>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bs-Latn-B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F4B06FF-FF59-48DC-BA34-8CCCA6A8792F}" type="slidenum">
              <a:rPr lang="bs-Latn-BA" smtClean="0"/>
              <a:t>‹#›</a:t>
            </a:fld>
            <a:endParaRPr lang="bs-Latn-BA"/>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71836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FEC-62D6-4449-B262-27597C2A11D6}"/>
              </a:ext>
            </a:extLst>
          </p:cNvPr>
          <p:cNvSpPr>
            <a:spLocks noGrp="1"/>
          </p:cNvSpPr>
          <p:nvPr>
            <p:ph type="ctrTitle"/>
          </p:nvPr>
        </p:nvSpPr>
        <p:spPr>
          <a:xfrm>
            <a:off x="1523999" y="139337"/>
            <a:ext cx="9144000" cy="2387600"/>
          </a:xfrm>
        </p:spPr>
        <p:txBody>
          <a:bodyPr>
            <a:normAutofit/>
          </a:bodyPr>
          <a:lstStyle/>
          <a:p>
            <a:r>
              <a:rPr lang="bs-Latn-BA" sz="7200" dirty="0">
                <a:solidFill>
                  <a:srgbClr val="FF0000"/>
                </a:solidFill>
                <a:latin typeface="Berlin Sans FB Demi" panose="020E0802020502020306" pitchFamily="34" charset="0"/>
              </a:rPr>
              <a:t>Java</a:t>
            </a:r>
            <a:r>
              <a:rPr lang="bs-Latn-BA" sz="7200" dirty="0">
                <a:latin typeface="Berlin Sans FB Demi" panose="020E0802020502020306" pitchFamily="34" charset="0"/>
              </a:rPr>
              <a:t> </a:t>
            </a:r>
            <a:r>
              <a:rPr lang="bs-Latn-BA" sz="7200" dirty="0">
                <a:solidFill>
                  <a:schemeClr val="tx1"/>
                </a:solidFill>
                <a:latin typeface="Berlin Sans FB Demi" panose="020E0802020502020306" pitchFamily="34" charset="0"/>
              </a:rPr>
              <a:t>VS</a:t>
            </a:r>
            <a:r>
              <a:rPr lang="bs-Latn-BA" sz="7200" dirty="0">
                <a:latin typeface="Berlin Sans FB Demi" panose="020E0802020502020306" pitchFamily="34" charset="0"/>
              </a:rPr>
              <a:t> </a:t>
            </a:r>
            <a:r>
              <a:rPr lang="bs-Latn-BA" sz="7200" dirty="0">
                <a:solidFill>
                  <a:srgbClr val="0070C0"/>
                </a:solidFill>
                <a:latin typeface="Berlin Sans FB Demi" panose="020E0802020502020306" pitchFamily="34" charset="0"/>
              </a:rPr>
              <a:t>Python</a:t>
            </a:r>
          </a:p>
        </p:txBody>
      </p:sp>
      <p:pic>
        <p:nvPicPr>
          <p:cNvPr id="5" name="Picture 4">
            <a:extLst>
              <a:ext uri="{FF2B5EF4-FFF2-40B4-BE49-F238E27FC236}">
                <a16:creationId xmlns:a16="http://schemas.microsoft.com/office/drawing/2014/main" id="{68593F8F-99BB-49E9-A6CE-0592F5E1E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290" y="2993571"/>
            <a:ext cx="4589417" cy="2294709"/>
          </a:xfrm>
          <a:prstGeom prst="rect">
            <a:avLst/>
          </a:prstGeom>
        </p:spPr>
      </p:pic>
    </p:spTree>
    <p:extLst>
      <p:ext uri="{BB962C8B-B14F-4D97-AF65-F5344CB8AC3E}">
        <p14:creationId xmlns:p14="http://schemas.microsoft.com/office/powerpoint/2010/main" val="242874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BFC4-43DB-480C-92BC-6F1945624B2A}"/>
              </a:ext>
            </a:extLst>
          </p:cNvPr>
          <p:cNvSpPr>
            <a:spLocks noGrp="1"/>
          </p:cNvSpPr>
          <p:nvPr>
            <p:ph type="title"/>
          </p:nvPr>
        </p:nvSpPr>
        <p:spPr>
          <a:xfrm>
            <a:off x="1451579" y="513807"/>
            <a:ext cx="9291215" cy="1288867"/>
          </a:xfrm>
        </p:spPr>
        <p:txBody>
          <a:bodyPr>
            <a:normAutofit fontScale="90000"/>
          </a:bodyPr>
          <a:lstStyle/>
          <a:p>
            <a:r>
              <a:rPr lang="pl-PL" b="1" i="0" dirty="0">
                <a:solidFill>
                  <a:schemeClr val="tx1">
                    <a:lumMod val="95000"/>
                  </a:schemeClr>
                </a:solidFill>
                <a:effectLst/>
                <a:latin typeface="Roboto"/>
              </a:rPr>
              <a:t>Koji je </a:t>
            </a:r>
            <a:r>
              <a:rPr lang="pl-PL" sz="3600" b="1" dirty="0">
                <a:solidFill>
                  <a:schemeClr val="tx1">
                    <a:lumMod val="95000"/>
                  </a:schemeClr>
                </a:solidFill>
                <a:latin typeface="Roboto"/>
              </a:rPr>
              <a:t>jezik</a:t>
            </a:r>
            <a:r>
              <a:rPr lang="pl-PL" b="1" i="0" dirty="0">
                <a:solidFill>
                  <a:schemeClr val="tx1">
                    <a:lumMod val="95000"/>
                  </a:schemeClr>
                </a:solidFill>
                <a:effectLst/>
                <a:latin typeface="Roboto"/>
              </a:rPr>
              <a:t> za programiranje: Java ili Python?</a:t>
            </a:r>
            <a:br>
              <a:rPr lang="pl-PL" b="1" i="0" dirty="0">
                <a:solidFill>
                  <a:schemeClr val="tx1">
                    <a:lumMod val="95000"/>
                  </a:schemeClr>
                </a:solidFill>
                <a:effectLst/>
                <a:latin typeface="Roboto"/>
              </a:rPr>
            </a:br>
            <a:endParaRPr lang="bs-Latn-BA" dirty="0">
              <a:solidFill>
                <a:schemeClr val="tx1">
                  <a:lumMod val="95000"/>
                </a:schemeClr>
              </a:solidFill>
            </a:endParaRPr>
          </a:p>
        </p:txBody>
      </p:sp>
      <p:sp>
        <p:nvSpPr>
          <p:cNvPr id="3" name="Content Placeholder 2">
            <a:extLst>
              <a:ext uri="{FF2B5EF4-FFF2-40B4-BE49-F238E27FC236}">
                <a16:creationId xmlns:a16="http://schemas.microsoft.com/office/drawing/2014/main" id="{EAEE1B8F-2D3E-488F-8ADF-4FBE29968A47}"/>
              </a:ext>
            </a:extLst>
          </p:cNvPr>
          <p:cNvSpPr>
            <a:spLocks noGrp="1"/>
          </p:cNvSpPr>
          <p:nvPr>
            <p:ph idx="1"/>
          </p:nvPr>
        </p:nvSpPr>
        <p:spPr>
          <a:xfrm>
            <a:off x="1450392" y="1802674"/>
            <a:ext cx="9291215" cy="1288868"/>
          </a:xfrm>
        </p:spPr>
        <p:txBody>
          <a:bodyPr>
            <a:normAutofit/>
          </a:bodyPr>
          <a:lstStyle/>
          <a:p>
            <a:pPr marL="0" indent="0">
              <a:buNone/>
            </a:pPr>
            <a:r>
              <a:rPr lang="bs-Latn-BA" sz="1600" b="0" i="0" dirty="0">
                <a:solidFill>
                  <a:schemeClr val="tx1">
                    <a:lumMod val="95000"/>
                  </a:schemeClr>
                </a:solidFill>
                <a:effectLst/>
                <a:latin typeface="Arial" panose="020B0604020202020204" pitchFamily="34" charset="0"/>
              </a:rPr>
              <a:t>Svaka osoba koja želi naučiti programiranje ili samo naučiti novi jezik susreće dva glavna jezika: </a:t>
            </a:r>
            <a:r>
              <a:rPr lang="bs-Latn-BA" sz="1600" b="1" i="0" dirty="0">
                <a:effectLst/>
                <a:latin typeface="Arial" panose="020B0604020202020204" pitchFamily="34" charset="0"/>
              </a:rPr>
              <a:t>Java</a:t>
            </a:r>
            <a:r>
              <a:rPr lang="bs-Latn-BA" sz="1600" b="0" i="0" dirty="0">
                <a:effectLst/>
                <a:latin typeface="Arial" panose="020B0604020202020204" pitchFamily="34" charset="0"/>
              </a:rPr>
              <a:t> i </a:t>
            </a:r>
            <a:r>
              <a:rPr lang="bs-Latn-BA" sz="1600" b="1" i="0" dirty="0">
                <a:effectLst/>
                <a:latin typeface="Arial" panose="020B0604020202020204" pitchFamily="34" charset="0"/>
              </a:rPr>
              <a:t>Python</a:t>
            </a:r>
            <a:r>
              <a:rPr lang="bs-Latn-BA" sz="1600" b="0" i="0" dirty="0">
                <a:solidFill>
                  <a:schemeClr val="tx1">
                    <a:lumMod val="95000"/>
                  </a:schemeClr>
                </a:solidFill>
                <a:effectLst/>
                <a:latin typeface="Arial" panose="020B0604020202020204" pitchFamily="34" charset="0"/>
              </a:rPr>
              <a:t>. To su stvarno vrlo popularni jezici koji bi trebali biti u arsenalu bilo kojeg programera. Na primjer, ako pogledate popularnost TIOBE-a, </a:t>
            </a:r>
            <a:r>
              <a:rPr lang="bs-Latn-BA" sz="1600" b="1" i="0" dirty="0">
                <a:solidFill>
                  <a:schemeClr val="tx1">
                    <a:lumMod val="95000"/>
                  </a:schemeClr>
                </a:solidFill>
                <a:effectLst/>
                <a:latin typeface="Arial" panose="020B0604020202020204" pitchFamily="34" charset="0"/>
              </a:rPr>
              <a:t>Java</a:t>
            </a:r>
            <a:r>
              <a:rPr lang="bs-Latn-BA" sz="1600" b="0" i="0" dirty="0">
                <a:solidFill>
                  <a:schemeClr val="tx1">
                    <a:lumMod val="95000"/>
                  </a:schemeClr>
                </a:solidFill>
                <a:effectLst/>
                <a:latin typeface="Arial" panose="020B0604020202020204" pitchFamily="34" charset="0"/>
              </a:rPr>
              <a:t> zauzima prvo mjesto, a </a:t>
            </a:r>
            <a:r>
              <a:rPr lang="bs-Latn-BA" sz="1600" b="1" i="0" dirty="0">
                <a:solidFill>
                  <a:schemeClr val="tx1">
                    <a:lumMod val="95000"/>
                  </a:schemeClr>
                </a:solidFill>
                <a:effectLst/>
                <a:latin typeface="Arial" panose="020B0604020202020204" pitchFamily="34" charset="0"/>
              </a:rPr>
              <a:t>Python</a:t>
            </a:r>
            <a:r>
              <a:rPr lang="bs-Latn-BA" sz="1600" b="0" i="0" dirty="0">
                <a:solidFill>
                  <a:schemeClr val="tx1">
                    <a:lumMod val="95000"/>
                  </a:schemeClr>
                </a:solidFill>
                <a:effectLst/>
                <a:latin typeface="Arial" panose="020B0604020202020204" pitchFamily="34" charset="0"/>
              </a:rPr>
              <a:t> je četvrti. Pa koji programski jezik zapravo izabrati ?</a:t>
            </a:r>
            <a:endParaRPr lang="bs-Latn-BA" sz="1600" dirty="0">
              <a:solidFill>
                <a:schemeClr val="tx1">
                  <a:lumMod val="95000"/>
                </a:schemeClr>
              </a:solidFill>
            </a:endParaRPr>
          </a:p>
        </p:txBody>
      </p:sp>
      <p:pic>
        <p:nvPicPr>
          <p:cNvPr id="5" name="Picture 4">
            <a:extLst>
              <a:ext uri="{FF2B5EF4-FFF2-40B4-BE49-F238E27FC236}">
                <a16:creationId xmlns:a16="http://schemas.microsoft.com/office/drawing/2014/main" id="{445EA77D-7A2D-4280-BAEF-CDAC302DB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297" y="3205707"/>
            <a:ext cx="6543403" cy="2801213"/>
          </a:xfrm>
          <a:prstGeom prst="rect">
            <a:avLst/>
          </a:prstGeom>
        </p:spPr>
      </p:pic>
    </p:spTree>
    <p:extLst>
      <p:ext uri="{BB962C8B-B14F-4D97-AF65-F5344CB8AC3E}">
        <p14:creationId xmlns:p14="http://schemas.microsoft.com/office/powerpoint/2010/main" val="40457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D009-808D-4C00-8CCA-612471446871}"/>
              </a:ext>
            </a:extLst>
          </p:cNvPr>
          <p:cNvSpPr>
            <a:spLocks noGrp="1"/>
          </p:cNvSpPr>
          <p:nvPr>
            <p:ph type="title"/>
          </p:nvPr>
        </p:nvSpPr>
        <p:spPr>
          <a:xfrm>
            <a:off x="1451579" y="107833"/>
            <a:ext cx="9291215" cy="1049235"/>
          </a:xfrm>
        </p:spPr>
        <p:txBody>
          <a:bodyPr/>
          <a:lstStyle/>
          <a:p>
            <a:r>
              <a:rPr lang="bs-Latn-BA" b="1" dirty="0">
                <a:solidFill>
                  <a:schemeClr val="tx1"/>
                </a:solidFill>
                <a:latin typeface="Roboto"/>
              </a:rPr>
              <a:t>Java</a:t>
            </a:r>
          </a:p>
        </p:txBody>
      </p:sp>
      <p:sp>
        <p:nvSpPr>
          <p:cNvPr id="3" name="Content Placeholder 2">
            <a:extLst>
              <a:ext uri="{FF2B5EF4-FFF2-40B4-BE49-F238E27FC236}">
                <a16:creationId xmlns:a16="http://schemas.microsoft.com/office/drawing/2014/main" id="{C702A9D0-D818-47FF-BC8A-EDCFEAD09AE5}"/>
              </a:ext>
            </a:extLst>
          </p:cNvPr>
          <p:cNvSpPr>
            <a:spLocks noGrp="1"/>
          </p:cNvSpPr>
          <p:nvPr>
            <p:ph idx="1"/>
          </p:nvPr>
        </p:nvSpPr>
        <p:spPr>
          <a:xfrm>
            <a:off x="1451579" y="1275503"/>
            <a:ext cx="9291215" cy="2153497"/>
          </a:xfrm>
        </p:spPr>
        <p:txBody>
          <a:bodyPr>
            <a:noAutofit/>
          </a:bodyPr>
          <a:lstStyle/>
          <a:p>
            <a:pPr marL="0" indent="0">
              <a:buNone/>
            </a:pPr>
            <a:r>
              <a:rPr lang="bs-Latn-BA" sz="1600" b="0" i="0" dirty="0">
                <a:effectLst/>
                <a:latin typeface="Arial" panose="020B0604020202020204" pitchFamily="34" charset="0"/>
              </a:rPr>
              <a:t>Java je prilično stari programski jezik, ali ne gubi svoju snagu i sposobnosti. U osnovi, ovaj se jezik koristi pri razvoju programa za mobilne platforme.</a:t>
            </a:r>
          </a:p>
          <a:p>
            <a:pPr marL="0" indent="0">
              <a:buNone/>
            </a:pPr>
            <a:r>
              <a:rPr lang="bs-Latn-BA" sz="1600" b="0" i="0" dirty="0">
                <a:effectLst/>
                <a:latin typeface="Arial" panose="020B0604020202020204" pitchFamily="34" charset="0"/>
              </a:rPr>
              <a:t>Gotovo sve Android aplikacije su napisane na njemu.</a:t>
            </a:r>
          </a:p>
          <a:p>
            <a:pPr marL="0" indent="0">
              <a:buNone/>
            </a:pPr>
            <a:r>
              <a:rPr lang="bs-Latn-BA" sz="1600" b="0" i="0" dirty="0">
                <a:effectLst/>
                <a:latin typeface="Arial" panose="020B0604020202020204" pitchFamily="34" charset="0"/>
              </a:rPr>
              <a:t>Usput, popularna igra Minecraft je napisana upravo na ovom jeziku.</a:t>
            </a:r>
          </a:p>
          <a:p>
            <a:pPr marL="0" indent="0">
              <a:buNone/>
            </a:pPr>
            <a:r>
              <a:rPr lang="bs-Latn-BA" sz="1600" b="0" i="0" dirty="0">
                <a:effectLst/>
                <a:latin typeface="Arial" panose="020B0604020202020204" pitchFamily="34" charset="0"/>
              </a:rPr>
              <a:t>Općenito govoreći, Java je univerzalni programski jezik, na kojem čak možete napisati web stranicu, ali ima li smisla? </a:t>
            </a:r>
            <a:endParaRPr lang="bs-Latn-BA" sz="1600" dirty="0"/>
          </a:p>
        </p:txBody>
      </p:sp>
      <p:pic>
        <p:nvPicPr>
          <p:cNvPr id="5" name="Picture 4">
            <a:extLst>
              <a:ext uri="{FF2B5EF4-FFF2-40B4-BE49-F238E27FC236}">
                <a16:creationId xmlns:a16="http://schemas.microsoft.com/office/drawing/2014/main" id="{AE170759-87D6-4DD4-9AC8-78F99BAE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503" y="3692435"/>
            <a:ext cx="7410994" cy="2371206"/>
          </a:xfrm>
          <a:prstGeom prst="rect">
            <a:avLst/>
          </a:prstGeom>
        </p:spPr>
      </p:pic>
    </p:spTree>
    <p:extLst>
      <p:ext uri="{BB962C8B-B14F-4D97-AF65-F5344CB8AC3E}">
        <p14:creationId xmlns:p14="http://schemas.microsoft.com/office/powerpoint/2010/main" val="171605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A16C-C00B-4D3F-B2C5-A4B131DE6874}"/>
              </a:ext>
            </a:extLst>
          </p:cNvPr>
          <p:cNvSpPr>
            <a:spLocks noGrp="1"/>
          </p:cNvSpPr>
          <p:nvPr>
            <p:ph type="title"/>
          </p:nvPr>
        </p:nvSpPr>
        <p:spPr>
          <a:xfrm>
            <a:off x="1450392" y="60960"/>
            <a:ext cx="9291215" cy="822812"/>
          </a:xfrm>
        </p:spPr>
        <p:txBody>
          <a:bodyPr>
            <a:normAutofit fontScale="90000"/>
          </a:bodyPr>
          <a:lstStyle/>
          <a:p>
            <a:br>
              <a:rPr lang="bs-Latn-BA" b="0" i="0" dirty="0">
                <a:solidFill>
                  <a:srgbClr val="333333"/>
                </a:solidFill>
                <a:effectLst/>
                <a:latin typeface="Roboto"/>
              </a:rPr>
            </a:br>
            <a:r>
              <a:rPr lang="bs-Latn-BA" sz="3600" b="1" i="0" dirty="0">
                <a:solidFill>
                  <a:schemeClr val="tx1"/>
                </a:solidFill>
                <a:effectLst/>
                <a:latin typeface="Roboto"/>
              </a:rPr>
              <a:t>Python</a:t>
            </a:r>
            <a:endParaRPr lang="bs-Latn-BA" sz="3600" b="1" dirty="0">
              <a:solidFill>
                <a:schemeClr val="tx1"/>
              </a:solidFill>
              <a:latin typeface="Roboto"/>
            </a:endParaRPr>
          </a:p>
        </p:txBody>
      </p:sp>
      <p:sp>
        <p:nvSpPr>
          <p:cNvPr id="3" name="Content Placeholder 2">
            <a:extLst>
              <a:ext uri="{FF2B5EF4-FFF2-40B4-BE49-F238E27FC236}">
                <a16:creationId xmlns:a16="http://schemas.microsoft.com/office/drawing/2014/main" id="{2472F38F-059E-4BEE-8BD3-45AC54377E83}"/>
              </a:ext>
            </a:extLst>
          </p:cNvPr>
          <p:cNvSpPr>
            <a:spLocks noGrp="1"/>
          </p:cNvSpPr>
          <p:nvPr>
            <p:ph idx="1"/>
          </p:nvPr>
        </p:nvSpPr>
        <p:spPr>
          <a:xfrm>
            <a:off x="710163" y="883772"/>
            <a:ext cx="4854613" cy="5708617"/>
          </a:xfrm>
        </p:spPr>
        <p:txBody>
          <a:bodyPr>
            <a:noAutofit/>
          </a:bodyPr>
          <a:lstStyle/>
          <a:p>
            <a:pPr marL="0" indent="0">
              <a:buNone/>
            </a:pPr>
            <a:r>
              <a:rPr lang="bs-Latn-BA" sz="1600" b="0" i="0" dirty="0">
                <a:effectLst/>
                <a:latin typeface="Arial" panose="020B0604020202020204" pitchFamily="34" charset="0"/>
              </a:rPr>
              <a:t>Python je svoju popularnost stekao tek nedavno. Ovo je vrlo jednostavan i lijep programski jezik. Na "Pythonu" su pisane stranice, menu aplikacija, različiti botovi, sustavi automatizacije, izrađuju se kalkulacije.</a:t>
            </a:r>
          </a:p>
          <a:p>
            <a:pPr marL="0" indent="0">
              <a:buNone/>
            </a:pPr>
            <a:r>
              <a:rPr lang="bs-Latn-BA" sz="1600" b="0" i="0" dirty="0">
                <a:effectLst/>
                <a:latin typeface="Arial" panose="020B0604020202020204" pitchFamily="34" charset="0"/>
              </a:rPr>
              <a:t>Usput, čak i NASA koristi Python programski jezik za izračune.</a:t>
            </a:r>
          </a:p>
          <a:p>
            <a:pPr marL="0" indent="0">
              <a:buNone/>
            </a:pPr>
            <a:r>
              <a:rPr lang="bs-Latn-BA" sz="1600" b="0" i="0" dirty="0">
                <a:effectLst/>
                <a:latin typeface="Arial" panose="020B0604020202020204" pitchFamily="34" charset="0"/>
              </a:rPr>
              <a:t>A glavna prednost je lakoća učenja. "Python" je doista vrlo jednostavan, ali u isto vrijeme moćan programski jezik. Čak iu školama, Pascal postupno zamjenjuje Python. Što se tiče stvaranja stranice na "Python", u ovom jeziku je okvir "Django", koji vam omogućuje da razviju web stranice. I već, mnogi odbijaju od starog php-a i idu ravno u Python. </a:t>
            </a:r>
          </a:p>
          <a:p>
            <a:pPr marL="0" indent="0">
              <a:buNone/>
            </a:pPr>
            <a:r>
              <a:rPr lang="bs-Latn-BA" sz="1600" b="0" i="0" dirty="0">
                <a:effectLst/>
                <a:latin typeface="Arial" panose="020B0604020202020204" pitchFamily="34" charset="0"/>
              </a:rPr>
              <a:t>"</a:t>
            </a:r>
            <a:r>
              <a:rPr lang="bs-Latn-BA" sz="1600" b="1" i="0" dirty="0">
                <a:effectLst/>
                <a:latin typeface="Arial" panose="020B0604020202020204" pitchFamily="34" charset="0"/>
              </a:rPr>
              <a:t>Python</a:t>
            </a:r>
            <a:r>
              <a:rPr lang="bs-Latn-BA" sz="1600" b="0" i="0" dirty="0">
                <a:effectLst/>
                <a:latin typeface="Arial" panose="020B0604020202020204" pitchFamily="34" charset="0"/>
              </a:rPr>
              <a:t>" - brži, ljepši, moćniji.</a:t>
            </a:r>
            <a:endParaRPr lang="bs-Latn-BA" sz="1600" dirty="0"/>
          </a:p>
        </p:txBody>
      </p:sp>
      <p:pic>
        <p:nvPicPr>
          <p:cNvPr id="7" name="Picture 6">
            <a:extLst>
              <a:ext uri="{FF2B5EF4-FFF2-40B4-BE49-F238E27FC236}">
                <a16:creationId xmlns:a16="http://schemas.microsoft.com/office/drawing/2014/main" id="{B1288E96-E311-4503-A03B-7B847AB9F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462" y="1748246"/>
            <a:ext cx="5625737" cy="3361508"/>
          </a:xfrm>
          <a:prstGeom prst="rect">
            <a:avLst/>
          </a:prstGeom>
        </p:spPr>
      </p:pic>
    </p:spTree>
    <p:extLst>
      <p:ext uri="{BB962C8B-B14F-4D97-AF65-F5344CB8AC3E}">
        <p14:creationId xmlns:p14="http://schemas.microsoft.com/office/powerpoint/2010/main" val="398839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B757-1378-4B37-80B7-7CB626B6AD58}"/>
              </a:ext>
            </a:extLst>
          </p:cNvPr>
          <p:cNvSpPr>
            <a:spLocks noGrp="1"/>
          </p:cNvSpPr>
          <p:nvPr>
            <p:ph type="title"/>
          </p:nvPr>
        </p:nvSpPr>
        <p:spPr>
          <a:xfrm>
            <a:off x="1450392" y="95795"/>
            <a:ext cx="9291215" cy="1049235"/>
          </a:xfrm>
        </p:spPr>
        <p:txBody>
          <a:bodyPr/>
          <a:lstStyle/>
          <a:p>
            <a:r>
              <a:rPr lang="bs-Latn-BA" dirty="0">
                <a:solidFill>
                  <a:schemeClr val="tx1"/>
                </a:solidFill>
                <a:latin typeface="Roboto"/>
              </a:rPr>
              <a:t>Šta odabrati</a:t>
            </a:r>
          </a:p>
        </p:txBody>
      </p:sp>
      <p:sp>
        <p:nvSpPr>
          <p:cNvPr id="3" name="Content Placeholder 2">
            <a:extLst>
              <a:ext uri="{FF2B5EF4-FFF2-40B4-BE49-F238E27FC236}">
                <a16:creationId xmlns:a16="http://schemas.microsoft.com/office/drawing/2014/main" id="{82F796DF-64B3-4BBC-ADB9-B8859212CA9F}"/>
              </a:ext>
            </a:extLst>
          </p:cNvPr>
          <p:cNvSpPr>
            <a:spLocks noGrp="1"/>
          </p:cNvSpPr>
          <p:nvPr>
            <p:ph idx="1"/>
          </p:nvPr>
        </p:nvSpPr>
        <p:spPr>
          <a:xfrm>
            <a:off x="1450392" y="1145030"/>
            <a:ext cx="9291215" cy="3853845"/>
          </a:xfrm>
        </p:spPr>
        <p:txBody>
          <a:bodyPr>
            <a:noAutofit/>
          </a:bodyPr>
          <a:lstStyle/>
          <a:p>
            <a:pPr marL="0" indent="0">
              <a:buNone/>
            </a:pPr>
            <a:r>
              <a:rPr lang="bs-Latn-BA" sz="1600" b="0" i="0" dirty="0">
                <a:effectLst/>
                <a:latin typeface="Arial" panose="020B0604020202020204" pitchFamily="34" charset="0"/>
              </a:rPr>
              <a:t>Ako postoji pitanje o tome što odabrati - Java ili Python, onda nema tačnog odgovora. Svaki programski jezik je samo </a:t>
            </a:r>
            <a:r>
              <a:rPr lang="bs-Latn-BA" sz="1600" b="1" i="0" dirty="0">
                <a:effectLst/>
                <a:latin typeface="Arial" panose="020B0604020202020204" pitchFamily="34" charset="0"/>
              </a:rPr>
              <a:t>alat</a:t>
            </a:r>
            <a:r>
              <a:rPr lang="bs-Latn-BA" sz="1600" b="0" i="0" dirty="0">
                <a:effectLst/>
                <a:latin typeface="Arial" panose="020B0604020202020204" pitchFamily="34" charset="0"/>
              </a:rPr>
              <a:t> u rukama programera. To jest, to je sredstvo za postizanje određenog cilja. </a:t>
            </a:r>
          </a:p>
          <a:p>
            <a:pPr marL="0" indent="0">
              <a:buNone/>
            </a:pPr>
            <a:r>
              <a:rPr lang="bs-Latn-BA" sz="1600" b="0" i="0" dirty="0">
                <a:effectLst/>
                <a:latin typeface="Arial" panose="020B0604020202020204" pitchFamily="34" charset="0"/>
              </a:rPr>
              <a:t>Na primjer, susrećete se s izazovom: izradite Android aplikaciju. Naravno, Pythonova uporaba za tu svrhu jednostavno nije izvediva, budući da nije kreirana u tu svrhu, bolje je koristiti Java programski jezik za takve svrhe. Ako razmotrite složenost, onda je Java teže proučavati.</a:t>
            </a:r>
          </a:p>
          <a:p>
            <a:pPr marL="0" indent="0">
              <a:buNone/>
            </a:pPr>
            <a:r>
              <a:rPr lang="bs-Latn-BA" sz="1600" b="0" i="0" dirty="0">
                <a:effectLst/>
                <a:latin typeface="Arial" panose="020B0604020202020204" pitchFamily="34" charset="0"/>
              </a:rPr>
              <a:t> Općenito govoreći, sam Python je vrlo lagan jezik, neki čak i ne preporučuju ga proučavanje kao prvi programski jezik, jer će tada biti teško za osobu da studira složenije programske jezike. Usput, za proučavanje Jave postoji jedna vrlo dobra stranica, koja se zove JavaRush. Trening se odvija u obliku igre. Sve je vrlo jasno, dostupno. Međutim, samo do razine 10, a zatim morate platiti. Što se tiče Pythona, postoji mnogo tečajeva za učenje ovog jezika, kao što je osnovni tečaj iz SoloLearna. Vrlo dobra aplikacija za učenje osnova mnogih jezika, uključujući Java, C ++ i C #.</a:t>
            </a:r>
            <a:endParaRPr lang="bs-Latn-BA" sz="1600" dirty="0"/>
          </a:p>
        </p:txBody>
      </p:sp>
    </p:spTree>
    <p:extLst>
      <p:ext uri="{BB962C8B-B14F-4D97-AF65-F5344CB8AC3E}">
        <p14:creationId xmlns:p14="http://schemas.microsoft.com/office/powerpoint/2010/main" val="186269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F7B-DB28-4EA5-8691-45E2944DFFA2}"/>
              </a:ext>
            </a:extLst>
          </p:cNvPr>
          <p:cNvSpPr>
            <a:spLocks noGrp="1"/>
          </p:cNvSpPr>
          <p:nvPr>
            <p:ph type="title"/>
          </p:nvPr>
        </p:nvSpPr>
        <p:spPr>
          <a:xfrm>
            <a:off x="1450391" y="0"/>
            <a:ext cx="9291215" cy="1049235"/>
          </a:xfrm>
        </p:spPr>
        <p:txBody>
          <a:bodyPr/>
          <a:lstStyle/>
          <a:p>
            <a:r>
              <a:rPr lang="bs-Latn-BA" dirty="0">
                <a:solidFill>
                  <a:schemeClr val="tx1"/>
                </a:solidFill>
                <a:latin typeface="Roboto"/>
              </a:rPr>
              <a:t>Java &lt;=&gt; Python</a:t>
            </a:r>
          </a:p>
        </p:txBody>
      </p:sp>
      <p:sp>
        <p:nvSpPr>
          <p:cNvPr id="3" name="Content Placeholder 2">
            <a:extLst>
              <a:ext uri="{FF2B5EF4-FFF2-40B4-BE49-F238E27FC236}">
                <a16:creationId xmlns:a16="http://schemas.microsoft.com/office/drawing/2014/main" id="{4FEBFA96-1520-4EC6-94F7-F4680A8C1C23}"/>
              </a:ext>
            </a:extLst>
          </p:cNvPr>
          <p:cNvSpPr>
            <a:spLocks noGrp="1"/>
          </p:cNvSpPr>
          <p:nvPr>
            <p:ph idx="1"/>
          </p:nvPr>
        </p:nvSpPr>
        <p:spPr>
          <a:xfrm>
            <a:off x="1450392" y="1179709"/>
            <a:ext cx="9291215" cy="5064337"/>
          </a:xfrm>
        </p:spPr>
        <p:txBody>
          <a:bodyPr>
            <a:normAutofit lnSpcReduction="10000"/>
          </a:bodyPr>
          <a:lstStyle/>
          <a:p>
            <a:pPr marL="0" indent="0">
              <a:buNone/>
            </a:pPr>
            <a:r>
              <a:rPr lang="bs-Latn-BA" sz="1600" b="0" i="0" dirty="0">
                <a:effectLst/>
                <a:latin typeface="Arial" panose="020B0604020202020204" pitchFamily="34" charset="0"/>
                <a:cs typeface="Arial" panose="020B0604020202020204" pitchFamily="34" charset="0"/>
              </a:rPr>
              <a:t>Programi napravljeni s Java mogu se izvoditi na bilo kojem operacijskom sustavu koji može pokrenuti Java virtualni stroj. To je zato što se Java ne kombinira na izvorni bajt kod, poput Pythona.</a:t>
            </a:r>
          </a:p>
          <a:p>
            <a:pPr marL="0" indent="0">
              <a:buNone/>
            </a:pPr>
            <a:r>
              <a:rPr lang="bs-Latn-BA" sz="1600" b="0" i="0" dirty="0">
                <a:effectLst/>
                <a:latin typeface="Arial" panose="020B0604020202020204" pitchFamily="34" charset="0"/>
                <a:cs typeface="Arial" panose="020B0604020202020204" pitchFamily="34" charset="0"/>
              </a:rPr>
              <a:t>Druga razlika između njih je kako se bave varijablama. Java je snažno upisani jezik, a Python nije. Uglavnom, Java ne dopušta promjenu vrste podataka varijable, dok Python radi.</a:t>
            </a:r>
          </a:p>
          <a:p>
            <a:pPr marL="0" indent="0">
              <a:buNone/>
            </a:pPr>
            <a:r>
              <a:rPr lang="bs-Latn-BA" sz="1600" dirty="0">
                <a:latin typeface="Arial" panose="020B0604020202020204" pitchFamily="34" charset="0"/>
                <a:cs typeface="Arial" panose="020B0604020202020204" pitchFamily="34" charset="0"/>
              </a:rPr>
              <a:t>Kao opću usporedbu, možemo reći da je Python puno jednostavniji za korištenje, a kompaktniji od Jave. Općenito je lakše naučiti i oprostiti kada se radi o upotrebi prečaca kao što je ponovna upotreba stare varijable. Također će vam trebati manje redaka za pisanje koda u Pythonu nego Java, dijelom zbog uklanjanja zagrada. Kao sporedni efekt, kod Python je lakši za čitanje i razumijevanje od Java.</a:t>
            </a:r>
          </a:p>
          <a:p>
            <a:pPr marL="0" indent="0">
              <a:buNone/>
            </a:pPr>
            <a:r>
              <a:rPr lang="bs-Latn-BA" sz="1600" dirty="0">
                <a:latin typeface="Arial" panose="020B0604020202020204" pitchFamily="34" charset="0"/>
                <a:cs typeface="Arial" panose="020B0604020202020204" pitchFamily="34" charset="0"/>
              </a:rPr>
              <a:t>1. Java stvara aplikacije koje rade na različitim platformama, dok Python ne.</a:t>
            </a:r>
          </a:p>
          <a:p>
            <a:pPr marL="0" indent="0">
              <a:buNone/>
            </a:pPr>
            <a:r>
              <a:rPr lang="bs-Latn-BA" sz="1600" dirty="0">
                <a:latin typeface="Arial" panose="020B0604020202020204" pitchFamily="34" charset="0"/>
                <a:cs typeface="Arial" panose="020B0604020202020204" pitchFamily="34" charset="0"/>
              </a:rPr>
              <a:t>2. Java programi imaju tendenciju da budu sporiji u odnosu na Pythonove programe.</a:t>
            </a:r>
          </a:p>
          <a:p>
            <a:pPr marL="0" indent="0">
              <a:buNone/>
            </a:pPr>
            <a:r>
              <a:rPr lang="bs-Latn-BA" sz="1600" dirty="0">
                <a:latin typeface="Arial" panose="020B0604020202020204" pitchFamily="34" charset="0"/>
                <a:cs typeface="Arial" panose="020B0604020202020204" pitchFamily="34" charset="0"/>
              </a:rPr>
              <a:t>3. Java koristi tradicionalne zagrade za početak i kraj blokova, dok Python koristi uvlačenje.</a:t>
            </a:r>
          </a:p>
          <a:p>
            <a:pPr marL="0" indent="0">
              <a:buNone/>
            </a:pPr>
            <a:r>
              <a:rPr lang="bs-Latn-BA" sz="1600" dirty="0">
                <a:latin typeface="Arial" panose="020B0604020202020204" pitchFamily="34" charset="0"/>
                <a:cs typeface="Arial" panose="020B0604020202020204" pitchFamily="34" charset="0"/>
              </a:rPr>
              <a:t>4. Java koristi statičko tipkanje, a Python se dinamički upisuje.</a:t>
            </a:r>
          </a:p>
          <a:p>
            <a:pPr marL="0" indent="0">
              <a:buNone/>
            </a:pPr>
            <a:r>
              <a:rPr lang="bs-Latn-BA" sz="1600" dirty="0">
                <a:latin typeface="Arial" panose="020B0604020202020204" pitchFamily="34" charset="0"/>
                <a:cs typeface="Arial" panose="020B0604020202020204" pitchFamily="34" charset="0"/>
              </a:rPr>
              <a:t>5. Python je jednostavniji i kompaktniji u odnosu na Javu.</a:t>
            </a:r>
          </a:p>
          <a:p>
            <a:pPr marL="0" indent="0">
              <a:buNone/>
            </a:pPr>
            <a:endParaRPr lang="bs-Latn-B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18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B978-A7F1-4050-A86F-1D651F632516}"/>
              </a:ext>
            </a:extLst>
          </p:cNvPr>
          <p:cNvSpPr>
            <a:spLocks noGrp="1"/>
          </p:cNvSpPr>
          <p:nvPr>
            <p:ph type="title"/>
          </p:nvPr>
        </p:nvSpPr>
        <p:spPr>
          <a:xfrm>
            <a:off x="1450392" y="81708"/>
            <a:ext cx="9291215" cy="1049235"/>
          </a:xfrm>
        </p:spPr>
        <p:txBody>
          <a:bodyPr/>
          <a:lstStyle/>
          <a:p>
            <a:r>
              <a:rPr lang="bs-Latn-BA" dirty="0">
                <a:solidFill>
                  <a:schemeClr val="tx1"/>
                </a:solidFill>
                <a:latin typeface="Roboto"/>
              </a:rPr>
              <a:t>Zaključak</a:t>
            </a:r>
          </a:p>
        </p:txBody>
      </p:sp>
      <p:sp>
        <p:nvSpPr>
          <p:cNvPr id="3" name="Content Placeholder 2">
            <a:extLst>
              <a:ext uri="{FF2B5EF4-FFF2-40B4-BE49-F238E27FC236}">
                <a16:creationId xmlns:a16="http://schemas.microsoft.com/office/drawing/2014/main" id="{5B6F8D3A-9343-418D-BA2F-D8EC72ED7E43}"/>
              </a:ext>
            </a:extLst>
          </p:cNvPr>
          <p:cNvSpPr>
            <a:spLocks noGrp="1"/>
          </p:cNvSpPr>
          <p:nvPr>
            <p:ph idx="1"/>
          </p:nvPr>
        </p:nvSpPr>
        <p:spPr>
          <a:xfrm>
            <a:off x="1450392" y="1348658"/>
            <a:ext cx="9291215" cy="1284817"/>
          </a:xfrm>
        </p:spPr>
        <p:txBody>
          <a:bodyPr>
            <a:normAutofit/>
          </a:bodyPr>
          <a:lstStyle/>
          <a:p>
            <a:pPr marL="0" indent="0">
              <a:buNone/>
            </a:pPr>
            <a:r>
              <a:rPr lang="bs-Latn-BA" sz="1600" b="0" i="0" dirty="0">
                <a:effectLst/>
                <a:latin typeface="Arial" panose="020B0604020202020204" pitchFamily="34" charset="0"/>
              </a:rPr>
              <a:t>Ako želite postati stvarno dobar programer, bolje je imati oba ova jezika, čak i osnove, u arsenalu. Da li je rangiranje popularnosti programskih jezika uglavnom bazirano na upitima pretraživanja, tako da se ne može reći da je moćniji ili slabiji. Svaki programski jezik osmišljen je kako bi postigao određene ciljeve. Dakle, ako imate zadatak naučiti koji jezik - Java ili Python, onda je odgovor i jedno i drugo!</a:t>
            </a:r>
            <a:endParaRPr lang="bs-Latn-BA" sz="1600" dirty="0"/>
          </a:p>
        </p:txBody>
      </p:sp>
      <p:pic>
        <p:nvPicPr>
          <p:cNvPr id="5" name="Picture 4">
            <a:extLst>
              <a:ext uri="{FF2B5EF4-FFF2-40B4-BE49-F238E27FC236}">
                <a16:creationId xmlns:a16="http://schemas.microsoft.com/office/drawing/2014/main" id="{1EF33F10-33A3-4614-B10A-A24A8F17614A}"/>
              </a:ext>
            </a:extLst>
          </p:cNvPr>
          <p:cNvPicPr>
            <a:picLocks noChangeAspect="1"/>
          </p:cNvPicPr>
          <p:nvPr/>
        </p:nvPicPr>
        <p:blipFill rotWithShape="1">
          <a:blip r:embed="rId2">
            <a:extLst>
              <a:ext uri="{28A0092B-C50C-407E-A947-70E740481C1C}">
                <a14:useLocalDpi xmlns:a14="http://schemas.microsoft.com/office/drawing/2010/main" val="0"/>
              </a:ext>
            </a:extLst>
          </a:blip>
          <a:srcRect b="37398"/>
          <a:stretch/>
        </p:blipFill>
        <p:spPr>
          <a:xfrm>
            <a:off x="1363307" y="3494125"/>
            <a:ext cx="3704452" cy="2232932"/>
          </a:xfrm>
          <a:prstGeom prst="rect">
            <a:avLst/>
          </a:prstGeom>
        </p:spPr>
      </p:pic>
      <p:pic>
        <p:nvPicPr>
          <p:cNvPr id="7" name="Picture 6">
            <a:extLst>
              <a:ext uri="{FF2B5EF4-FFF2-40B4-BE49-F238E27FC236}">
                <a16:creationId xmlns:a16="http://schemas.microsoft.com/office/drawing/2014/main" id="{EA34D5B9-73FC-4BAB-A322-21B00E6A1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155" y="3419966"/>
            <a:ext cx="3704452" cy="2307091"/>
          </a:xfrm>
          <a:prstGeom prst="rect">
            <a:avLst/>
          </a:prstGeom>
        </p:spPr>
      </p:pic>
    </p:spTree>
    <p:extLst>
      <p:ext uri="{BB962C8B-B14F-4D97-AF65-F5344CB8AC3E}">
        <p14:creationId xmlns:p14="http://schemas.microsoft.com/office/powerpoint/2010/main" val="2595218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49</TotalTime>
  <Words>784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Berlin Sans FB Demi</vt:lpstr>
      <vt:lpstr>Roboto</vt:lpstr>
      <vt:lpstr>Rockwell</vt:lpstr>
      <vt:lpstr>Gallery</vt:lpstr>
      <vt:lpstr>Java VS Python</vt:lpstr>
      <vt:lpstr>Koji je jezik za programiranje: Java ili Python? </vt:lpstr>
      <vt:lpstr>Java</vt:lpstr>
      <vt:lpstr> Python</vt:lpstr>
      <vt:lpstr>Šta odabrati</vt:lpstr>
      <vt:lpstr>Java &lt;=&gt; Python</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VS Python</dc:title>
  <dc:creator>Samed Mujkanovic</dc:creator>
  <cp:lastModifiedBy>Samed Mujkanovic</cp:lastModifiedBy>
  <cp:revision>7</cp:revision>
  <dcterms:created xsi:type="dcterms:W3CDTF">2021-04-08T18:30:02Z</dcterms:created>
  <dcterms:modified xsi:type="dcterms:W3CDTF">2021-04-08T19:19:55Z</dcterms:modified>
</cp:coreProperties>
</file>