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3"/>
    <p:restoredTop sz="94694"/>
  </p:normalViewPr>
  <p:slideViewPr>
    <p:cSldViewPr snapToGrid="0">
      <p:cViewPr varScale="1">
        <p:scale>
          <a:sx n="121" d="100"/>
          <a:sy n="121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400" b="0" i="0" u="none" strike="noStrike" baseline="0">
                <a:effectLst/>
              </a:rPr>
              <a:t>Strukturę kapitałowa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41-8243-B2F7-EB2C32084C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41-8243-B2F7-EB2C32084C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Arkusz1!$E$16:$E$17</c:f>
              <c:strCache>
                <c:ptCount val="2"/>
                <c:pt idx="0">
                  <c:v>Kapitał włąsny</c:v>
                </c:pt>
                <c:pt idx="1">
                  <c:v>Zadłużenie</c:v>
                </c:pt>
              </c:strCache>
            </c:strRef>
          </c:cat>
          <c:val>
            <c:numRef>
              <c:f>Arkusz1!$F$16:$F$17</c:f>
              <c:numCache>
                <c:formatCode>General</c:formatCode>
                <c:ptCount val="2"/>
                <c:pt idx="0" formatCode="0.00">
                  <c:v>726.4</c:v>
                </c:pt>
                <c:pt idx="1">
                  <c:v>126.9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41-8243-B2F7-EB2C32084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Arkusz1!$A$2</c:f>
              <c:strCache>
                <c:ptCount val="1"/>
                <c:pt idx="0">
                  <c:v>Przychody (mln zł)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1C8-8248-BD77-819BE68C51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Arkusz1!$B$1:$C$1</c:f>
              <c:strCache>
                <c:ptCount val="2"/>
                <c:pt idx="0">
                  <c:v>Wawel SA</c:v>
                </c:pt>
                <c:pt idx="1">
                  <c:v>Colian SA</c:v>
                </c:pt>
              </c:strCache>
            </c:strRef>
          </c:cat>
          <c:val>
            <c:numRef>
              <c:f>Arkusz1!$B$2:$C$2</c:f>
              <c:numCache>
                <c:formatCode>#,##0.00</c:formatCode>
                <c:ptCount val="2"/>
                <c:pt idx="0" formatCode="General">
                  <c:v>689.3</c:v>
                </c:pt>
                <c:pt idx="1">
                  <c:v>1127.4000000000001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C8-8248-BD77-819BE68C511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8470208"/>
        <c:axId val="828471920"/>
      </c:barChart>
      <c:catAx>
        <c:axId val="82847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pl-PL"/>
          </a:p>
        </c:txPr>
        <c:crossAx val="828471920"/>
        <c:crosses val="autoZero"/>
        <c:auto val="1"/>
        <c:lblAlgn val="ctr"/>
        <c:lblOffset val="100"/>
        <c:noMultiLvlLbl val="0"/>
      </c:catAx>
      <c:valAx>
        <c:axId val="828471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847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Arkusz1!$F$3</c:f>
              <c:strCache>
                <c:ptCount val="1"/>
                <c:pt idx="0">
                  <c:v>Wawel 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Arkusz1!$E$4:$E$8</c:f>
              <c:strCache>
                <c:ptCount val="5"/>
                <c:pt idx="0">
                  <c:v>Marża brutto</c:v>
                </c:pt>
                <c:pt idx="1">
                  <c:v>Marża operacyjna (EBIT)</c:v>
                </c:pt>
                <c:pt idx="2">
                  <c:v>Marża netto</c:v>
                </c:pt>
                <c:pt idx="3">
                  <c:v>Zadłużenie (D/A)</c:v>
                </c:pt>
                <c:pt idx="4">
                  <c:v>ROE</c:v>
                </c:pt>
              </c:strCache>
            </c:strRef>
          </c:cat>
          <c:val>
            <c:numRef>
              <c:f>Arkusz1!$F$4:$F$8</c:f>
              <c:numCache>
                <c:formatCode>0.00%</c:formatCode>
                <c:ptCount val="5"/>
                <c:pt idx="0">
                  <c:v>0.29399999999999998</c:v>
                </c:pt>
                <c:pt idx="1">
                  <c:v>0.11260000000000001</c:v>
                </c:pt>
                <c:pt idx="2">
                  <c:v>0.107</c:v>
                </c:pt>
                <c:pt idx="3">
                  <c:v>0.14899999999999999</c:v>
                </c:pt>
                <c:pt idx="4">
                  <c:v>0.10150000000000001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5-5543-8C9B-45D073E8B571}"/>
            </c:ext>
          </c:extLst>
        </c:ser>
        <c:ser>
          <c:idx val="1"/>
          <c:order val="1"/>
          <c:tx>
            <c:strRef>
              <c:f>Arkusz1!$G$3</c:f>
              <c:strCache>
                <c:ptCount val="1"/>
                <c:pt idx="0">
                  <c:v>Colian 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Arkusz1!$E$4:$E$8</c:f>
              <c:strCache>
                <c:ptCount val="5"/>
                <c:pt idx="0">
                  <c:v>Marża brutto</c:v>
                </c:pt>
                <c:pt idx="1">
                  <c:v>Marża operacyjna (EBIT)</c:v>
                </c:pt>
                <c:pt idx="2">
                  <c:v>Marża netto</c:v>
                </c:pt>
                <c:pt idx="3">
                  <c:v>Zadłużenie (D/A)</c:v>
                </c:pt>
                <c:pt idx="4">
                  <c:v>ROE</c:v>
                </c:pt>
              </c:strCache>
            </c:strRef>
          </c:cat>
          <c:val>
            <c:numRef>
              <c:f>Arkusz1!$G$4:$G$8</c:f>
              <c:numCache>
                <c:formatCode>0.00%</c:formatCode>
                <c:ptCount val="5"/>
                <c:pt idx="0">
                  <c:v>0.221</c:v>
                </c:pt>
                <c:pt idx="1">
                  <c:v>6.3E-2</c:v>
                </c:pt>
                <c:pt idx="2">
                  <c:v>4.8000000000000001E-2</c:v>
                </c:pt>
                <c:pt idx="3">
                  <c:v>0.38200000000000001</c:v>
                </c:pt>
                <c:pt idx="4">
                  <c:v>8.2000000000000003E-2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75-5543-8C9B-45D073E8B57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07177615"/>
        <c:axId val="113897952"/>
      </c:barChart>
      <c:catAx>
        <c:axId val="8071776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13897952"/>
        <c:crosses val="autoZero"/>
        <c:auto val="1"/>
        <c:lblAlgn val="ctr"/>
        <c:lblOffset val="100"/>
        <c:noMultiLvlLbl val="0"/>
      </c:catAx>
      <c:valAx>
        <c:axId val="113897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07177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E32C-17E3-CF42-84CE-088834E774EB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8D8E9-F8A7-084A-A8D5-56A947E157B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46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8D8E9-F8A7-084A-A8D5-56A947E157B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29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39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7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6963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62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6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866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9473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93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558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34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225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99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0174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567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568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820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416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F4F11-6F19-1A44-9526-2161EA5C0CD2}" type="datetimeFigureOut">
              <a:rPr lang="pl-PL" smtClean="0"/>
              <a:t>21.10.2025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2CEC-5200-FD4C-9E18-96D6EAF30D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726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8CBBBD-59BE-E990-00D8-47EA60270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i="1" dirty="0"/>
              <a:t>„Wawel </a:t>
            </a:r>
            <a:r>
              <a:rPr lang="en-US" sz="4800" i="1" dirty="0" err="1"/>
              <a:t>na</a:t>
            </a:r>
            <a:r>
              <a:rPr lang="en-US" sz="4800" i="1" dirty="0"/>
              <a:t> </a:t>
            </a:r>
            <a:r>
              <a:rPr lang="en-US" sz="4800" i="1" dirty="0" err="1"/>
              <a:t>tle</a:t>
            </a:r>
            <a:r>
              <a:rPr lang="en-US" sz="4800" i="1" dirty="0"/>
              <a:t> </a:t>
            </a:r>
            <a:r>
              <a:rPr lang="en-US" sz="4800" i="1" dirty="0" err="1"/>
              <a:t>branży</a:t>
            </a:r>
            <a:r>
              <a:rPr lang="en-US" sz="4800" i="1" dirty="0"/>
              <a:t> </a:t>
            </a:r>
            <a:r>
              <a:rPr lang="en-US" sz="4800" i="1" dirty="0" err="1"/>
              <a:t>cukierniczej</a:t>
            </a:r>
            <a:r>
              <a:rPr lang="en-US" sz="4800" i="1" dirty="0"/>
              <a:t> – </a:t>
            </a:r>
            <a:r>
              <a:rPr lang="en-US" sz="4800" i="1" dirty="0" err="1"/>
              <a:t>analiza</a:t>
            </a:r>
            <a:r>
              <a:rPr lang="en-US" sz="4800" i="1" dirty="0"/>
              <a:t> 2023”</a:t>
            </a:r>
            <a:endParaRPr lang="en-US" sz="4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3C22D98-E3B0-7C79-AE79-E4C452FCE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4780589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i="1" dirty="0" err="1">
                <a:solidFill>
                  <a:schemeClr val="tx1"/>
                </a:solidFill>
              </a:rPr>
              <a:t>Rentowność</a:t>
            </a:r>
            <a:r>
              <a:rPr lang="en-US" sz="2000" i="1" dirty="0">
                <a:solidFill>
                  <a:schemeClr val="tx1"/>
                </a:solidFill>
              </a:rPr>
              <a:t>, </a:t>
            </a:r>
            <a:r>
              <a:rPr lang="en-US" sz="2000" i="1" dirty="0" err="1">
                <a:solidFill>
                  <a:schemeClr val="tx1"/>
                </a:solidFill>
              </a:rPr>
              <a:t>płynność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pozycja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 err="1">
                <a:solidFill>
                  <a:schemeClr val="tx1"/>
                </a:solidFill>
              </a:rPr>
              <a:t>konkurencyjna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C27FECA-C6B3-BA7B-1203-690F22CA8650}"/>
              </a:ext>
            </a:extLst>
          </p:cNvPr>
          <p:cNvSpPr txBox="1"/>
          <p:nvPr/>
        </p:nvSpPr>
        <p:spPr>
          <a:xfrm>
            <a:off x="7772400" y="5575300"/>
            <a:ext cx="212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l-PL" dirty="0"/>
              <a:t>Wykonał: Demetriusz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EE8A1AD-9174-61A2-E1FB-D8B6D742FADD}"/>
              </a:ext>
            </a:extLst>
          </p:cNvPr>
          <p:cNvSpPr txBox="1"/>
          <p:nvPr/>
        </p:nvSpPr>
        <p:spPr>
          <a:xfrm>
            <a:off x="477980" y="6442822"/>
            <a:ext cx="60292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 dirty="0" err="1"/>
              <a:t>https</a:t>
            </a:r>
            <a:r>
              <a:rPr lang="pl-PL" sz="600" dirty="0"/>
              <a:t>://</a:t>
            </a:r>
            <a:r>
              <a:rPr lang="pl-PL" sz="600" dirty="0" err="1"/>
              <a:t>www.portalspozywczy.pl</a:t>
            </a:r>
            <a:r>
              <a:rPr lang="pl-PL" sz="600" dirty="0"/>
              <a:t>/</a:t>
            </a:r>
            <a:r>
              <a:rPr lang="pl-PL" sz="600" dirty="0" err="1"/>
              <a:t>slodycze-przekaski</a:t>
            </a:r>
            <a:r>
              <a:rPr lang="pl-PL" sz="600" dirty="0"/>
              <a:t>/</a:t>
            </a:r>
            <a:r>
              <a:rPr lang="pl-PL" sz="600" dirty="0" err="1"/>
              <a:t>wiadomosci</a:t>
            </a:r>
            <a:r>
              <a:rPr lang="pl-PL" sz="600" dirty="0"/>
              <a:t>/wawel-zwiekszyl-przychod-i-zysk-w-iii-kwartale-quot-problemami-sa-ceny-surowcow-i-wojna-na-ukrainie-quot,238462.html</a:t>
            </a: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4B73B0DC-11F0-755F-D25C-BF4061169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0" y="0"/>
            <a:ext cx="70739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0F4F49-BD35-7F6E-0BA0-DA86B28D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Kluczowe dane finansowe</a:t>
            </a:r>
            <a:br>
              <a:rPr lang="pl-PL" b="1" dirty="0"/>
            </a:b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9F54A74-E6FE-EDE3-4A5F-7A378A5BC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421099"/>
              </p:ext>
            </p:extLst>
          </p:nvPr>
        </p:nvGraphicFramePr>
        <p:xfrm>
          <a:off x="1141413" y="1696244"/>
          <a:ext cx="3375723" cy="2324100"/>
        </p:xfrm>
        <a:graphic>
          <a:graphicData uri="http://schemas.openxmlformats.org/drawingml/2006/table">
            <a:tbl>
              <a:tblPr/>
              <a:tblGrid>
                <a:gridCol w="1672836">
                  <a:extLst>
                    <a:ext uri="{9D8B030D-6E8A-4147-A177-3AD203B41FA5}">
                      <a16:colId xmlns:a16="http://schemas.microsoft.com/office/drawing/2014/main" val="2306084912"/>
                    </a:ext>
                  </a:extLst>
                </a:gridCol>
                <a:gridCol w="1702887">
                  <a:extLst>
                    <a:ext uri="{9D8B030D-6E8A-4147-A177-3AD203B41FA5}">
                      <a16:colId xmlns:a16="http://schemas.microsoft.com/office/drawing/2014/main" val="251624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l-PL" b="1">
                          <a:effectLst/>
                        </a:rPr>
                        <a:t>Wskaźnik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b="1">
                          <a:effectLst/>
                        </a:rPr>
                        <a:t>Wartość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423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Przychody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689,3 mln zł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924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Zysk netto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73,7 mln zł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42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Aktywa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853,3 mln zł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131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Zadłużenie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126,9 mln zł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098562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C4F95086-2D43-F3A7-B5DF-A142C0FDBFFA}"/>
              </a:ext>
            </a:extLst>
          </p:cNvPr>
          <p:cNvSpPr txBox="1"/>
          <p:nvPr/>
        </p:nvSpPr>
        <p:spPr>
          <a:xfrm>
            <a:off x="4901184" y="4138454"/>
            <a:ext cx="6364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Wnioski:</a:t>
            </a:r>
            <a:endParaRPr lang="pl-PL" dirty="0"/>
          </a:p>
          <a:p>
            <a:r>
              <a:rPr lang="pl-PL" dirty="0"/>
              <a:t>Stabilna pozycja finansowa - niskie zadłużenie (14,9% aktywów)</a:t>
            </a:r>
          </a:p>
          <a:p>
            <a:r>
              <a:rPr lang="pl-PL" dirty="0"/>
              <a:t>Dobra rentowność (zysk netto: 10,7% przychodów)</a:t>
            </a:r>
          </a:p>
          <a:p>
            <a:r>
              <a:rPr lang="pl-PL" dirty="0"/>
              <a:t>Duży potencjał inwestycyjny (wysoka wartość aktywów)</a:t>
            </a:r>
          </a:p>
          <a:p>
            <a:endParaRPr lang="pl-PL" dirty="0"/>
          </a:p>
        </p:txBody>
      </p:sp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id="{284841D1-BE9E-699D-5CBA-9BAECA62B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200482"/>
              </p:ext>
            </p:extLst>
          </p:nvPr>
        </p:nvGraphicFramePr>
        <p:xfrm>
          <a:off x="5496273" y="1486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C6B0B07B-81A0-771A-8DF6-DA23AFA99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217645"/>
              </p:ext>
            </p:extLst>
          </p:nvPr>
        </p:nvGraphicFramePr>
        <p:xfrm>
          <a:off x="7811428" y="1108755"/>
          <a:ext cx="7285167" cy="3268889"/>
        </p:xfrm>
        <a:graphic>
          <a:graphicData uri="http://schemas.openxmlformats.org/drawingml/2006/table">
            <a:tbl>
              <a:tblPr/>
              <a:tblGrid>
                <a:gridCol w="1436391">
                  <a:extLst>
                    <a:ext uri="{9D8B030D-6E8A-4147-A177-3AD203B41FA5}">
                      <a16:colId xmlns:a16="http://schemas.microsoft.com/office/drawing/2014/main" val="2107021738"/>
                    </a:ext>
                  </a:extLst>
                </a:gridCol>
                <a:gridCol w="1462194">
                  <a:extLst>
                    <a:ext uri="{9D8B030D-6E8A-4147-A177-3AD203B41FA5}">
                      <a16:colId xmlns:a16="http://schemas.microsoft.com/office/drawing/2014/main" val="2916683391"/>
                    </a:ext>
                  </a:extLst>
                </a:gridCol>
                <a:gridCol w="1462194">
                  <a:extLst>
                    <a:ext uri="{9D8B030D-6E8A-4147-A177-3AD203B41FA5}">
                      <a16:colId xmlns:a16="http://schemas.microsoft.com/office/drawing/2014/main" val="1787077539"/>
                    </a:ext>
                  </a:extLst>
                </a:gridCol>
                <a:gridCol w="1462194">
                  <a:extLst>
                    <a:ext uri="{9D8B030D-6E8A-4147-A177-3AD203B41FA5}">
                      <a16:colId xmlns:a16="http://schemas.microsoft.com/office/drawing/2014/main" val="2290728775"/>
                    </a:ext>
                  </a:extLst>
                </a:gridCol>
                <a:gridCol w="1462194">
                  <a:extLst>
                    <a:ext uri="{9D8B030D-6E8A-4147-A177-3AD203B41FA5}">
                      <a16:colId xmlns:a16="http://schemas.microsoft.com/office/drawing/2014/main" val="2279174495"/>
                    </a:ext>
                  </a:extLst>
                </a:gridCol>
              </a:tblGrid>
              <a:tr h="531675">
                <a:tc>
                  <a:txBody>
                    <a:bodyPr/>
                    <a:lstStyle/>
                    <a:p>
                      <a:pPr algn="l"/>
                      <a:r>
                        <a:rPr lang="pl-PL" sz="2000" b="1">
                          <a:solidFill>
                            <a:schemeClr val="bg1"/>
                          </a:solidFill>
                          <a:effectLst/>
                        </a:rPr>
                        <a:t>Wskaźnik</a:t>
                      </a:r>
                    </a:p>
                  </a:txBody>
                  <a:tcPr marL="67248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000" b="1">
                          <a:solidFill>
                            <a:schemeClr val="bg1"/>
                          </a:solidFill>
                          <a:effectLst/>
                        </a:rPr>
                        <a:t>Wawel SA</a:t>
                      </a: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000" b="1" dirty="0" err="1">
                          <a:solidFill>
                            <a:schemeClr val="bg1"/>
                          </a:solidFill>
                          <a:effectLst/>
                        </a:rPr>
                        <a:t>Colian</a:t>
                      </a:r>
                      <a:r>
                        <a:rPr lang="pl-PL" sz="2000" b="1" dirty="0">
                          <a:solidFill>
                            <a:schemeClr val="bg1"/>
                          </a:solidFill>
                          <a:effectLst/>
                        </a:rPr>
                        <a:t> SA</a:t>
                      </a: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l-PL" sz="1300" b="1" dirty="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l-PL" sz="1300" b="1" dirty="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842254"/>
                  </a:ext>
                </a:extLst>
              </a:tr>
              <a:tr h="509774">
                <a:tc>
                  <a:txBody>
                    <a:bodyPr/>
                    <a:lstStyle/>
                    <a:p>
                      <a:r>
                        <a:rPr lang="pl-PL" sz="1300" b="1" dirty="0">
                          <a:effectLst/>
                        </a:rPr>
                        <a:t>Przychody (mln zł)</a:t>
                      </a:r>
                      <a:endParaRPr lang="pl-PL" sz="1300" dirty="0">
                        <a:effectLst/>
                      </a:endParaRPr>
                    </a:p>
                  </a:txBody>
                  <a:tcPr marL="67248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>
                          <a:effectLst/>
                        </a:rPr>
                        <a:t>689,3</a:t>
                      </a: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>
                          <a:effectLst/>
                        </a:rPr>
                        <a:t>1 127,4</a:t>
                      </a: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 dirty="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937952"/>
                  </a:ext>
                </a:extLst>
              </a:tr>
              <a:tr h="320579">
                <a:tc>
                  <a:txBody>
                    <a:bodyPr/>
                    <a:lstStyle/>
                    <a:p>
                      <a:r>
                        <a:rPr lang="pl-PL" sz="1300" b="1">
                          <a:effectLst/>
                        </a:rPr>
                        <a:t>Marża brutto</a:t>
                      </a:r>
                      <a:endParaRPr lang="pl-PL" sz="1300">
                        <a:effectLst/>
                      </a:endParaRPr>
                    </a:p>
                  </a:txBody>
                  <a:tcPr marL="67248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b="1">
                          <a:effectLst/>
                        </a:rPr>
                        <a:t>29,4%</a:t>
                      </a:r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>
                          <a:effectLst/>
                        </a:rPr>
                        <a:t>22,1%</a:t>
                      </a: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3567"/>
                  </a:ext>
                </a:extLst>
              </a:tr>
              <a:tr h="509774">
                <a:tc>
                  <a:txBody>
                    <a:bodyPr/>
                    <a:lstStyle/>
                    <a:p>
                      <a:r>
                        <a:rPr lang="pl-PL" sz="1300" b="1">
                          <a:effectLst/>
                        </a:rPr>
                        <a:t>Marża operacyjna (EBIT)</a:t>
                      </a:r>
                      <a:endParaRPr lang="pl-PL" sz="1300">
                        <a:effectLst/>
                      </a:endParaRPr>
                    </a:p>
                  </a:txBody>
                  <a:tcPr marL="67248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>
                          <a:effectLst/>
                        </a:rPr>
                        <a:t>11,26%</a:t>
                      </a: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>
                          <a:effectLst/>
                        </a:rPr>
                        <a:t>6,3%</a:t>
                      </a: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241835"/>
                  </a:ext>
                </a:extLst>
              </a:tr>
              <a:tr h="320579">
                <a:tc>
                  <a:txBody>
                    <a:bodyPr/>
                    <a:lstStyle/>
                    <a:p>
                      <a:r>
                        <a:rPr lang="pl-PL" sz="1300" b="1">
                          <a:effectLst/>
                        </a:rPr>
                        <a:t>Marża netto</a:t>
                      </a:r>
                      <a:endParaRPr lang="pl-PL" sz="1300">
                        <a:effectLst/>
                      </a:endParaRPr>
                    </a:p>
                  </a:txBody>
                  <a:tcPr marL="67248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b="1" dirty="0">
                          <a:effectLst/>
                        </a:rPr>
                        <a:t>10,7%</a:t>
                      </a:r>
                      <a:endParaRPr lang="pl-PL" sz="1300" dirty="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>
                          <a:effectLst/>
                        </a:rPr>
                        <a:t>4,8%</a:t>
                      </a: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888703"/>
                  </a:ext>
                </a:extLst>
              </a:tr>
              <a:tr h="320579">
                <a:tc>
                  <a:txBody>
                    <a:bodyPr/>
                    <a:lstStyle/>
                    <a:p>
                      <a:r>
                        <a:rPr lang="pl-PL" sz="1300" b="1">
                          <a:effectLst/>
                        </a:rPr>
                        <a:t>Zadłużenie (D/A)</a:t>
                      </a:r>
                      <a:endParaRPr lang="pl-PL" sz="1300">
                        <a:effectLst/>
                      </a:endParaRPr>
                    </a:p>
                  </a:txBody>
                  <a:tcPr marL="67248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b="1">
                          <a:effectLst/>
                        </a:rPr>
                        <a:t>14,9%</a:t>
                      </a:r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>
                          <a:effectLst/>
                        </a:rPr>
                        <a:t>38,2%</a:t>
                      </a: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02066"/>
                  </a:ext>
                </a:extLst>
              </a:tr>
              <a:tr h="317182">
                <a:tc>
                  <a:txBody>
                    <a:bodyPr/>
                    <a:lstStyle/>
                    <a:p>
                      <a:r>
                        <a:rPr lang="pl-PL" sz="1300" b="1">
                          <a:effectLst/>
                        </a:rPr>
                        <a:t>Płynność bieżąca</a:t>
                      </a:r>
                      <a:endParaRPr lang="pl-PL" sz="1300">
                        <a:effectLst/>
                      </a:endParaRPr>
                    </a:p>
                  </a:txBody>
                  <a:tcPr marL="67248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b="1">
                          <a:effectLst/>
                        </a:rPr>
                        <a:t>4,80</a:t>
                      </a:r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>
                          <a:effectLst/>
                        </a:rPr>
                        <a:t>1,45</a:t>
                      </a: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591003"/>
                  </a:ext>
                </a:extLst>
              </a:tr>
              <a:tr h="320579">
                <a:tc>
                  <a:txBody>
                    <a:bodyPr/>
                    <a:lstStyle/>
                    <a:p>
                      <a:r>
                        <a:rPr lang="pl-PL" sz="1300" b="1">
                          <a:effectLst/>
                        </a:rPr>
                        <a:t>ROE</a:t>
                      </a:r>
                      <a:endParaRPr lang="pl-PL" sz="1300">
                        <a:effectLst/>
                      </a:endParaRPr>
                    </a:p>
                  </a:txBody>
                  <a:tcPr marL="67248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>
                          <a:effectLst/>
                        </a:rPr>
                        <a:t>10,15%</a:t>
                      </a: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300" dirty="0">
                          <a:effectLst/>
                        </a:rPr>
                        <a:t>8,2%</a:t>
                      </a: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 dirty="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300" dirty="0">
                        <a:effectLst/>
                      </a:endParaRPr>
                    </a:p>
                  </a:txBody>
                  <a:tcPr marL="70050" marR="70050" marT="70050" marB="70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2060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50F74F4-71FC-D593-222E-543F05726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1413" y="996165"/>
            <a:ext cx="680854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Porównanie Spółki Wawel z konkurencją (2023)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Wykres 5">
            <a:extLst>
              <a:ext uri="{FF2B5EF4-FFF2-40B4-BE49-F238E27FC236}">
                <a16:creationId xmlns:a16="http://schemas.microsoft.com/office/drawing/2014/main" id="{369D9169-EFC8-F05F-D73A-827A5EC8B0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29267"/>
              </p:ext>
            </p:extLst>
          </p:nvPr>
        </p:nvGraphicFramePr>
        <p:xfrm>
          <a:off x="1141413" y="1727135"/>
          <a:ext cx="4619307" cy="203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Wykres 7">
            <a:extLst>
              <a:ext uri="{FF2B5EF4-FFF2-40B4-BE49-F238E27FC236}">
                <a16:creationId xmlns:a16="http://schemas.microsoft.com/office/drawing/2014/main" id="{F267FE6F-6D8A-87AB-4B76-68DE7DC6BB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186886"/>
              </p:ext>
            </p:extLst>
          </p:nvPr>
        </p:nvGraphicFramePr>
        <p:xfrm>
          <a:off x="383278" y="4206240"/>
          <a:ext cx="11540498" cy="234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732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AA05B-8D9D-975A-68A7-5CA588E1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Kluczowe wnioski: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204688-626D-2418-A7C3-C3A2FEF7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b="1" dirty="0"/>
              <a:t>Przewagi Spółki Wawel:</a:t>
            </a:r>
            <a:endParaRPr lang="pl-PL" dirty="0"/>
          </a:p>
          <a:p>
            <a:pPr lvl="1"/>
            <a:r>
              <a:rPr lang="pl-PL" b="1" dirty="0"/>
              <a:t>Lider marżowości</a:t>
            </a:r>
            <a:r>
              <a:rPr lang="pl-PL" dirty="0"/>
              <a:t>: Wszystkie marże (brutto, operacyjna i netto) znacząco powyżej konkurencji i średniej branżowej.</a:t>
            </a:r>
          </a:p>
          <a:p>
            <a:pPr lvl="1"/>
            <a:r>
              <a:rPr lang="pl-PL" b="1" dirty="0"/>
              <a:t>Najniższe zadłużenie</a:t>
            </a:r>
            <a:r>
              <a:rPr lang="pl-PL" dirty="0"/>
              <a:t> (14,9% vs 38,2% </a:t>
            </a:r>
            <a:r>
              <a:rPr lang="pl-PL" dirty="0" err="1"/>
              <a:t>Colian</a:t>
            </a:r>
            <a:r>
              <a:rPr lang="pl-PL" dirty="0"/>
              <a:t>) – większa stabilność finansowa.</a:t>
            </a:r>
          </a:p>
          <a:p>
            <a:pPr lvl="1"/>
            <a:r>
              <a:rPr lang="pl-PL" b="1" dirty="0"/>
              <a:t>Nadpłynność</a:t>
            </a:r>
            <a:r>
              <a:rPr lang="pl-PL" dirty="0"/>
              <a:t> (4,80) – brak ryzyka wypłacalności, ale możliwa nieefektywność kapitału.</a:t>
            </a:r>
          </a:p>
          <a:p>
            <a:r>
              <a:rPr lang="pl-PL" b="1" dirty="0"/>
              <a:t>Słabsze strony vs konkurencja:</a:t>
            </a:r>
            <a:endParaRPr lang="pl-PL" dirty="0"/>
          </a:p>
          <a:p>
            <a:pPr lvl="1"/>
            <a:r>
              <a:rPr lang="pl-PL" b="1" dirty="0"/>
              <a:t>Mniejsza skala</a:t>
            </a:r>
            <a:r>
              <a:rPr lang="pl-PL" dirty="0"/>
              <a:t> niż </a:t>
            </a:r>
            <a:r>
              <a:rPr lang="pl-PL" dirty="0" err="1"/>
              <a:t>Colian</a:t>
            </a:r>
            <a:r>
              <a:rPr lang="pl-PL" dirty="0"/>
              <a:t> (przychody 689 vs 1 127 mln zł).</a:t>
            </a:r>
          </a:p>
          <a:p>
            <a:r>
              <a:rPr lang="pl-PL" b="1" dirty="0"/>
              <a:t>Podobieństwa:</a:t>
            </a:r>
            <a:endParaRPr lang="pl-PL" dirty="0"/>
          </a:p>
          <a:p>
            <a:pPr lvl="1"/>
            <a:r>
              <a:rPr lang="pl-PL" dirty="0"/>
              <a:t>Wszystkie spółki utrzymują ROE na poziomie ~8-10%.</a:t>
            </a:r>
          </a:p>
          <a:p>
            <a:pPr lvl="1"/>
            <a:r>
              <a:rPr lang="pl-PL" dirty="0"/>
              <a:t>Wyższe marże spółki Wawel rekompensują mniejszą skalę działalności.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575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7FDBF5-31B5-F993-6E8D-4311F1D0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Rekomendacje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29EB1A-A76F-DD97-9BA7-943D4600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Inwestycje w marketing</a:t>
            </a:r>
            <a:r>
              <a:rPr lang="pl-PL" dirty="0"/>
              <a:t> – zwiększenie udziału w rynku.</a:t>
            </a:r>
          </a:p>
          <a:p>
            <a:r>
              <a:rPr lang="pl-PL" b="1" dirty="0"/>
              <a:t>Optymalizacja zapasów</a:t>
            </a:r>
            <a:r>
              <a:rPr lang="pl-PL" dirty="0"/>
              <a:t> – poprawa rotacji aktywów.</a:t>
            </a:r>
          </a:p>
          <a:p>
            <a:r>
              <a:rPr lang="pl-PL" b="1" dirty="0"/>
              <a:t>Dywidenda</a:t>
            </a:r>
            <a:r>
              <a:rPr lang="pl-PL" dirty="0"/>
              <a:t> – wykorzystanie nadwyżki gotówki (wskaźnik płynności 4,80).</a:t>
            </a:r>
          </a:p>
          <a:p>
            <a:pPr marL="0" indent="0">
              <a:buNone/>
            </a:pPr>
            <a:r>
              <a:rPr lang="pl-PL" b="1" dirty="0"/>
              <a:t>Podsumowanie:</a:t>
            </a:r>
          </a:p>
          <a:p>
            <a:pPr marL="0" indent="0">
              <a:buNone/>
            </a:pPr>
            <a:r>
              <a:rPr lang="pl-PL" i="1" dirty="0"/>
              <a:t>Wawel to stabilny lider branży o wysokiej rentowności, ale z potencjałem do poprawy efektywności kapitału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601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B39223-D047-C274-2499-0C952465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F4878A-DEBB-2CB6-E796-20F6220E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Źródła: </a:t>
            </a:r>
            <a:r>
              <a:rPr lang="pl-PL" b="1" dirty="0"/>
              <a:t>Wawel SA</a:t>
            </a:r>
            <a:r>
              <a:rPr lang="pl-PL" dirty="0"/>
              <a:t>: Raport roczny 2023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b="1" dirty="0" err="1"/>
              <a:t>Colian</a:t>
            </a:r>
            <a:r>
              <a:rPr lang="pl-PL" b="1" dirty="0"/>
              <a:t> SA</a:t>
            </a:r>
            <a:r>
              <a:rPr lang="pl-PL" dirty="0"/>
              <a:t>: Sprawozdanie finansowe 2023 (GPW)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4450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</TotalTime>
  <Words>317</Words>
  <Application>Microsoft Macintosh PowerPoint</Application>
  <PresentationFormat>Panoramiczny</PresentationFormat>
  <Paragraphs>65</Paragraphs>
  <Slides>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Aptos</vt:lpstr>
      <vt:lpstr>Arial</vt:lpstr>
      <vt:lpstr>Tw Cen MT</vt:lpstr>
      <vt:lpstr>Obwód</vt:lpstr>
      <vt:lpstr>„Wawel na tle branży cukierniczej – analiza 2023”</vt:lpstr>
      <vt:lpstr>Kluczowe dane finansowe </vt:lpstr>
      <vt:lpstr>Porównanie Spółki Wawel z konkurencją (2023) </vt:lpstr>
      <vt:lpstr>Kluczowe wnioski: </vt:lpstr>
      <vt:lpstr>Rekomendacje 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Demetriusz Romiński</cp:lastModifiedBy>
  <cp:revision>4</cp:revision>
  <dcterms:created xsi:type="dcterms:W3CDTF">2025-06-26T11:17:56Z</dcterms:created>
  <dcterms:modified xsi:type="dcterms:W3CDTF">2025-10-21T17:10:40Z</dcterms:modified>
  <cp:category/>
</cp:coreProperties>
</file>