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0" r:id="rId2"/>
    <p:sldId id="510" r:id="rId3"/>
    <p:sldId id="497" r:id="rId4"/>
    <p:sldId id="498" r:id="rId5"/>
    <p:sldId id="499" r:id="rId6"/>
    <p:sldId id="500" r:id="rId7"/>
    <p:sldId id="502" r:id="rId8"/>
    <p:sldId id="503" r:id="rId9"/>
    <p:sldId id="504" r:id="rId10"/>
    <p:sldId id="505" r:id="rId11"/>
    <p:sldId id="501" r:id="rId12"/>
    <p:sldId id="506" r:id="rId13"/>
    <p:sldId id="507" r:id="rId14"/>
    <p:sldId id="508" r:id="rId15"/>
    <p:sldId id="509" r:id="rId16"/>
    <p:sldId id="511" r:id="rId17"/>
    <p:sldId id="4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21163-AE6B-45C6-B811-13FB1A39858D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687F8-6D26-4A25-9F89-1FE4FDBC1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62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">
            <a:extLst>
              <a:ext uri="{FF2B5EF4-FFF2-40B4-BE49-F238E27FC236}">
                <a16:creationId xmlns:a16="http://schemas.microsoft.com/office/drawing/2014/main" id="{461532D0-F2F7-4378-A804-5DD82888FFF9}"/>
              </a:ext>
            </a:extLst>
          </p:cNvPr>
          <p:cNvSpPr>
            <a:spLocks/>
          </p:cNvSpPr>
          <p:nvPr userDrawn="1"/>
        </p:nvSpPr>
        <p:spPr bwMode="auto">
          <a:xfrm>
            <a:off x="3018910" y="4500561"/>
            <a:ext cx="1552001" cy="2357439"/>
          </a:xfrm>
          <a:custGeom>
            <a:avLst/>
            <a:gdLst>
              <a:gd name="T0" fmla="*/ 187 w 2984"/>
              <a:gd name="T1" fmla="*/ 0 h 3986"/>
              <a:gd name="T2" fmla="*/ 422 w 2984"/>
              <a:gd name="T3" fmla="*/ 1621 h 3986"/>
              <a:gd name="T4" fmla="*/ 0 w 2984"/>
              <a:gd name="T5" fmla="*/ 3986 h 3986"/>
              <a:gd name="T6" fmla="*/ 2984 w 2984"/>
              <a:gd name="T7" fmla="*/ 3986 h 3986"/>
              <a:gd name="T8" fmla="*/ 1947 w 2984"/>
              <a:gd name="T9" fmla="*/ 1956 h 3986"/>
              <a:gd name="T10" fmla="*/ 187 w 2984"/>
              <a:gd name="T11" fmla="*/ 0 h 3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4" h="3986">
                <a:moveTo>
                  <a:pt x="187" y="0"/>
                </a:moveTo>
                <a:cubicBezTo>
                  <a:pt x="324" y="531"/>
                  <a:pt x="412" y="1071"/>
                  <a:pt x="422" y="1621"/>
                </a:cubicBezTo>
                <a:cubicBezTo>
                  <a:pt x="435" y="2440"/>
                  <a:pt x="274" y="3227"/>
                  <a:pt x="0" y="3986"/>
                </a:cubicBezTo>
                <a:lnTo>
                  <a:pt x="2984" y="3986"/>
                </a:lnTo>
                <a:cubicBezTo>
                  <a:pt x="2777" y="3291"/>
                  <a:pt x="2432" y="2609"/>
                  <a:pt x="1947" y="1956"/>
                </a:cubicBezTo>
                <a:cubicBezTo>
                  <a:pt x="1448" y="1286"/>
                  <a:pt x="812" y="643"/>
                  <a:pt x="187" y="0"/>
                </a:cubicBezTo>
              </a:path>
            </a:pathLst>
          </a:cu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6000">
                <a:schemeClr val="accent2">
                  <a:lumMod val="60000"/>
                  <a:lumOff val="40000"/>
                </a:schemeClr>
              </a:gs>
              <a:gs pos="100000">
                <a:srgbClr val="B38D46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047F238B-A1D4-42F8-8D7C-BA47C472734B}"/>
              </a:ext>
            </a:extLst>
          </p:cNvPr>
          <p:cNvSpPr>
            <a:spLocks/>
          </p:cNvSpPr>
          <p:nvPr userDrawn="1"/>
        </p:nvSpPr>
        <p:spPr bwMode="auto">
          <a:xfrm>
            <a:off x="1776506" y="930207"/>
            <a:ext cx="1338904" cy="3570356"/>
          </a:xfrm>
          <a:custGeom>
            <a:avLst/>
            <a:gdLst>
              <a:gd name="T0" fmla="*/ 337 w 2569"/>
              <a:gd name="T1" fmla="*/ 3011 h 6047"/>
              <a:gd name="T2" fmla="*/ 2569 w 2569"/>
              <a:gd name="T3" fmla="*/ 6047 h 6047"/>
              <a:gd name="T4" fmla="*/ 1672 w 2569"/>
              <a:gd name="T5" fmla="*/ 3533 h 6047"/>
              <a:gd name="T6" fmla="*/ 668 w 2569"/>
              <a:gd name="T7" fmla="*/ 0 h 6047"/>
              <a:gd name="T8" fmla="*/ 337 w 2569"/>
              <a:gd name="T9" fmla="*/ 3011 h 6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9" h="6047">
                <a:moveTo>
                  <a:pt x="337" y="3011"/>
                </a:moveTo>
                <a:cubicBezTo>
                  <a:pt x="701" y="4092"/>
                  <a:pt x="1621" y="5071"/>
                  <a:pt x="2569" y="6047"/>
                </a:cubicBezTo>
                <a:cubicBezTo>
                  <a:pt x="2349" y="5190"/>
                  <a:pt x="2006" y="4355"/>
                  <a:pt x="1672" y="3533"/>
                </a:cubicBezTo>
                <a:cubicBezTo>
                  <a:pt x="1211" y="2394"/>
                  <a:pt x="756" y="1216"/>
                  <a:pt x="668" y="0"/>
                </a:cubicBezTo>
                <a:cubicBezTo>
                  <a:pt x="169" y="984"/>
                  <a:pt x="0" y="2011"/>
                  <a:pt x="337" y="3011"/>
                </a:cubicBezTo>
              </a:path>
            </a:pathLst>
          </a:cu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35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822F68DC-CA2A-4A80-96F1-4DD8C8D5EDC4}"/>
              </a:ext>
            </a:extLst>
          </p:cNvPr>
          <p:cNvSpPr>
            <a:spLocks/>
          </p:cNvSpPr>
          <p:nvPr userDrawn="1"/>
        </p:nvSpPr>
        <p:spPr bwMode="auto">
          <a:xfrm>
            <a:off x="2693232" y="4500561"/>
            <a:ext cx="1556023" cy="2357439"/>
          </a:xfrm>
          <a:custGeom>
            <a:avLst/>
            <a:gdLst>
              <a:gd name="T0" fmla="*/ 188 w 2985"/>
              <a:gd name="T1" fmla="*/ 0 h 3986"/>
              <a:gd name="T2" fmla="*/ 422 w 2985"/>
              <a:gd name="T3" fmla="*/ 1621 h 3986"/>
              <a:gd name="T4" fmla="*/ 0 w 2985"/>
              <a:gd name="T5" fmla="*/ 3986 h 3986"/>
              <a:gd name="T6" fmla="*/ 2985 w 2985"/>
              <a:gd name="T7" fmla="*/ 3986 h 3986"/>
              <a:gd name="T8" fmla="*/ 1947 w 2985"/>
              <a:gd name="T9" fmla="*/ 1956 h 3986"/>
              <a:gd name="T10" fmla="*/ 188 w 2985"/>
              <a:gd name="T11" fmla="*/ 0 h 3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5" h="3986">
                <a:moveTo>
                  <a:pt x="188" y="0"/>
                </a:moveTo>
                <a:cubicBezTo>
                  <a:pt x="324" y="531"/>
                  <a:pt x="413" y="1071"/>
                  <a:pt x="422" y="1621"/>
                </a:cubicBezTo>
                <a:cubicBezTo>
                  <a:pt x="436" y="2440"/>
                  <a:pt x="275" y="3227"/>
                  <a:pt x="0" y="3986"/>
                </a:cubicBezTo>
                <a:lnTo>
                  <a:pt x="2985" y="3986"/>
                </a:lnTo>
                <a:cubicBezTo>
                  <a:pt x="2777" y="3291"/>
                  <a:pt x="2433" y="2609"/>
                  <a:pt x="1947" y="1956"/>
                </a:cubicBezTo>
                <a:cubicBezTo>
                  <a:pt x="1449" y="1286"/>
                  <a:pt x="812" y="643"/>
                  <a:pt x="188" y="0"/>
                </a:cubicBezTo>
              </a:path>
            </a:pathLst>
          </a:custGeom>
          <a:gradFill>
            <a:gsLst>
              <a:gs pos="0">
                <a:srgbClr val="B38D34"/>
              </a:gs>
              <a:gs pos="39000">
                <a:srgbClr val="CAAD69"/>
              </a:gs>
              <a:gs pos="100000">
                <a:srgbClr val="B38D46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5ED4D5C5-814C-413A-82BA-807685DC8612}"/>
              </a:ext>
            </a:extLst>
          </p:cNvPr>
          <p:cNvSpPr>
            <a:spLocks/>
          </p:cNvSpPr>
          <p:nvPr userDrawn="1"/>
        </p:nvSpPr>
        <p:spPr bwMode="auto">
          <a:xfrm>
            <a:off x="2114248" y="0"/>
            <a:ext cx="578985" cy="930207"/>
          </a:xfrm>
          <a:custGeom>
            <a:avLst/>
            <a:gdLst>
              <a:gd name="T0" fmla="*/ 20 w 1110"/>
              <a:gd name="T1" fmla="*/ 1572 h 1572"/>
              <a:gd name="T2" fmla="*/ 1110 w 1110"/>
              <a:gd name="T3" fmla="*/ 0 h 1572"/>
              <a:gd name="T4" fmla="*/ 150 w 1110"/>
              <a:gd name="T5" fmla="*/ 0 h 1572"/>
              <a:gd name="T6" fmla="*/ 8 w 1110"/>
              <a:gd name="T7" fmla="*/ 948 h 1572"/>
              <a:gd name="T8" fmla="*/ 20 w 1110"/>
              <a:gd name="T9" fmla="*/ 1572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572">
                <a:moveTo>
                  <a:pt x="20" y="1572"/>
                </a:moveTo>
                <a:cubicBezTo>
                  <a:pt x="294" y="1032"/>
                  <a:pt x="667" y="504"/>
                  <a:pt x="1110" y="0"/>
                </a:cubicBezTo>
                <a:lnTo>
                  <a:pt x="150" y="0"/>
                </a:lnTo>
                <a:cubicBezTo>
                  <a:pt x="68" y="311"/>
                  <a:pt x="20" y="631"/>
                  <a:pt x="8" y="948"/>
                </a:cubicBezTo>
                <a:cubicBezTo>
                  <a:pt x="0" y="1157"/>
                  <a:pt x="5" y="1365"/>
                  <a:pt x="20" y="1572"/>
                </a:cubicBezTo>
              </a:path>
            </a:pathLst>
          </a:custGeom>
          <a:gradFill>
            <a:gsLst>
              <a:gs pos="0">
                <a:srgbClr val="D7C088"/>
              </a:gs>
              <a:gs pos="36000">
                <a:schemeClr val="accent5">
                  <a:lumMod val="60000"/>
                  <a:lumOff val="40000"/>
                </a:schemeClr>
              </a:gs>
              <a:gs pos="57000">
                <a:srgbClr val="CAAD69"/>
              </a:gs>
              <a:gs pos="100000">
                <a:srgbClr val="C89B7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6A95459-736C-4831-BB9D-866DD3C1F072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3237689" cy="6858000"/>
          </a:xfrm>
          <a:custGeom>
            <a:avLst/>
            <a:gdLst>
              <a:gd name="connsiteX0" fmla="*/ 0 w 3237689"/>
              <a:gd name="connsiteY0" fmla="*/ 0 h 6858000"/>
              <a:gd name="connsiteX1" fmla="*/ 686889 w 3237689"/>
              <a:gd name="connsiteY1" fmla="*/ 0 h 6858000"/>
              <a:gd name="connsiteX2" fmla="*/ 1102682 w 3237689"/>
              <a:gd name="connsiteY2" fmla="*/ 0 h 6858000"/>
              <a:gd name="connsiteX3" fmla="*/ 1345951 w 3237689"/>
              <a:gd name="connsiteY3" fmla="*/ 0 h 6858000"/>
              <a:gd name="connsiteX4" fmla="*/ 1563410 w 3237689"/>
              <a:gd name="connsiteY4" fmla="*/ 0 h 6858000"/>
              <a:gd name="connsiteX5" fmla="*/ 2193837 w 3237689"/>
              <a:gd name="connsiteY5" fmla="*/ 0 h 6858000"/>
              <a:gd name="connsiteX6" fmla="*/ 2119972 w 3237689"/>
              <a:gd name="connsiteY6" fmla="*/ 560223 h 6858000"/>
              <a:gd name="connsiteX7" fmla="*/ 2126214 w 3237689"/>
              <a:gd name="connsiteY7" fmla="*/ 928977 h 6858000"/>
              <a:gd name="connsiteX8" fmla="*/ 1954036 w 3237689"/>
              <a:gd name="connsiteY8" fmla="*/ 2708334 h 6858000"/>
              <a:gd name="connsiteX9" fmla="*/ 3115068 w 3237689"/>
              <a:gd name="connsiteY9" fmla="*/ 4502465 h 6858000"/>
              <a:gd name="connsiteX10" fmla="*/ 3237309 w 3237689"/>
              <a:gd name="connsiteY10" fmla="*/ 5460398 h 6858000"/>
              <a:gd name="connsiteX11" fmla="*/ 3017795 w 3237689"/>
              <a:gd name="connsiteY11" fmla="*/ 6858000 h 6858000"/>
              <a:gd name="connsiteX12" fmla="*/ 1563410 w 3237689"/>
              <a:gd name="connsiteY12" fmla="*/ 6858000 h 6858000"/>
              <a:gd name="connsiteX13" fmla="*/ 1345951 w 3237689"/>
              <a:gd name="connsiteY13" fmla="*/ 6858000 h 6858000"/>
              <a:gd name="connsiteX14" fmla="*/ 1102682 w 3237689"/>
              <a:gd name="connsiteY14" fmla="*/ 6858000 h 6858000"/>
              <a:gd name="connsiteX15" fmla="*/ 686889 w 3237689"/>
              <a:gd name="connsiteY15" fmla="*/ 6858000 h 6858000"/>
              <a:gd name="connsiteX16" fmla="*/ 0 w 3237689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37689" h="6858000">
                <a:moveTo>
                  <a:pt x="0" y="0"/>
                </a:moveTo>
                <a:lnTo>
                  <a:pt x="686889" y="0"/>
                </a:lnTo>
                <a:lnTo>
                  <a:pt x="1102682" y="0"/>
                </a:lnTo>
                <a:lnTo>
                  <a:pt x="1345951" y="0"/>
                </a:lnTo>
                <a:lnTo>
                  <a:pt x="1563410" y="0"/>
                </a:lnTo>
                <a:lnTo>
                  <a:pt x="2193837" y="0"/>
                </a:lnTo>
                <a:cubicBezTo>
                  <a:pt x="2151182" y="183786"/>
                  <a:pt x="2126214" y="372891"/>
                  <a:pt x="2119972" y="560223"/>
                </a:cubicBezTo>
                <a:cubicBezTo>
                  <a:pt x="2115810" y="683732"/>
                  <a:pt x="2118411" y="806650"/>
                  <a:pt x="2126214" y="928977"/>
                </a:cubicBezTo>
                <a:cubicBezTo>
                  <a:pt x="1866646" y="1510474"/>
                  <a:pt x="1778737" y="2117382"/>
                  <a:pt x="1954036" y="2708334"/>
                </a:cubicBezTo>
                <a:cubicBezTo>
                  <a:pt x="2143380" y="3347153"/>
                  <a:pt x="2621941" y="3925695"/>
                  <a:pt x="3115068" y="4502465"/>
                </a:cubicBezTo>
                <a:cubicBezTo>
                  <a:pt x="3186332" y="4816260"/>
                  <a:pt x="3232107" y="5135375"/>
                  <a:pt x="3237309" y="5460398"/>
                </a:cubicBezTo>
                <a:cubicBezTo>
                  <a:pt x="3244071" y="5944388"/>
                  <a:pt x="3160323" y="6409468"/>
                  <a:pt x="3017795" y="6858000"/>
                </a:cubicBezTo>
                <a:lnTo>
                  <a:pt x="1563410" y="6858000"/>
                </a:lnTo>
                <a:lnTo>
                  <a:pt x="1345951" y="6858000"/>
                </a:lnTo>
                <a:lnTo>
                  <a:pt x="1102682" y="6858000"/>
                </a:lnTo>
                <a:lnTo>
                  <a:pt x="6868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2701119" y="1059587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00010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2701119" y="353926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rgbClr val="B38D3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4902" y="6171690"/>
            <a:ext cx="3860218" cy="357116"/>
          </a:xfrm>
        </p:spPr>
        <p:txBody>
          <a:bodyPr/>
          <a:lstStyle>
            <a:lvl1pPr algn="r">
              <a:defRPr sz="2800" b="1">
                <a:solidFill>
                  <a:schemeClr val="accent3">
                    <a:lumMod val="75000"/>
                    <a:lumOff val="25000"/>
                  </a:schemeClr>
                </a:solidFill>
              </a:defRPr>
            </a:lvl1pPr>
          </a:lstStyle>
          <a:p>
            <a:fld id="{D5CD779B-0A16-4BD8-8458-0D9C4D352470}" type="datetime1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3/25/2024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36" y="4592638"/>
            <a:ext cx="3698949" cy="19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4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97611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7A9426-EF04-4487-B01B-36DC7037C6CF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3/25/2024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0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972D4-B459-4371-8777-3988009DD957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3/25/2024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L.P=Last Previous, L=Last, INC=Incident, INC=Incident, SR=Service Request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3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471B8E-EAA8-4932-B671-99F55B819676}"/>
              </a:ext>
            </a:extLst>
          </p:cNvPr>
          <p:cNvGrpSpPr/>
          <p:nvPr userDrawn="1"/>
        </p:nvGrpSpPr>
        <p:grpSpPr>
          <a:xfrm rot="16200000">
            <a:off x="4333689" y="-1000309"/>
            <a:ext cx="3524619" cy="12191998"/>
            <a:chOff x="-1" y="0"/>
            <a:chExt cx="3467523" cy="6858000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6526" y="4260785"/>
              <a:ext cx="1250996" cy="2597213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solidFill>
              <a:srgbClr val="C7A0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616" y="930207"/>
              <a:ext cx="1338903" cy="3570355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chemeClr val="accent2">
                    <a:lumMod val="60000"/>
                    <a:lumOff val="40000"/>
                  </a:schemeClr>
                </a:gs>
                <a:gs pos="100000">
                  <a:srgbClr val="C7A03C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BD199F7-F65A-4FFD-A84B-C6154693C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" y="0"/>
              <a:ext cx="2550801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7358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rgbClr val="C7A03C"/>
                </a:gs>
                <a:gs pos="100000">
                  <a:srgbClr val="C7A03C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982819" y="2194835"/>
            <a:ext cx="6554352" cy="2623784"/>
          </a:xfrm>
        </p:spPr>
        <p:txBody>
          <a:bodyPr>
            <a:normAutofit/>
          </a:bodyPr>
          <a:lstStyle>
            <a:lvl1pPr>
              <a:defRPr sz="6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/>
              <a:t>Any Question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01045" y="-743844"/>
            <a:ext cx="191790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700" dirty="0">
                <a:solidFill>
                  <a:srgbClr val="C7A03C"/>
                </a:solidFill>
                <a:latin typeface="Times New Roman" panose="02020603050405020304" pitchFamily="18" charset="0"/>
                <a:ea typeface="Addis Ababa" pitchFamily="2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19" y="6371422"/>
            <a:ext cx="1730014" cy="3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5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1998" cy="32819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471B8E-EAA8-4932-B671-99F55B819676}"/>
              </a:ext>
            </a:extLst>
          </p:cNvPr>
          <p:cNvGrpSpPr/>
          <p:nvPr userDrawn="1"/>
        </p:nvGrpSpPr>
        <p:grpSpPr>
          <a:xfrm rot="16200000" flipV="1">
            <a:off x="4333693" y="-3379306"/>
            <a:ext cx="3524618" cy="12191998"/>
            <a:chOff x="2340459" y="-1"/>
            <a:chExt cx="3467522" cy="6858000"/>
          </a:xfrm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6985" y="4260784"/>
              <a:ext cx="1250996" cy="2597213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95298E"/>
                </a:gs>
                <a:gs pos="35000">
                  <a:srgbClr val="C737BD"/>
                </a:gs>
                <a:gs pos="100000">
                  <a:srgbClr val="95298E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0076" y="930206"/>
              <a:ext cx="1338903" cy="3570355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35000">
                  <a:srgbClr val="D35FCB"/>
                </a:gs>
                <a:gs pos="100000">
                  <a:srgbClr val="95298E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: Shape 20">
              <a:extLst>
                <a:ext uri="{FF2B5EF4-FFF2-40B4-BE49-F238E27FC236}">
                  <a16:creationId xmlns:a16="http://schemas.microsoft.com/office/drawing/2014/main" id="{5BD199F7-F65A-4FFD-A84B-C6154693C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0459" y="-1"/>
              <a:ext cx="2550801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7818" y="-1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5000">
                  <a:srgbClr val="95298E"/>
                </a:gs>
                <a:gs pos="100000">
                  <a:srgbClr val="95298E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39482" y="3600005"/>
            <a:ext cx="6567951" cy="1757996"/>
          </a:xfrm>
        </p:spPr>
        <p:txBody>
          <a:bodyPr>
            <a:noAutofit/>
          </a:bodyPr>
          <a:lstStyle>
            <a:lvl1pPr algn="ctr">
              <a:defRPr sz="7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63" y="134620"/>
            <a:ext cx="2840191" cy="21271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19" y="6371422"/>
            <a:ext cx="1730014" cy="3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30646" y="5312864"/>
            <a:ext cx="6567951" cy="72625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19" y="6371422"/>
            <a:ext cx="1730014" cy="35005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471B8E-EAA8-4932-B671-99F55B819676}"/>
              </a:ext>
            </a:extLst>
          </p:cNvPr>
          <p:cNvGrpSpPr/>
          <p:nvPr userDrawn="1"/>
        </p:nvGrpSpPr>
        <p:grpSpPr>
          <a:xfrm rot="10800000">
            <a:off x="9340080" y="0"/>
            <a:ext cx="2841910" cy="6953706"/>
            <a:chOff x="-1" y="0"/>
            <a:chExt cx="3467523" cy="6858000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6526" y="4260785"/>
              <a:ext cx="1250996" cy="2597213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solidFill>
              <a:srgbClr val="C7A0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616" y="930207"/>
              <a:ext cx="1338903" cy="3570355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chemeClr val="accent2">
                    <a:lumMod val="60000"/>
                    <a:lumOff val="40000"/>
                  </a:schemeClr>
                </a:gs>
                <a:gs pos="100000">
                  <a:srgbClr val="C7A03C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BD199F7-F65A-4FFD-A84B-C6154693C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" y="0"/>
              <a:ext cx="2550800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7358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rgbClr val="C7A03C"/>
                </a:gs>
                <a:gs pos="100000">
                  <a:srgbClr val="C7A03C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21" y="266702"/>
            <a:ext cx="2492659" cy="1866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79" y="1405429"/>
            <a:ext cx="6251897" cy="39074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81" y="266702"/>
            <a:ext cx="2427152" cy="13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83" y="760316"/>
            <a:ext cx="8514337" cy="5321459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 rot="16200000">
            <a:off x="-1640304" y="1640304"/>
            <a:ext cx="6858002" cy="3577391"/>
            <a:chOff x="-28345" y="0"/>
            <a:chExt cx="12220346" cy="447900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2" y="0"/>
              <a:ext cx="12191998" cy="32819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7471B8E-EAA8-4932-B671-99F55B819676}"/>
                </a:ext>
              </a:extLst>
            </p:cNvPr>
            <p:cNvGrpSpPr/>
            <p:nvPr userDrawn="1"/>
          </p:nvGrpSpPr>
          <p:grpSpPr>
            <a:xfrm rot="16200000" flipV="1">
              <a:off x="4319519" y="-3393480"/>
              <a:ext cx="3524618" cy="12220346"/>
              <a:chOff x="2340459" y="-1"/>
              <a:chExt cx="3467522" cy="6873946"/>
            </a:xfrm>
          </p:grpSpPr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AF7B2DD0-71EA-41B1-AD93-01A9D479BC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6985" y="4260784"/>
                <a:ext cx="1250996" cy="2597213"/>
              </a:xfrm>
              <a:custGeom>
                <a:avLst/>
                <a:gdLst>
                  <a:gd name="T0" fmla="*/ 187 w 2984"/>
                  <a:gd name="T1" fmla="*/ 0 h 3986"/>
                  <a:gd name="T2" fmla="*/ 422 w 2984"/>
                  <a:gd name="T3" fmla="*/ 1621 h 3986"/>
                  <a:gd name="T4" fmla="*/ 0 w 2984"/>
                  <a:gd name="T5" fmla="*/ 3986 h 3986"/>
                  <a:gd name="T6" fmla="*/ 2984 w 2984"/>
                  <a:gd name="T7" fmla="*/ 3986 h 3986"/>
                  <a:gd name="T8" fmla="*/ 1947 w 2984"/>
                  <a:gd name="T9" fmla="*/ 1956 h 3986"/>
                  <a:gd name="T10" fmla="*/ 187 w 2984"/>
                  <a:gd name="T11" fmla="*/ 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84" h="3986">
                    <a:moveTo>
                      <a:pt x="187" y="0"/>
                    </a:moveTo>
                    <a:cubicBezTo>
                      <a:pt x="324" y="531"/>
                      <a:pt x="412" y="1071"/>
                      <a:pt x="422" y="1621"/>
                    </a:cubicBezTo>
                    <a:cubicBezTo>
                      <a:pt x="435" y="2440"/>
                      <a:pt x="274" y="3227"/>
                      <a:pt x="0" y="3986"/>
                    </a:cubicBezTo>
                    <a:lnTo>
                      <a:pt x="2984" y="3986"/>
                    </a:lnTo>
                    <a:cubicBezTo>
                      <a:pt x="2777" y="3291"/>
                      <a:pt x="2432" y="2609"/>
                      <a:pt x="1947" y="1956"/>
                    </a:cubicBezTo>
                    <a:cubicBezTo>
                      <a:pt x="1448" y="1286"/>
                      <a:pt x="812" y="643"/>
                      <a:pt x="187" y="0"/>
                    </a:cubicBezTo>
                  </a:path>
                </a:pathLst>
              </a:custGeom>
              <a:gradFill>
                <a:gsLst>
                  <a:gs pos="0">
                    <a:srgbClr val="95298E"/>
                  </a:gs>
                  <a:gs pos="35000">
                    <a:srgbClr val="C737BD"/>
                  </a:gs>
                  <a:gs pos="100000">
                    <a:srgbClr val="95298E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D06554E4-96D5-492F-9571-6E9E024EBC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0076" y="930206"/>
                <a:ext cx="1338903" cy="3570355"/>
              </a:xfrm>
              <a:custGeom>
                <a:avLst/>
                <a:gdLst>
                  <a:gd name="T0" fmla="*/ 337 w 2569"/>
                  <a:gd name="T1" fmla="*/ 3011 h 6047"/>
                  <a:gd name="T2" fmla="*/ 2569 w 2569"/>
                  <a:gd name="T3" fmla="*/ 6047 h 6047"/>
                  <a:gd name="T4" fmla="*/ 1672 w 2569"/>
                  <a:gd name="T5" fmla="*/ 3533 h 6047"/>
                  <a:gd name="T6" fmla="*/ 668 w 2569"/>
                  <a:gd name="T7" fmla="*/ 0 h 6047"/>
                  <a:gd name="T8" fmla="*/ 337 w 2569"/>
                  <a:gd name="T9" fmla="*/ 3011 h 6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9" h="6047">
                    <a:moveTo>
                      <a:pt x="337" y="3011"/>
                    </a:moveTo>
                    <a:cubicBezTo>
                      <a:pt x="701" y="4092"/>
                      <a:pt x="1621" y="5071"/>
                      <a:pt x="2569" y="6047"/>
                    </a:cubicBezTo>
                    <a:cubicBezTo>
                      <a:pt x="2349" y="5190"/>
                      <a:pt x="2006" y="4355"/>
                      <a:pt x="1672" y="3533"/>
                    </a:cubicBezTo>
                    <a:cubicBezTo>
                      <a:pt x="1211" y="2394"/>
                      <a:pt x="756" y="1216"/>
                      <a:pt x="668" y="0"/>
                    </a:cubicBezTo>
                    <a:cubicBezTo>
                      <a:pt x="169" y="984"/>
                      <a:pt x="0" y="2011"/>
                      <a:pt x="337" y="3011"/>
                    </a:cubicBezTo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35000">
                    <a:srgbClr val="D35FCB"/>
                  </a:gs>
                  <a:gs pos="100000">
                    <a:srgbClr val="95298E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Freeform: Shape 20">
                <a:extLst>
                  <a:ext uri="{FF2B5EF4-FFF2-40B4-BE49-F238E27FC236}">
                    <a16:creationId xmlns:a16="http://schemas.microsoft.com/office/drawing/2014/main" id="{5BD199F7-F65A-4FFD-A84B-C6154693CC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0459" y="15945"/>
                <a:ext cx="2550802" cy="6858000"/>
              </a:xfrm>
              <a:custGeom>
                <a:avLst/>
                <a:gdLst>
                  <a:gd name="connsiteX0" fmla="*/ 1 w 2550801"/>
                  <a:gd name="connsiteY0" fmla="*/ 0 h 6858000"/>
                  <a:gd name="connsiteX1" fmla="*/ 659063 w 2550801"/>
                  <a:gd name="connsiteY1" fmla="*/ 0 h 6858000"/>
                  <a:gd name="connsiteX2" fmla="*/ 876522 w 2550801"/>
                  <a:gd name="connsiteY2" fmla="*/ 0 h 6858000"/>
                  <a:gd name="connsiteX3" fmla="*/ 1506949 w 2550801"/>
                  <a:gd name="connsiteY3" fmla="*/ 0 h 6858000"/>
                  <a:gd name="connsiteX4" fmla="*/ 1433084 w 2550801"/>
                  <a:gd name="connsiteY4" fmla="*/ 560223 h 6858000"/>
                  <a:gd name="connsiteX5" fmla="*/ 1439326 w 2550801"/>
                  <a:gd name="connsiteY5" fmla="*/ 928977 h 6858000"/>
                  <a:gd name="connsiteX6" fmla="*/ 1267148 w 2550801"/>
                  <a:gd name="connsiteY6" fmla="*/ 2708334 h 6858000"/>
                  <a:gd name="connsiteX7" fmla="*/ 2428180 w 2550801"/>
                  <a:gd name="connsiteY7" fmla="*/ 4502465 h 6858000"/>
                  <a:gd name="connsiteX8" fmla="*/ 2550421 w 2550801"/>
                  <a:gd name="connsiteY8" fmla="*/ 5460398 h 6858000"/>
                  <a:gd name="connsiteX9" fmla="*/ 2330907 w 2550801"/>
                  <a:gd name="connsiteY9" fmla="*/ 6858000 h 6858000"/>
                  <a:gd name="connsiteX10" fmla="*/ 876522 w 2550801"/>
                  <a:gd name="connsiteY10" fmla="*/ 6858000 h 6858000"/>
                  <a:gd name="connsiteX11" fmla="*/ 659063 w 2550801"/>
                  <a:gd name="connsiteY11" fmla="*/ 6858000 h 6858000"/>
                  <a:gd name="connsiteX12" fmla="*/ 1 w 2550801"/>
                  <a:gd name="connsiteY12" fmla="*/ 6858000 h 6858000"/>
                  <a:gd name="connsiteX13" fmla="*/ 1 w 2550801"/>
                  <a:gd name="connsiteY13" fmla="*/ 6108684 h 6858000"/>
                  <a:gd name="connsiteX14" fmla="*/ 0 w 2550801"/>
                  <a:gd name="connsiteY14" fmla="*/ 6108673 h 6858000"/>
                  <a:gd name="connsiteX15" fmla="*/ 0 w 2550801"/>
                  <a:gd name="connsiteY15" fmla="*/ 749328 h 6858000"/>
                  <a:gd name="connsiteX16" fmla="*/ 1 w 2550801"/>
                  <a:gd name="connsiteY16" fmla="*/ 7493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50801" h="6858000">
                    <a:moveTo>
                      <a:pt x="1" y="0"/>
                    </a:moveTo>
                    <a:lnTo>
                      <a:pt x="659063" y="0"/>
                    </a:lnTo>
                    <a:lnTo>
                      <a:pt x="876522" y="0"/>
                    </a:lnTo>
                    <a:lnTo>
                      <a:pt x="1506949" y="0"/>
                    </a:lnTo>
                    <a:cubicBezTo>
                      <a:pt x="1464294" y="183786"/>
                      <a:pt x="1439326" y="372891"/>
                      <a:pt x="1433084" y="560223"/>
                    </a:cubicBezTo>
                    <a:cubicBezTo>
                      <a:pt x="1428922" y="683732"/>
                      <a:pt x="1431523" y="806650"/>
                      <a:pt x="1439326" y="928977"/>
                    </a:cubicBezTo>
                    <a:cubicBezTo>
                      <a:pt x="1179758" y="1510474"/>
                      <a:pt x="1091849" y="2117382"/>
                      <a:pt x="1267148" y="2708334"/>
                    </a:cubicBezTo>
                    <a:cubicBezTo>
                      <a:pt x="1456492" y="3347153"/>
                      <a:pt x="1935053" y="3925695"/>
                      <a:pt x="2428180" y="4502465"/>
                    </a:cubicBezTo>
                    <a:cubicBezTo>
                      <a:pt x="2499444" y="4816260"/>
                      <a:pt x="2545219" y="5135375"/>
                      <a:pt x="2550421" y="5460398"/>
                    </a:cubicBezTo>
                    <a:cubicBezTo>
                      <a:pt x="2557183" y="5944388"/>
                      <a:pt x="2473435" y="6409468"/>
                      <a:pt x="2330907" y="6858000"/>
                    </a:cubicBezTo>
                    <a:lnTo>
                      <a:pt x="876522" y="6858000"/>
                    </a:lnTo>
                    <a:lnTo>
                      <a:pt x="659063" y="6858000"/>
                    </a:lnTo>
                    <a:lnTo>
                      <a:pt x="1" y="6858000"/>
                    </a:lnTo>
                    <a:lnTo>
                      <a:pt x="1" y="6108684"/>
                    </a:lnTo>
                    <a:lnTo>
                      <a:pt x="0" y="6108673"/>
                    </a:lnTo>
                    <a:lnTo>
                      <a:pt x="0" y="749328"/>
                    </a:lnTo>
                    <a:lnTo>
                      <a:pt x="1" y="7493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8744ACE-D922-4796-A9A5-0D918952A2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67818" y="-1"/>
                <a:ext cx="578985" cy="930207"/>
              </a:xfrm>
              <a:custGeom>
                <a:avLst/>
                <a:gdLst>
                  <a:gd name="T0" fmla="*/ 20 w 1110"/>
                  <a:gd name="T1" fmla="*/ 1572 h 1572"/>
                  <a:gd name="T2" fmla="*/ 1110 w 1110"/>
                  <a:gd name="T3" fmla="*/ 0 h 1572"/>
                  <a:gd name="T4" fmla="*/ 150 w 1110"/>
                  <a:gd name="T5" fmla="*/ 0 h 1572"/>
                  <a:gd name="T6" fmla="*/ 8 w 1110"/>
                  <a:gd name="T7" fmla="*/ 948 h 1572"/>
                  <a:gd name="T8" fmla="*/ 20 w 1110"/>
                  <a:gd name="T9" fmla="*/ 1572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0" h="1572">
                    <a:moveTo>
                      <a:pt x="20" y="1572"/>
                    </a:moveTo>
                    <a:cubicBezTo>
                      <a:pt x="294" y="1032"/>
                      <a:pt x="667" y="504"/>
                      <a:pt x="1110" y="0"/>
                    </a:cubicBezTo>
                    <a:lnTo>
                      <a:pt x="150" y="0"/>
                    </a:lnTo>
                    <a:cubicBezTo>
                      <a:pt x="68" y="311"/>
                      <a:pt x="20" y="631"/>
                      <a:pt x="8" y="948"/>
                    </a:cubicBezTo>
                    <a:cubicBezTo>
                      <a:pt x="0" y="1157"/>
                      <a:pt x="5" y="1365"/>
                      <a:pt x="20" y="1572"/>
                    </a:cubicBezTo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35000">
                    <a:srgbClr val="95298E"/>
                  </a:gs>
                  <a:gs pos="100000">
                    <a:srgbClr val="95298E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93" y="230215"/>
            <a:ext cx="2502118" cy="18739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19" y="6371422"/>
            <a:ext cx="1730014" cy="3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8">
            <a:extLst>
              <a:ext uri="{FF2B5EF4-FFF2-40B4-BE49-F238E27FC236}">
                <a16:creationId xmlns:a16="http://schemas.microsoft.com/office/drawing/2014/main" id="{461532D0-F2F7-4378-A804-5DD82888FFF9}"/>
              </a:ext>
            </a:extLst>
          </p:cNvPr>
          <p:cNvSpPr>
            <a:spLocks/>
          </p:cNvSpPr>
          <p:nvPr userDrawn="1"/>
        </p:nvSpPr>
        <p:spPr bwMode="auto">
          <a:xfrm>
            <a:off x="3018910" y="4500561"/>
            <a:ext cx="1552001" cy="2357439"/>
          </a:xfrm>
          <a:custGeom>
            <a:avLst/>
            <a:gdLst>
              <a:gd name="T0" fmla="*/ 187 w 2984"/>
              <a:gd name="T1" fmla="*/ 0 h 3986"/>
              <a:gd name="T2" fmla="*/ 422 w 2984"/>
              <a:gd name="T3" fmla="*/ 1621 h 3986"/>
              <a:gd name="T4" fmla="*/ 0 w 2984"/>
              <a:gd name="T5" fmla="*/ 3986 h 3986"/>
              <a:gd name="T6" fmla="*/ 2984 w 2984"/>
              <a:gd name="T7" fmla="*/ 3986 h 3986"/>
              <a:gd name="T8" fmla="*/ 1947 w 2984"/>
              <a:gd name="T9" fmla="*/ 1956 h 3986"/>
              <a:gd name="T10" fmla="*/ 187 w 2984"/>
              <a:gd name="T11" fmla="*/ 0 h 3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4" h="3986">
                <a:moveTo>
                  <a:pt x="187" y="0"/>
                </a:moveTo>
                <a:cubicBezTo>
                  <a:pt x="324" y="531"/>
                  <a:pt x="412" y="1071"/>
                  <a:pt x="422" y="1621"/>
                </a:cubicBezTo>
                <a:cubicBezTo>
                  <a:pt x="435" y="2440"/>
                  <a:pt x="274" y="3227"/>
                  <a:pt x="0" y="3986"/>
                </a:cubicBezTo>
                <a:lnTo>
                  <a:pt x="2984" y="3986"/>
                </a:lnTo>
                <a:cubicBezTo>
                  <a:pt x="2777" y="3291"/>
                  <a:pt x="2432" y="2609"/>
                  <a:pt x="1947" y="1956"/>
                </a:cubicBezTo>
                <a:cubicBezTo>
                  <a:pt x="1448" y="1286"/>
                  <a:pt x="812" y="643"/>
                  <a:pt x="187" y="0"/>
                </a:cubicBezTo>
              </a:path>
            </a:pathLst>
          </a:cu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6000">
                <a:schemeClr val="accent2">
                  <a:lumMod val="60000"/>
                  <a:lumOff val="40000"/>
                </a:schemeClr>
              </a:gs>
              <a:gs pos="100000">
                <a:srgbClr val="B38D46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047F238B-A1D4-42F8-8D7C-BA47C472734B}"/>
              </a:ext>
            </a:extLst>
          </p:cNvPr>
          <p:cNvSpPr>
            <a:spLocks/>
          </p:cNvSpPr>
          <p:nvPr userDrawn="1"/>
        </p:nvSpPr>
        <p:spPr bwMode="auto">
          <a:xfrm>
            <a:off x="1776506" y="930207"/>
            <a:ext cx="1338904" cy="3570356"/>
          </a:xfrm>
          <a:custGeom>
            <a:avLst/>
            <a:gdLst>
              <a:gd name="T0" fmla="*/ 337 w 2569"/>
              <a:gd name="T1" fmla="*/ 3011 h 6047"/>
              <a:gd name="T2" fmla="*/ 2569 w 2569"/>
              <a:gd name="T3" fmla="*/ 6047 h 6047"/>
              <a:gd name="T4" fmla="*/ 1672 w 2569"/>
              <a:gd name="T5" fmla="*/ 3533 h 6047"/>
              <a:gd name="T6" fmla="*/ 668 w 2569"/>
              <a:gd name="T7" fmla="*/ 0 h 6047"/>
              <a:gd name="T8" fmla="*/ 337 w 2569"/>
              <a:gd name="T9" fmla="*/ 3011 h 6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9" h="6047">
                <a:moveTo>
                  <a:pt x="337" y="3011"/>
                </a:moveTo>
                <a:cubicBezTo>
                  <a:pt x="701" y="4092"/>
                  <a:pt x="1621" y="5071"/>
                  <a:pt x="2569" y="6047"/>
                </a:cubicBezTo>
                <a:cubicBezTo>
                  <a:pt x="2349" y="5190"/>
                  <a:pt x="2006" y="4355"/>
                  <a:pt x="1672" y="3533"/>
                </a:cubicBezTo>
                <a:cubicBezTo>
                  <a:pt x="1211" y="2394"/>
                  <a:pt x="756" y="1216"/>
                  <a:pt x="668" y="0"/>
                </a:cubicBezTo>
                <a:cubicBezTo>
                  <a:pt x="169" y="984"/>
                  <a:pt x="0" y="2011"/>
                  <a:pt x="337" y="3011"/>
                </a:cubicBezTo>
              </a:path>
            </a:pathLst>
          </a:cu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35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822F68DC-CA2A-4A80-96F1-4DD8C8D5EDC4}"/>
              </a:ext>
            </a:extLst>
          </p:cNvPr>
          <p:cNvSpPr>
            <a:spLocks/>
          </p:cNvSpPr>
          <p:nvPr userDrawn="1"/>
        </p:nvSpPr>
        <p:spPr bwMode="auto">
          <a:xfrm>
            <a:off x="2693232" y="4500561"/>
            <a:ext cx="1556023" cy="2357439"/>
          </a:xfrm>
          <a:custGeom>
            <a:avLst/>
            <a:gdLst>
              <a:gd name="T0" fmla="*/ 188 w 2985"/>
              <a:gd name="T1" fmla="*/ 0 h 3986"/>
              <a:gd name="T2" fmla="*/ 422 w 2985"/>
              <a:gd name="T3" fmla="*/ 1621 h 3986"/>
              <a:gd name="T4" fmla="*/ 0 w 2985"/>
              <a:gd name="T5" fmla="*/ 3986 h 3986"/>
              <a:gd name="T6" fmla="*/ 2985 w 2985"/>
              <a:gd name="T7" fmla="*/ 3986 h 3986"/>
              <a:gd name="T8" fmla="*/ 1947 w 2985"/>
              <a:gd name="T9" fmla="*/ 1956 h 3986"/>
              <a:gd name="T10" fmla="*/ 188 w 2985"/>
              <a:gd name="T11" fmla="*/ 0 h 3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5" h="3986">
                <a:moveTo>
                  <a:pt x="188" y="0"/>
                </a:moveTo>
                <a:cubicBezTo>
                  <a:pt x="324" y="531"/>
                  <a:pt x="413" y="1071"/>
                  <a:pt x="422" y="1621"/>
                </a:cubicBezTo>
                <a:cubicBezTo>
                  <a:pt x="436" y="2440"/>
                  <a:pt x="275" y="3227"/>
                  <a:pt x="0" y="3986"/>
                </a:cubicBezTo>
                <a:lnTo>
                  <a:pt x="2985" y="3986"/>
                </a:lnTo>
                <a:cubicBezTo>
                  <a:pt x="2777" y="3291"/>
                  <a:pt x="2433" y="2609"/>
                  <a:pt x="1947" y="1956"/>
                </a:cubicBezTo>
                <a:cubicBezTo>
                  <a:pt x="1449" y="1286"/>
                  <a:pt x="812" y="643"/>
                  <a:pt x="188" y="0"/>
                </a:cubicBezTo>
              </a:path>
            </a:pathLst>
          </a:custGeom>
          <a:gradFill>
            <a:gsLst>
              <a:gs pos="0">
                <a:srgbClr val="B38D34"/>
              </a:gs>
              <a:gs pos="39000">
                <a:srgbClr val="CAAD69"/>
              </a:gs>
              <a:gs pos="100000">
                <a:srgbClr val="B38D46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5ED4D5C5-814C-413A-82BA-807685DC8612}"/>
              </a:ext>
            </a:extLst>
          </p:cNvPr>
          <p:cNvSpPr>
            <a:spLocks/>
          </p:cNvSpPr>
          <p:nvPr userDrawn="1"/>
        </p:nvSpPr>
        <p:spPr bwMode="auto">
          <a:xfrm>
            <a:off x="2114248" y="0"/>
            <a:ext cx="578985" cy="930207"/>
          </a:xfrm>
          <a:custGeom>
            <a:avLst/>
            <a:gdLst>
              <a:gd name="T0" fmla="*/ 20 w 1110"/>
              <a:gd name="T1" fmla="*/ 1572 h 1572"/>
              <a:gd name="T2" fmla="*/ 1110 w 1110"/>
              <a:gd name="T3" fmla="*/ 0 h 1572"/>
              <a:gd name="T4" fmla="*/ 150 w 1110"/>
              <a:gd name="T5" fmla="*/ 0 h 1572"/>
              <a:gd name="T6" fmla="*/ 8 w 1110"/>
              <a:gd name="T7" fmla="*/ 948 h 1572"/>
              <a:gd name="T8" fmla="*/ 20 w 1110"/>
              <a:gd name="T9" fmla="*/ 1572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572">
                <a:moveTo>
                  <a:pt x="20" y="1572"/>
                </a:moveTo>
                <a:cubicBezTo>
                  <a:pt x="294" y="1032"/>
                  <a:pt x="667" y="504"/>
                  <a:pt x="1110" y="0"/>
                </a:cubicBezTo>
                <a:lnTo>
                  <a:pt x="150" y="0"/>
                </a:lnTo>
                <a:cubicBezTo>
                  <a:pt x="68" y="311"/>
                  <a:pt x="20" y="631"/>
                  <a:pt x="8" y="948"/>
                </a:cubicBezTo>
                <a:cubicBezTo>
                  <a:pt x="0" y="1157"/>
                  <a:pt x="5" y="1365"/>
                  <a:pt x="20" y="1572"/>
                </a:cubicBezTo>
              </a:path>
            </a:pathLst>
          </a:custGeom>
          <a:gradFill>
            <a:gsLst>
              <a:gs pos="0">
                <a:srgbClr val="D7C088"/>
              </a:gs>
              <a:gs pos="36000">
                <a:schemeClr val="accent5">
                  <a:lumMod val="60000"/>
                  <a:lumOff val="40000"/>
                </a:schemeClr>
              </a:gs>
              <a:gs pos="57000">
                <a:srgbClr val="CAAD69"/>
              </a:gs>
              <a:gs pos="100000">
                <a:srgbClr val="C89B7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6A95459-736C-4831-BB9D-866DD3C1F072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3237689" cy="6858000"/>
          </a:xfrm>
          <a:custGeom>
            <a:avLst/>
            <a:gdLst>
              <a:gd name="connsiteX0" fmla="*/ 0 w 3237689"/>
              <a:gd name="connsiteY0" fmla="*/ 0 h 6858000"/>
              <a:gd name="connsiteX1" fmla="*/ 686889 w 3237689"/>
              <a:gd name="connsiteY1" fmla="*/ 0 h 6858000"/>
              <a:gd name="connsiteX2" fmla="*/ 1102682 w 3237689"/>
              <a:gd name="connsiteY2" fmla="*/ 0 h 6858000"/>
              <a:gd name="connsiteX3" fmla="*/ 1345951 w 3237689"/>
              <a:gd name="connsiteY3" fmla="*/ 0 h 6858000"/>
              <a:gd name="connsiteX4" fmla="*/ 1563410 w 3237689"/>
              <a:gd name="connsiteY4" fmla="*/ 0 h 6858000"/>
              <a:gd name="connsiteX5" fmla="*/ 2193837 w 3237689"/>
              <a:gd name="connsiteY5" fmla="*/ 0 h 6858000"/>
              <a:gd name="connsiteX6" fmla="*/ 2119972 w 3237689"/>
              <a:gd name="connsiteY6" fmla="*/ 560223 h 6858000"/>
              <a:gd name="connsiteX7" fmla="*/ 2126214 w 3237689"/>
              <a:gd name="connsiteY7" fmla="*/ 928977 h 6858000"/>
              <a:gd name="connsiteX8" fmla="*/ 1954036 w 3237689"/>
              <a:gd name="connsiteY8" fmla="*/ 2708334 h 6858000"/>
              <a:gd name="connsiteX9" fmla="*/ 3115068 w 3237689"/>
              <a:gd name="connsiteY9" fmla="*/ 4502465 h 6858000"/>
              <a:gd name="connsiteX10" fmla="*/ 3237309 w 3237689"/>
              <a:gd name="connsiteY10" fmla="*/ 5460398 h 6858000"/>
              <a:gd name="connsiteX11" fmla="*/ 3017795 w 3237689"/>
              <a:gd name="connsiteY11" fmla="*/ 6858000 h 6858000"/>
              <a:gd name="connsiteX12" fmla="*/ 1563410 w 3237689"/>
              <a:gd name="connsiteY12" fmla="*/ 6858000 h 6858000"/>
              <a:gd name="connsiteX13" fmla="*/ 1345951 w 3237689"/>
              <a:gd name="connsiteY13" fmla="*/ 6858000 h 6858000"/>
              <a:gd name="connsiteX14" fmla="*/ 1102682 w 3237689"/>
              <a:gd name="connsiteY14" fmla="*/ 6858000 h 6858000"/>
              <a:gd name="connsiteX15" fmla="*/ 686889 w 3237689"/>
              <a:gd name="connsiteY15" fmla="*/ 6858000 h 6858000"/>
              <a:gd name="connsiteX16" fmla="*/ 0 w 3237689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37689" h="6858000">
                <a:moveTo>
                  <a:pt x="0" y="0"/>
                </a:moveTo>
                <a:lnTo>
                  <a:pt x="686889" y="0"/>
                </a:lnTo>
                <a:lnTo>
                  <a:pt x="1102682" y="0"/>
                </a:lnTo>
                <a:lnTo>
                  <a:pt x="1345951" y="0"/>
                </a:lnTo>
                <a:lnTo>
                  <a:pt x="1563410" y="0"/>
                </a:lnTo>
                <a:lnTo>
                  <a:pt x="2193837" y="0"/>
                </a:lnTo>
                <a:cubicBezTo>
                  <a:pt x="2151182" y="183786"/>
                  <a:pt x="2126214" y="372891"/>
                  <a:pt x="2119972" y="560223"/>
                </a:cubicBezTo>
                <a:cubicBezTo>
                  <a:pt x="2115810" y="683732"/>
                  <a:pt x="2118411" y="806650"/>
                  <a:pt x="2126214" y="928977"/>
                </a:cubicBezTo>
                <a:cubicBezTo>
                  <a:pt x="1866646" y="1510474"/>
                  <a:pt x="1778737" y="2117382"/>
                  <a:pt x="1954036" y="2708334"/>
                </a:cubicBezTo>
                <a:cubicBezTo>
                  <a:pt x="2143380" y="3347153"/>
                  <a:pt x="2621941" y="3925695"/>
                  <a:pt x="3115068" y="4502465"/>
                </a:cubicBezTo>
                <a:cubicBezTo>
                  <a:pt x="3186332" y="4816260"/>
                  <a:pt x="3232107" y="5135375"/>
                  <a:pt x="3237309" y="5460398"/>
                </a:cubicBezTo>
                <a:cubicBezTo>
                  <a:pt x="3244071" y="5944388"/>
                  <a:pt x="3160323" y="6409468"/>
                  <a:pt x="3017795" y="6858000"/>
                </a:cubicBezTo>
                <a:lnTo>
                  <a:pt x="1563410" y="6858000"/>
                </a:lnTo>
                <a:lnTo>
                  <a:pt x="1345951" y="6858000"/>
                </a:lnTo>
                <a:lnTo>
                  <a:pt x="1102682" y="6858000"/>
                </a:lnTo>
                <a:lnTo>
                  <a:pt x="6868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ctrTitle"/>
          </p:nvPr>
        </p:nvSpPr>
        <p:spPr>
          <a:xfrm>
            <a:off x="2701119" y="1059587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00010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2701119" y="353926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rgbClr val="B38D3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4902" y="6171690"/>
            <a:ext cx="3860218" cy="357116"/>
          </a:xfrm>
        </p:spPr>
        <p:txBody>
          <a:bodyPr/>
          <a:lstStyle>
            <a:lvl1pPr algn="r">
              <a:defRPr sz="2800" b="1">
                <a:solidFill>
                  <a:schemeClr val="accent3">
                    <a:lumMod val="75000"/>
                    <a:lumOff val="25000"/>
                  </a:schemeClr>
                </a:solidFill>
              </a:defRPr>
            </a:lvl1pPr>
          </a:lstStyle>
          <a:p>
            <a:fld id="{387AA973-140D-401A-A5F3-A5F408799433}" type="datetime1">
              <a:rPr 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3/25/2024</a:t>
            </a:fld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36" y="4592638"/>
            <a:ext cx="3698949" cy="19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90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471B8E-EAA8-4932-B671-99F55B819676}"/>
              </a:ext>
            </a:extLst>
          </p:cNvPr>
          <p:cNvGrpSpPr/>
          <p:nvPr userDrawn="1"/>
        </p:nvGrpSpPr>
        <p:grpSpPr>
          <a:xfrm rot="16200000">
            <a:off x="4333689" y="-1000309"/>
            <a:ext cx="3524619" cy="12191998"/>
            <a:chOff x="-1" y="0"/>
            <a:chExt cx="3467523" cy="6858000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6526" y="4260785"/>
              <a:ext cx="1250996" cy="2597213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solidFill>
              <a:srgbClr val="C7A0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616" y="930207"/>
              <a:ext cx="1338903" cy="3570355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chemeClr val="accent2">
                    <a:lumMod val="60000"/>
                    <a:lumOff val="40000"/>
                  </a:schemeClr>
                </a:gs>
                <a:gs pos="100000">
                  <a:srgbClr val="C7A03C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BD199F7-F65A-4FFD-A84B-C6154693C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" y="0"/>
              <a:ext cx="2550801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7358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rgbClr val="C7A03C"/>
                </a:gs>
                <a:gs pos="100000">
                  <a:srgbClr val="C7A03C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982819" y="2194835"/>
            <a:ext cx="6554352" cy="2623784"/>
          </a:xfrm>
        </p:spPr>
        <p:txBody>
          <a:bodyPr>
            <a:normAutofit/>
          </a:bodyPr>
          <a:lstStyle>
            <a:lvl1pPr>
              <a:defRPr sz="6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/>
              <a:t>Any Question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01045" y="-743844"/>
            <a:ext cx="191790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700" dirty="0">
                <a:solidFill>
                  <a:srgbClr val="C7A03C"/>
                </a:solidFill>
                <a:latin typeface="Times New Roman" panose="02020603050405020304" pitchFamily="18" charset="0"/>
                <a:ea typeface="Addis Ababa" pitchFamily="2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19" y="6371422"/>
            <a:ext cx="1730014" cy="3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89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1998" cy="32819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471B8E-EAA8-4932-B671-99F55B819676}"/>
              </a:ext>
            </a:extLst>
          </p:cNvPr>
          <p:cNvGrpSpPr/>
          <p:nvPr userDrawn="1"/>
        </p:nvGrpSpPr>
        <p:grpSpPr>
          <a:xfrm rot="16200000" flipV="1">
            <a:off x="4333693" y="-3379306"/>
            <a:ext cx="3524618" cy="12191998"/>
            <a:chOff x="2340459" y="-1"/>
            <a:chExt cx="3467522" cy="6858000"/>
          </a:xfrm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6985" y="4260784"/>
              <a:ext cx="1250996" cy="2597213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rgbClr val="95298E"/>
                </a:gs>
                <a:gs pos="35000">
                  <a:srgbClr val="C737BD"/>
                </a:gs>
                <a:gs pos="100000">
                  <a:srgbClr val="95298E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30076" y="930206"/>
              <a:ext cx="1338903" cy="3570355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35000">
                  <a:srgbClr val="D35FCB"/>
                </a:gs>
                <a:gs pos="100000">
                  <a:srgbClr val="95298E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: Shape 20">
              <a:extLst>
                <a:ext uri="{FF2B5EF4-FFF2-40B4-BE49-F238E27FC236}">
                  <a16:creationId xmlns:a16="http://schemas.microsoft.com/office/drawing/2014/main" id="{5BD199F7-F65A-4FFD-A84B-C6154693C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0459" y="-1"/>
              <a:ext cx="2550801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7818" y="-1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5000">
                  <a:srgbClr val="95298E"/>
                </a:gs>
                <a:gs pos="100000">
                  <a:srgbClr val="95298E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39482" y="3600005"/>
            <a:ext cx="6567951" cy="1757996"/>
          </a:xfrm>
        </p:spPr>
        <p:txBody>
          <a:bodyPr>
            <a:noAutofit/>
          </a:bodyPr>
          <a:lstStyle>
            <a:lvl1pPr algn="ctr">
              <a:defRPr sz="7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63" y="134620"/>
            <a:ext cx="2840191" cy="21271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19" y="6371422"/>
            <a:ext cx="1730014" cy="3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3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30646" y="5312864"/>
            <a:ext cx="6567951" cy="72625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Discussion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19" y="6371422"/>
            <a:ext cx="1730014" cy="35005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471B8E-EAA8-4932-B671-99F55B819676}"/>
              </a:ext>
            </a:extLst>
          </p:cNvPr>
          <p:cNvGrpSpPr/>
          <p:nvPr userDrawn="1"/>
        </p:nvGrpSpPr>
        <p:grpSpPr>
          <a:xfrm rot="10800000">
            <a:off x="9340080" y="0"/>
            <a:ext cx="2841910" cy="6953706"/>
            <a:chOff x="-1" y="0"/>
            <a:chExt cx="3467523" cy="6858000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6526" y="4260785"/>
              <a:ext cx="1250996" cy="2597213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solidFill>
              <a:srgbClr val="C7A0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616" y="930207"/>
              <a:ext cx="1338903" cy="3570355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chemeClr val="accent2">
                    <a:lumMod val="60000"/>
                    <a:lumOff val="40000"/>
                  </a:schemeClr>
                </a:gs>
                <a:gs pos="100000">
                  <a:srgbClr val="C7A03C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BD199F7-F65A-4FFD-A84B-C6154693C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" y="0"/>
              <a:ext cx="2550800" cy="6858000"/>
            </a:xfrm>
            <a:custGeom>
              <a:avLst/>
              <a:gdLst>
                <a:gd name="connsiteX0" fmla="*/ 1 w 2550801"/>
                <a:gd name="connsiteY0" fmla="*/ 0 h 6858000"/>
                <a:gd name="connsiteX1" fmla="*/ 659063 w 2550801"/>
                <a:gd name="connsiteY1" fmla="*/ 0 h 6858000"/>
                <a:gd name="connsiteX2" fmla="*/ 876522 w 2550801"/>
                <a:gd name="connsiteY2" fmla="*/ 0 h 6858000"/>
                <a:gd name="connsiteX3" fmla="*/ 1506949 w 2550801"/>
                <a:gd name="connsiteY3" fmla="*/ 0 h 6858000"/>
                <a:gd name="connsiteX4" fmla="*/ 1433084 w 2550801"/>
                <a:gd name="connsiteY4" fmla="*/ 560223 h 6858000"/>
                <a:gd name="connsiteX5" fmla="*/ 1439326 w 2550801"/>
                <a:gd name="connsiteY5" fmla="*/ 928977 h 6858000"/>
                <a:gd name="connsiteX6" fmla="*/ 1267148 w 2550801"/>
                <a:gd name="connsiteY6" fmla="*/ 2708334 h 6858000"/>
                <a:gd name="connsiteX7" fmla="*/ 2428180 w 2550801"/>
                <a:gd name="connsiteY7" fmla="*/ 4502465 h 6858000"/>
                <a:gd name="connsiteX8" fmla="*/ 2550421 w 2550801"/>
                <a:gd name="connsiteY8" fmla="*/ 5460398 h 6858000"/>
                <a:gd name="connsiteX9" fmla="*/ 2330907 w 2550801"/>
                <a:gd name="connsiteY9" fmla="*/ 6858000 h 6858000"/>
                <a:gd name="connsiteX10" fmla="*/ 876522 w 2550801"/>
                <a:gd name="connsiteY10" fmla="*/ 6858000 h 6858000"/>
                <a:gd name="connsiteX11" fmla="*/ 659063 w 2550801"/>
                <a:gd name="connsiteY11" fmla="*/ 6858000 h 6858000"/>
                <a:gd name="connsiteX12" fmla="*/ 1 w 2550801"/>
                <a:gd name="connsiteY12" fmla="*/ 6858000 h 6858000"/>
                <a:gd name="connsiteX13" fmla="*/ 1 w 2550801"/>
                <a:gd name="connsiteY13" fmla="*/ 6108684 h 6858000"/>
                <a:gd name="connsiteX14" fmla="*/ 0 w 2550801"/>
                <a:gd name="connsiteY14" fmla="*/ 6108673 h 6858000"/>
                <a:gd name="connsiteX15" fmla="*/ 0 w 2550801"/>
                <a:gd name="connsiteY15" fmla="*/ 749328 h 6858000"/>
                <a:gd name="connsiteX16" fmla="*/ 1 w 2550801"/>
                <a:gd name="connsiteY16" fmla="*/ 74931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0801" h="6858000">
                  <a:moveTo>
                    <a:pt x="1" y="0"/>
                  </a:moveTo>
                  <a:lnTo>
                    <a:pt x="659063" y="0"/>
                  </a:lnTo>
                  <a:lnTo>
                    <a:pt x="876522" y="0"/>
                  </a:lnTo>
                  <a:lnTo>
                    <a:pt x="1506949" y="0"/>
                  </a:lnTo>
                  <a:cubicBezTo>
                    <a:pt x="1464294" y="183786"/>
                    <a:pt x="1439326" y="372891"/>
                    <a:pt x="1433084" y="560223"/>
                  </a:cubicBezTo>
                  <a:cubicBezTo>
                    <a:pt x="1428922" y="683732"/>
                    <a:pt x="1431523" y="806650"/>
                    <a:pt x="1439326" y="928977"/>
                  </a:cubicBezTo>
                  <a:cubicBezTo>
                    <a:pt x="1179758" y="1510474"/>
                    <a:pt x="1091849" y="2117382"/>
                    <a:pt x="1267148" y="2708334"/>
                  </a:cubicBezTo>
                  <a:cubicBezTo>
                    <a:pt x="1456492" y="3347153"/>
                    <a:pt x="1935053" y="3925695"/>
                    <a:pt x="2428180" y="4502465"/>
                  </a:cubicBezTo>
                  <a:cubicBezTo>
                    <a:pt x="2499444" y="4816260"/>
                    <a:pt x="2545219" y="5135375"/>
                    <a:pt x="2550421" y="5460398"/>
                  </a:cubicBezTo>
                  <a:cubicBezTo>
                    <a:pt x="2557183" y="5944388"/>
                    <a:pt x="2473435" y="6409468"/>
                    <a:pt x="2330907" y="6858000"/>
                  </a:cubicBezTo>
                  <a:lnTo>
                    <a:pt x="876522" y="6858000"/>
                  </a:lnTo>
                  <a:lnTo>
                    <a:pt x="659063" y="6858000"/>
                  </a:lnTo>
                  <a:lnTo>
                    <a:pt x="1" y="6858000"/>
                  </a:lnTo>
                  <a:lnTo>
                    <a:pt x="1" y="6108684"/>
                  </a:lnTo>
                  <a:lnTo>
                    <a:pt x="0" y="6108673"/>
                  </a:lnTo>
                  <a:lnTo>
                    <a:pt x="0" y="749328"/>
                  </a:lnTo>
                  <a:lnTo>
                    <a:pt x="1" y="74931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7358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rgbClr val="C7A03C"/>
                </a:gs>
                <a:gs pos="100000">
                  <a:srgbClr val="C7A03C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21" y="266702"/>
            <a:ext cx="2492659" cy="1866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79" y="1405429"/>
            <a:ext cx="6251897" cy="39074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81" y="266702"/>
            <a:ext cx="2427152" cy="13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2605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260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3/25/2024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267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83" y="760316"/>
            <a:ext cx="8514337" cy="5321459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 rot="16200000">
            <a:off x="-1640304" y="1640304"/>
            <a:ext cx="6858002" cy="3577391"/>
            <a:chOff x="-28345" y="0"/>
            <a:chExt cx="12220346" cy="447900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2" y="0"/>
              <a:ext cx="12191998" cy="32819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7471B8E-EAA8-4932-B671-99F55B819676}"/>
                </a:ext>
              </a:extLst>
            </p:cNvPr>
            <p:cNvGrpSpPr/>
            <p:nvPr userDrawn="1"/>
          </p:nvGrpSpPr>
          <p:grpSpPr>
            <a:xfrm rot="16200000" flipV="1">
              <a:off x="4319519" y="-3393480"/>
              <a:ext cx="3524618" cy="12220346"/>
              <a:chOff x="2340459" y="-1"/>
              <a:chExt cx="3467522" cy="6873946"/>
            </a:xfrm>
          </p:grpSpPr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AF7B2DD0-71EA-41B1-AD93-01A9D479BC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6985" y="4260784"/>
                <a:ext cx="1250996" cy="2597213"/>
              </a:xfrm>
              <a:custGeom>
                <a:avLst/>
                <a:gdLst>
                  <a:gd name="T0" fmla="*/ 187 w 2984"/>
                  <a:gd name="T1" fmla="*/ 0 h 3986"/>
                  <a:gd name="T2" fmla="*/ 422 w 2984"/>
                  <a:gd name="T3" fmla="*/ 1621 h 3986"/>
                  <a:gd name="T4" fmla="*/ 0 w 2984"/>
                  <a:gd name="T5" fmla="*/ 3986 h 3986"/>
                  <a:gd name="T6" fmla="*/ 2984 w 2984"/>
                  <a:gd name="T7" fmla="*/ 3986 h 3986"/>
                  <a:gd name="T8" fmla="*/ 1947 w 2984"/>
                  <a:gd name="T9" fmla="*/ 1956 h 3986"/>
                  <a:gd name="T10" fmla="*/ 187 w 2984"/>
                  <a:gd name="T11" fmla="*/ 0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84" h="3986">
                    <a:moveTo>
                      <a:pt x="187" y="0"/>
                    </a:moveTo>
                    <a:cubicBezTo>
                      <a:pt x="324" y="531"/>
                      <a:pt x="412" y="1071"/>
                      <a:pt x="422" y="1621"/>
                    </a:cubicBezTo>
                    <a:cubicBezTo>
                      <a:pt x="435" y="2440"/>
                      <a:pt x="274" y="3227"/>
                      <a:pt x="0" y="3986"/>
                    </a:cubicBezTo>
                    <a:lnTo>
                      <a:pt x="2984" y="3986"/>
                    </a:lnTo>
                    <a:cubicBezTo>
                      <a:pt x="2777" y="3291"/>
                      <a:pt x="2432" y="2609"/>
                      <a:pt x="1947" y="1956"/>
                    </a:cubicBezTo>
                    <a:cubicBezTo>
                      <a:pt x="1448" y="1286"/>
                      <a:pt x="812" y="643"/>
                      <a:pt x="187" y="0"/>
                    </a:cubicBezTo>
                  </a:path>
                </a:pathLst>
              </a:custGeom>
              <a:gradFill>
                <a:gsLst>
                  <a:gs pos="0">
                    <a:srgbClr val="95298E"/>
                  </a:gs>
                  <a:gs pos="35000">
                    <a:srgbClr val="C737BD"/>
                  </a:gs>
                  <a:gs pos="100000">
                    <a:srgbClr val="95298E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D06554E4-96D5-492F-9571-6E9E024EBC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0076" y="930206"/>
                <a:ext cx="1338903" cy="3570355"/>
              </a:xfrm>
              <a:custGeom>
                <a:avLst/>
                <a:gdLst>
                  <a:gd name="T0" fmla="*/ 337 w 2569"/>
                  <a:gd name="T1" fmla="*/ 3011 h 6047"/>
                  <a:gd name="T2" fmla="*/ 2569 w 2569"/>
                  <a:gd name="T3" fmla="*/ 6047 h 6047"/>
                  <a:gd name="T4" fmla="*/ 1672 w 2569"/>
                  <a:gd name="T5" fmla="*/ 3533 h 6047"/>
                  <a:gd name="T6" fmla="*/ 668 w 2569"/>
                  <a:gd name="T7" fmla="*/ 0 h 6047"/>
                  <a:gd name="T8" fmla="*/ 337 w 2569"/>
                  <a:gd name="T9" fmla="*/ 3011 h 6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9" h="6047">
                    <a:moveTo>
                      <a:pt x="337" y="3011"/>
                    </a:moveTo>
                    <a:cubicBezTo>
                      <a:pt x="701" y="4092"/>
                      <a:pt x="1621" y="5071"/>
                      <a:pt x="2569" y="6047"/>
                    </a:cubicBezTo>
                    <a:cubicBezTo>
                      <a:pt x="2349" y="5190"/>
                      <a:pt x="2006" y="4355"/>
                      <a:pt x="1672" y="3533"/>
                    </a:cubicBezTo>
                    <a:cubicBezTo>
                      <a:pt x="1211" y="2394"/>
                      <a:pt x="756" y="1216"/>
                      <a:pt x="668" y="0"/>
                    </a:cubicBezTo>
                    <a:cubicBezTo>
                      <a:pt x="169" y="984"/>
                      <a:pt x="0" y="2011"/>
                      <a:pt x="337" y="3011"/>
                    </a:cubicBezTo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35000">
                    <a:srgbClr val="D35FCB"/>
                  </a:gs>
                  <a:gs pos="100000">
                    <a:srgbClr val="95298E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Freeform: Shape 20">
                <a:extLst>
                  <a:ext uri="{FF2B5EF4-FFF2-40B4-BE49-F238E27FC236}">
                    <a16:creationId xmlns:a16="http://schemas.microsoft.com/office/drawing/2014/main" id="{5BD199F7-F65A-4FFD-A84B-C6154693CC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0459" y="15945"/>
                <a:ext cx="2550802" cy="6858000"/>
              </a:xfrm>
              <a:custGeom>
                <a:avLst/>
                <a:gdLst>
                  <a:gd name="connsiteX0" fmla="*/ 1 w 2550801"/>
                  <a:gd name="connsiteY0" fmla="*/ 0 h 6858000"/>
                  <a:gd name="connsiteX1" fmla="*/ 659063 w 2550801"/>
                  <a:gd name="connsiteY1" fmla="*/ 0 h 6858000"/>
                  <a:gd name="connsiteX2" fmla="*/ 876522 w 2550801"/>
                  <a:gd name="connsiteY2" fmla="*/ 0 h 6858000"/>
                  <a:gd name="connsiteX3" fmla="*/ 1506949 w 2550801"/>
                  <a:gd name="connsiteY3" fmla="*/ 0 h 6858000"/>
                  <a:gd name="connsiteX4" fmla="*/ 1433084 w 2550801"/>
                  <a:gd name="connsiteY4" fmla="*/ 560223 h 6858000"/>
                  <a:gd name="connsiteX5" fmla="*/ 1439326 w 2550801"/>
                  <a:gd name="connsiteY5" fmla="*/ 928977 h 6858000"/>
                  <a:gd name="connsiteX6" fmla="*/ 1267148 w 2550801"/>
                  <a:gd name="connsiteY6" fmla="*/ 2708334 h 6858000"/>
                  <a:gd name="connsiteX7" fmla="*/ 2428180 w 2550801"/>
                  <a:gd name="connsiteY7" fmla="*/ 4502465 h 6858000"/>
                  <a:gd name="connsiteX8" fmla="*/ 2550421 w 2550801"/>
                  <a:gd name="connsiteY8" fmla="*/ 5460398 h 6858000"/>
                  <a:gd name="connsiteX9" fmla="*/ 2330907 w 2550801"/>
                  <a:gd name="connsiteY9" fmla="*/ 6858000 h 6858000"/>
                  <a:gd name="connsiteX10" fmla="*/ 876522 w 2550801"/>
                  <a:gd name="connsiteY10" fmla="*/ 6858000 h 6858000"/>
                  <a:gd name="connsiteX11" fmla="*/ 659063 w 2550801"/>
                  <a:gd name="connsiteY11" fmla="*/ 6858000 h 6858000"/>
                  <a:gd name="connsiteX12" fmla="*/ 1 w 2550801"/>
                  <a:gd name="connsiteY12" fmla="*/ 6858000 h 6858000"/>
                  <a:gd name="connsiteX13" fmla="*/ 1 w 2550801"/>
                  <a:gd name="connsiteY13" fmla="*/ 6108684 h 6858000"/>
                  <a:gd name="connsiteX14" fmla="*/ 0 w 2550801"/>
                  <a:gd name="connsiteY14" fmla="*/ 6108673 h 6858000"/>
                  <a:gd name="connsiteX15" fmla="*/ 0 w 2550801"/>
                  <a:gd name="connsiteY15" fmla="*/ 749328 h 6858000"/>
                  <a:gd name="connsiteX16" fmla="*/ 1 w 2550801"/>
                  <a:gd name="connsiteY16" fmla="*/ 7493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50801" h="6858000">
                    <a:moveTo>
                      <a:pt x="1" y="0"/>
                    </a:moveTo>
                    <a:lnTo>
                      <a:pt x="659063" y="0"/>
                    </a:lnTo>
                    <a:lnTo>
                      <a:pt x="876522" y="0"/>
                    </a:lnTo>
                    <a:lnTo>
                      <a:pt x="1506949" y="0"/>
                    </a:lnTo>
                    <a:cubicBezTo>
                      <a:pt x="1464294" y="183786"/>
                      <a:pt x="1439326" y="372891"/>
                      <a:pt x="1433084" y="560223"/>
                    </a:cubicBezTo>
                    <a:cubicBezTo>
                      <a:pt x="1428922" y="683732"/>
                      <a:pt x="1431523" y="806650"/>
                      <a:pt x="1439326" y="928977"/>
                    </a:cubicBezTo>
                    <a:cubicBezTo>
                      <a:pt x="1179758" y="1510474"/>
                      <a:pt x="1091849" y="2117382"/>
                      <a:pt x="1267148" y="2708334"/>
                    </a:cubicBezTo>
                    <a:cubicBezTo>
                      <a:pt x="1456492" y="3347153"/>
                      <a:pt x="1935053" y="3925695"/>
                      <a:pt x="2428180" y="4502465"/>
                    </a:cubicBezTo>
                    <a:cubicBezTo>
                      <a:pt x="2499444" y="4816260"/>
                      <a:pt x="2545219" y="5135375"/>
                      <a:pt x="2550421" y="5460398"/>
                    </a:cubicBezTo>
                    <a:cubicBezTo>
                      <a:pt x="2557183" y="5944388"/>
                      <a:pt x="2473435" y="6409468"/>
                      <a:pt x="2330907" y="6858000"/>
                    </a:cubicBezTo>
                    <a:lnTo>
                      <a:pt x="876522" y="6858000"/>
                    </a:lnTo>
                    <a:lnTo>
                      <a:pt x="659063" y="6858000"/>
                    </a:lnTo>
                    <a:lnTo>
                      <a:pt x="1" y="6858000"/>
                    </a:lnTo>
                    <a:lnTo>
                      <a:pt x="1" y="6108684"/>
                    </a:lnTo>
                    <a:lnTo>
                      <a:pt x="0" y="6108673"/>
                    </a:lnTo>
                    <a:lnTo>
                      <a:pt x="0" y="749328"/>
                    </a:lnTo>
                    <a:lnTo>
                      <a:pt x="1" y="7493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8744ACE-D922-4796-A9A5-0D918952A2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67818" y="-1"/>
                <a:ext cx="578985" cy="930207"/>
              </a:xfrm>
              <a:custGeom>
                <a:avLst/>
                <a:gdLst>
                  <a:gd name="T0" fmla="*/ 20 w 1110"/>
                  <a:gd name="T1" fmla="*/ 1572 h 1572"/>
                  <a:gd name="T2" fmla="*/ 1110 w 1110"/>
                  <a:gd name="T3" fmla="*/ 0 h 1572"/>
                  <a:gd name="T4" fmla="*/ 150 w 1110"/>
                  <a:gd name="T5" fmla="*/ 0 h 1572"/>
                  <a:gd name="T6" fmla="*/ 8 w 1110"/>
                  <a:gd name="T7" fmla="*/ 948 h 1572"/>
                  <a:gd name="T8" fmla="*/ 20 w 1110"/>
                  <a:gd name="T9" fmla="*/ 1572 h 1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0" h="1572">
                    <a:moveTo>
                      <a:pt x="20" y="1572"/>
                    </a:moveTo>
                    <a:cubicBezTo>
                      <a:pt x="294" y="1032"/>
                      <a:pt x="667" y="504"/>
                      <a:pt x="1110" y="0"/>
                    </a:cubicBezTo>
                    <a:lnTo>
                      <a:pt x="150" y="0"/>
                    </a:lnTo>
                    <a:cubicBezTo>
                      <a:pt x="68" y="311"/>
                      <a:pt x="20" y="631"/>
                      <a:pt x="8" y="948"/>
                    </a:cubicBezTo>
                    <a:cubicBezTo>
                      <a:pt x="0" y="1157"/>
                      <a:pt x="5" y="1365"/>
                      <a:pt x="20" y="1572"/>
                    </a:cubicBezTo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35000">
                    <a:srgbClr val="95298E"/>
                  </a:gs>
                  <a:gs pos="100000">
                    <a:srgbClr val="95298E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93" y="230215"/>
            <a:ext cx="2502118" cy="18739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19" y="6371422"/>
            <a:ext cx="1730014" cy="3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23A42-0F7E-4F21-904B-B191739EFCBD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3/25/2024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E18575-B01A-41F4-BD76-017ABF2EB5E4}" type="slidenum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054D5-BBEB-42EA-BC2E-FF4C81C5F95D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3/25/2024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4590FC-BA02-4636-8B4C-D0D44CFF4EE6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3/25/2024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109975-269D-4716-84AA-20B86B728853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3/25/2024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BECCC1-FAB4-4B84-8F2C-92BD4D407EA3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3/25/2024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9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4D2978-2390-45F5-A9EB-734C9C46C3A4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3/25/2024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8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DC05DB-6533-4D6B-82F2-630AACF146F9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3/25/2024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7471B8E-EAA8-4932-B671-99F55B819676}"/>
              </a:ext>
            </a:extLst>
          </p:cNvPr>
          <p:cNvGrpSpPr/>
          <p:nvPr/>
        </p:nvGrpSpPr>
        <p:grpSpPr>
          <a:xfrm>
            <a:off x="10757487" y="0"/>
            <a:ext cx="1359596" cy="6857998"/>
            <a:chOff x="1089616" y="0"/>
            <a:chExt cx="2377906" cy="6857998"/>
          </a:xfrm>
        </p:grpSpPr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AF7B2DD0-71EA-41B1-AD93-01A9D479B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6526" y="4260785"/>
              <a:ext cx="1250996" cy="2597213"/>
            </a:xfrm>
            <a:custGeom>
              <a:avLst/>
              <a:gdLst>
                <a:gd name="T0" fmla="*/ 187 w 2984"/>
                <a:gd name="T1" fmla="*/ 0 h 3986"/>
                <a:gd name="T2" fmla="*/ 422 w 2984"/>
                <a:gd name="T3" fmla="*/ 1621 h 3986"/>
                <a:gd name="T4" fmla="*/ 0 w 2984"/>
                <a:gd name="T5" fmla="*/ 3986 h 3986"/>
                <a:gd name="T6" fmla="*/ 2984 w 2984"/>
                <a:gd name="T7" fmla="*/ 3986 h 3986"/>
                <a:gd name="T8" fmla="*/ 1947 w 2984"/>
                <a:gd name="T9" fmla="*/ 1956 h 3986"/>
                <a:gd name="T10" fmla="*/ 187 w 2984"/>
                <a:gd name="T11" fmla="*/ 0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4" h="3986">
                  <a:moveTo>
                    <a:pt x="187" y="0"/>
                  </a:moveTo>
                  <a:cubicBezTo>
                    <a:pt x="324" y="531"/>
                    <a:pt x="412" y="1071"/>
                    <a:pt x="422" y="1621"/>
                  </a:cubicBezTo>
                  <a:cubicBezTo>
                    <a:pt x="435" y="2440"/>
                    <a:pt x="274" y="3227"/>
                    <a:pt x="0" y="3986"/>
                  </a:cubicBezTo>
                  <a:lnTo>
                    <a:pt x="2984" y="3986"/>
                  </a:lnTo>
                  <a:cubicBezTo>
                    <a:pt x="2777" y="3291"/>
                    <a:pt x="2432" y="2609"/>
                    <a:pt x="1947" y="1956"/>
                  </a:cubicBezTo>
                  <a:cubicBezTo>
                    <a:pt x="1448" y="1286"/>
                    <a:pt x="812" y="643"/>
                    <a:pt x="187" y="0"/>
                  </a:cubicBezTo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chemeClr val="accent2">
                    <a:lumMod val="40000"/>
                    <a:lumOff val="60000"/>
                  </a:schemeClr>
                </a:gs>
                <a:gs pos="100000">
                  <a:srgbClr val="C7A03C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D06554E4-96D5-492F-9571-6E9E024EBC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9616" y="930207"/>
              <a:ext cx="1338903" cy="3570355"/>
            </a:xfrm>
            <a:custGeom>
              <a:avLst/>
              <a:gdLst>
                <a:gd name="T0" fmla="*/ 337 w 2569"/>
                <a:gd name="T1" fmla="*/ 3011 h 6047"/>
                <a:gd name="T2" fmla="*/ 2569 w 2569"/>
                <a:gd name="T3" fmla="*/ 6047 h 6047"/>
                <a:gd name="T4" fmla="*/ 1672 w 2569"/>
                <a:gd name="T5" fmla="*/ 3533 h 6047"/>
                <a:gd name="T6" fmla="*/ 668 w 2569"/>
                <a:gd name="T7" fmla="*/ 0 h 6047"/>
                <a:gd name="T8" fmla="*/ 337 w 2569"/>
                <a:gd name="T9" fmla="*/ 3011 h 6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9" h="6047">
                  <a:moveTo>
                    <a:pt x="337" y="3011"/>
                  </a:moveTo>
                  <a:cubicBezTo>
                    <a:pt x="701" y="4092"/>
                    <a:pt x="1621" y="5071"/>
                    <a:pt x="2569" y="6047"/>
                  </a:cubicBezTo>
                  <a:cubicBezTo>
                    <a:pt x="2349" y="5190"/>
                    <a:pt x="2006" y="4355"/>
                    <a:pt x="1672" y="3533"/>
                  </a:cubicBezTo>
                  <a:cubicBezTo>
                    <a:pt x="1211" y="2394"/>
                    <a:pt x="756" y="1216"/>
                    <a:pt x="668" y="0"/>
                  </a:cubicBezTo>
                  <a:cubicBezTo>
                    <a:pt x="169" y="984"/>
                    <a:pt x="0" y="2011"/>
                    <a:pt x="337" y="3011"/>
                  </a:cubicBezTo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8744ACE-D922-4796-A9A5-0D918952A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7358" y="0"/>
              <a:ext cx="578985" cy="930207"/>
            </a:xfrm>
            <a:custGeom>
              <a:avLst/>
              <a:gdLst>
                <a:gd name="T0" fmla="*/ 20 w 1110"/>
                <a:gd name="T1" fmla="*/ 1572 h 1572"/>
                <a:gd name="T2" fmla="*/ 1110 w 1110"/>
                <a:gd name="T3" fmla="*/ 0 h 1572"/>
                <a:gd name="T4" fmla="*/ 150 w 1110"/>
                <a:gd name="T5" fmla="*/ 0 h 1572"/>
                <a:gd name="T6" fmla="*/ 8 w 1110"/>
                <a:gd name="T7" fmla="*/ 948 h 1572"/>
                <a:gd name="T8" fmla="*/ 20 w 1110"/>
                <a:gd name="T9" fmla="*/ 157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1572">
                  <a:moveTo>
                    <a:pt x="20" y="1572"/>
                  </a:moveTo>
                  <a:cubicBezTo>
                    <a:pt x="294" y="1032"/>
                    <a:pt x="667" y="504"/>
                    <a:pt x="1110" y="0"/>
                  </a:cubicBezTo>
                  <a:lnTo>
                    <a:pt x="150" y="0"/>
                  </a:lnTo>
                  <a:cubicBezTo>
                    <a:pt x="68" y="311"/>
                    <a:pt x="20" y="631"/>
                    <a:pt x="8" y="948"/>
                  </a:cubicBezTo>
                  <a:cubicBezTo>
                    <a:pt x="0" y="1157"/>
                    <a:pt x="5" y="1365"/>
                    <a:pt x="20" y="1572"/>
                  </a:cubicBezTo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35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359C4D-ECD7-4CD9-AE00-4DDC5A018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08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796B1E2-514F-49BE-BAD1-47D88D65ED72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3/25/2024</a:t>
            </a:fld>
            <a:endParaRPr lang="en-US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B3C12FBD-A04D-42A6-88B0-9FBD4E80A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DE18575-B01A-41F4-BD76-017ABF2EB5E4}" type="slidenum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19" y="6371422"/>
            <a:ext cx="1730014" cy="350053"/>
          </a:xfrm>
          <a:prstGeom prst="rect">
            <a:avLst/>
          </a:prstGeom>
        </p:spPr>
      </p:pic>
      <p:sp>
        <p:nvSpPr>
          <p:cNvPr id="5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19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9695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96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701" y="3390181"/>
            <a:ext cx="7848600" cy="282980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IS STRATEGY AND QUALITY MANAGEMENT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IS Quality Engineering unit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Reporting Focus Areas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836712"/>
            <a:ext cx="3096344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6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0500901" cy="1325563"/>
          </a:xfrm>
        </p:spPr>
        <p:txBody>
          <a:bodyPr>
            <a:normAutofit/>
          </a:bodyPr>
          <a:lstStyle/>
          <a:p>
            <a:r>
              <a:rPr lang="en-GB" sz="3600" dirty="0"/>
              <a:t>8</a:t>
            </a:r>
            <a:r>
              <a:rPr lang="en-GB" sz="3600" dirty="0" smtClean="0"/>
              <a:t>. SBB83/2022 requirement for IT </a:t>
            </a:r>
            <a:r>
              <a:rPr lang="en-GB" sz="3600" dirty="0" err="1" smtClean="0"/>
              <a:t>Mgt</a:t>
            </a:r>
            <a:r>
              <a:rPr lang="en-GB" sz="3600" dirty="0" smtClean="0"/>
              <a:t> implementation status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050090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Frequency:</a:t>
            </a:r>
          </a:p>
          <a:p>
            <a:pPr lvl="1"/>
            <a:r>
              <a:rPr lang="en-GB" dirty="0" smtClean="0"/>
              <a:t>Monthly to our VP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Destination:</a:t>
            </a:r>
          </a:p>
          <a:p>
            <a:pPr lvl="1"/>
            <a:r>
              <a:rPr lang="en-GB" dirty="0" smtClean="0"/>
              <a:t>VP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Format:</a:t>
            </a:r>
          </a:p>
          <a:p>
            <a:pPr lvl="1"/>
            <a:r>
              <a:rPr lang="en-GB" dirty="0" smtClean="0"/>
              <a:t>ISSQM format</a:t>
            </a:r>
            <a:endParaRPr lang="en-GB" i="1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Challenge: </a:t>
            </a:r>
          </a:p>
          <a:p>
            <a:pPr lvl="1"/>
            <a:r>
              <a:rPr lang="en-GB" dirty="0"/>
              <a:t>Stakeholders responsiveness</a:t>
            </a:r>
          </a:p>
          <a:p>
            <a:pPr lvl="1"/>
            <a:r>
              <a:rPr lang="en-GB" dirty="0"/>
              <a:t>Manual data collection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10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8400" cy="1325563"/>
          </a:xfrm>
        </p:spPr>
        <p:txBody>
          <a:bodyPr/>
          <a:lstStyle/>
          <a:p>
            <a:r>
              <a:rPr lang="en-GB" sz="3200" dirty="0"/>
              <a:t>9</a:t>
            </a:r>
            <a:r>
              <a:rPr lang="en-GB" sz="3200" dirty="0" smtClean="0"/>
              <a:t>. </a:t>
            </a:r>
            <a:r>
              <a:rPr lang="en-GB" sz="3200" dirty="0"/>
              <a:t>CBE IT Supervision by NBE, Onsite visit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Frequency:</a:t>
            </a:r>
          </a:p>
          <a:p>
            <a:pPr lvl="1"/>
            <a:r>
              <a:rPr lang="en-GB" dirty="0"/>
              <a:t>Quarter </a:t>
            </a:r>
            <a:r>
              <a:rPr lang="en-GB" dirty="0" smtClean="0"/>
              <a:t>basis, (biweekly internal to VP) 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Destination:</a:t>
            </a:r>
          </a:p>
          <a:p>
            <a:pPr lvl="1"/>
            <a:r>
              <a:rPr lang="en-GB" dirty="0" smtClean="0"/>
              <a:t>COS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Format:</a:t>
            </a:r>
          </a:p>
          <a:p>
            <a:pPr lvl="1"/>
            <a:r>
              <a:rPr lang="en-GB" dirty="0"/>
              <a:t>Predefined format, </a:t>
            </a:r>
            <a:r>
              <a:rPr lang="en-GB" i="1" dirty="0">
                <a:solidFill>
                  <a:srgbClr val="00B0F0"/>
                </a:solidFill>
              </a:rPr>
              <a:t>signed by respective directors and VP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Challenge: </a:t>
            </a:r>
          </a:p>
          <a:p>
            <a:pPr lvl="1"/>
            <a:r>
              <a:rPr lang="en-GB" dirty="0"/>
              <a:t>Stakeholders responsiveness</a:t>
            </a:r>
          </a:p>
          <a:p>
            <a:pPr lvl="1"/>
            <a:r>
              <a:rPr lang="en-GB" dirty="0" smtClean="0"/>
              <a:t>Manual </a:t>
            </a:r>
            <a:r>
              <a:rPr lang="en-GB" dirty="0"/>
              <a:t>data collection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11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7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090448" cy="1047651"/>
          </a:xfrm>
        </p:spPr>
        <p:txBody>
          <a:bodyPr>
            <a:normAutofit/>
          </a:bodyPr>
          <a:lstStyle/>
          <a:p>
            <a:r>
              <a:rPr lang="en-GB" sz="3600" b="0" dirty="0" smtClean="0"/>
              <a:t>IS Policy </a:t>
            </a:r>
            <a:r>
              <a:rPr lang="en-GB" sz="3600" b="0" dirty="0"/>
              <a:t>and procedure </a:t>
            </a:r>
            <a:r>
              <a:rPr lang="en-GB" sz="3600" b="0" dirty="0" smtClean="0"/>
              <a:t>Status</a:t>
            </a:r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12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69325"/>
              </p:ext>
            </p:extLst>
          </p:nvPr>
        </p:nvGraphicFramePr>
        <p:xfrm>
          <a:off x="263352" y="1457103"/>
          <a:ext cx="11737304" cy="4899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9061512"/>
                    </a:ext>
                  </a:extLst>
                </a:gridCol>
                <a:gridCol w="1786200">
                  <a:extLst>
                    <a:ext uri="{9D8B030D-6E8A-4147-A177-3AD203B41FA5}">
                      <a16:colId xmlns:a16="http://schemas.microsoft.com/office/drawing/2014/main" val="4130049260"/>
                    </a:ext>
                  </a:extLst>
                </a:gridCol>
                <a:gridCol w="1262084">
                  <a:extLst>
                    <a:ext uri="{9D8B030D-6E8A-4147-A177-3AD203B41FA5}">
                      <a16:colId xmlns:a16="http://schemas.microsoft.com/office/drawing/2014/main" val="925851547"/>
                    </a:ext>
                  </a:extLst>
                </a:gridCol>
                <a:gridCol w="1597457">
                  <a:extLst>
                    <a:ext uri="{9D8B030D-6E8A-4147-A177-3AD203B41FA5}">
                      <a16:colId xmlns:a16="http://schemas.microsoft.com/office/drawing/2014/main" val="1281220672"/>
                    </a:ext>
                  </a:extLst>
                </a:gridCol>
                <a:gridCol w="807981">
                  <a:extLst>
                    <a:ext uri="{9D8B030D-6E8A-4147-A177-3AD203B41FA5}">
                      <a16:colId xmlns:a16="http://schemas.microsoft.com/office/drawing/2014/main" val="3205378122"/>
                    </a:ext>
                  </a:extLst>
                </a:gridCol>
                <a:gridCol w="961404">
                  <a:extLst>
                    <a:ext uri="{9D8B030D-6E8A-4147-A177-3AD203B41FA5}">
                      <a16:colId xmlns:a16="http://schemas.microsoft.com/office/drawing/2014/main" val="3294783633"/>
                    </a:ext>
                  </a:extLst>
                </a:gridCol>
                <a:gridCol w="895872">
                  <a:extLst>
                    <a:ext uri="{9D8B030D-6E8A-4147-A177-3AD203B41FA5}">
                      <a16:colId xmlns:a16="http://schemas.microsoft.com/office/drawing/2014/main" val="2064123672"/>
                    </a:ext>
                  </a:extLst>
                </a:gridCol>
                <a:gridCol w="942129">
                  <a:extLst>
                    <a:ext uri="{9D8B030D-6E8A-4147-A177-3AD203B41FA5}">
                      <a16:colId xmlns:a16="http://schemas.microsoft.com/office/drawing/2014/main" val="2530061073"/>
                    </a:ext>
                  </a:extLst>
                </a:gridCol>
                <a:gridCol w="1071652">
                  <a:extLst>
                    <a:ext uri="{9D8B030D-6E8A-4147-A177-3AD203B41FA5}">
                      <a16:colId xmlns:a16="http://schemas.microsoft.com/office/drawing/2014/main" val="2112699317"/>
                    </a:ext>
                  </a:extLst>
                </a:gridCol>
                <a:gridCol w="964489">
                  <a:extLst>
                    <a:ext uri="{9D8B030D-6E8A-4147-A177-3AD203B41FA5}">
                      <a16:colId xmlns:a16="http://schemas.microsoft.com/office/drawing/2014/main" val="4205216392"/>
                    </a:ext>
                  </a:extLst>
                </a:gridCol>
                <a:gridCol w="871972">
                  <a:extLst>
                    <a:ext uri="{9D8B030D-6E8A-4147-A177-3AD203B41FA5}">
                      <a16:colId xmlns:a16="http://schemas.microsoft.com/office/drawing/2014/main" val="527676157"/>
                    </a:ext>
                  </a:extLst>
                </a:gridCol>
              </a:tblGrid>
              <a:tr h="435481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S.No.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Document Name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Document Owner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User/Audience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Author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Document version history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Revision Year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Status (Draft, Endorsed, Approved, Published)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Approved by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Status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extLst>
                  <a:ext uri="{0D108BD9-81ED-4DB2-BD59-A6C34878D82A}">
                    <a16:rowId xmlns:a16="http://schemas.microsoft.com/office/drawing/2014/main" val="1730629446"/>
                  </a:ext>
                </a:extLst>
              </a:tr>
              <a:tr h="65322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version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787071"/>
                  </a:ext>
                </a:extLst>
              </a:tr>
              <a:tr h="841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IS Information Systems policy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IS Division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All users of CBE Information </a:t>
                      </a:r>
                      <a:r>
                        <a:rPr lang="en-GB" sz="1200" dirty="0" smtClean="0">
                          <a:effectLst/>
                        </a:rPr>
                        <a:t>Systems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IS Division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V 1.0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October 2020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Based on CBE board decision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Published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Board of Director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Active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23127"/>
                  </a:ext>
                </a:extLst>
              </a:tr>
              <a:tr h="1262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Data governance and Information Management Policy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Information Management</a:t>
                      </a:r>
                      <a:endParaRPr lang="en-GB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All users of CBE data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IS Division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V 1.0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January 2021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Every two years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Published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Board of Director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Expired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96225"/>
                  </a:ext>
                </a:extLst>
              </a:tr>
              <a:tr h="1052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IS Business Continuity and Disaster recovery Policy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IS </a:t>
                      </a:r>
                      <a:r>
                        <a:rPr lang="en-GB" sz="1200" dirty="0" smtClean="0">
                          <a:effectLst/>
                        </a:rPr>
                        <a:t>Operations and BC/DR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baseline="0" dirty="0" err="1" smtClean="0">
                          <a:effectLst/>
                        </a:rPr>
                        <a:t>Mgt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All users of CBE Information System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IS Division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 1.0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February 2021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Every two years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Published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Board of Director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Expired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7114"/>
                  </a:ext>
                </a:extLst>
              </a:tr>
              <a:tr h="653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Information System Security Policy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IS Security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All users of CBE Information System Asset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IS Division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 1.1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February 2023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Every one year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Published 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Board of Director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Expired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1" marR="61211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3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20675"/>
            <a:ext cx="11018440" cy="804069"/>
          </a:xfrm>
        </p:spPr>
        <p:txBody>
          <a:bodyPr/>
          <a:lstStyle/>
          <a:p>
            <a:r>
              <a:rPr lang="en-GB" b="0" dirty="0"/>
              <a:t>IS Policy and procedure Status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13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81449"/>
              </p:ext>
            </p:extLst>
          </p:nvPr>
        </p:nvGraphicFramePr>
        <p:xfrm>
          <a:off x="191340" y="1196753"/>
          <a:ext cx="11737306" cy="5040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8507">
                  <a:extLst>
                    <a:ext uri="{9D8B030D-6E8A-4147-A177-3AD203B41FA5}">
                      <a16:colId xmlns:a16="http://schemas.microsoft.com/office/drawing/2014/main" val="1386827595"/>
                    </a:ext>
                  </a:extLst>
                </a:gridCol>
                <a:gridCol w="1714318">
                  <a:extLst>
                    <a:ext uri="{9D8B030D-6E8A-4147-A177-3AD203B41FA5}">
                      <a16:colId xmlns:a16="http://schemas.microsoft.com/office/drawing/2014/main" val="3659600704"/>
                    </a:ext>
                  </a:extLst>
                </a:gridCol>
                <a:gridCol w="1157685">
                  <a:extLst>
                    <a:ext uri="{9D8B030D-6E8A-4147-A177-3AD203B41FA5}">
                      <a16:colId xmlns:a16="http://schemas.microsoft.com/office/drawing/2014/main" val="2694613123"/>
                    </a:ext>
                  </a:extLst>
                </a:gridCol>
                <a:gridCol w="1285200">
                  <a:extLst>
                    <a:ext uri="{9D8B030D-6E8A-4147-A177-3AD203B41FA5}">
                      <a16:colId xmlns:a16="http://schemas.microsoft.com/office/drawing/2014/main" val="1797850718"/>
                    </a:ext>
                  </a:extLst>
                </a:gridCol>
                <a:gridCol w="1164847">
                  <a:extLst>
                    <a:ext uri="{9D8B030D-6E8A-4147-A177-3AD203B41FA5}">
                      <a16:colId xmlns:a16="http://schemas.microsoft.com/office/drawing/2014/main" val="1162325134"/>
                    </a:ext>
                  </a:extLst>
                </a:gridCol>
                <a:gridCol w="869695">
                  <a:extLst>
                    <a:ext uri="{9D8B030D-6E8A-4147-A177-3AD203B41FA5}">
                      <a16:colId xmlns:a16="http://schemas.microsoft.com/office/drawing/2014/main" val="471033729"/>
                    </a:ext>
                  </a:extLst>
                </a:gridCol>
                <a:gridCol w="869695">
                  <a:extLst>
                    <a:ext uri="{9D8B030D-6E8A-4147-A177-3AD203B41FA5}">
                      <a16:colId xmlns:a16="http://schemas.microsoft.com/office/drawing/2014/main" val="1513037012"/>
                    </a:ext>
                  </a:extLst>
                </a:gridCol>
                <a:gridCol w="947066">
                  <a:extLst>
                    <a:ext uri="{9D8B030D-6E8A-4147-A177-3AD203B41FA5}">
                      <a16:colId xmlns:a16="http://schemas.microsoft.com/office/drawing/2014/main" val="3517213504"/>
                    </a:ext>
                  </a:extLst>
                </a:gridCol>
                <a:gridCol w="1001510">
                  <a:extLst>
                    <a:ext uri="{9D8B030D-6E8A-4147-A177-3AD203B41FA5}">
                      <a16:colId xmlns:a16="http://schemas.microsoft.com/office/drawing/2014/main" val="1952408023"/>
                    </a:ext>
                  </a:extLst>
                </a:gridCol>
                <a:gridCol w="987900">
                  <a:extLst>
                    <a:ext uri="{9D8B030D-6E8A-4147-A177-3AD203B41FA5}">
                      <a16:colId xmlns:a16="http://schemas.microsoft.com/office/drawing/2014/main" val="3095994982"/>
                    </a:ext>
                  </a:extLst>
                </a:gridCol>
                <a:gridCol w="1030883">
                  <a:extLst>
                    <a:ext uri="{9D8B030D-6E8A-4147-A177-3AD203B41FA5}">
                      <a16:colId xmlns:a16="http://schemas.microsoft.com/office/drawing/2014/main" val="847069608"/>
                    </a:ext>
                  </a:extLst>
                </a:gridCol>
              </a:tblGrid>
              <a:tr h="42004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S.No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Document Name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Document Owner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User/Audience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Author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Document version history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Revision Year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Status (Draft, Endorsed, Approved, Published)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Approved by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Status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extLst>
                  <a:ext uri="{0D108BD9-81ED-4DB2-BD59-A6C34878D82A}">
                    <a16:rowId xmlns:a16="http://schemas.microsoft.com/office/drawing/2014/main" val="770721640"/>
                  </a:ext>
                </a:extLst>
              </a:tr>
              <a:tr h="6300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version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950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Division Business Analysis Procedure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 and IS PMO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 and IS PMO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Information System VP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V. 1.0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June 2021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Every three years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Published 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President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Under revision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6716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Project Management procedure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 and IS PMO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BA and IS PMO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Information System VP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V. 1.0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June 2021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Every three years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Published 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President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Under revision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673596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Strategy &amp; QM procedure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Strategy &amp; QM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division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Information System VP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V. 1.0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June 2021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Every one year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Published 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President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Expired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85394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Identity and Access Management Procedure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Security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Security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Security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V. 1.0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March 2023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Every two years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Published 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President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Active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91839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Security Patch Management standard procedure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Security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Security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Security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V. 1.0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February 2023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Every two years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Published 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President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Active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94451"/>
                  </a:ext>
                </a:extLst>
              </a:tr>
              <a:tr h="10501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security-vulnerability-disclosure-standard-procedure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Security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Security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IS Security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V. 1.0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March 2023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Every two years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Published 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The President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Active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87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7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20675"/>
            <a:ext cx="11018440" cy="804069"/>
          </a:xfrm>
        </p:spPr>
        <p:txBody>
          <a:bodyPr/>
          <a:lstStyle/>
          <a:p>
            <a:r>
              <a:rPr lang="en-GB" b="0" dirty="0"/>
              <a:t>IS Policy and procedure Status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14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50254"/>
              </p:ext>
            </p:extLst>
          </p:nvPr>
        </p:nvGraphicFramePr>
        <p:xfrm>
          <a:off x="191340" y="1196753"/>
          <a:ext cx="11737306" cy="4719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8507">
                  <a:extLst>
                    <a:ext uri="{9D8B030D-6E8A-4147-A177-3AD203B41FA5}">
                      <a16:colId xmlns:a16="http://schemas.microsoft.com/office/drawing/2014/main" val="1386827595"/>
                    </a:ext>
                  </a:extLst>
                </a:gridCol>
                <a:gridCol w="1714318">
                  <a:extLst>
                    <a:ext uri="{9D8B030D-6E8A-4147-A177-3AD203B41FA5}">
                      <a16:colId xmlns:a16="http://schemas.microsoft.com/office/drawing/2014/main" val="3659600704"/>
                    </a:ext>
                  </a:extLst>
                </a:gridCol>
                <a:gridCol w="1157685">
                  <a:extLst>
                    <a:ext uri="{9D8B030D-6E8A-4147-A177-3AD203B41FA5}">
                      <a16:colId xmlns:a16="http://schemas.microsoft.com/office/drawing/2014/main" val="2694613123"/>
                    </a:ext>
                  </a:extLst>
                </a:gridCol>
                <a:gridCol w="1285200">
                  <a:extLst>
                    <a:ext uri="{9D8B030D-6E8A-4147-A177-3AD203B41FA5}">
                      <a16:colId xmlns:a16="http://schemas.microsoft.com/office/drawing/2014/main" val="1797850718"/>
                    </a:ext>
                  </a:extLst>
                </a:gridCol>
                <a:gridCol w="1164847">
                  <a:extLst>
                    <a:ext uri="{9D8B030D-6E8A-4147-A177-3AD203B41FA5}">
                      <a16:colId xmlns:a16="http://schemas.microsoft.com/office/drawing/2014/main" val="1162325134"/>
                    </a:ext>
                  </a:extLst>
                </a:gridCol>
                <a:gridCol w="869695">
                  <a:extLst>
                    <a:ext uri="{9D8B030D-6E8A-4147-A177-3AD203B41FA5}">
                      <a16:colId xmlns:a16="http://schemas.microsoft.com/office/drawing/2014/main" val="471033729"/>
                    </a:ext>
                  </a:extLst>
                </a:gridCol>
                <a:gridCol w="869695">
                  <a:extLst>
                    <a:ext uri="{9D8B030D-6E8A-4147-A177-3AD203B41FA5}">
                      <a16:colId xmlns:a16="http://schemas.microsoft.com/office/drawing/2014/main" val="1513037012"/>
                    </a:ext>
                  </a:extLst>
                </a:gridCol>
                <a:gridCol w="947066">
                  <a:extLst>
                    <a:ext uri="{9D8B030D-6E8A-4147-A177-3AD203B41FA5}">
                      <a16:colId xmlns:a16="http://schemas.microsoft.com/office/drawing/2014/main" val="3517213504"/>
                    </a:ext>
                  </a:extLst>
                </a:gridCol>
                <a:gridCol w="1001510">
                  <a:extLst>
                    <a:ext uri="{9D8B030D-6E8A-4147-A177-3AD203B41FA5}">
                      <a16:colId xmlns:a16="http://schemas.microsoft.com/office/drawing/2014/main" val="1952408023"/>
                    </a:ext>
                  </a:extLst>
                </a:gridCol>
                <a:gridCol w="987900">
                  <a:extLst>
                    <a:ext uri="{9D8B030D-6E8A-4147-A177-3AD203B41FA5}">
                      <a16:colId xmlns:a16="http://schemas.microsoft.com/office/drawing/2014/main" val="3095994982"/>
                    </a:ext>
                  </a:extLst>
                </a:gridCol>
                <a:gridCol w="1030883">
                  <a:extLst>
                    <a:ext uri="{9D8B030D-6E8A-4147-A177-3AD203B41FA5}">
                      <a16:colId xmlns:a16="http://schemas.microsoft.com/office/drawing/2014/main" val="847069608"/>
                    </a:ext>
                  </a:extLst>
                </a:gridCol>
              </a:tblGrid>
              <a:tr h="42004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S.No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Document Name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Document Owner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User/Audience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Author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Document version history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Revision Year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Status (Draft, Endorsed, Approved, Published)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Approved by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Status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extLst>
                  <a:ext uri="{0D108BD9-81ED-4DB2-BD59-A6C34878D82A}">
                    <a16:rowId xmlns:a16="http://schemas.microsoft.com/office/drawing/2014/main" val="770721640"/>
                  </a:ext>
                </a:extLst>
              </a:tr>
              <a:tr h="6300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version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7950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Secure Software Development Lifecycle s. Procedure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Security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Security/IS AMC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Security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 1.0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February 2023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Every two years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Published on Portal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President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6716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cyber-security-risk-mgt-standard-procedure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Security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Division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Security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 1.0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February 2023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Published on Portal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President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673596"/>
                  </a:ext>
                </a:extLst>
              </a:tr>
              <a:tr h="420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Change Management Procedure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  <a:ea typeface="PMingLiU"/>
                          <a:cs typeface="Arial" panose="020B0604020202020204" pitchFamily="34" charset="0"/>
                        </a:rPr>
                        <a:t>IS Change and Knowledge Management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Division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  <a:ea typeface="PMingLiU"/>
                          <a:cs typeface="Arial" panose="020B0604020202020204" pitchFamily="34" charset="0"/>
                        </a:rPr>
                        <a:t>IS Change and Knowledge Management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 1.3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July 2023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Draft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 revision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85394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Vendor relationship management procedure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  <a:ea typeface="PMingLiU"/>
                          <a:cs typeface="Arial" panose="020B0604020202020204" pitchFamily="34" charset="0"/>
                        </a:rPr>
                        <a:t>IS Vender relationship management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Division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  <a:ea typeface="PMingLiU"/>
                          <a:cs typeface="Arial" panose="020B0604020202020204" pitchFamily="34" charset="0"/>
                        </a:rPr>
                        <a:t>IS Vender relationship management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V1.0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Draft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Drafted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091839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61" marR="586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support and rollout procedure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  <a:ea typeface="PMingLiU"/>
                          <a:cs typeface="Arial" panose="020B0604020202020204" pitchFamily="34" charset="0"/>
                        </a:rPr>
                        <a:t>IS </a:t>
                      </a: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support and rollout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 Division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entury Gothic" panose="020B0502020202020204" pitchFamily="34" charset="0"/>
                          <a:ea typeface="PMingLiU"/>
                          <a:cs typeface="Arial" panose="020B0604020202020204" pitchFamily="34" charset="0"/>
                        </a:rPr>
                        <a:t>IS </a:t>
                      </a: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support and rollout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V1.0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Draft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Drafted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9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IS Policy and procedure </a:t>
            </a:r>
            <a:r>
              <a:rPr lang="en-GB" b="0" dirty="0" smtClean="0"/>
              <a:t>Status- 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825625"/>
            <a:ext cx="1042889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Summary</a:t>
            </a:r>
            <a:endParaRPr lang="en-GB" dirty="0"/>
          </a:p>
          <a:p>
            <a:r>
              <a:rPr lang="en-GB" b="1" dirty="0"/>
              <a:t>Out of 4 IS related policies: 3 are expired (listed below)</a:t>
            </a:r>
            <a:endParaRPr lang="en-GB" dirty="0"/>
          </a:p>
          <a:p>
            <a:pPr lvl="1">
              <a:lnSpc>
                <a:spcPct val="120000"/>
              </a:lnSpc>
            </a:pPr>
            <a:r>
              <a:rPr lang="en-GB" dirty="0"/>
              <a:t>Data governance and Information Management Policy - Expired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IS Business Continuity and Disaster Recovery Policy -Expired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Information System Security Policy -Expired</a:t>
            </a:r>
          </a:p>
          <a:p>
            <a:pPr marL="0" indent="0">
              <a:buNone/>
            </a:pPr>
            <a:r>
              <a:rPr lang="en-GB" b="1" dirty="0"/>
              <a:t> </a:t>
            </a:r>
            <a:endParaRPr lang="en-GB" dirty="0"/>
          </a:p>
          <a:p>
            <a:r>
              <a:rPr lang="en-GB" b="1" dirty="0"/>
              <a:t>Out of 11 Procedures: </a:t>
            </a:r>
            <a:r>
              <a:rPr lang="en-GB" dirty="0"/>
              <a:t>3 are under revision, 1 is expired, 5 are active, 2 are drafted</a:t>
            </a:r>
          </a:p>
          <a:p>
            <a:pPr marL="0" indent="0">
              <a:buNone/>
            </a:pPr>
            <a:r>
              <a:rPr lang="en-GB" b="1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Departments with no procedures:</a:t>
            </a:r>
            <a:endParaRPr lang="en-GB" dirty="0">
              <a:solidFill>
                <a:srgbClr val="FF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/>
              <a:t>Application management: development not yet initiated</a:t>
            </a:r>
          </a:p>
          <a:p>
            <a:pPr lvl="1">
              <a:lnSpc>
                <a:spcPct val="170000"/>
              </a:lnSpc>
            </a:pPr>
            <a:r>
              <a:rPr lang="en-GB" dirty="0"/>
              <a:t>Infrastructure management: Development initiated </a:t>
            </a:r>
          </a:p>
          <a:p>
            <a:pPr lvl="1">
              <a:lnSpc>
                <a:spcPct val="170000"/>
              </a:lnSpc>
            </a:pPr>
            <a:r>
              <a:rPr lang="en-GB" dirty="0"/>
              <a:t>IS operations management: only network support and roll out procedure drafted</a:t>
            </a:r>
          </a:p>
          <a:p>
            <a:pPr lvl="1">
              <a:lnSpc>
                <a:spcPct val="170000"/>
              </a:lnSpc>
            </a:pPr>
            <a:r>
              <a:rPr lang="en-GB" dirty="0"/>
              <a:t>Information management: development not yet initiated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15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2936"/>
            <a:ext cx="9926053" cy="1325563"/>
          </a:xfrm>
        </p:spPr>
        <p:txBody>
          <a:bodyPr>
            <a:normAutofit fontScale="90000"/>
          </a:bodyPr>
          <a:lstStyle/>
          <a:p>
            <a:r>
              <a:rPr lang="en-GB" i="1" dirty="0">
                <a:solidFill>
                  <a:schemeClr val="accent5">
                    <a:lumMod val="50000"/>
                  </a:schemeClr>
                </a:solidFill>
              </a:rPr>
              <a:t>Briefing on Framework for policy and procedure </a:t>
            </a:r>
            <a:r>
              <a:rPr lang="en-GB" i="1" dirty="0" smtClean="0">
                <a:solidFill>
                  <a:schemeClr val="accent5">
                    <a:lumMod val="50000"/>
                  </a:schemeClr>
                </a:solidFill>
              </a:rPr>
              <a:t>development</a:t>
            </a:r>
            <a:br>
              <a:rPr lang="en-GB" i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i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GB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000" i="1" dirty="0" smtClean="0"/>
              <a:t>By internal control department </a:t>
            </a:r>
            <a:br>
              <a:rPr lang="en-GB" sz="4000" i="1" dirty="0" smtClean="0"/>
            </a:br>
            <a:r>
              <a:rPr lang="en-GB" sz="4000" i="1" dirty="0" err="1" smtClean="0"/>
              <a:t>Ato</a:t>
            </a:r>
            <a:r>
              <a:rPr lang="en-GB" sz="4000" i="1" dirty="0" smtClean="0"/>
              <a:t> Solomon</a:t>
            </a:r>
            <a:r>
              <a:rPr lang="en-GB" i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GB" i="1" dirty="0">
                <a:solidFill>
                  <a:schemeClr val="accent5">
                    <a:lumMod val="50000"/>
                  </a:schemeClr>
                </a:solidFill>
              </a:rPr>
            </a:br>
            <a:endParaRPr lang="en-GB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16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0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535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of critical regular reports </a:t>
            </a:r>
          </a:p>
          <a:p>
            <a:r>
              <a:rPr lang="en-GB" dirty="0" smtClean="0"/>
              <a:t>Policy and procedure status</a:t>
            </a:r>
          </a:p>
          <a:p>
            <a:r>
              <a:rPr lang="en-GB" dirty="0" smtClean="0"/>
              <a:t>Briefing on Framework for policy and procedure development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2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65126"/>
            <a:ext cx="11593288" cy="940272"/>
          </a:xfrm>
        </p:spPr>
        <p:txBody>
          <a:bodyPr/>
          <a:lstStyle/>
          <a:p>
            <a:r>
              <a:rPr lang="en-GB" dirty="0" smtClean="0"/>
              <a:t>1. ORA – </a:t>
            </a:r>
            <a:r>
              <a:rPr lang="en-GB" sz="3200" dirty="0"/>
              <a:t>O</a:t>
            </a:r>
            <a:r>
              <a:rPr lang="en-GB" sz="3200" dirty="0" smtClean="0"/>
              <a:t>perational </a:t>
            </a:r>
            <a:r>
              <a:rPr lang="en-GB" sz="3200" dirty="0"/>
              <a:t>R</a:t>
            </a:r>
            <a:r>
              <a:rPr lang="en-GB" sz="3200" dirty="0" smtClean="0"/>
              <a:t>isk </a:t>
            </a:r>
            <a:r>
              <a:rPr lang="en-GB" sz="3200" dirty="0"/>
              <a:t>A</a:t>
            </a:r>
            <a:r>
              <a:rPr lang="en-GB" sz="3200" dirty="0" smtClean="0"/>
              <a:t>ssessment </a:t>
            </a:r>
            <a:r>
              <a:rPr lang="en-GB" sz="3200" dirty="0"/>
              <a:t>R</a:t>
            </a:r>
            <a:r>
              <a:rPr lang="en-GB" sz="3200" dirty="0" smtClean="0"/>
              <a:t>eport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484784"/>
            <a:ext cx="10356885" cy="4692179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Frequency:</a:t>
            </a:r>
          </a:p>
          <a:p>
            <a:pPr lvl="1"/>
            <a:r>
              <a:rPr lang="en-GB" dirty="0" smtClean="0"/>
              <a:t>Quarter basis </a:t>
            </a:r>
          </a:p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Destination:</a:t>
            </a:r>
          </a:p>
          <a:p>
            <a:pPr lvl="1"/>
            <a:r>
              <a:rPr lang="en-GB" dirty="0" smtClean="0"/>
              <a:t>Risk </a:t>
            </a:r>
            <a:r>
              <a:rPr lang="en-GB" dirty="0"/>
              <a:t>Management and Compliance division – reports to the board of </a:t>
            </a:r>
            <a:r>
              <a:rPr lang="en-GB" dirty="0" smtClean="0"/>
              <a:t>directors</a:t>
            </a:r>
          </a:p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Format:</a:t>
            </a:r>
          </a:p>
          <a:p>
            <a:pPr lvl="1"/>
            <a:r>
              <a:rPr lang="en-GB" dirty="0" smtClean="0"/>
              <a:t>Predefined format, </a:t>
            </a:r>
            <a:r>
              <a:rPr lang="en-GB" i="1" dirty="0" smtClean="0">
                <a:solidFill>
                  <a:srgbClr val="00B0F0"/>
                </a:solidFill>
              </a:rPr>
              <a:t>signed by respective directors and VP</a:t>
            </a:r>
            <a:endParaRPr lang="en-GB" dirty="0" smtClean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Challenge: </a:t>
            </a:r>
          </a:p>
          <a:p>
            <a:pPr lvl="1"/>
            <a:r>
              <a:rPr lang="en-GB" dirty="0" smtClean="0"/>
              <a:t>Stakeholders responsiveness</a:t>
            </a:r>
          </a:p>
          <a:p>
            <a:pPr lvl="1"/>
            <a:r>
              <a:rPr lang="en-GB" dirty="0"/>
              <a:t>Manual data collection </a:t>
            </a:r>
          </a:p>
          <a:p>
            <a:pPr lvl="1"/>
            <a:r>
              <a:rPr lang="en-GB" dirty="0"/>
              <a:t>Departments report same risk status every </a:t>
            </a:r>
            <a:r>
              <a:rPr lang="en-GB" dirty="0" smtClean="0"/>
              <a:t>quarter</a:t>
            </a:r>
          </a:p>
          <a:p>
            <a:pPr lvl="1"/>
            <a:r>
              <a:rPr lang="en-GB" dirty="0" smtClean="0"/>
              <a:t>IS Representative change every quarter</a:t>
            </a:r>
            <a:endParaRPr lang="en-GB" dirty="0"/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3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365125"/>
            <a:ext cx="11161240" cy="1325563"/>
          </a:xfrm>
        </p:spPr>
        <p:txBody>
          <a:bodyPr>
            <a:normAutofit/>
          </a:bodyPr>
          <a:lstStyle/>
          <a:p>
            <a:r>
              <a:rPr lang="en-GB" dirty="0" smtClean="0"/>
              <a:t>2. P1 Incident/Materialized Loss</a:t>
            </a:r>
            <a:br>
              <a:rPr lang="en-GB" dirty="0" smtClean="0"/>
            </a:br>
            <a:r>
              <a:rPr lang="en-GB" sz="1600" dirty="0" smtClean="0">
                <a:solidFill>
                  <a:srgbClr val="FF0000"/>
                </a:solidFill>
              </a:rPr>
              <a:t>(is a requirement in SBB 83 directive)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628800"/>
            <a:ext cx="10874424" cy="4548163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Frequency:</a:t>
            </a:r>
          </a:p>
          <a:p>
            <a:pPr lvl="1"/>
            <a:r>
              <a:rPr lang="en-GB" dirty="0" smtClean="0"/>
              <a:t>Weekly, Monthly, and Quarter </a:t>
            </a:r>
            <a:r>
              <a:rPr lang="en-GB" dirty="0"/>
              <a:t>basis 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Destination:</a:t>
            </a:r>
          </a:p>
          <a:p>
            <a:pPr lvl="1"/>
            <a:r>
              <a:rPr lang="en-GB" dirty="0"/>
              <a:t>Risk Management and Compliance division – reports to the board of </a:t>
            </a:r>
            <a:r>
              <a:rPr lang="en-GB" dirty="0" smtClean="0"/>
              <a:t>directors, and NBE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Format:</a:t>
            </a:r>
          </a:p>
          <a:p>
            <a:pPr lvl="1"/>
            <a:r>
              <a:rPr lang="en-GB" dirty="0"/>
              <a:t>Predefined format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Challenge: </a:t>
            </a:r>
          </a:p>
          <a:p>
            <a:pPr lvl="1"/>
            <a:r>
              <a:rPr lang="en-GB" dirty="0"/>
              <a:t>Stakeholders </a:t>
            </a:r>
            <a:r>
              <a:rPr lang="en-GB" dirty="0" smtClean="0"/>
              <a:t>responsiveness –</a:t>
            </a:r>
            <a:r>
              <a:rPr lang="en-GB" sz="1900" dirty="0" smtClean="0"/>
              <a:t> </a:t>
            </a:r>
            <a:r>
              <a:rPr lang="en-GB" sz="1900" dirty="0" smtClean="0">
                <a:solidFill>
                  <a:srgbClr val="FF0000"/>
                </a:solidFill>
              </a:rPr>
              <a:t>Only IS operations and BC/DR Responds</a:t>
            </a:r>
            <a:endParaRPr lang="en-GB" sz="1900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Manual data collection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4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365126"/>
            <a:ext cx="11377264" cy="9402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3. Legal/Regulatory compliance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484784"/>
            <a:ext cx="11089232" cy="496855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Frequency:</a:t>
            </a:r>
          </a:p>
          <a:p>
            <a:pPr lvl="1"/>
            <a:r>
              <a:rPr lang="en-GB" dirty="0" smtClean="0"/>
              <a:t>Quarter </a:t>
            </a:r>
            <a:r>
              <a:rPr lang="en-GB" dirty="0"/>
              <a:t>basis 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Destination:</a:t>
            </a:r>
          </a:p>
          <a:p>
            <a:pPr lvl="1"/>
            <a:r>
              <a:rPr lang="en-GB" dirty="0"/>
              <a:t>Risk Management and Compliance division – reports to the board of </a:t>
            </a:r>
            <a:r>
              <a:rPr lang="en-GB" dirty="0" smtClean="0"/>
              <a:t>directors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Format:</a:t>
            </a:r>
          </a:p>
          <a:p>
            <a:pPr lvl="1"/>
            <a:r>
              <a:rPr lang="en-GB" dirty="0"/>
              <a:t>Predefined format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Challenge: </a:t>
            </a:r>
          </a:p>
          <a:p>
            <a:pPr lvl="1"/>
            <a:r>
              <a:rPr lang="en-GB" dirty="0" smtClean="0"/>
              <a:t>Stakeholders </a:t>
            </a:r>
            <a:r>
              <a:rPr lang="en-GB" dirty="0"/>
              <a:t>responsiveness</a:t>
            </a:r>
          </a:p>
          <a:p>
            <a:pPr lvl="1"/>
            <a:r>
              <a:rPr lang="en-GB" dirty="0"/>
              <a:t>Manual data collection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Requests are always vague to understand (i.e. the requester doesn’t articulate specific IS responsibility), therefore, it always required to extract IS responsibilities through discussions, this consume a lot of reporting </a:t>
            </a:r>
            <a:r>
              <a:rPr lang="en-GB" dirty="0" smtClean="0"/>
              <a:t>time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Note: latest requests are based SBB83 implementation status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5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365125"/>
            <a:ext cx="11809312" cy="1325563"/>
          </a:xfrm>
        </p:spPr>
        <p:txBody>
          <a:bodyPr/>
          <a:lstStyle/>
          <a:p>
            <a:r>
              <a:rPr lang="en-GB" dirty="0" smtClean="0"/>
              <a:t>4. </a:t>
            </a:r>
            <a:r>
              <a:rPr lang="en-GB" dirty="0"/>
              <a:t>FRM – Financial risk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412776"/>
            <a:ext cx="10356885" cy="4764187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Frequency:</a:t>
            </a:r>
          </a:p>
          <a:p>
            <a:pPr lvl="1"/>
            <a:r>
              <a:rPr lang="en-GB" dirty="0"/>
              <a:t>Quarter </a:t>
            </a:r>
            <a:r>
              <a:rPr lang="en-GB" dirty="0" smtClean="0"/>
              <a:t>basis, </a:t>
            </a:r>
            <a:r>
              <a:rPr lang="en-GB" dirty="0"/>
              <a:t>(biweekly internal to VP)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Destination:</a:t>
            </a:r>
          </a:p>
          <a:p>
            <a:pPr lvl="1"/>
            <a:r>
              <a:rPr lang="en-GB" dirty="0"/>
              <a:t>Risk Management and Compliance division – reports to the board of directors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Format:</a:t>
            </a:r>
          </a:p>
          <a:p>
            <a:pPr lvl="1"/>
            <a:r>
              <a:rPr lang="en-GB" dirty="0"/>
              <a:t>Predefined </a:t>
            </a:r>
            <a:r>
              <a:rPr lang="en-GB" dirty="0" smtClean="0"/>
              <a:t>format, </a:t>
            </a:r>
            <a:r>
              <a:rPr lang="en-GB" i="1" dirty="0" smtClean="0">
                <a:solidFill>
                  <a:srgbClr val="00B0F0"/>
                </a:solidFill>
              </a:rPr>
              <a:t>signed by respective directors and VP</a:t>
            </a:r>
            <a:endParaRPr lang="en-GB" i="1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Challenge: </a:t>
            </a:r>
          </a:p>
          <a:p>
            <a:pPr lvl="1"/>
            <a:r>
              <a:rPr lang="en-GB" dirty="0" smtClean="0"/>
              <a:t>Stakeholders </a:t>
            </a:r>
            <a:r>
              <a:rPr lang="en-GB" dirty="0"/>
              <a:t>responsiveness</a:t>
            </a:r>
          </a:p>
          <a:p>
            <a:pPr lvl="1"/>
            <a:r>
              <a:rPr lang="en-GB" dirty="0" smtClean="0"/>
              <a:t>Manual </a:t>
            </a:r>
            <a:r>
              <a:rPr lang="en-GB" dirty="0"/>
              <a:t>data collection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Requests </a:t>
            </a:r>
            <a:r>
              <a:rPr lang="en-GB" dirty="0"/>
              <a:t>are always vague to understand (i.e. the requester doesn’t articulate specific IS responsibility), therefore, it always required to extract IS responsibilities through discussions, this consume a lot of reporting </a:t>
            </a:r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IS Representative </a:t>
            </a:r>
            <a:r>
              <a:rPr lang="en-GB" dirty="0"/>
              <a:t>change every quarter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6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Top </a:t>
            </a:r>
            <a:r>
              <a:rPr lang="en-GB" dirty="0" err="1" smtClean="0"/>
              <a:t>Mgt</a:t>
            </a:r>
            <a:r>
              <a:rPr lang="en-GB" dirty="0" smtClean="0"/>
              <a:t> branch visit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Frequency:</a:t>
            </a:r>
          </a:p>
          <a:p>
            <a:pPr lvl="1"/>
            <a:r>
              <a:rPr lang="en-GB" dirty="0" smtClean="0"/>
              <a:t>Monthly </a:t>
            </a:r>
            <a:r>
              <a:rPr lang="en-GB" dirty="0"/>
              <a:t>basis, </a:t>
            </a:r>
            <a:r>
              <a:rPr lang="en-GB" dirty="0" smtClean="0"/>
              <a:t>(weekly </a:t>
            </a:r>
            <a:r>
              <a:rPr lang="en-GB" dirty="0"/>
              <a:t>internal to VP) 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Destination:</a:t>
            </a:r>
          </a:p>
          <a:p>
            <a:pPr lvl="1"/>
            <a:r>
              <a:rPr lang="en-GB" dirty="0" smtClean="0"/>
              <a:t>CX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Format:</a:t>
            </a:r>
          </a:p>
          <a:p>
            <a:pPr lvl="1"/>
            <a:r>
              <a:rPr lang="en-GB" dirty="0"/>
              <a:t>Predefined format, </a:t>
            </a:r>
            <a:r>
              <a:rPr lang="en-GB" i="1" dirty="0">
                <a:solidFill>
                  <a:srgbClr val="00B0F0"/>
                </a:solidFill>
              </a:rPr>
              <a:t>signed by respective directors and VP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Challenge: </a:t>
            </a:r>
          </a:p>
          <a:p>
            <a:pPr lvl="1"/>
            <a:r>
              <a:rPr lang="en-GB" dirty="0"/>
              <a:t>Stakeholders responsiveness</a:t>
            </a:r>
          </a:p>
          <a:p>
            <a:pPr lvl="1"/>
            <a:r>
              <a:rPr lang="en-GB" dirty="0"/>
              <a:t>Manual data collection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7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665296" cy="1325563"/>
          </a:xfrm>
        </p:spPr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. Pain points and improvement areas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825625"/>
            <a:ext cx="10284877" cy="4351338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Frequency:</a:t>
            </a:r>
          </a:p>
          <a:p>
            <a:pPr lvl="1"/>
            <a:r>
              <a:rPr lang="en-GB" dirty="0" smtClean="0"/>
              <a:t>As defined on the memo delivered from CX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Destination:</a:t>
            </a:r>
          </a:p>
          <a:p>
            <a:pPr lvl="1"/>
            <a:r>
              <a:rPr lang="en-GB" dirty="0"/>
              <a:t>CX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Format:</a:t>
            </a:r>
          </a:p>
          <a:p>
            <a:pPr lvl="1"/>
            <a:r>
              <a:rPr lang="en-GB" dirty="0"/>
              <a:t>Predefined format, </a:t>
            </a:r>
            <a:r>
              <a:rPr lang="en-GB" i="1" dirty="0">
                <a:solidFill>
                  <a:srgbClr val="00B0F0"/>
                </a:solidFill>
              </a:rPr>
              <a:t>signed by respective directors and VP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Challenge: </a:t>
            </a:r>
          </a:p>
          <a:p>
            <a:pPr lvl="1"/>
            <a:r>
              <a:rPr lang="en-GB" dirty="0"/>
              <a:t>Stakeholders responsiveness</a:t>
            </a:r>
          </a:p>
          <a:p>
            <a:pPr lvl="1"/>
            <a:r>
              <a:rPr lang="en-GB" dirty="0"/>
              <a:t>Manual data collection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8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</a:t>
            </a:r>
            <a:r>
              <a:rPr lang="en-GB" dirty="0" smtClean="0"/>
              <a:t>. Good governance report (Amharic version)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0500901" cy="435133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Frequency:</a:t>
            </a:r>
          </a:p>
          <a:p>
            <a:pPr lvl="1"/>
            <a:r>
              <a:rPr lang="en-GB" dirty="0" smtClean="0"/>
              <a:t>Quarterly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Destination:</a:t>
            </a:r>
          </a:p>
          <a:p>
            <a:pPr lvl="1"/>
            <a:r>
              <a:rPr lang="en-GB" dirty="0"/>
              <a:t>Ethics and Corporate Values</a:t>
            </a:r>
            <a:endParaRPr lang="en-GB" dirty="0"/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Format:</a:t>
            </a:r>
          </a:p>
          <a:p>
            <a:pPr lvl="1"/>
            <a:r>
              <a:rPr lang="en-GB" dirty="0"/>
              <a:t>Predefined format, </a:t>
            </a:r>
            <a:r>
              <a:rPr lang="en-GB" i="1" dirty="0">
                <a:solidFill>
                  <a:srgbClr val="00B0F0"/>
                </a:solidFill>
              </a:rPr>
              <a:t>signed by respective directors and VP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Challenge: </a:t>
            </a:r>
          </a:p>
          <a:p>
            <a:pPr lvl="1"/>
            <a:r>
              <a:rPr lang="en-GB" dirty="0"/>
              <a:t>Stakeholders responsiveness</a:t>
            </a:r>
          </a:p>
          <a:p>
            <a:pPr lvl="1"/>
            <a:r>
              <a:rPr lang="en-GB" dirty="0"/>
              <a:t>Manual data </a:t>
            </a:r>
            <a:r>
              <a:rPr lang="en-GB" dirty="0" smtClean="0"/>
              <a:t>collection</a:t>
            </a:r>
          </a:p>
          <a:p>
            <a:pPr lvl="1"/>
            <a:r>
              <a:rPr lang="en-GB" dirty="0" smtClean="0"/>
              <a:t>Local Language 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66-1FB6-43D5-90E6-085E6202CA45}" type="datetime1">
              <a:rPr lang="en-US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3/26/2024</a:t>
            </a:fld>
            <a:endParaRPr lang="en-GB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DA3D-D7E9-444A-B8ED-1B8CD8D07ECC}" type="slidenum">
              <a:rPr lang="en-GB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9</a:t>
            </a:fld>
            <a:endParaRPr lang="en-GB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be custom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288E"/>
      </a:accent1>
      <a:accent2>
        <a:srgbClr val="B38D34"/>
      </a:accent2>
      <a:accent3>
        <a:srgbClr val="000000"/>
      </a:accent3>
      <a:accent4>
        <a:srgbClr val="D667CF"/>
      </a:accent4>
      <a:accent5>
        <a:srgbClr val="D9BD7D"/>
      </a:accent5>
      <a:accent6>
        <a:srgbClr val="3F3F3F"/>
      </a:accent6>
      <a:hlink>
        <a:srgbClr val="95288E"/>
      </a:hlink>
      <a:folHlink>
        <a:srgbClr val="B38D34"/>
      </a:folHlink>
    </a:clrScheme>
    <a:fontScheme name="CB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1055</Words>
  <Application>Microsoft Office PowerPoint</Application>
  <PresentationFormat>Widescreen</PresentationFormat>
  <Paragraphs>357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Addis Ababa</vt:lpstr>
      <vt:lpstr>Arial</vt:lpstr>
      <vt:lpstr>Calibri</vt:lpstr>
      <vt:lpstr>Century Gothic</vt:lpstr>
      <vt:lpstr>PMingLiU</vt:lpstr>
      <vt:lpstr>Times New Roman</vt:lpstr>
      <vt:lpstr>Verdana</vt:lpstr>
      <vt:lpstr>1_Office Theme</vt:lpstr>
      <vt:lpstr>PowerPoint Presentation</vt:lpstr>
      <vt:lpstr>Agenda</vt:lpstr>
      <vt:lpstr>1. ORA – Operational Risk Assessment Report</vt:lpstr>
      <vt:lpstr>2. P1 Incident/Materialized Loss (is a requirement in SBB 83 directive)</vt:lpstr>
      <vt:lpstr>3. Legal/Regulatory compliance report</vt:lpstr>
      <vt:lpstr>4. FRM – Financial risk management </vt:lpstr>
      <vt:lpstr>5. Top Mgt branch visit</vt:lpstr>
      <vt:lpstr>6. Pain points and improvement areas  </vt:lpstr>
      <vt:lpstr>7. Good governance report (Amharic version)</vt:lpstr>
      <vt:lpstr>8. SBB83/2022 requirement for IT Mgt implementation status</vt:lpstr>
      <vt:lpstr>9. CBE IT Supervision by NBE, Onsite visit </vt:lpstr>
      <vt:lpstr>IS Policy and procedure Status</vt:lpstr>
      <vt:lpstr>IS Policy and procedure Status</vt:lpstr>
      <vt:lpstr>IS Policy and procedure Status</vt:lpstr>
      <vt:lpstr>IS Policy and procedure Status- summary </vt:lpstr>
      <vt:lpstr>Briefing on Framework for policy and procedure development  By internal control department  Ato Solomon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ISQA</dc:creator>
  <cp:lastModifiedBy>cbe</cp:lastModifiedBy>
  <cp:revision>137</cp:revision>
  <dcterms:modified xsi:type="dcterms:W3CDTF">2024-03-26T11:44:09Z</dcterms:modified>
</cp:coreProperties>
</file>