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2"/>
  </p:sldMasterIdLst>
  <p:notesMasterIdLst>
    <p:notesMasterId r:id="rId36"/>
  </p:notesMasterIdLst>
  <p:handoutMasterIdLst>
    <p:handoutMasterId r:id="rId37"/>
  </p:handoutMasterIdLst>
  <p:sldIdLst>
    <p:sldId id="443" r:id="rId3"/>
    <p:sldId id="444" r:id="rId4"/>
    <p:sldId id="445" r:id="rId5"/>
    <p:sldId id="446" r:id="rId6"/>
    <p:sldId id="447" r:id="rId7"/>
    <p:sldId id="475" r:id="rId8"/>
    <p:sldId id="448" r:id="rId9"/>
    <p:sldId id="449" r:id="rId10"/>
    <p:sldId id="450" r:id="rId11"/>
    <p:sldId id="451" r:id="rId12"/>
    <p:sldId id="452" r:id="rId13"/>
    <p:sldId id="453" r:id="rId14"/>
    <p:sldId id="454" r:id="rId15"/>
    <p:sldId id="455" r:id="rId16"/>
    <p:sldId id="474" r:id="rId17"/>
    <p:sldId id="456" r:id="rId18"/>
    <p:sldId id="473" r:id="rId19"/>
    <p:sldId id="457" r:id="rId20"/>
    <p:sldId id="458" r:id="rId21"/>
    <p:sldId id="459" r:id="rId22"/>
    <p:sldId id="460" r:id="rId23"/>
    <p:sldId id="461" r:id="rId24"/>
    <p:sldId id="462" r:id="rId25"/>
    <p:sldId id="463" r:id="rId26"/>
    <p:sldId id="464" r:id="rId27"/>
    <p:sldId id="465" r:id="rId28"/>
    <p:sldId id="466" r:id="rId29"/>
    <p:sldId id="467" r:id="rId30"/>
    <p:sldId id="468" r:id="rId31"/>
    <p:sldId id="469" r:id="rId32"/>
    <p:sldId id="470" r:id="rId33"/>
    <p:sldId id="471" r:id="rId34"/>
    <p:sldId id="476" r:id="rId35"/>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78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80"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0" y="-222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9052153F-4401-4817-8548-C9A1B63E8D7F}" type="datetimeFigureOut">
              <a:rPr lang="en-US" smtClean="0"/>
              <a:t>3/10/2020</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30C40B21-9B14-46F8-9BF1-4DA8A49FAF1B}" type="slidenum">
              <a:rPr lang="en-US" smtClean="0"/>
              <a:t>‹#›</a:t>
            </a:fld>
            <a:endParaRPr lang="en-US"/>
          </a:p>
        </p:txBody>
      </p:sp>
    </p:spTree>
    <p:extLst>
      <p:ext uri="{BB962C8B-B14F-4D97-AF65-F5344CB8AC3E}">
        <p14:creationId xmlns:p14="http://schemas.microsoft.com/office/powerpoint/2010/main" val="287791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77F4448B-1EA9-4812-8BF8-C2227BC0C365}" type="datetimeFigureOut">
              <a:rPr lang="en-US" smtClean="0"/>
              <a:pPr/>
              <a:t>3/10/2020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BEB78E4-D36E-4069-A445-D3229DE50210}" type="slidenum">
              <a:rPr lang="en-US" smtClean="0"/>
              <a:pPr/>
              <a:t>‹#›</a:t>
            </a:fld>
            <a:endParaRPr lang="en-US"/>
          </a:p>
        </p:txBody>
      </p:sp>
    </p:spTree>
    <p:extLst>
      <p:ext uri="{BB962C8B-B14F-4D97-AF65-F5344CB8AC3E}">
        <p14:creationId xmlns:p14="http://schemas.microsoft.com/office/powerpoint/2010/main" val="321443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D0AD7AD6-51EF-4E03-91FF-1B8535A2D5F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7066" indent="-291179">
              <a:defRPr sz="2400">
                <a:solidFill>
                  <a:schemeClr val="tx1"/>
                </a:solidFill>
                <a:latin typeface="Times New Roman" panose="02020603050405020304" pitchFamily="18" charset="0"/>
              </a:defRPr>
            </a:lvl2pPr>
            <a:lvl3pPr marL="1164717" indent="-232943">
              <a:defRPr sz="2400">
                <a:solidFill>
                  <a:schemeClr val="tx1"/>
                </a:solidFill>
                <a:latin typeface="Times New Roman" panose="02020603050405020304" pitchFamily="18" charset="0"/>
              </a:defRPr>
            </a:lvl3pPr>
            <a:lvl4pPr marL="1630604" indent="-232943">
              <a:defRPr sz="2400">
                <a:solidFill>
                  <a:schemeClr val="tx1"/>
                </a:solidFill>
                <a:latin typeface="Times New Roman" panose="02020603050405020304" pitchFamily="18" charset="0"/>
              </a:defRPr>
            </a:lvl4pPr>
            <a:lvl5pPr marL="2096491" indent="-232943">
              <a:defRPr sz="2400">
                <a:solidFill>
                  <a:schemeClr val="tx1"/>
                </a:solidFill>
                <a:latin typeface="Times New Roman" panose="02020603050405020304" pitchFamily="18" charset="0"/>
              </a:defRPr>
            </a:lvl5pPr>
            <a:lvl6pPr marL="2562377" indent="-232943" eaLnBrk="0" fontAlgn="base" hangingPunct="0">
              <a:spcBef>
                <a:spcPct val="0"/>
              </a:spcBef>
              <a:spcAft>
                <a:spcPct val="0"/>
              </a:spcAft>
              <a:defRPr sz="2400">
                <a:solidFill>
                  <a:schemeClr val="tx1"/>
                </a:solidFill>
                <a:latin typeface="Times New Roman" panose="02020603050405020304" pitchFamily="18" charset="0"/>
              </a:defRPr>
            </a:lvl6pPr>
            <a:lvl7pPr marL="3028264" indent="-232943" eaLnBrk="0" fontAlgn="base" hangingPunct="0">
              <a:spcBef>
                <a:spcPct val="0"/>
              </a:spcBef>
              <a:spcAft>
                <a:spcPct val="0"/>
              </a:spcAft>
              <a:defRPr sz="2400">
                <a:solidFill>
                  <a:schemeClr val="tx1"/>
                </a:solidFill>
                <a:latin typeface="Times New Roman" panose="02020603050405020304" pitchFamily="18" charset="0"/>
              </a:defRPr>
            </a:lvl7pPr>
            <a:lvl8pPr marL="3494151" indent="-232943" eaLnBrk="0" fontAlgn="base" hangingPunct="0">
              <a:spcBef>
                <a:spcPct val="0"/>
              </a:spcBef>
              <a:spcAft>
                <a:spcPct val="0"/>
              </a:spcAft>
              <a:defRPr sz="2400">
                <a:solidFill>
                  <a:schemeClr val="tx1"/>
                </a:solidFill>
                <a:latin typeface="Times New Roman" panose="02020603050405020304" pitchFamily="18" charset="0"/>
              </a:defRPr>
            </a:lvl8pPr>
            <a:lvl9pPr marL="3960038" indent="-232943" eaLnBrk="0" fontAlgn="base" hangingPunct="0">
              <a:spcBef>
                <a:spcPct val="0"/>
              </a:spcBef>
              <a:spcAft>
                <a:spcPct val="0"/>
              </a:spcAft>
              <a:defRPr sz="2400">
                <a:solidFill>
                  <a:schemeClr val="tx1"/>
                </a:solidFill>
                <a:latin typeface="Times New Roman" panose="02020603050405020304" pitchFamily="18" charset="0"/>
              </a:defRPr>
            </a:lvl9pPr>
          </a:lstStyle>
          <a:p>
            <a:fld id="{5CC6C60E-D0BA-46A3-895C-C58202F3F207}" type="slidenum">
              <a:rPr lang="en-US" altLang="en-US" sz="1200"/>
              <a:pPr/>
              <a:t>1</a:t>
            </a:fld>
            <a:endParaRPr lang="en-US" altLang="en-US" sz="1200"/>
          </a:p>
        </p:txBody>
      </p:sp>
      <p:sp>
        <p:nvSpPr>
          <p:cNvPr id="4099" name="Rectangle 2">
            <a:extLst>
              <a:ext uri="{FF2B5EF4-FFF2-40B4-BE49-F238E27FC236}">
                <a16:creationId xmlns="" xmlns:a16="http://schemas.microsoft.com/office/drawing/2014/main" id="{65015C59-0E1C-434D-8300-64BE934E145B}"/>
              </a:ext>
            </a:extLst>
          </p:cNvPr>
          <p:cNvSpPr>
            <a:spLocks noGrp="1" noRot="1" noChangeAspect="1" noChangeArrowheads="1" noTextEdit="1"/>
          </p:cNvSpPr>
          <p:nvPr>
            <p:ph type="sldImg"/>
          </p:nvPr>
        </p:nvSpPr>
        <p:spPr>
          <a:xfrm>
            <a:off x="2895600" y="525463"/>
            <a:ext cx="3505200" cy="2628900"/>
          </a:xfrm>
          <a:ln/>
        </p:spPr>
      </p:sp>
      <p:sp>
        <p:nvSpPr>
          <p:cNvPr id="4100" name="Rectangle 3">
            <a:extLst>
              <a:ext uri="{FF2B5EF4-FFF2-40B4-BE49-F238E27FC236}">
                <a16:creationId xmlns="" xmlns:a16="http://schemas.microsoft.com/office/drawing/2014/main" id="{C1DEA9A2-F66F-4210-A833-50BF5D8CE131}"/>
              </a:ext>
            </a:extLst>
          </p:cNvPr>
          <p:cNvSpPr>
            <a:spLocks noGrp="1" noChangeArrowheads="1"/>
          </p:cNvSpPr>
          <p:nvPr>
            <p:ph type="body" idx="1"/>
          </p:nvPr>
        </p:nvSpPr>
        <p:spPr>
          <a:noFill/>
        </p:spPr>
        <p:txBody>
          <a:bodyPr/>
          <a:lstStyle/>
          <a:p>
            <a:pPr eaLnBrk="1" hangingPunct="1"/>
            <a:endParaRPr lang="zh-TW" altLang="en-US" dirty="0"/>
          </a:p>
        </p:txBody>
      </p:sp>
    </p:spTree>
    <p:extLst>
      <p:ext uri="{BB962C8B-B14F-4D97-AF65-F5344CB8AC3E}">
        <p14:creationId xmlns:p14="http://schemas.microsoft.com/office/powerpoint/2010/main" val="148846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B78E4-D36E-4069-A445-D3229DE50210}" type="slidenum">
              <a:rPr lang="en-US" smtClean="0"/>
              <a:pPr/>
              <a:t>3</a:t>
            </a:fld>
            <a:endParaRPr lang="en-US"/>
          </a:p>
        </p:txBody>
      </p:sp>
    </p:spTree>
    <p:extLst>
      <p:ext uri="{BB962C8B-B14F-4D97-AF65-F5344CB8AC3E}">
        <p14:creationId xmlns:p14="http://schemas.microsoft.com/office/powerpoint/2010/main" val="31771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985512-8757-404A-94C7-E6FB3C4FD125}"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304601331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45EE99-0F4D-4672-B829-5972811A2D5A}"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44347244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EAA120-4E14-4C36-8C58-ED206FC36DC8}"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96595919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7C2F9-C173-4466-A37E-46F8243D6F7D}"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255659514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B464E6-F224-4823-BEC5-7E53518BFE75}"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229562613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D8CF2-B13C-41C3-9FE8-5C8318F1B255}"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44164395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4B0C4-A436-4A38-B19A-B529964CE104}" type="datetime1">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9839697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4B26A-7007-4C1C-B29B-2FE1B130FF04}" type="datetime1">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4022394689"/>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ED76E-A087-47EF-AB1C-99BDAD1A234C}" type="datetime1">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3351284707"/>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34BD0-1981-40BC-BC0E-5251C427A5F1}"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235025759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8B0AF-409D-45FB-A597-9BA49A360F3E}"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E08FF-809B-4DC6-8211-BC6537938734}" type="slidenum">
              <a:rPr lang="en-US" smtClean="0"/>
              <a:pPr/>
              <a:t>‹#›</a:t>
            </a:fld>
            <a:endParaRPr lang="en-US"/>
          </a:p>
        </p:txBody>
      </p:sp>
    </p:spTree>
    <p:extLst>
      <p:ext uri="{BB962C8B-B14F-4D97-AF65-F5344CB8AC3E}">
        <p14:creationId xmlns:p14="http://schemas.microsoft.com/office/powerpoint/2010/main" val="1226629403"/>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9A79A3D-A684-487F-A2C0-41EE06B0D471}" type="datetime1">
              <a:rPr lang="en-US" smtClean="0"/>
              <a:t>3/10/2020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3E08FF-809B-4DC6-8211-BC6537938734}" type="slidenum">
              <a:rPr lang="en-US" smtClean="0"/>
              <a:pPr/>
              <a:t>‹#›</a:t>
            </a:fld>
            <a:endParaRPr lang="en-US"/>
          </a:p>
        </p:txBody>
      </p:sp>
    </p:spTree>
    <p:extLst>
      <p:ext uri="{BB962C8B-B14F-4D97-AF65-F5344CB8AC3E}">
        <p14:creationId xmlns:p14="http://schemas.microsoft.com/office/powerpoint/2010/main" val="6892947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spd="med">
    <p:pull/>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 xmlns:a16="http://schemas.microsoft.com/office/drawing/2014/main" id="{1ECF99FE-1254-4F51-A0F6-747847557F04}"/>
              </a:ext>
            </a:extLst>
          </p:cNvPr>
          <p:cNvSpPr>
            <a:spLocks noGrp="1" noChangeArrowheads="1"/>
          </p:cNvSpPr>
          <p:nvPr>
            <p:ph type="ctrTitle"/>
          </p:nvPr>
        </p:nvSpPr>
        <p:spPr>
          <a:xfrm>
            <a:off x="457200" y="152400"/>
            <a:ext cx="8305800" cy="6203950"/>
          </a:xfrm>
        </p:spPr>
        <p:txBody>
          <a:bodyPr anchor="ctr">
            <a:normAutofit/>
          </a:bodyPr>
          <a:lstStyle/>
          <a:p>
            <a:pPr eaLnBrk="1" hangingPunct="1"/>
            <a:r>
              <a:rPr lang="en-US" altLang="zh-TW" sz="6600" b="1" dirty="0">
                <a:solidFill>
                  <a:srgbClr val="C00000"/>
                </a:solidFill>
                <a:latin typeface="Century Gothic" panose="020B0502020202020204" pitchFamily="34" charset="0"/>
                <a:ea typeface="PMingLiU" panose="02020500000000000000" pitchFamily="18" charset="-120"/>
              </a:rPr>
              <a:t>Chapter 1</a:t>
            </a:r>
            <a:r>
              <a:rPr lang="en-US" altLang="zh-TW" sz="4900" dirty="0">
                <a:solidFill>
                  <a:srgbClr val="002060"/>
                </a:solidFill>
                <a:latin typeface="Nyala" panose="02000504070300020003" pitchFamily="2" charset="0"/>
                <a:ea typeface="PMingLiU" panose="02020500000000000000" pitchFamily="18" charset="-120"/>
              </a:rPr>
              <a:t/>
            </a:r>
            <a:br>
              <a:rPr lang="en-US" altLang="zh-TW" sz="4900" dirty="0">
                <a:solidFill>
                  <a:srgbClr val="002060"/>
                </a:solidFill>
                <a:latin typeface="Nyala" panose="02000504070300020003" pitchFamily="2" charset="0"/>
                <a:ea typeface="PMingLiU" panose="02020500000000000000" pitchFamily="18" charset="-120"/>
              </a:rPr>
            </a:br>
            <a:r>
              <a:rPr lang="en-US" altLang="zh-TW" sz="4900" dirty="0">
                <a:solidFill>
                  <a:srgbClr val="002060"/>
                </a:solidFill>
                <a:latin typeface="Nyala" panose="02000504070300020003" pitchFamily="2" charset="0"/>
                <a:ea typeface="PMingLiU" panose="02020500000000000000" pitchFamily="18" charset="-120"/>
              </a:rPr>
              <a:t/>
            </a:r>
            <a:br>
              <a:rPr lang="en-US" altLang="zh-TW" sz="4900" dirty="0">
                <a:solidFill>
                  <a:srgbClr val="002060"/>
                </a:solidFill>
                <a:latin typeface="Nyala" panose="02000504070300020003" pitchFamily="2" charset="0"/>
                <a:ea typeface="PMingLiU" panose="02020500000000000000" pitchFamily="18" charset="-120"/>
              </a:rPr>
            </a:br>
            <a:r>
              <a:rPr lang="en-US" altLang="zh-TW" sz="5400" b="1" dirty="0">
                <a:solidFill>
                  <a:srgbClr val="002060"/>
                </a:solidFill>
                <a:latin typeface="Century Gothic" panose="020B0502020202020204" pitchFamily="34" charset="0"/>
                <a:ea typeface="PMingLiU" panose="02020500000000000000" pitchFamily="18" charset="-120"/>
              </a:rPr>
              <a:t>Introduction</a:t>
            </a:r>
            <a:r>
              <a:rPr lang="en-US" altLang="zh-TW" b="1" dirty="0">
                <a:solidFill>
                  <a:srgbClr val="002060"/>
                </a:solidFill>
                <a:latin typeface="Rockwell Condensed" panose="02060603050405020104" pitchFamily="18" charset="0"/>
                <a:ea typeface="PMingLiU" panose="02020500000000000000" pitchFamily="18" charset="-120"/>
              </a:rPr>
              <a:t> </a:t>
            </a:r>
            <a:r>
              <a:rPr lang="en-US" altLang="zh-TW" sz="5400" b="1" dirty="0">
                <a:solidFill>
                  <a:srgbClr val="002060"/>
                </a:solidFill>
                <a:latin typeface="Century Gothic" panose="020B0502020202020204" pitchFamily="34" charset="0"/>
                <a:ea typeface="PMingLiU" panose="02020500000000000000" pitchFamily="18" charset="-120"/>
              </a:rPr>
              <a:t>to Software Project Management</a:t>
            </a:r>
            <a:r>
              <a:rPr lang="en-US" altLang="zh-TW" sz="3600" b="1" dirty="0">
                <a:solidFill>
                  <a:srgbClr val="002060"/>
                </a:solidFill>
                <a:latin typeface="Nyala" panose="02000504070300020003" pitchFamily="2" charset="0"/>
                <a:ea typeface="PMingLiU" panose="02020500000000000000" pitchFamily="18" charset="-120"/>
              </a:rPr>
              <a:t/>
            </a:r>
            <a:br>
              <a:rPr lang="en-US" altLang="zh-TW" sz="3600" b="1" dirty="0">
                <a:solidFill>
                  <a:srgbClr val="002060"/>
                </a:solidFill>
                <a:latin typeface="Nyala" panose="02000504070300020003" pitchFamily="2" charset="0"/>
                <a:ea typeface="PMingLiU" panose="02020500000000000000" pitchFamily="18" charset="-120"/>
              </a:rPr>
            </a:br>
            <a:r>
              <a:rPr lang="en-US" altLang="zh-TW" sz="3600" dirty="0">
                <a:solidFill>
                  <a:srgbClr val="002060"/>
                </a:solidFill>
                <a:latin typeface="Nyala" panose="02000504070300020003" pitchFamily="2" charset="0"/>
                <a:ea typeface="PMingLiU" panose="02020500000000000000" pitchFamily="18" charset="-120"/>
              </a:rPr>
              <a:t/>
            </a:r>
            <a:br>
              <a:rPr lang="en-US" altLang="zh-TW" sz="3600" dirty="0">
                <a:solidFill>
                  <a:srgbClr val="002060"/>
                </a:solidFill>
                <a:latin typeface="Nyala" panose="02000504070300020003" pitchFamily="2" charset="0"/>
                <a:ea typeface="PMingLiU" panose="02020500000000000000" pitchFamily="18" charset="-120"/>
              </a:rPr>
            </a:br>
            <a:endParaRPr lang="en-US" altLang="zh-TW" sz="3300" dirty="0">
              <a:solidFill>
                <a:srgbClr val="002060"/>
              </a:solidFill>
              <a:latin typeface="MingLiU_HKSCS-ExtB" panose="02020500000000000000" pitchFamily="18" charset="-120"/>
              <a:ea typeface="MingLiU_HKSCS-ExtB" panose="02020500000000000000" pitchFamily="18" charset="-120"/>
            </a:endParaRPr>
          </a:p>
        </p:txBody>
      </p:sp>
      <p:sp>
        <p:nvSpPr>
          <p:cNvPr id="3074" name="Slide Number Placeholder 3">
            <a:extLst>
              <a:ext uri="{FF2B5EF4-FFF2-40B4-BE49-F238E27FC236}">
                <a16:creationId xmlns="" xmlns:a16="http://schemas.microsoft.com/office/drawing/2014/main" id="{5FCDC94E-3449-49ED-8896-0081A37786FB}"/>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9EB9A482-C1CD-4304-BB40-C057FA04D5BD}" type="slidenum">
              <a:rPr lang="zh-TW" altLang="en-US" sz="1050"/>
              <a:pPr/>
              <a:t>1</a:t>
            </a:fld>
            <a:endParaRPr lang="en-US" altLang="zh-TW" sz="1050"/>
          </a:p>
        </p:txBody>
      </p:sp>
    </p:spTree>
    <p:extLst>
      <p:ext uri="{BB962C8B-B14F-4D97-AF65-F5344CB8AC3E}">
        <p14:creationId xmlns:p14="http://schemas.microsoft.com/office/powerpoint/2010/main" val="39959415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 xmlns:a16="http://schemas.microsoft.com/office/drawing/2014/main" id="{62045C66-E4A3-4326-8C77-A6C5F0A0FCBC}"/>
              </a:ext>
            </a:extLst>
          </p:cNvPr>
          <p:cNvSpPr>
            <a:spLocks noGrp="1" noChangeArrowheads="1"/>
          </p:cNvSpPr>
          <p:nvPr>
            <p:ph type="title"/>
          </p:nvPr>
        </p:nvSpPr>
        <p:spPr>
          <a:xfrm>
            <a:off x="1218124" y="344621"/>
            <a:ext cx="6247209" cy="381587"/>
          </a:xfrm>
        </p:spPr>
        <p:txBody>
          <a:bodyPr>
            <a:noAutofit/>
          </a:bodyPr>
          <a:lstStyle/>
          <a:p>
            <a:pPr algn="ctr" eaLnBrk="1" hangingPunct="1"/>
            <a:r>
              <a:rPr lang="en-US" altLang="zh-TW" sz="3200" b="1" dirty="0">
                <a:solidFill>
                  <a:srgbClr val="FF0000"/>
                </a:solidFill>
                <a:latin typeface="Century Gothic" panose="020B0502020202020204" pitchFamily="34" charset="0"/>
                <a:ea typeface="PMingLiU" panose="02020500000000000000" pitchFamily="18" charset="-120"/>
              </a:rPr>
              <a:t>What is Project Management? </a:t>
            </a:r>
          </a:p>
        </p:txBody>
      </p:sp>
      <p:sp>
        <p:nvSpPr>
          <p:cNvPr id="12292" name="Rectangle 3">
            <a:extLst>
              <a:ext uri="{FF2B5EF4-FFF2-40B4-BE49-F238E27FC236}">
                <a16:creationId xmlns="" xmlns:a16="http://schemas.microsoft.com/office/drawing/2014/main" id="{59FEBF34-4239-4A09-A5C8-901937862C1C}"/>
              </a:ext>
            </a:extLst>
          </p:cNvPr>
          <p:cNvSpPr>
            <a:spLocks noGrp="1" noChangeArrowheads="1"/>
          </p:cNvSpPr>
          <p:nvPr>
            <p:ph idx="1"/>
          </p:nvPr>
        </p:nvSpPr>
        <p:spPr>
          <a:xfrm>
            <a:off x="453682" y="1219202"/>
            <a:ext cx="8461717" cy="5137150"/>
          </a:xfrm>
        </p:spPr>
        <p:txBody>
          <a:bodyPr>
            <a:normAutofit fontScale="92500" lnSpcReduction="10000"/>
          </a:bodyPr>
          <a:lstStyle/>
          <a:p>
            <a:pPr algn="just" eaLnBrk="1" hangingPunct="1"/>
            <a:r>
              <a:rPr lang="zh-TW" altLang="en-US" sz="3200" dirty="0">
                <a:latin typeface="Nyala" panose="02000504070300020003" pitchFamily="2" charset="0"/>
                <a:ea typeface="PMingLiU" panose="02020500000000000000" pitchFamily="18" charset="-120"/>
              </a:rPr>
              <a:t> </a:t>
            </a:r>
            <a:r>
              <a:rPr lang="en-US" altLang="zh-TW" sz="3200" dirty="0">
                <a:ea typeface="PMingLiU" panose="02020500000000000000" pitchFamily="18" charset="-120"/>
              </a:rPr>
              <a:t>Project management is “</a:t>
            </a:r>
            <a:r>
              <a:rPr lang="en-US" altLang="zh-TW" sz="3200" dirty="0">
                <a:solidFill>
                  <a:srgbClr val="0070C0"/>
                </a:solidFill>
                <a:ea typeface="PMingLiU" panose="02020500000000000000" pitchFamily="18" charset="-120"/>
              </a:rPr>
              <a:t>the application of knowledge</a:t>
            </a:r>
            <a:r>
              <a:rPr lang="en-US" altLang="zh-TW" sz="3200" dirty="0">
                <a:ea typeface="PMingLiU" panose="02020500000000000000" pitchFamily="18" charset="-120"/>
              </a:rPr>
              <a:t>, </a:t>
            </a:r>
            <a:r>
              <a:rPr lang="en-US" altLang="zh-TW" sz="3200" dirty="0">
                <a:solidFill>
                  <a:srgbClr val="0070C0"/>
                </a:solidFill>
                <a:ea typeface="PMingLiU" panose="02020500000000000000" pitchFamily="18" charset="-120"/>
              </a:rPr>
              <a:t>skills</a:t>
            </a:r>
            <a:r>
              <a:rPr lang="en-US" altLang="zh-TW" sz="3200" dirty="0">
                <a:ea typeface="PMingLiU" panose="02020500000000000000" pitchFamily="18" charset="-120"/>
              </a:rPr>
              <a:t>, </a:t>
            </a:r>
            <a:r>
              <a:rPr lang="en-US" altLang="zh-TW" sz="3200" dirty="0">
                <a:solidFill>
                  <a:srgbClr val="0070C0"/>
                </a:solidFill>
                <a:ea typeface="PMingLiU" panose="02020500000000000000" pitchFamily="18" charset="-120"/>
              </a:rPr>
              <a:t>tools</a:t>
            </a:r>
            <a:r>
              <a:rPr lang="en-US" altLang="zh-TW" sz="3200" dirty="0">
                <a:ea typeface="PMingLiU" panose="02020500000000000000" pitchFamily="18" charset="-120"/>
              </a:rPr>
              <a:t>, and </a:t>
            </a:r>
            <a:r>
              <a:rPr lang="en-US" altLang="zh-TW" sz="3200" dirty="0">
                <a:solidFill>
                  <a:srgbClr val="0070C0"/>
                </a:solidFill>
                <a:ea typeface="PMingLiU" panose="02020500000000000000" pitchFamily="18" charset="-120"/>
              </a:rPr>
              <a:t>techniques</a:t>
            </a:r>
            <a:r>
              <a:rPr lang="en-US" altLang="zh-TW" sz="3200" dirty="0">
                <a:ea typeface="PMingLiU" panose="02020500000000000000" pitchFamily="18" charset="-120"/>
              </a:rPr>
              <a:t> to project activities in order to meet project requirements” </a:t>
            </a:r>
            <a:r>
              <a:rPr lang="en-US" altLang="zh-TW" sz="3200" dirty="0" smtClean="0">
                <a:ea typeface="PMingLiU" panose="02020500000000000000" pitchFamily="18" charset="-120"/>
              </a:rPr>
              <a:t>(Project </a:t>
            </a:r>
            <a:r>
              <a:rPr lang="en-US" altLang="zh-TW" sz="3200" dirty="0">
                <a:ea typeface="PMingLiU" panose="02020500000000000000" pitchFamily="18" charset="-120"/>
              </a:rPr>
              <a:t>Management Body of Knowledge (</a:t>
            </a:r>
            <a:r>
              <a:rPr lang="en-US" altLang="zh-TW" sz="3200" dirty="0">
                <a:solidFill>
                  <a:srgbClr val="0070C0"/>
                </a:solidFill>
                <a:ea typeface="PMingLiU" panose="02020500000000000000" pitchFamily="18" charset="-120"/>
              </a:rPr>
              <a:t>PMBOK®</a:t>
            </a:r>
            <a:r>
              <a:rPr lang="en-US" altLang="zh-TW" sz="3200" dirty="0">
                <a:ea typeface="PMingLiU" panose="02020500000000000000" pitchFamily="18" charset="-120"/>
              </a:rPr>
              <a:t> </a:t>
            </a:r>
            <a:r>
              <a:rPr lang="en-US" altLang="zh-TW" sz="3200" dirty="0">
                <a:solidFill>
                  <a:srgbClr val="0070C0"/>
                </a:solidFill>
                <a:ea typeface="PMingLiU" panose="02020500000000000000" pitchFamily="18" charset="-120"/>
              </a:rPr>
              <a:t>Guide</a:t>
            </a:r>
            <a:r>
              <a:rPr lang="en-US" altLang="zh-TW" sz="3200" dirty="0">
                <a:ea typeface="PMingLiU" panose="02020500000000000000" pitchFamily="18" charset="-120"/>
              </a:rPr>
              <a:t>), 2000, p. </a:t>
            </a:r>
            <a:r>
              <a:rPr lang="en-US" altLang="zh-TW" sz="3200" dirty="0" smtClean="0">
                <a:ea typeface="PMingLiU" panose="02020500000000000000" pitchFamily="18" charset="-120"/>
              </a:rPr>
              <a:t>6)</a:t>
            </a:r>
          </a:p>
          <a:p>
            <a:pPr algn="just"/>
            <a:r>
              <a:rPr lang="en-US" altLang="zh-TW" sz="3200" dirty="0" smtClean="0">
                <a:ea typeface="PMingLiU" panose="02020500000000000000" pitchFamily="18" charset="-120"/>
              </a:rPr>
              <a:t>The </a:t>
            </a:r>
            <a:r>
              <a:rPr lang="en-US" altLang="zh-TW" sz="3200" dirty="0">
                <a:ea typeface="PMingLiU" panose="02020500000000000000" pitchFamily="18" charset="-120"/>
              </a:rPr>
              <a:t>Project Management Institute (PMI) is an international professional society.  Their web site is </a:t>
            </a:r>
            <a:r>
              <a:rPr lang="en-US" altLang="zh-TW" sz="3200" dirty="0">
                <a:solidFill>
                  <a:srgbClr val="0070C0"/>
                </a:solidFill>
                <a:ea typeface="PMingLiU" panose="02020500000000000000" pitchFamily="18" charset="-120"/>
              </a:rPr>
              <a:t>www.pmi.org</a:t>
            </a:r>
            <a:r>
              <a:rPr lang="en-US" altLang="zh-TW" sz="3200" dirty="0">
                <a:ea typeface="PMingLiU" panose="02020500000000000000" pitchFamily="18" charset="-120"/>
              </a:rPr>
              <a:t>.  </a:t>
            </a:r>
            <a:endParaRPr lang="en-US" altLang="zh-TW" sz="3200" dirty="0" smtClean="0">
              <a:ea typeface="PMingLiU" panose="02020500000000000000" pitchFamily="18" charset="-120"/>
            </a:endParaRPr>
          </a:p>
          <a:p>
            <a:pPr algn="just"/>
            <a:r>
              <a:rPr lang="en-US" altLang="zh-TW" sz="3200" dirty="0" smtClean="0">
                <a:ea typeface="PMingLiU" panose="02020500000000000000" pitchFamily="18" charset="-120"/>
              </a:rPr>
              <a:t>Business leaders understand that project management is a function within the organization and hire individuals are specifically trained  in project management to handle organizations project management needs.</a:t>
            </a:r>
            <a:endParaRPr lang="en-US" altLang="zh-TW" sz="3200" dirty="0">
              <a:ea typeface="PMingLiU" panose="02020500000000000000" pitchFamily="18" charset="-120"/>
            </a:endParaRPr>
          </a:p>
          <a:p>
            <a:pPr algn="just" eaLnBrk="1" hangingPunct="1">
              <a:buFontTx/>
              <a:buNone/>
            </a:pPr>
            <a:endParaRPr lang="en-US" altLang="zh-TW" sz="2400" dirty="0">
              <a:latin typeface="Nyala" panose="02000504070300020003" pitchFamily="2" charset="0"/>
              <a:ea typeface="PMingLiU" panose="02020500000000000000" pitchFamily="18" charset="-120"/>
            </a:endParaRPr>
          </a:p>
        </p:txBody>
      </p:sp>
      <p:sp>
        <p:nvSpPr>
          <p:cNvPr id="12290" name="Slide Number Placeholder 3">
            <a:extLst>
              <a:ext uri="{FF2B5EF4-FFF2-40B4-BE49-F238E27FC236}">
                <a16:creationId xmlns="" xmlns:a16="http://schemas.microsoft.com/office/drawing/2014/main" id="{A278BCE0-52E1-4E37-92B7-9EDE24CD3CBB}"/>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3FA5F930-1296-4AFF-8B39-E4C93D573E4A}" type="slidenum">
              <a:rPr lang="zh-TW" altLang="en-US" sz="1050"/>
              <a:pPr/>
              <a:t>10</a:t>
            </a:fld>
            <a:endParaRPr lang="en-US" altLang="zh-TW" sz="1050"/>
          </a:p>
        </p:txBody>
      </p:sp>
    </p:spTree>
    <p:extLst>
      <p:ext uri="{BB962C8B-B14F-4D97-AF65-F5344CB8AC3E}">
        <p14:creationId xmlns:p14="http://schemas.microsoft.com/office/powerpoint/2010/main" val="145237679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5296C-3219-4712-B166-CA9652F76FA5}"/>
              </a:ext>
            </a:extLst>
          </p:cNvPr>
          <p:cNvSpPr>
            <a:spLocks noGrp="1"/>
          </p:cNvSpPr>
          <p:nvPr>
            <p:ph type="title"/>
          </p:nvPr>
        </p:nvSpPr>
        <p:spPr>
          <a:xfrm>
            <a:off x="628650" y="609600"/>
            <a:ext cx="7886700" cy="651105"/>
          </a:xfrm>
        </p:spPr>
        <p:txBody>
          <a:bodyPr>
            <a:noAutofit/>
          </a:bodyPr>
          <a:lstStyle/>
          <a:p>
            <a:r>
              <a:rPr lang="en-US" sz="2800" b="1" dirty="0">
                <a:solidFill>
                  <a:srgbClr val="002060"/>
                </a:solidFill>
                <a:latin typeface="Century Gothic" panose="020B0502020202020204" pitchFamily="34" charset="0"/>
                <a:ea typeface="PMingLiU" panose="02020500000000000000" pitchFamily="18" charset="-120"/>
              </a:rPr>
              <a:t>Process Groups of Project Management </a:t>
            </a:r>
          </a:p>
        </p:txBody>
      </p:sp>
      <p:sp>
        <p:nvSpPr>
          <p:cNvPr id="3" name="Content Placeholder 2">
            <a:extLst>
              <a:ext uri="{FF2B5EF4-FFF2-40B4-BE49-F238E27FC236}">
                <a16:creationId xmlns="" xmlns:a16="http://schemas.microsoft.com/office/drawing/2014/main" id="{877502DF-A0EC-4E43-99EF-BC8E6056D786}"/>
              </a:ext>
            </a:extLst>
          </p:cNvPr>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293E08FF-809B-4DC6-8211-BC6537938734}" type="slidenum">
              <a:rPr lang="en-US" smtClean="0"/>
              <a:pPr/>
              <a:t>11</a:t>
            </a:fld>
            <a:endParaRPr lang="en-US"/>
          </a:p>
        </p:txBody>
      </p:sp>
      <p:pic>
        <p:nvPicPr>
          <p:cNvPr id="4" name="Picture 3">
            <a:extLst>
              <a:ext uri="{FF2B5EF4-FFF2-40B4-BE49-F238E27FC236}">
                <a16:creationId xmlns="" xmlns:a16="http://schemas.microsoft.com/office/drawing/2014/main" id="{E216299E-B7BC-46A0-A781-743B827A4336}"/>
              </a:ext>
            </a:extLst>
          </p:cNvPr>
          <p:cNvPicPr/>
          <p:nvPr/>
        </p:nvPicPr>
        <p:blipFill>
          <a:blip r:embed="rId2" cstate="print"/>
          <a:srcRect/>
          <a:stretch>
            <a:fillRect/>
          </a:stretch>
        </p:blipFill>
        <p:spPr bwMode="auto">
          <a:xfrm>
            <a:off x="266077" y="1634929"/>
            <a:ext cx="8396104" cy="4721422"/>
          </a:xfrm>
          <a:prstGeom prst="rect">
            <a:avLst/>
          </a:prstGeom>
          <a:noFill/>
          <a:ln w="9525">
            <a:noFill/>
            <a:miter lim="800000"/>
            <a:headEnd/>
            <a:tailEnd/>
          </a:ln>
        </p:spPr>
      </p:pic>
    </p:spTree>
    <p:extLst>
      <p:ext uri="{BB962C8B-B14F-4D97-AF65-F5344CB8AC3E}">
        <p14:creationId xmlns:p14="http://schemas.microsoft.com/office/powerpoint/2010/main" val="402543349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356D05-6C2F-47DE-8153-4E1DE85B6E42}"/>
              </a:ext>
            </a:extLst>
          </p:cNvPr>
          <p:cNvSpPr>
            <a:spLocks noGrp="1"/>
          </p:cNvSpPr>
          <p:nvPr>
            <p:ph type="title"/>
          </p:nvPr>
        </p:nvSpPr>
        <p:spPr>
          <a:xfrm>
            <a:off x="879373" y="304800"/>
            <a:ext cx="7871336" cy="457200"/>
          </a:xfrm>
        </p:spPr>
        <p:txBody>
          <a:bodyPr>
            <a:noAutofit/>
          </a:bodyPr>
          <a:lstStyle/>
          <a:p>
            <a:r>
              <a:rPr lang="en-US" sz="3200" b="1" dirty="0">
                <a:solidFill>
                  <a:srgbClr val="002060"/>
                </a:solidFill>
                <a:latin typeface="Century Gothic" panose="020B0502020202020204" pitchFamily="34" charset="0"/>
                <a:ea typeface="PMingLiU" panose="02020500000000000000" pitchFamily="18" charset="-120"/>
              </a:rPr>
              <a:t>Managing a project typically includes:</a:t>
            </a:r>
          </a:p>
        </p:txBody>
      </p:sp>
      <p:sp>
        <p:nvSpPr>
          <p:cNvPr id="3" name="Content Placeholder 2">
            <a:extLst>
              <a:ext uri="{FF2B5EF4-FFF2-40B4-BE49-F238E27FC236}">
                <a16:creationId xmlns="" xmlns:a16="http://schemas.microsoft.com/office/drawing/2014/main" id="{40C23C31-9917-421A-B141-26B509918540}"/>
              </a:ext>
            </a:extLst>
          </p:cNvPr>
          <p:cNvSpPr>
            <a:spLocks noGrp="1"/>
          </p:cNvSpPr>
          <p:nvPr>
            <p:ph idx="1"/>
          </p:nvPr>
        </p:nvSpPr>
        <p:spPr>
          <a:xfrm>
            <a:off x="246421" y="838200"/>
            <a:ext cx="8745179" cy="6019800"/>
          </a:xfrm>
        </p:spPr>
        <p:txBody>
          <a:bodyPr>
            <a:noAutofit/>
          </a:bodyPr>
          <a:lstStyle/>
          <a:p>
            <a:pPr algn="just"/>
            <a:r>
              <a:rPr lang="en-US" sz="2800" dirty="0">
                <a:solidFill>
                  <a:schemeClr val="tx1"/>
                </a:solidFill>
              </a:rPr>
              <a:t>Identifying </a:t>
            </a:r>
            <a:r>
              <a:rPr lang="en-US" sz="2800" dirty="0" smtClean="0">
                <a:solidFill>
                  <a:schemeClr val="tx1"/>
                </a:solidFill>
              </a:rPr>
              <a:t>requirements</a:t>
            </a:r>
            <a:endParaRPr lang="en-US" sz="2800" dirty="0">
              <a:solidFill>
                <a:schemeClr val="tx1"/>
              </a:solidFill>
            </a:endParaRPr>
          </a:p>
          <a:p>
            <a:pPr algn="just"/>
            <a:r>
              <a:rPr lang="en-US" sz="2800" dirty="0">
                <a:solidFill>
                  <a:schemeClr val="tx1"/>
                </a:solidFill>
              </a:rPr>
              <a:t>Addressing the various needs, concerns, and expectations of the stakeholders in planning and executing the project;</a:t>
            </a:r>
          </a:p>
          <a:p>
            <a:pPr algn="just"/>
            <a:r>
              <a:rPr lang="en-US" sz="2800" dirty="0">
                <a:solidFill>
                  <a:schemeClr val="tx1"/>
                </a:solidFill>
              </a:rPr>
              <a:t>Setting up, maintaining, and carrying out communications among stakeholders that are active, effective</a:t>
            </a:r>
            <a:r>
              <a:rPr lang="en-US" sz="2800" dirty="0" smtClean="0">
                <a:solidFill>
                  <a:schemeClr val="tx1"/>
                </a:solidFill>
              </a:rPr>
              <a:t>, </a:t>
            </a:r>
            <a:r>
              <a:rPr lang="en-US" sz="2800" dirty="0">
                <a:solidFill>
                  <a:schemeClr val="tx1"/>
                </a:solidFill>
              </a:rPr>
              <a:t>collaborative in nature;</a:t>
            </a:r>
          </a:p>
          <a:p>
            <a:pPr algn="just"/>
            <a:r>
              <a:rPr lang="en-US" sz="2800" dirty="0">
                <a:solidFill>
                  <a:schemeClr val="tx1"/>
                </a:solidFill>
              </a:rPr>
              <a:t>Managing stakeholders towards meeting project requirements and creating project deliverables;</a:t>
            </a:r>
          </a:p>
          <a:p>
            <a:pPr algn="just"/>
            <a:r>
              <a:rPr lang="en-US" sz="2800" dirty="0">
                <a:solidFill>
                  <a:schemeClr val="tx1"/>
                </a:solidFill>
              </a:rPr>
              <a:t>Balancing the competing project constraints, which include, but are not limited </a:t>
            </a:r>
            <a:r>
              <a:rPr lang="en-US" sz="2800" dirty="0" smtClean="0">
                <a:solidFill>
                  <a:schemeClr val="tx1"/>
                </a:solidFill>
              </a:rPr>
              <a:t>to: </a:t>
            </a:r>
            <a:r>
              <a:rPr lang="en-US" sz="2800" dirty="0" smtClean="0">
                <a:solidFill>
                  <a:srgbClr val="002060"/>
                </a:solidFill>
              </a:rPr>
              <a:t>Scope, Quality, Schedule, Budget, Resources</a:t>
            </a:r>
            <a:r>
              <a:rPr lang="en-US" sz="2800" dirty="0">
                <a:solidFill>
                  <a:srgbClr val="002060"/>
                </a:solidFill>
              </a:rPr>
              <a:t>, </a:t>
            </a:r>
            <a:r>
              <a:rPr lang="en-US" sz="2800" dirty="0" smtClean="0">
                <a:solidFill>
                  <a:srgbClr val="002060"/>
                </a:solidFill>
              </a:rPr>
              <a:t>and Risks</a:t>
            </a:r>
            <a:r>
              <a:rPr lang="en-US" sz="2800" dirty="0">
                <a:solidFill>
                  <a:srgbClr val="002060"/>
                </a:solidFill>
              </a:rPr>
              <a:t>.</a:t>
            </a:r>
          </a:p>
        </p:txBody>
      </p:sp>
      <p:sp>
        <p:nvSpPr>
          <p:cNvPr id="4" name="Slide Number Placeholder 3"/>
          <p:cNvSpPr>
            <a:spLocks noGrp="1"/>
          </p:cNvSpPr>
          <p:nvPr>
            <p:ph type="sldNum" sz="quarter" idx="12"/>
          </p:nvPr>
        </p:nvSpPr>
        <p:spPr/>
        <p:txBody>
          <a:bodyPr/>
          <a:lstStyle/>
          <a:p>
            <a:fld id="{293E08FF-809B-4DC6-8211-BC6537938734}" type="slidenum">
              <a:rPr lang="en-US" smtClean="0"/>
              <a:pPr/>
              <a:t>12</a:t>
            </a:fld>
            <a:endParaRPr lang="en-US"/>
          </a:p>
        </p:txBody>
      </p:sp>
    </p:spTree>
    <p:extLst>
      <p:ext uri="{BB962C8B-B14F-4D97-AF65-F5344CB8AC3E}">
        <p14:creationId xmlns:p14="http://schemas.microsoft.com/office/powerpoint/2010/main" val="220292910"/>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52F7E7-11E9-453C-9BBD-E70F01BE3051}"/>
              </a:ext>
            </a:extLst>
          </p:cNvPr>
          <p:cNvSpPr>
            <a:spLocks noGrp="1"/>
          </p:cNvSpPr>
          <p:nvPr>
            <p:ph type="title"/>
          </p:nvPr>
        </p:nvSpPr>
        <p:spPr/>
        <p:txBody>
          <a:bodyPr/>
          <a:lstStyle/>
          <a:p>
            <a:endParaRPr lang="en-US" dirty="0">
              <a:solidFill>
                <a:schemeClr val="tx1"/>
              </a:solidFill>
            </a:endParaRPr>
          </a:p>
        </p:txBody>
      </p:sp>
      <p:sp>
        <p:nvSpPr>
          <p:cNvPr id="3" name="Content Placeholder 2">
            <a:extLst>
              <a:ext uri="{FF2B5EF4-FFF2-40B4-BE49-F238E27FC236}">
                <a16:creationId xmlns="" xmlns:a16="http://schemas.microsoft.com/office/drawing/2014/main" id="{C1E49DD9-4CA7-4895-AB45-C740C88D98EA}"/>
              </a:ext>
            </a:extLst>
          </p:cNvPr>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293E08FF-809B-4DC6-8211-BC6537938734}" type="slidenum">
              <a:rPr lang="en-US" smtClean="0"/>
              <a:pPr/>
              <a:t>13</a:t>
            </a:fld>
            <a:endParaRPr lang="en-US"/>
          </a:p>
        </p:txBody>
      </p:sp>
      <p:pic>
        <p:nvPicPr>
          <p:cNvPr id="4" name="Picture 3">
            <a:extLst>
              <a:ext uri="{FF2B5EF4-FFF2-40B4-BE49-F238E27FC236}">
                <a16:creationId xmlns="" xmlns:a16="http://schemas.microsoft.com/office/drawing/2014/main" id="{090A5C95-EE05-4CE2-A14F-488AFEAAEEDB}"/>
              </a:ext>
            </a:extLst>
          </p:cNvPr>
          <p:cNvPicPr>
            <a:picLocks noChangeAspect="1"/>
          </p:cNvPicPr>
          <p:nvPr/>
        </p:nvPicPr>
        <p:blipFill>
          <a:blip r:embed="rId2"/>
          <a:stretch>
            <a:fillRect/>
          </a:stretch>
        </p:blipFill>
        <p:spPr>
          <a:xfrm>
            <a:off x="152400" y="274638"/>
            <a:ext cx="8763000" cy="6278562"/>
          </a:xfrm>
          <a:prstGeom prst="rect">
            <a:avLst/>
          </a:prstGeom>
        </p:spPr>
      </p:pic>
    </p:spTree>
    <p:extLst>
      <p:ext uri="{BB962C8B-B14F-4D97-AF65-F5344CB8AC3E}">
        <p14:creationId xmlns:p14="http://schemas.microsoft.com/office/powerpoint/2010/main" val="41487323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65D90F-8AE1-4633-A125-0565A9658976}"/>
              </a:ext>
            </a:extLst>
          </p:cNvPr>
          <p:cNvSpPr>
            <a:spLocks noGrp="1"/>
          </p:cNvSpPr>
          <p:nvPr>
            <p:ph type="title"/>
          </p:nvPr>
        </p:nvSpPr>
        <p:spPr>
          <a:xfrm>
            <a:off x="307872" y="228600"/>
            <a:ext cx="7886700" cy="457201"/>
          </a:xfrm>
        </p:spPr>
        <p:txBody>
          <a:bodyPr>
            <a:noAutofit/>
          </a:bodyPr>
          <a:lstStyle/>
          <a:p>
            <a:r>
              <a:rPr lang="en-US" sz="4000" b="1" dirty="0">
                <a:solidFill>
                  <a:srgbClr val="002060"/>
                </a:solidFill>
                <a:latin typeface="Century Gothic" panose="020B0502020202020204" pitchFamily="34" charset="0"/>
                <a:ea typeface="PMingLiU" panose="02020500000000000000" pitchFamily="18" charset="-120"/>
              </a:rPr>
              <a:t>Role of the Project Manager</a:t>
            </a:r>
          </a:p>
        </p:txBody>
      </p:sp>
      <p:sp>
        <p:nvSpPr>
          <p:cNvPr id="3" name="Content Placeholder 2">
            <a:extLst>
              <a:ext uri="{FF2B5EF4-FFF2-40B4-BE49-F238E27FC236}">
                <a16:creationId xmlns="" xmlns:a16="http://schemas.microsoft.com/office/drawing/2014/main" id="{7A959F3C-D8BE-415B-91C7-DDDF4163EF82}"/>
              </a:ext>
            </a:extLst>
          </p:cNvPr>
          <p:cNvSpPr>
            <a:spLocks noGrp="1"/>
          </p:cNvSpPr>
          <p:nvPr>
            <p:ph idx="1"/>
          </p:nvPr>
        </p:nvSpPr>
        <p:spPr>
          <a:xfrm>
            <a:off x="307872" y="860555"/>
            <a:ext cx="8683728" cy="5540245"/>
          </a:xfrm>
        </p:spPr>
        <p:txBody>
          <a:bodyPr>
            <a:normAutofit/>
          </a:bodyPr>
          <a:lstStyle/>
          <a:p>
            <a:pPr algn="just"/>
            <a:r>
              <a:rPr lang="en-US" sz="2800" dirty="0">
                <a:solidFill>
                  <a:schemeClr val="tx1"/>
                </a:solidFill>
              </a:rPr>
              <a:t>The role of a project manager is distinct from a functional manager or operations manager. </a:t>
            </a:r>
          </a:p>
          <a:p>
            <a:pPr algn="just"/>
            <a:r>
              <a:rPr lang="en-US" sz="2800" dirty="0">
                <a:solidFill>
                  <a:schemeClr val="tx1"/>
                </a:solidFill>
              </a:rPr>
              <a:t>Typically the functional manager is focused on providing management oversight for a functional or a business unit, and operations managers are responsible for ensuring that business operations are efficient.</a:t>
            </a:r>
          </a:p>
          <a:p>
            <a:pPr algn="just"/>
            <a:r>
              <a:rPr lang="en-US" sz="2800" dirty="0">
                <a:solidFill>
                  <a:schemeClr val="tx1"/>
                </a:solidFill>
              </a:rPr>
              <a:t>Depending on the organizational structure, a project manager may report to a functional manager. In other cases, a project manager may be one of several project managers who report to a program or portfolio manager who is ultimately responsible for enterprise-wide projects</a:t>
            </a:r>
          </a:p>
          <a:p>
            <a:pPr algn="just"/>
            <a:r>
              <a:rPr lang="en-US" sz="2800" dirty="0">
                <a:solidFill>
                  <a:schemeClr val="tx1"/>
                </a:solidFill>
              </a:rPr>
              <a:t>project managers have the responsibility to satisfy the needs: </a:t>
            </a:r>
            <a:r>
              <a:rPr lang="en-US" sz="2800" dirty="0">
                <a:solidFill>
                  <a:srgbClr val="FF0000"/>
                </a:solidFill>
              </a:rPr>
              <a:t>task needs</a:t>
            </a:r>
            <a:r>
              <a:rPr lang="en-US" sz="2800" dirty="0">
                <a:solidFill>
                  <a:schemeClr val="tx1"/>
                </a:solidFill>
              </a:rPr>
              <a:t>, </a:t>
            </a:r>
            <a:r>
              <a:rPr lang="en-US" sz="2800" dirty="0">
                <a:solidFill>
                  <a:srgbClr val="FF0000"/>
                </a:solidFill>
              </a:rPr>
              <a:t>team</a:t>
            </a:r>
            <a:r>
              <a:rPr lang="en-US" sz="2800" dirty="0">
                <a:solidFill>
                  <a:schemeClr val="tx1"/>
                </a:solidFill>
              </a:rPr>
              <a:t> </a:t>
            </a:r>
            <a:r>
              <a:rPr lang="en-US" sz="2800" dirty="0">
                <a:solidFill>
                  <a:srgbClr val="FF0000"/>
                </a:solidFill>
              </a:rPr>
              <a:t>needs</a:t>
            </a:r>
            <a:r>
              <a:rPr lang="en-US" sz="2800" dirty="0">
                <a:solidFill>
                  <a:schemeClr val="tx1"/>
                </a:solidFill>
              </a:rPr>
              <a:t>, and </a:t>
            </a:r>
            <a:r>
              <a:rPr lang="en-US" sz="2800" dirty="0">
                <a:solidFill>
                  <a:srgbClr val="FF0000"/>
                </a:solidFill>
              </a:rPr>
              <a:t>individual</a:t>
            </a:r>
            <a:r>
              <a:rPr lang="en-US" sz="2800" dirty="0">
                <a:solidFill>
                  <a:schemeClr val="tx1"/>
                </a:solidFill>
              </a:rPr>
              <a:t> </a:t>
            </a:r>
            <a:r>
              <a:rPr lang="en-US" sz="2800" dirty="0">
                <a:solidFill>
                  <a:srgbClr val="FF0000"/>
                </a:solidFill>
              </a:rPr>
              <a:t>needs</a:t>
            </a:r>
          </a:p>
        </p:txBody>
      </p:sp>
      <p:sp>
        <p:nvSpPr>
          <p:cNvPr id="4" name="Slide Number Placeholder 3"/>
          <p:cNvSpPr>
            <a:spLocks noGrp="1"/>
          </p:cNvSpPr>
          <p:nvPr>
            <p:ph type="sldNum" sz="quarter" idx="12"/>
          </p:nvPr>
        </p:nvSpPr>
        <p:spPr/>
        <p:txBody>
          <a:bodyPr/>
          <a:lstStyle/>
          <a:p>
            <a:fld id="{293E08FF-809B-4DC6-8211-BC6537938734}" type="slidenum">
              <a:rPr lang="en-US" smtClean="0"/>
              <a:pPr/>
              <a:t>14</a:t>
            </a:fld>
            <a:endParaRPr lang="en-US"/>
          </a:p>
        </p:txBody>
      </p:sp>
    </p:spTree>
    <p:extLst>
      <p:ext uri="{BB962C8B-B14F-4D97-AF65-F5344CB8AC3E}">
        <p14:creationId xmlns:p14="http://schemas.microsoft.com/office/powerpoint/2010/main" val="45231837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a:extLst>
              <a:ext uri="{FF2B5EF4-FFF2-40B4-BE49-F238E27FC236}">
                <a16:creationId xmlns="" xmlns:a16="http://schemas.microsoft.com/office/drawing/2014/main" id="{076672BC-EB8D-4756-A5AC-B87204AF29BA}"/>
              </a:ext>
            </a:extLst>
          </p:cNvPr>
          <p:cNvSpPr>
            <a:spLocks noGrp="1" noChangeArrowheads="1"/>
          </p:cNvSpPr>
          <p:nvPr>
            <p:ph type="title"/>
          </p:nvPr>
        </p:nvSpPr>
        <p:spPr>
          <a:xfrm>
            <a:off x="163773" y="216878"/>
            <a:ext cx="8636098" cy="535781"/>
          </a:xfrm>
          <a:noFill/>
          <a:ln/>
        </p:spPr>
        <p:txBody>
          <a:bodyPr vert="horz" lIns="69056" tIns="34529" rIns="69056" bIns="34529" rtlCol="0" anchor="ctr">
            <a:noAutofit/>
          </a:bodyPr>
          <a:lstStyle/>
          <a:p>
            <a:r>
              <a:rPr lang="en-US" altLang="zh-TW" sz="2800" b="1" dirty="0">
                <a:solidFill>
                  <a:srgbClr val="002060"/>
                </a:solidFill>
                <a:latin typeface="Century Gothic" panose="020B0502020202020204" pitchFamily="34" charset="0"/>
                <a:ea typeface="PMingLiU" panose="02020500000000000000" pitchFamily="18" charset="-120"/>
              </a:rPr>
              <a:t>Fifteen Project Management Job Functions*</a:t>
            </a:r>
          </a:p>
        </p:txBody>
      </p:sp>
      <p:sp>
        <p:nvSpPr>
          <p:cNvPr id="48130" name="Rectangle 2">
            <a:extLst>
              <a:ext uri="{FF2B5EF4-FFF2-40B4-BE49-F238E27FC236}">
                <a16:creationId xmlns="" xmlns:a16="http://schemas.microsoft.com/office/drawing/2014/main" id="{40407568-35D0-411C-8028-57CA5B9EDB5E}"/>
              </a:ext>
            </a:extLst>
          </p:cNvPr>
          <p:cNvSpPr>
            <a:spLocks noGrp="1" noChangeArrowheads="1"/>
          </p:cNvSpPr>
          <p:nvPr>
            <p:ph sz="half" idx="1"/>
          </p:nvPr>
        </p:nvSpPr>
        <p:spPr>
          <a:xfrm>
            <a:off x="163772" y="1160340"/>
            <a:ext cx="4560628" cy="4859460"/>
          </a:xfrm>
        </p:spPr>
        <p:txBody>
          <a:bodyPr>
            <a:noAutofit/>
          </a:bodyPr>
          <a:lstStyle/>
          <a:p>
            <a:pPr>
              <a:lnSpc>
                <a:spcPct val="80000"/>
              </a:lnSpc>
            </a:pPr>
            <a:r>
              <a:rPr lang="en-US" altLang="zh-TW" sz="2400" dirty="0">
                <a:solidFill>
                  <a:srgbClr val="002060"/>
                </a:solidFill>
                <a:ea typeface="新細明體" panose="02020500000000000000" pitchFamily="18" charset="-120"/>
              </a:rPr>
              <a:t>Define scope of project</a:t>
            </a:r>
          </a:p>
          <a:p>
            <a:pPr>
              <a:lnSpc>
                <a:spcPct val="80000"/>
              </a:lnSpc>
            </a:pPr>
            <a:r>
              <a:rPr lang="en-US" altLang="zh-TW" sz="2400" dirty="0">
                <a:solidFill>
                  <a:srgbClr val="002060"/>
                </a:solidFill>
                <a:ea typeface="新細明體" panose="02020500000000000000" pitchFamily="18" charset="-120"/>
              </a:rPr>
              <a:t>Identify stakeholders, decision-makers, and escalation procedures</a:t>
            </a:r>
          </a:p>
          <a:p>
            <a:pPr>
              <a:lnSpc>
                <a:spcPct val="80000"/>
              </a:lnSpc>
            </a:pPr>
            <a:r>
              <a:rPr lang="en-US" altLang="zh-TW" sz="2400" dirty="0">
                <a:solidFill>
                  <a:srgbClr val="002060"/>
                </a:solidFill>
                <a:ea typeface="新細明體" panose="02020500000000000000" pitchFamily="18" charset="-120"/>
              </a:rPr>
              <a:t>Develop detailed task list (work breakdown structures)</a:t>
            </a:r>
          </a:p>
          <a:p>
            <a:pPr>
              <a:lnSpc>
                <a:spcPct val="80000"/>
              </a:lnSpc>
            </a:pPr>
            <a:r>
              <a:rPr lang="en-US" altLang="zh-TW" sz="2400" dirty="0">
                <a:solidFill>
                  <a:srgbClr val="002060"/>
                </a:solidFill>
                <a:ea typeface="新細明體" panose="02020500000000000000" pitchFamily="18" charset="-120"/>
              </a:rPr>
              <a:t>Estimate time requirements</a:t>
            </a:r>
          </a:p>
          <a:p>
            <a:pPr>
              <a:lnSpc>
                <a:spcPct val="80000"/>
              </a:lnSpc>
            </a:pPr>
            <a:r>
              <a:rPr lang="en-US" altLang="zh-TW" sz="2400" dirty="0">
                <a:solidFill>
                  <a:srgbClr val="002060"/>
                </a:solidFill>
                <a:ea typeface="新細明體" panose="02020500000000000000" pitchFamily="18" charset="-120"/>
              </a:rPr>
              <a:t>Develop initial project management flow chart</a:t>
            </a:r>
          </a:p>
          <a:p>
            <a:pPr>
              <a:lnSpc>
                <a:spcPct val="80000"/>
              </a:lnSpc>
            </a:pPr>
            <a:r>
              <a:rPr lang="en-US" altLang="zh-TW" sz="2400" dirty="0">
                <a:solidFill>
                  <a:srgbClr val="002060"/>
                </a:solidFill>
                <a:ea typeface="新細明體" panose="02020500000000000000" pitchFamily="18" charset="-120"/>
              </a:rPr>
              <a:t>Identify required resources and budget </a:t>
            </a:r>
          </a:p>
          <a:p>
            <a:pPr>
              <a:lnSpc>
                <a:spcPct val="80000"/>
              </a:lnSpc>
            </a:pPr>
            <a:r>
              <a:rPr lang="en-US" altLang="zh-TW" sz="2400" dirty="0">
                <a:solidFill>
                  <a:srgbClr val="002060"/>
                </a:solidFill>
                <a:ea typeface="新細明體" panose="02020500000000000000" pitchFamily="18" charset="-120"/>
              </a:rPr>
              <a:t>Evaluate project requirements</a:t>
            </a:r>
          </a:p>
        </p:txBody>
      </p:sp>
      <p:sp>
        <p:nvSpPr>
          <p:cNvPr id="48131" name="Rectangle 3">
            <a:extLst>
              <a:ext uri="{FF2B5EF4-FFF2-40B4-BE49-F238E27FC236}">
                <a16:creationId xmlns="" xmlns:a16="http://schemas.microsoft.com/office/drawing/2014/main" id="{6A29BB09-2FFE-4DF0-9A8D-057515246919}"/>
              </a:ext>
            </a:extLst>
          </p:cNvPr>
          <p:cNvSpPr>
            <a:spLocks noGrp="1" noChangeArrowheads="1"/>
          </p:cNvSpPr>
          <p:nvPr>
            <p:ph sz="half" idx="2"/>
          </p:nvPr>
        </p:nvSpPr>
        <p:spPr>
          <a:xfrm>
            <a:off x="4953000" y="1160340"/>
            <a:ext cx="4012442" cy="4859460"/>
          </a:xfrm>
        </p:spPr>
        <p:txBody>
          <a:bodyPr>
            <a:noAutofit/>
          </a:bodyPr>
          <a:lstStyle/>
          <a:p>
            <a:pPr>
              <a:lnSpc>
                <a:spcPct val="80000"/>
              </a:lnSpc>
            </a:pPr>
            <a:r>
              <a:rPr lang="en-US" altLang="zh-TW" sz="2400" dirty="0">
                <a:solidFill>
                  <a:srgbClr val="002060"/>
                </a:solidFill>
                <a:ea typeface="新細明體" panose="02020500000000000000" pitchFamily="18" charset="-120"/>
              </a:rPr>
              <a:t>Identify and evaluate risks</a:t>
            </a:r>
          </a:p>
          <a:p>
            <a:pPr>
              <a:lnSpc>
                <a:spcPct val="80000"/>
              </a:lnSpc>
            </a:pPr>
            <a:r>
              <a:rPr lang="en-US" altLang="zh-TW" sz="2400" dirty="0">
                <a:solidFill>
                  <a:srgbClr val="002060"/>
                </a:solidFill>
                <a:ea typeface="新細明體" panose="02020500000000000000" pitchFamily="18" charset="-120"/>
              </a:rPr>
              <a:t>Prepare contingency plan</a:t>
            </a:r>
          </a:p>
          <a:p>
            <a:pPr>
              <a:lnSpc>
                <a:spcPct val="80000"/>
              </a:lnSpc>
            </a:pPr>
            <a:r>
              <a:rPr lang="en-US" altLang="zh-TW" sz="2400" dirty="0">
                <a:solidFill>
                  <a:srgbClr val="002060"/>
                </a:solidFill>
                <a:ea typeface="新細明體" panose="02020500000000000000" pitchFamily="18" charset="-120"/>
              </a:rPr>
              <a:t>Identify interdependencies</a:t>
            </a:r>
          </a:p>
          <a:p>
            <a:pPr>
              <a:lnSpc>
                <a:spcPct val="80000"/>
              </a:lnSpc>
            </a:pPr>
            <a:r>
              <a:rPr lang="en-US" altLang="zh-TW" sz="2400" dirty="0">
                <a:solidFill>
                  <a:srgbClr val="002060"/>
                </a:solidFill>
                <a:ea typeface="新細明體" panose="02020500000000000000" pitchFamily="18" charset="-120"/>
              </a:rPr>
              <a:t>Identify and track critical milestones</a:t>
            </a:r>
          </a:p>
          <a:p>
            <a:pPr>
              <a:lnSpc>
                <a:spcPct val="80000"/>
              </a:lnSpc>
            </a:pPr>
            <a:r>
              <a:rPr lang="en-US" altLang="zh-TW" sz="2400" dirty="0">
                <a:solidFill>
                  <a:srgbClr val="002060"/>
                </a:solidFill>
                <a:ea typeface="新細明體" panose="02020500000000000000" pitchFamily="18" charset="-120"/>
              </a:rPr>
              <a:t>Participate in project phase review</a:t>
            </a:r>
          </a:p>
          <a:p>
            <a:pPr>
              <a:lnSpc>
                <a:spcPct val="80000"/>
              </a:lnSpc>
            </a:pPr>
            <a:r>
              <a:rPr lang="en-US" altLang="zh-TW" sz="2400" dirty="0">
                <a:solidFill>
                  <a:srgbClr val="002060"/>
                </a:solidFill>
                <a:ea typeface="新細明體" panose="02020500000000000000" pitchFamily="18" charset="-120"/>
              </a:rPr>
              <a:t>Secure needed resources</a:t>
            </a:r>
          </a:p>
          <a:p>
            <a:pPr>
              <a:lnSpc>
                <a:spcPct val="80000"/>
              </a:lnSpc>
            </a:pPr>
            <a:r>
              <a:rPr lang="en-US" altLang="zh-TW" sz="2400" dirty="0">
                <a:solidFill>
                  <a:srgbClr val="002060"/>
                </a:solidFill>
                <a:ea typeface="新細明體" panose="02020500000000000000" pitchFamily="18" charset="-120"/>
              </a:rPr>
              <a:t>Manage the change control process</a:t>
            </a:r>
          </a:p>
          <a:p>
            <a:pPr>
              <a:lnSpc>
                <a:spcPct val="80000"/>
              </a:lnSpc>
            </a:pPr>
            <a:r>
              <a:rPr lang="en-US" altLang="zh-TW" sz="2400" dirty="0">
                <a:solidFill>
                  <a:srgbClr val="002060"/>
                </a:solidFill>
                <a:ea typeface="新細明體" panose="02020500000000000000" pitchFamily="18" charset="-120"/>
              </a:rPr>
              <a:t>Report project status</a:t>
            </a:r>
          </a:p>
        </p:txBody>
      </p:sp>
      <p:sp>
        <p:nvSpPr>
          <p:cNvPr id="6" name="Slide Number Placeholder 4">
            <a:extLst>
              <a:ext uri="{FF2B5EF4-FFF2-40B4-BE49-F238E27FC236}">
                <a16:creationId xmlns="" xmlns:a16="http://schemas.microsoft.com/office/drawing/2014/main" id="{0BCF65A6-03CF-48EE-B1C9-3FE75CD6998F}"/>
              </a:ext>
            </a:extLst>
          </p:cNvPr>
          <p:cNvSpPr>
            <a:spLocks noGrp="1"/>
          </p:cNvSpPr>
          <p:nvPr>
            <p:ph type="sldNum" sz="quarter" idx="12"/>
          </p:nvPr>
        </p:nvSpPr>
        <p:spPr/>
        <p:txBody>
          <a:bodyPr/>
          <a:lstStyle/>
          <a:p>
            <a:fld id="{CD897118-1361-4934-8D3E-3208FE444249}" type="slidenum">
              <a:rPr lang="zh-TW" altLang="en-US"/>
              <a:pPr/>
              <a:t>15</a:t>
            </a:fld>
            <a:endParaRPr lang="en-US" altLang="zh-TW"/>
          </a:p>
        </p:txBody>
      </p:sp>
    </p:spTree>
    <p:extLst>
      <p:ext uri="{BB962C8B-B14F-4D97-AF65-F5344CB8AC3E}">
        <p14:creationId xmlns:p14="http://schemas.microsoft.com/office/powerpoint/2010/main" val="172511806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29BD1-232E-40A1-A27E-3E5E1FAF431C}"/>
              </a:ext>
            </a:extLst>
          </p:cNvPr>
          <p:cNvSpPr>
            <a:spLocks noGrp="1"/>
          </p:cNvSpPr>
          <p:nvPr>
            <p:ph type="title"/>
          </p:nvPr>
        </p:nvSpPr>
        <p:spPr>
          <a:xfrm>
            <a:off x="228600" y="152400"/>
            <a:ext cx="8645236" cy="990600"/>
          </a:xfrm>
        </p:spPr>
        <p:txBody>
          <a:bodyPr>
            <a:noAutofit/>
          </a:bodyPr>
          <a:lstStyle/>
          <a:p>
            <a:pPr algn="ctr"/>
            <a:r>
              <a:rPr lang="en-US" sz="3200" b="1" dirty="0">
                <a:solidFill>
                  <a:srgbClr val="002060"/>
                </a:solidFill>
                <a:latin typeface="Century Gothic" panose="020B0502020202020204" pitchFamily="34" charset="0"/>
                <a:ea typeface="PMingLiU" panose="02020500000000000000" pitchFamily="18" charset="-120"/>
              </a:rPr>
              <a:t>project manager possess the following competencies:</a:t>
            </a:r>
          </a:p>
        </p:txBody>
      </p:sp>
      <p:sp>
        <p:nvSpPr>
          <p:cNvPr id="3" name="Content Placeholder 2">
            <a:extLst>
              <a:ext uri="{FF2B5EF4-FFF2-40B4-BE49-F238E27FC236}">
                <a16:creationId xmlns="" xmlns:a16="http://schemas.microsoft.com/office/drawing/2014/main" id="{9B0CECFE-EF64-4317-8A3C-FE4BC828D929}"/>
              </a:ext>
            </a:extLst>
          </p:cNvPr>
          <p:cNvSpPr>
            <a:spLocks noGrp="1"/>
          </p:cNvSpPr>
          <p:nvPr>
            <p:ph idx="1"/>
          </p:nvPr>
        </p:nvSpPr>
        <p:spPr>
          <a:xfrm>
            <a:off x="228600" y="1295400"/>
            <a:ext cx="8610600" cy="5029200"/>
          </a:xfrm>
        </p:spPr>
        <p:txBody>
          <a:bodyPr>
            <a:normAutofit/>
          </a:bodyPr>
          <a:lstStyle/>
          <a:p>
            <a:pPr algn="just"/>
            <a:r>
              <a:rPr lang="en-US" sz="2800" b="1" dirty="0">
                <a:solidFill>
                  <a:schemeClr val="tx1"/>
                </a:solidFill>
              </a:rPr>
              <a:t>Knowledge</a:t>
            </a:r>
            <a:r>
              <a:rPr lang="en-US" sz="2800" dirty="0">
                <a:solidFill>
                  <a:schemeClr val="tx1"/>
                </a:solidFill>
              </a:rPr>
              <a:t>—Refers to what the project manager knows about project management.</a:t>
            </a:r>
          </a:p>
          <a:p>
            <a:pPr algn="just"/>
            <a:r>
              <a:rPr lang="en-US" sz="2800" b="1" dirty="0">
                <a:solidFill>
                  <a:schemeClr val="tx1"/>
                </a:solidFill>
              </a:rPr>
              <a:t>Performance</a:t>
            </a:r>
            <a:r>
              <a:rPr lang="en-US" sz="2800" dirty="0">
                <a:solidFill>
                  <a:schemeClr val="tx1"/>
                </a:solidFill>
              </a:rPr>
              <a:t>—Refers to what the project manager is able to do or accomplish while applying his or her project management knowledge.</a:t>
            </a:r>
          </a:p>
          <a:p>
            <a:pPr algn="just"/>
            <a:r>
              <a:rPr lang="en-US" sz="2800" b="1" dirty="0">
                <a:solidFill>
                  <a:schemeClr val="tx1"/>
                </a:solidFill>
              </a:rPr>
              <a:t>Personal</a:t>
            </a:r>
            <a:r>
              <a:rPr lang="en-US" sz="2800" dirty="0">
                <a:solidFill>
                  <a:schemeClr val="tx1"/>
                </a:solidFill>
              </a:rPr>
              <a:t>—Refers to how the project manager behaves when performing the project or related activity. Personal effectiveness encompasses attitudes, core personality characteristics, and leadership, which provides the ability to guide the project team while achieving project objectives and balancing the project constraints.</a:t>
            </a:r>
          </a:p>
        </p:txBody>
      </p:sp>
      <p:sp>
        <p:nvSpPr>
          <p:cNvPr id="4" name="Slide Number Placeholder 3"/>
          <p:cNvSpPr>
            <a:spLocks noGrp="1"/>
          </p:cNvSpPr>
          <p:nvPr>
            <p:ph type="sldNum" sz="quarter" idx="12"/>
          </p:nvPr>
        </p:nvSpPr>
        <p:spPr/>
        <p:txBody>
          <a:bodyPr/>
          <a:lstStyle/>
          <a:p>
            <a:fld id="{293E08FF-809B-4DC6-8211-BC6537938734}" type="slidenum">
              <a:rPr lang="en-US" smtClean="0"/>
              <a:pPr/>
              <a:t>16</a:t>
            </a:fld>
            <a:endParaRPr lang="en-US"/>
          </a:p>
        </p:txBody>
      </p:sp>
    </p:spTree>
    <p:extLst>
      <p:ext uri="{BB962C8B-B14F-4D97-AF65-F5344CB8AC3E}">
        <p14:creationId xmlns:p14="http://schemas.microsoft.com/office/powerpoint/2010/main" val="401904911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59AC6812-BB56-48BC-9B9E-A4568F1BDCFA}"/>
              </a:ext>
            </a:extLst>
          </p:cNvPr>
          <p:cNvSpPr>
            <a:spLocks noGrp="1" noChangeArrowheads="1"/>
          </p:cNvSpPr>
          <p:nvPr>
            <p:ph type="title"/>
          </p:nvPr>
        </p:nvSpPr>
        <p:spPr>
          <a:xfrm>
            <a:off x="609600" y="457200"/>
            <a:ext cx="7886700" cy="566099"/>
          </a:xfrm>
        </p:spPr>
        <p:txBody>
          <a:bodyPr>
            <a:noAutofit/>
          </a:bodyPr>
          <a:lstStyle/>
          <a:p>
            <a:r>
              <a:rPr lang="en-US" altLang="zh-TW" sz="3200" b="1" dirty="0">
                <a:solidFill>
                  <a:srgbClr val="002060"/>
                </a:solidFill>
                <a:latin typeface="Century Gothic" panose="020B0502020202020204" pitchFamily="34" charset="0"/>
                <a:ea typeface="PMingLiU" panose="02020500000000000000" pitchFamily="18" charset="-120"/>
              </a:rPr>
              <a:t>Suggested Skills for Project Managers</a:t>
            </a:r>
          </a:p>
        </p:txBody>
      </p:sp>
      <p:sp>
        <p:nvSpPr>
          <p:cNvPr id="74755" name="Rectangle 3">
            <a:extLst>
              <a:ext uri="{FF2B5EF4-FFF2-40B4-BE49-F238E27FC236}">
                <a16:creationId xmlns="" xmlns:a16="http://schemas.microsoft.com/office/drawing/2014/main" id="{1CA2731B-EA58-4BCB-B293-084E9394146E}"/>
              </a:ext>
            </a:extLst>
          </p:cNvPr>
          <p:cNvSpPr>
            <a:spLocks noGrp="1" noChangeArrowheads="1"/>
          </p:cNvSpPr>
          <p:nvPr>
            <p:ph idx="1"/>
          </p:nvPr>
        </p:nvSpPr>
        <p:spPr>
          <a:xfrm>
            <a:off x="304800" y="1143000"/>
            <a:ext cx="8611547" cy="5029201"/>
          </a:xfrm>
        </p:spPr>
        <p:txBody>
          <a:bodyPr>
            <a:noAutofit/>
          </a:bodyPr>
          <a:lstStyle/>
          <a:p>
            <a:pPr algn="just">
              <a:lnSpc>
                <a:spcPct val="90000"/>
              </a:lnSpc>
            </a:pPr>
            <a:r>
              <a:rPr lang="en-US" altLang="zh-TW" sz="3200" dirty="0">
                <a:ea typeface="新細明體" panose="02020500000000000000" pitchFamily="18" charset="-120"/>
              </a:rPr>
              <a:t>Project managers need a wide variety of skills</a:t>
            </a:r>
          </a:p>
          <a:p>
            <a:pPr algn="just">
              <a:lnSpc>
                <a:spcPct val="90000"/>
              </a:lnSpc>
            </a:pPr>
            <a:r>
              <a:rPr lang="en-US" altLang="zh-TW" sz="3200" dirty="0">
                <a:ea typeface="新細明體" panose="02020500000000000000" pitchFamily="18" charset="-120"/>
              </a:rPr>
              <a:t>They should be comfortable with </a:t>
            </a:r>
            <a:r>
              <a:rPr lang="en-US" altLang="zh-TW" sz="3200" b="1" dirty="0">
                <a:ea typeface="新細明體" panose="02020500000000000000" pitchFamily="18" charset="-120"/>
              </a:rPr>
              <a:t>change</a:t>
            </a:r>
            <a:r>
              <a:rPr lang="en-US" altLang="zh-TW" sz="3200" dirty="0">
                <a:ea typeface="新細明體" panose="02020500000000000000" pitchFamily="18" charset="-120"/>
              </a:rPr>
              <a:t>, understand the </a:t>
            </a:r>
            <a:r>
              <a:rPr lang="en-US" altLang="zh-TW" sz="3200" b="1" dirty="0">
                <a:ea typeface="新細明體" panose="02020500000000000000" pitchFamily="18" charset="-120"/>
              </a:rPr>
              <a:t>organizations</a:t>
            </a:r>
            <a:r>
              <a:rPr lang="en-US" altLang="zh-TW" sz="3200" dirty="0">
                <a:ea typeface="新細明體" panose="02020500000000000000" pitchFamily="18" charset="-120"/>
              </a:rPr>
              <a:t> they work in and with, and be able to </a:t>
            </a:r>
            <a:r>
              <a:rPr lang="en-US" altLang="zh-TW" sz="3200" b="1" dirty="0">
                <a:ea typeface="新細明體" panose="02020500000000000000" pitchFamily="18" charset="-120"/>
              </a:rPr>
              <a:t>lead teams </a:t>
            </a:r>
            <a:r>
              <a:rPr lang="en-US" altLang="zh-TW" sz="3200" dirty="0">
                <a:ea typeface="新細明體" panose="02020500000000000000" pitchFamily="18" charset="-120"/>
              </a:rPr>
              <a:t>to accomplish project goals</a:t>
            </a:r>
          </a:p>
          <a:p>
            <a:pPr algn="just">
              <a:lnSpc>
                <a:spcPct val="90000"/>
              </a:lnSpc>
            </a:pPr>
            <a:r>
              <a:rPr lang="en-US" altLang="zh-TW" sz="3200" dirty="0">
                <a:ea typeface="新細明體" panose="02020500000000000000" pitchFamily="18" charset="-120"/>
              </a:rPr>
              <a:t>Project managers need both “</a:t>
            </a:r>
            <a:r>
              <a:rPr lang="en-US" altLang="zh-TW" sz="3200" dirty="0">
                <a:solidFill>
                  <a:srgbClr val="FF0000"/>
                </a:solidFill>
                <a:ea typeface="新細明體" panose="02020500000000000000" pitchFamily="18" charset="-120"/>
              </a:rPr>
              <a:t>hard</a:t>
            </a:r>
            <a:r>
              <a:rPr lang="en-US" altLang="zh-TW" sz="3200" dirty="0">
                <a:ea typeface="新細明體" panose="02020500000000000000" pitchFamily="18" charset="-120"/>
              </a:rPr>
              <a:t>” and “</a:t>
            </a:r>
            <a:r>
              <a:rPr lang="en-US" altLang="zh-TW" sz="3200" dirty="0">
                <a:solidFill>
                  <a:srgbClr val="FF0000"/>
                </a:solidFill>
                <a:ea typeface="新細明體" panose="02020500000000000000" pitchFamily="18" charset="-120"/>
              </a:rPr>
              <a:t>soft</a:t>
            </a:r>
            <a:r>
              <a:rPr lang="en-US" altLang="zh-TW" sz="3200" dirty="0">
                <a:ea typeface="新細明體" panose="02020500000000000000" pitchFamily="18" charset="-120"/>
              </a:rPr>
              <a:t>” skills.  </a:t>
            </a:r>
          </a:p>
          <a:p>
            <a:pPr lvl="1" algn="just"/>
            <a:r>
              <a:rPr lang="en-US" altLang="zh-TW" sz="2800" b="1" dirty="0">
                <a:ea typeface="新細明體" panose="02020500000000000000" pitchFamily="18" charset="-120"/>
              </a:rPr>
              <a:t>Hard skills </a:t>
            </a:r>
            <a:r>
              <a:rPr lang="en-US" altLang="zh-TW" sz="2800" dirty="0">
                <a:ea typeface="新細明體" panose="02020500000000000000" pitchFamily="18" charset="-120"/>
              </a:rPr>
              <a:t>include product knowledge and knowing how to use various project management tools and techniques, and </a:t>
            </a:r>
          </a:p>
          <a:p>
            <a:pPr lvl="1" algn="just"/>
            <a:r>
              <a:rPr lang="en-US" altLang="zh-TW" sz="2800" b="1" dirty="0">
                <a:ea typeface="新細明體" panose="02020500000000000000" pitchFamily="18" charset="-120"/>
              </a:rPr>
              <a:t>Soft skills </a:t>
            </a:r>
            <a:r>
              <a:rPr lang="en-US" altLang="zh-TW" sz="2800" dirty="0">
                <a:ea typeface="新細明體" panose="02020500000000000000" pitchFamily="18" charset="-120"/>
              </a:rPr>
              <a:t>include being able to work with various types of people</a:t>
            </a:r>
            <a:endParaRPr lang="en-US" altLang="zh-TW" sz="4400" dirty="0">
              <a:ea typeface="新細明體" panose="02020500000000000000" pitchFamily="18" charset="-120"/>
            </a:endParaRPr>
          </a:p>
        </p:txBody>
      </p:sp>
      <p:sp>
        <p:nvSpPr>
          <p:cNvPr id="4" name="Slide Number Placeholder 3">
            <a:extLst>
              <a:ext uri="{FF2B5EF4-FFF2-40B4-BE49-F238E27FC236}">
                <a16:creationId xmlns="" xmlns:a16="http://schemas.microsoft.com/office/drawing/2014/main" id="{AEAB2607-D989-4777-99EA-D5DFEE153FB9}"/>
              </a:ext>
            </a:extLst>
          </p:cNvPr>
          <p:cNvSpPr>
            <a:spLocks noGrp="1"/>
          </p:cNvSpPr>
          <p:nvPr>
            <p:ph type="sldNum" sz="quarter" idx="12"/>
          </p:nvPr>
        </p:nvSpPr>
        <p:spPr/>
        <p:txBody>
          <a:bodyPr/>
          <a:lstStyle/>
          <a:p>
            <a:fld id="{5011F42C-071A-46DF-BA29-DDD260051E3E}" type="slidenum">
              <a:rPr lang="zh-TW" altLang="en-US"/>
              <a:pPr/>
              <a:t>17</a:t>
            </a:fld>
            <a:endParaRPr lang="en-US" altLang="zh-TW"/>
          </a:p>
        </p:txBody>
      </p:sp>
    </p:spTree>
    <p:extLst>
      <p:ext uri="{BB962C8B-B14F-4D97-AF65-F5344CB8AC3E}">
        <p14:creationId xmlns:p14="http://schemas.microsoft.com/office/powerpoint/2010/main" val="12059297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E3E12188-ABFF-4FFF-94DC-C933688008B7}"/>
              </a:ext>
            </a:extLst>
          </p:cNvPr>
          <p:cNvSpPr>
            <a:spLocks noGrp="1" noChangeArrowheads="1"/>
          </p:cNvSpPr>
          <p:nvPr>
            <p:ph type="title"/>
          </p:nvPr>
        </p:nvSpPr>
        <p:spPr>
          <a:xfrm>
            <a:off x="462116" y="397140"/>
            <a:ext cx="7886700" cy="371013"/>
          </a:xfrm>
        </p:spPr>
        <p:txBody>
          <a:bodyPr>
            <a:noAutofit/>
          </a:bodyPr>
          <a:lstStyle/>
          <a:p>
            <a:r>
              <a:rPr lang="en-US" altLang="zh-TW" sz="3200" b="1" dirty="0">
                <a:solidFill>
                  <a:srgbClr val="002060"/>
                </a:solidFill>
                <a:latin typeface="Century Gothic" panose="020B0502020202020204" pitchFamily="34" charset="0"/>
                <a:ea typeface="PMingLiU" panose="02020500000000000000" pitchFamily="18" charset="-120"/>
              </a:rPr>
              <a:t>Suggested Skills for Project Managers</a:t>
            </a:r>
          </a:p>
        </p:txBody>
      </p:sp>
      <p:sp>
        <p:nvSpPr>
          <p:cNvPr id="49155" name="Rectangle 3">
            <a:extLst>
              <a:ext uri="{FF2B5EF4-FFF2-40B4-BE49-F238E27FC236}">
                <a16:creationId xmlns="" xmlns:a16="http://schemas.microsoft.com/office/drawing/2014/main" id="{3A822E65-AFB3-4F9B-B20A-1EEC9D6DF509}"/>
              </a:ext>
            </a:extLst>
          </p:cNvPr>
          <p:cNvSpPr>
            <a:spLocks noGrp="1" noChangeArrowheads="1"/>
          </p:cNvSpPr>
          <p:nvPr>
            <p:ph idx="1"/>
          </p:nvPr>
        </p:nvSpPr>
        <p:spPr>
          <a:xfrm>
            <a:off x="248390" y="1143000"/>
            <a:ext cx="4541150" cy="5029200"/>
          </a:xfrm>
        </p:spPr>
        <p:txBody>
          <a:bodyPr>
            <a:normAutofit/>
          </a:bodyPr>
          <a:lstStyle/>
          <a:p>
            <a:pPr>
              <a:buFont typeface="Symbol" panose="05050102010706020507" pitchFamily="18" charset="2"/>
              <a:buChar char="·"/>
            </a:pPr>
            <a:r>
              <a:rPr lang="en-US" altLang="zh-TW" sz="2400" b="1" dirty="0">
                <a:solidFill>
                  <a:schemeClr val="tx1"/>
                </a:solidFill>
                <a:ea typeface="新細明體" panose="02020500000000000000" pitchFamily="18" charset="-120"/>
              </a:rPr>
              <a:t>Communication</a:t>
            </a:r>
            <a:r>
              <a:rPr lang="en-US" altLang="zh-TW" sz="2400" dirty="0">
                <a:solidFill>
                  <a:schemeClr val="tx1"/>
                </a:solidFill>
                <a:ea typeface="新細明體" panose="02020500000000000000" pitchFamily="18" charset="-120"/>
              </a:rPr>
              <a:t> skills:  listening, persuading</a:t>
            </a:r>
          </a:p>
          <a:p>
            <a:pPr>
              <a:buFont typeface="Symbol" panose="05050102010706020507" pitchFamily="18" charset="2"/>
              <a:buChar char="·"/>
            </a:pPr>
            <a:r>
              <a:rPr lang="en-US" altLang="zh-TW" sz="2400" b="1" dirty="0">
                <a:solidFill>
                  <a:schemeClr val="tx1"/>
                </a:solidFill>
                <a:ea typeface="新細明體" panose="02020500000000000000" pitchFamily="18" charset="-120"/>
              </a:rPr>
              <a:t>Organizational</a:t>
            </a:r>
            <a:r>
              <a:rPr lang="en-US" altLang="zh-TW" sz="2400" dirty="0">
                <a:solidFill>
                  <a:schemeClr val="tx1"/>
                </a:solidFill>
                <a:ea typeface="新細明體" panose="02020500000000000000" pitchFamily="18" charset="-120"/>
              </a:rPr>
              <a:t> skills:  planning, goal-setting, analyzing</a:t>
            </a:r>
          </a:p>
          <a:p>
            <a:pPr>
              <a:buFont typeface="Symbol" panose="05050102010706020507" pitchFamily="18" charset="2"/>
              <a:buChar char="·"/>
            </a:pPr>
            <a:r>
              <a:rPr lang="en-US" altLang="zh-TW" sz="2400" b="1" dirty="0">
                <a:solidFill>
                  <a:schemeClr val="tx1"/>
                </a:solidFill>
                <a:ea typeface="新細明體" panose="02020500000000000000" pitchFamily="18" charset="-120"/>
              </a:rPr>
              <a:t>Team Building </a:t>
            </a:r>
            <a:r>
              <a:rPr lang="en-US" altLang="zh-TW" sz="2400" dirty="0">
                <a:solidFill>
                  <a:schemeClr val="tx1"/>
                </a:solidFill>
                <a:ea typeface="新細明體" panose="02020500000000000000" pitchFamily="18" charset="-120"/>
              </a:rPr>
              <a:t>skills:  empathy, </a:t>
            </a:r>
            <a:r>
              <a:rPr lang="en-US" altLang="zh-TW" sz="2400" dirty="0" smtClean="0">
                <a:solidFill>
                  <a:schemeClr val="tx1"/>
                </a:solidFill>
                <a:ea typeface="新細明體" panose="02020500000000000000" pitchFamily="18" charset="-120"/>
              </a:rPr>
              <a:t>motivation</a:t>
            </a:r>
            <a:endParaRPr lang="en-US" altLang="zh-TW" sz="2400" dirty="0">
              <a:solidFill>
                <a:schemeClr val="tx1"/>
              </a:solidFill>
              <a:ea typeface="新細明體" panose="02020500000000000000" pitchFamily="18" charset="-120"/>
            </a:endParaRPr>
          </a:p>
          <a:p>
            <a:pPr>
              <a:buFont typeface="Symbol" panose="05050102010706020507" pitchFamily="18" charset="2"/>
              <a:buChar char="·"/>
            </a:pPr>
            <a:r>
              <a:rPr lang="en-US" altLang="zh-TW" sz="2400" b="1" dirty="0">
                <a:solidFill>
                  <a:schemeClr val="tx1"/>
                </a:solidFill>
                <a:ea typeface="新細明體" panose="02020500000000000000" pitchFamily="18" charset="-120"/>
              </a:rPr>
              <a:t>Leadership</a:t>
            </a:r>
            <a:r>
              <a:rPr lang="en-US" altLang="zh-TW" sz="2400" dirty="0">
                <a:solidFill>
                  <a:schemeClr val="tx1"/>
                </a:solidFill>
                <a:ea typeface="新細明體" panose="02020500000000000000" pitchFamily="18" charset="-120"/>
              </a:rPr>
              <a:t> skills:  set examples, be energetic, have vision (big picture), delegate, be positive</a:t>
            </a:r>
          </a:p>
          <a:p>
            <a:pPr>
              <a:buFont typeface="Symbol" panose="05050102010706020507" pitchFamily="18" charset="2"/>
              <a:buChar char="·"/>
            </a:pPr>
            <a:r>
              <a:rPr lang="en-US" altLang="zh-TW" sz="2400" b="1" dirty="0">
                <a:solidFill>
                  <a:schemeClr val="tx1"/>
                </a:solidFill>
                <a:ea typeface="新細明體" panose="02020500000000000000" pitchFamily="18" charset="-120"/>
              </a:rPr>
              <a:t>Coping</a:t>
            </a:r>
            <a:r>
              <a:rPr lang="en-US" altLang="zh-TW" sz="2400" dirty="0">
                <a:solidFill>
                  <a:schemeClr val="tx1"/>
                </a:solidFill>
                <a:ea typeface="新細明體" panose="02020500000000000000" pitchFamily="18" charset="-120"/>
              </a:rPr>
              <a:t> skills:  flexibility, creativity, patience, persistence</a:t>
            </a:r>
          </a:p>
          <a:p>
            <a:pPr>
              <a:buFont typeface="Symbol" panose="05050102010706020507" pitchFamily="18" charset="2"/>
              <a:buChar char="·"/>
            </a:pPr>
            <a:r>
              <a:rPr lang="en-US" altLang="zh-TW" sz="2400" b="1" dirty="0">
                <a:solidFill>
                  <a:schemeClr val="tx1"/>
                </a:solidFill>
                <a:ea typeface="新細明體" panose="02020500000000000000" pitchFamily="18" charset="-120"/>
              </a:rPr>
              <a:t>Technological</a:t>
            </a:r>
            <a:r>
              <a:rPr lang="en-US" altLang="zh-TW" sz="2400" dirty="0">
                <a:solidFill>
                  <a:schemeClr val="tx1"/>
                </a:solidFill>
                <a:ea typeface="新細明體" panose="02020500000000000000" pitchFamily="18" charset="-120"/>
              </a:rPr>
              <a:t> skills:  experience, project knowledge</a:t>
            </a:r>
          </a:p>
          <a:p>
            <a:pPr lvl="2">
              <a:lnSpc>
                <a:spcPct val="90000"/>
              </a:lnSpc>
              <a:buFont typeface="Symbol" panose="05050102010706020507" pitchFamily="18" charset="2"/>
              <a:buNone/>
            </a:pPr>
            <a:endParaRPr lang="en-US" altLang="zh-TW" dirty="0">
              <a:solidFill>
                <a:schemeClr val="tx1"/>
              </a:solidFill>
              <a:latin typeface="Nyala" panose="02000504070300020003" pitchFamily="2" charset="0"/>
              <a:ea typeface="新細明體" panose="02020500000000000000" pitchFamily="18" charset="-120"/>
            </a:endParaRPr>
          </a:p>
        </p:txBody>
      </p:sp>
      <p:sp>
        <p:nvSpPr>
          <p:cNvPr id="4" name="Slide Number Placeholder 3">
            <a:extLst>
              <a:ext uri="{FF2B5EF4-FFF2-40B4-BE49-F238E27FC236}">
                <a16:creationId xmlns="" xmlns:a16="http://schemas.microsoft.com/office/drawing/2014/main" id="{E6FB5F60-30E4-4BF5-AACE-E7513F8989DC}"/>
              </a:ext>
            </a:extLst>
          </p:cNvPr>
          <p:cNvSpPr>
            <a:spLocks noGrp="1"/>
          </p:cNvSpPr>
          <p:nvPr>
            <p:ph type="sldNum" sz="quarter" idx="12"/>
          </p:nvPr>
        </p:nvSpPr>
        <p:spPr/>
        <p:txBody>
          <a:bodyPr/>
          <a:lstStyle/>
          <a:p>
            <a:fld id="{D720B541-C1B8-461D-B0A1-606490ACA3A5}" type="slidenum">
              <a:rPr lang="zh-TW" altLang="en-US"/>
              <a:pPr/>
              <a:t>18</a:t>
            </a:fld>
            <a:endParaRPr lang="en-US" altLang="zh-TW"/>
          </a:p>
        </p:txBody>
      </p:sp>
      <p:sp>
        <p:nvSpPr>
          <p:cNvPr id="2" name="Rectangle 1">
            <a:extLst>
              <a:ext uri="{FF2B5EF4-FFF2-40B4-BE49-F238E27FC236}">
                <a16:creationId xmlns="" xmlns:a16="http://schemas.microsoft.com/office/drawing/2014/main" id="{2BA2D556-9347-445C-B4C0-EBBB8A473628}"/>
              </a:ext>
            </a:extLst>
          </p:cNvPr>
          <p:cNvSpPr/>
          <p:nvPr/>
        </p:nvSpPr>
        <p:spPr>
          <a:xfrm>
            <a:off x="4789540" y="1068792"/>
            <a:ext cx="4125860" cy="5262979"/>
          </a:xfrm>
          <a:prstGeom prst="rect">
            <a:avLst/>
          </a:prstGeom>
        </p:spPr>
        <p:txBody>
          <a:bodyPr wrap="square">
            <a:spAutoFit/>
          </a:bodyPr>
          <a:lstStyle/>
          <a:p>
            <a:r>
              <a:rPr lang="en-US" sz="2400" dirty="0"/>
              <a:t>• Interpersonal skills of project Manger </a:t>
            </a:r>
          </a:p>
          <a:p>
            <a:pPr marL="557213" lvl="1" indent="-214313">
              <a:buFont typeface="Arial" panose="020B0604020202020204" pitchFamily="34" charset="0"/>
              <a:buChar char="•"/>
            </a:pPr>
            <a:r>
              <a:rPr lang="en-US" sz="2400" dirty="0"/>
              <a:t>Leadership,</a:t>
            </a:r>
          </a:p>
          <a:p>
            <a:pPr marL="557213" lvl="1" indent="-214313">
              <a:buFont typeface="Arial" panose="020B0604020202020204" pitchFamily="34" charset="0"/>
              <a:buChar char="•"/>
            </a:pPr>
            <a:r>
              <a:rPr lang="en-US" sz="2400" dirty="0"/>
              <a:t>Team building,</a:t>
            </a:r>
          </a:p>
          <a:p>
            <a:pPr marL="557213" lvl="1" indent="-214313">
              <a:buFont typeface="Arial" panose="020B0604020202020204" pitchFamily="34" charset="0"/>
              <a:buChar char="•"/>
            </a:pPr>
            <a:r>
              <a:rPr lang="en-US" sz="2400" dirty="0"/>
              <a:t>Motivation,</a:t>
            </a:r>
          </a:p>
          <a:p>
            <a:pPr marL="557213" lvl="1" indent="-214313">
              <a:buFont typeface="Arial" panose="020B0604020202020204" pitchFamily="34" charset="0"/>
              <a:buChar char="•"/>
            </a:pPr>
            <a:r>
              <a:rPr lang="en-US" sz="2400" dirty="0"/>
              <a:t>Communication,</a:t>
            </a:r>
          </a:p>
          <a:p>
            <a:pPr marL="557213" lvl="1" indent="-214313">
              <a:buFont typeface="Arial" panose="020B0604020202020204" pitchFamily="34" charset="0"/>
              <a:buChar char="•"/>
            </a:pPr>
            <a:r>
              <a:rPr lang="en-US" sz="2400" dirty="0"/>
              <a:t>Influencing,</a:t>
            </a:r>
          </a:p>
          <a:p>
            <a:pPr marL="557213" lvl="1" indent="-214313">
              <a:buFont typeface="Arial" panose="020B0604020202020204" pitchFamily="34" charset="0"/>
              <a:buChar char="•"/>
            </a:pPr>
            <a:r>
              <a:rPr lang="en-US" sz="2400" dirty="0"/>
              <a:t>Decision making,</a:t>
            </a:r>
          </a:p>
          <a:p>
            <a:pPr marL="557213" lvl="1" indent="-214313">
              <a:buFont typeface="Arial" panose="020B0604020202020204" pitchFamily="34" charset="0"/>
              <a:buChar char="•"/>
            </a:pPr>
            <a:r>
              <a:rPr lang="en-US" sz="2400" dirty="0"/>
              <a:t>Political and cultural awareness,</a:t>
            </a:r>
          </a:p>
          <a:p>
            <a:pPr marL="557213" lvl="1" indent="-214313">
              <a:buFont typeface="Arial" panose="020B0604020202020204" pitchFamily="34" charset="0"/>
              <a:buChar char="•"/>
            </a:pPr>
            <a:r>
              <a:rPr lang="en-US" sz="2400" dirty="0"/>
              <a:t>Negotiation,</a:t>
            </a:r>
          </a:p>
          <a:p>
            <a:pPr marL="557213" lvl="1" indent="-214313">
              <a:buFont typeface="Arial" panose="020B0604020202020204" pitchFamily="34" charset="0"/>
              <a:buChar char="•"/>
            </a:pPr>
            <a:r>
              <a:rPr lang="en-US" sz="2400" dirty="0"/>
              <a:t>Trust building,</a:t>
            </a:r>
          </a:p>
          <a:p>
            <a:pPr marL="557213" lvl="1" indent="-214313">
              <a:buFont typeface="Arial" panose="020B0604020202020204" pitchFamily="34" charset="0"/>
              <a:buChar char="•"/>
            </a:pPr>
            <a:r>
              <a:rPr lang="en-US" sz="2400" dirty="0"/>
              <a:t>Conflict management, and</a:t>
            </a:r>
          </a:p>
          <a:p>
            <a:pPr marL="557213" lvl="1" indent="-214313">
              <a:buFont typeface="Arial" panose="020B0604020202020204" pitchFamily="34" charset="0"/>
              <a:buChar char="•"/>
            </a:pPr>
            <a:r>
              <a:rPr lang="en-US" sz="2400" dirty="0"/>
              <a:t>Coaching.</a:t>
            </a:r>
            <a:endParaRPr lang="en-US" sz="3200" dirty="0">
              <a:latin typeface="Nyala" panose="02000504070300020003" pitchFamily="2" charset="0"/>
            </a:endParaRPr>
          </a:p>
        </p:txBody>
      </p:sp>
    </p:spTree>
    <p:extLst>
      <p:ext uri="{BB962C8B-B14F-4D97-AF65-F5344CB8AC3E}">
        <p14:creationId xmlns:p14="http://schemas.microsoft.com/office/powerpoint/2010/main" val="19122846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6BEBDEF2-ED9F-4366-A86C-EBBF0382ECD7}"/>
              </a:ext>
            </a:extLst>
          </p:cNvPr>
          <p:cNvSpPr>
            <a:spLocks noGrp="1" noChangeArrowheads="1"/>
          </p:cNvSpPr>
          <p:nvPr>
            <p:ph type="title"/>
          </p:nvPr>
        </p:nvSpPr>
        <p:spPr>
          <a:xfrm>
            <a:off x="184092" y="385537"/>
            <a:ext cx="8546123" cy="765303"/>
          </a:xfrm>
        </p:spPr>
        <p:txBody>
          <a:bodyPr>
            <a:noAutofit/>
          </a:bodyPr>
          <a:lstStyle/>
          <a:p>
            <a:r>
              <a:rPr lang="en-US" altLang="zh-TW" sz="2400" b="1" dirty="0">
                <a:solidFill>
                  <a:srgbClr val="002060"/>
                </a:solidFill>
                <a:latin typeface="Century Gothic" panose="020B0502020202020204" pitchFamily="34" charset="0"/>
                <a:ea typeface="PMingLiU" panose="02020500000000000000" pitchFamily="18" charset="-120"/>
              </a:rPr>
              <a:t>Most Significant Characteristics of Effective and Ineffective Project Managers</a:t>
            </a:r>
          </a:p>
        </p:txBody>
      </p:sp>
      <p:sp>
        <p:nvSpPr>
          <p:cNvPr id="50179" name="Rectangle 3">
            <a:extLst>
              <a:ext uri="{FF2B5EF4-FFF2-40B4-BE49-F238E27FC236}">
                <a16:creationId xmlns="" xmlns:a16="http://schemas.microsoft.com/office/drawing/2014/main" id="{109C6127-3AA8-4AE1-8C8C-1A3DC29DFB1A}"/>
              </a:ext>
            </a:extLst>
          </p:cNvPr>
          <p:cNvSpPr>
            <a:spLocks noGrp="1" noChangeArrowheads="1"/>
          </p:cNvSpPr>
          <p:nvPr>
            <p:ph sz="half" idx="1"/>
          </p:nvPr>
        </p:nvSpPr>
        <p:spPr>
          <a:xfrm>
            <a:off x="348176" y="1612504"/>
            <a:ext cx="4071424" cy="4743846"/>
          </a:xfrm>
        </p:spPr>
        <p:txBody>
          <a:bodyPr>
            <a:normAutofit/>
          </a:bodyPr>
          <a:lstStyle/>
          <a:p>
            <a:r>
              <a:rPr lang="en-US" altLang="zh-TW" sz="2400" dirty="0">
                <a:solidFill>
                  <a:schemeClr val="tx1"/>
                </a:solidFill>
                <a:ea typeface="新細明體" panose="02020500000000000000" pitchFamily="18" charset="-120"/>
              </a:rPr>
              <a:t>Lead by example	</a:t>
            </a:r>
          </a:p>
          <a:p>
            <a:r>
              <a:rPr lang="en-US" altLang="zh-TW" sz="2400" dirty="0">
                <a:solidFill>
                  <a:schemeClr val="tx1"/>
                </a:solidFill>
                <a:ea typeface="新細明體" panose="02020500000000000000" pitchFamily="18" charset="-120"/>
              </a:rPr>
              <a:t>Are visionaries	</a:t>
            </a:r>
          </a:p>
          <a:p>
            <a:r>
              <a:rPr lang="en-US" altLang="zh-TW" sz="2400" dirty="0">
                <a:solidFill>
                  <a:schemeClr val="tx1"/>
                </a:solidFill>
                <a:ea typeface="新細明體" panose="02020500000000000000" pitchFamily="18" charset="-120"/>
              </a:rPr>
              <a:t>Are technically competent	</a:t>
            </a:r>
          </a:p>
          <a:p>
            <a:r>
              <a:rPr lang="en-US" altLang="zh-TW" sz="2400" dirty="0">
                <a:solidFill>
                  <a:schemeClr val="tx1"/>
                </a:solidFill>
                <a:ea typeface="新細明體" panose="02020500000000000000" pitchFamily="18" charset="-120"/>
              </a:rPr>
              <a:t>Are decisive	</a:t>
            </a:r>
          </a:p>
          <a:p>
            <a:r>
              <a:rPr lang="en-US" altLang="zh-TW" sz="2400" dirty="0">
                <a:solidFill>
                  <a:schemeClr val="tx1"/>
                </a:solidFill>
                <a:ea typeface="新細明體" panose="02020500000000000000" pitchFamily="18" charset="-120"/>
              </a:rPr>
              <a:t>Are good communicators	</a:t>
            </a:r>
          </a:p>
          <a:p>
            <a:r>
              <a:rPr lang="en-US" altLang="zh-TW" sz="2400" dirty="0">
                <a:solidFill>
                  <a:schemeClr val="tx1"/>
                </a:solidFill>
                <a:ea typeface="新細明體" panose="02020500000000000000" pitchFamily="18" charset="-120"/>
              </a:rPr>
              <a:t>Are good motivators	</a:t>
            </a:r>
          </a:p>
          <a:p>
            <a:r>
              <a:rPr lang="en-US" altLang="zh-TW" sz="2400" dirty="0">
                <a:solidFill>
                  <a:schemeClr val="tx1"/>
                </a:solidFill>
                <a:ea typeface="新細明體" panose="02020500000000000000" pitchFamily="18" charset="-120"/>
              </a:rPr>
              <a:t>Stand up to upper management when necessary</a:t>
            </a:r>
          </a:p>
          <a:p>
            <a:r>
              <a:rPr lang="en-US" altLang="zh-TW" sz="2400" dirty="0">
                <a:solidFill>
                  <a:schemeClr val="tx1"/>
                </a:solidFill>
                <a:ea typeface="新細明體" panose="02020500000000000000" pitchFamily="18" charset="-120"/>
              </a:rPr>
              <a:t>Support team members</a:t>
            </a:r>
          </a:p>
          <a:p>
            <a:r>
              <a:rPr lang="en-US" altLang="zh-TW" sz="2400" dirty="0">
                <a:solidFill>
                  <a:schemeClr val="tx1"/>
                </a:solidFill>
                <a:ea typeface="新細明體" panose="02020500000000000000" pitchFamily="18" charset="-120"/>
              </a:rPr>
              <a:t>Encourage new ideas</a:t>
            </a:r>
            <a:r>
              <a:rPr lang="en-US" altLang="zh-TW" dirty="0">
                <a:solidFill>
                  <a:schemeClr val="tx1"/>
                </a:solidFill>
                <a:ea typeface="新細明體" panose="02020500000000000000" pitchFamily="18" charset="-120"/>
              </a:rPr>
              <a:t>	</a:t>
            </a:r>
          </a:p>
        </p:txBody>
      </p:sp>
      <p:sp>
        <p:nvSpPr>
          <p:cNvPr id="50180" name="Rectangle 4">
            <a:extLst>
              <a:ext uri="{FF2B5EF4-FFF2-40B4-BE49-F238E27FC236}">
                <a16:creationId xmlns="" xmlns:a16="http://schemas.microsoft.com/office/drawing/2014/main" id="{0D72A9A3-A7D9-4979-A5B7-A8FE48E90A59}"/>
              </a:ext>
            </a:extLst>
          </p:cNvPr>
          <p:cNvSpPr>
            <a:spLocks noGrp="1" noChangeArrowheads="1"/>
          </p:cNvSpPr>
          <p:nvPr>
            <p:ph sz="half" idx="2"/>
          </p:nvPr>
        </p:nvSpPr>
        <p:spPr>
          <a:xfrm>
            <a:off x="4955383" y="1752600"/>
            <a:ext cx="3774830" cy="4603751"/>
          </a:xfrm>
        </p:spPr>
        <p:txBody>
          <a:bodyPr>
            <a:normAutofit/>
          </a:bodyPr>
          <a:lstStyle/>
          <a:p>
            <a:r>
              <a:rPr lang="en-US" altLang="zh-TW" sz="2800" dirty="0">
                <a:solidFill>
                  <a:srgbClr val="C00000"/>
                </a:solidFill>
                <a:ea typeface="新細明體" panose="02020500000000000000" pitchFamily="18" charset="-120"/>
              </a:rPr>
              <a:t>Set bad examples	</a:t>
            </a:r>
          </a:p>
          <a:p>
            <a:r>
              <a:rPr lang="en-US" altLang="zh-TW" sz="2800" dirty="0">
                <a:solidFill>
                  <a:srgbClr val="C00000"/>
                </a:solidFill>
                <a:ea typeface="新細明體" panose="02020500000000000000" pitchFamily="18" charset="-120"/>
              </a:rPr>
              <a:t>Are not </a:t>
            </a:r>
            <a:r>
              <a:rPr lang="en-US" altLang="zh-TW" sz="2800" dirty="0" smtClean="0">
                <a:solidFill>
                  <a:srgbClr val="C00000"/>
                </a:solidFill>
                <a:ea typeface="新細明體" panose="02020500000000000000" pitchFamily="18" charset="-120"/>
              </a:rPr>
              <a:t>self-assured</a:t>
            </a:r>
          </a:p>
          <a:p>
            <a:r>
              <a:rPr lang="en-US" altLang="zh-TW" sz="2800" dirty="0" smtClean="0">
                <a:solidFill>
                  <a:srgbClr val="C00000"/>
                </a:solidFill>
                <a:ea typeface="新細明體" panose="02020500000000000000" pitchFamily="18" charset="-120"/>
              </a:rPr>
              <a:t>Lack technical expertise</a:t>
            </a:r>
          </a:p>
          <a:p>
            <a:r>
              <a:rPr lang="en-US" altLang="zh-TW" sz="2500" dirty="0" smtClean="0">
                <a:solidFill>
                  <a:srgbClr val="C00000"/>
                </a:solidFill>
                <a:ea typeface="新細明體" panose="02020500000000000000" pitchFamily="18" charset="-120"/>
              </a:rPr>
              <a:t>Are poor communicators</a:t>
            </a:r>
            <a:endParaRPr lang="en-US" altLang="zh-TW" sz="2500" dirty="0">
              <a:solidFill>
                <a:srgbClr val="C00000"/>
              </a:solidFill>
              <a:ea typeface="新細明體" panose="02020500000000000000" pitchFamily="18" charset="-120"/>
            </a:endParaRPr>
          </a:p>
          <a:p>
            <a:r>
              <a:rPr lang="en-US" altLang="zh-TW" sz="2800" dirty="0">
                <a:solidFill>
                  <a:srgbClr val="C00000"/>
                </a:solidFill>
                <a:ea typeface="新細明體" panose="02020500000000000000" pitchFamily="18" charset="-120"/>
              </a:rPr>
              <a:t>Are poor motivators</a:t>
            </a:r>
            <a:r>
              <a:rPr lang="en-US" altLang="zh-TW" dirty="0">
                <a:solidFill>
                  <a:srgbClr val="C00000"/>
                </a:solidFill>
                <a:ea typeface="新細明體" panose="02020500000000000000" pitchFamily="18" charset="-120"/>
              </a:rPr>
              <a:t>	</a:t>
            </a:r>
          </a:p>
          <a:p>
            <a:endParaRPr lang="zh-TW" altLang="en-US" dirty="0">
              <a:solidFill>
                <a:srgbClr val="C00000"/>
              </a:solidFill>
              <a:latin typeface="Nyala" panose="02000504070300020003" pitchFamily="2" charset="0"/>
              <a:ea typeface="新細明體" panose="02020500000000000000" pitchFamily="18" charset="-120"/>
            </a:endParaRPr>
          </a:p>
        </p:txBody>
      </p:sp>
      <p:sp>
        <p:nvSpPr>
          <p:cNvPr id="7" name="Slide Number Placeholder 4">
            <a:extLst>
              <a:ext uri="{FF2B5EF4-FFF2-40B4-BE49-F238E27FC236}">
                <a16:creationId xmlns="" xmlns:a16="http://schemas.microsoft.com/office/drawing/2014/main" id="{9DCA4048-E06A-4D00-BFA3-387FCCA470DB}"/>
              </a:ext>
            </a:extLst>
          </p:cNvPr>
          <p:cNvSpPr>
            <a:spLocks noGrp="1"/>
          </p:cNvSpPr>
          <p:nvPr>
            <p:ph type="sldNum" sz="quarter" idx="12"/>
          </p:nvPr>
        </p:nvSpPr>
        <p:spPr/>
        <p:txBody>
          <a:bodyPr/>
          <a:lstStyle/>
          <a:p>
            <a:fld id="{3D80106C-A781-469D-8D18-1B00F8572C26}" type="slidenum">
              <a:rPr lang="zh-TW" altLang="en-US"/>
              <a:pPr/>
              <a:t>19</a:t>
            </a:fld>
            <a:endParaRPr lang="en-US" altLang="zh-TW"/>
          </a:p>
        </p:txBody>
      </p:sp>
      <p:sp>
        <p:nvSpPr>
          <p:cNvPr id="50181" name="Text Box 5">
            <a:extLst>
              <a:ext uri="{FF2B5EF4-FFF2-40B4-BE49-F238E27FC236}">
                <a16:creationId xmlns="" xmlns:a16="http://schemas.microsoft.com/office/drawing/2014/main" id="{6B54E571-F009-4CA6-9FF5-97DB4633EA38}"/>
              </a:ext>
            </a:extLst>
          </p:cNvPr>
          <p:cNvSpPr txBox="1">
            <a:spLocks noChangeArrowheads="1"/>
          </p:cNvSpPr>
          <p:nvPr/>
        </p:nvSpPr>
        <p:spPr bwMode="auto">
          <a:xfrm>
            <a:off x="927243" y="1150841"/>
            <a:ext cx="78029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TW" sz="2400" b="1" u="sng" dirty="0">
                <a:solidFill>
                  <a:srgbClr val="0070C0"/>
                </a:solidFill>
                <a:ea typeface="新細明體" panose="02020500000000000000" pitchFamily="18" charset="-120"/>
              </a:rPr>
              <a:t>Effective Project Managers        </a:t>
            </a:r>
            <a:r>
              <a:rPr lang="en-US" altLang="zh-TW" sz="2400" b="1" u="sng" dirty="0">
                <a:solidFill>
                  <a:srgbClr val="FF0000"/>
                </a:solidFill>
                <a:ea typeface="新細明體" panose="02020500000000000000" pitchFamily="18" charset="-120"/>
              </a:rPr>
              <a:t>Ineffective Project Managers</a:t>
            </a:r>
            <a:endParaRPr lang="en-US" altLang="zh-TW" sz="2400" b="1" dirty="0">
              <a:solidFill>
                <a:srgbClr val="FF0000"/>
              </a:solidFill>
              <a:ea typeface="新細明體" panose="02020500000000000000" pitchFamily="18" charset="-120"/>
            </a:endParaRPr>
          </a:p>
        </p:txBody>
      </p:sp>
      <p:sp>
        <p:nvSpPr>
          <p:cNvPr id="50182" name="Line 6">
            <a:extLst>
              <a:ext uri="{FF2B5EF4-FFF2-40B4-BE49-F238E27FC236}">
                <a16:creationId xmlns="" xmlns:a16="http://schemas.microsoft.com/office/drawing/2014/main" id="{4E3A571E-18DF-49B7-8C69-27500C40AEF4}"/>
              </a:ext>
            </a:extLst>
          </p:cNvPr>
          <p:cNvSpPr>
            <a:spLocks noChangeShapeType="1"/>
          </p:cNvSpPr>
          <p:nvPr/>
        </p:nvSpPr>
        <p:spPr bwMode="auto">
          <a:xfrm>
            <a:off x="4589585" y="1885950"/>
            <a:ext cx="0" cy="302895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427699965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a:extLst>
              <a:ext uri="{FF2B5EF4-FFF2-40B4-BE49-F238E27FC236}">
                <a16:creationId xmlns="" xmlns:a16="http://schemas.microsoft.com/office/drawing/2014/main" id="{FBC37CC2-6298-480B-8330-ED3B9803C9D3}"/>
              </a:ext>
            </a:extLst>
          </p:cNvPr>
          <p:cNvSpPr>
            <a:spLocks noGrp="1" noChangeArrowheads="1"/>
          </p:cNvSpPr>
          <p:nvPr>
            <p:ph type="title"/>
          </p:nvPr>
        </p:nvSpPr>
        <p:spPr>
          <a:xfrm>
            <a:off x="1676400" y="239713"/>
            <a:ext cx="5486400" cy="514350"/>
          </a:xfrm>
        </p:spPr>
        <p:txBody>
          <a:bodyPr>
            <a:noAutofit/>
          </a:bodyPr>
          <a:lstStyle/>
          <a:p>
            <a:r>
              <a:rPr lang="en-US" altLang="zh-TW" sz="4400" b="1" dirty="0">
                <a:solidFill>
                  <a:srgbClr val="002060"/>
                </a:solidFill>
                <a:latin typeface="Century Gothic" panose="020B0502020202020204" pitchFamily="34" charset="0"/>
                <a:ea typeface="PMingLiU" panose="02020500000000000000" pitchFamily="18" charset="-120"/>
              </a:rPr>
              <a:t>Learning</a:t>
            </a:r>
            <a:r>
              <a:rPr lang="en-US" altLang="zh-TW" sz="4000" b="1" dirty="0">
                <a:solidFill>
                  <a:srgbClr val="C00000"/>
                </a:solidFill>
                <a:latin typeface="Rockwell Condensed" panose="02060603050405020104" pitchFamily="18" charset="0"/>
                <a:ea typeface="PMingLiU" panose="02020500000000000000" pitchFamily="18" charset="-120"/>
              </a:rPr>
              <a:t> </a:t>
            </a:r>
            <a:r>
              <a:rPr lang="en-US" altLang="zh-TW" sz="4000" b="1" dirty="0">
                <a:solidFill>
                  <a:srgbClr val="002060"/>
                </a:solidFill>
                <a:latin typeface="Century Gothic" panose="020B0502020202020204" pitchFamily="34" charset="0"/>
                <a:ea typeface="PMingLiU" panose="02020500000000000000" pitchFamily="18" charset="-120"/>
              </a:rPr>
              <a:t>Objectives</a:t>
            </a:r>
            <a:endParaRPr lang="en-US" altLang="zh-TW" sz="4400" b="1" dirty="0">
              <a:solidFill>
                <a:srgbClr val="002060"/>
              </a:solidFill>
              <a:latin typeface="Century Gothic" panose="020B0502020202020204" pitchFamily="34" charset="0"/>
              <a:ea typeface="PMingLiU" panose="02020500000000000000" pitchFamily="18" charset="-120"/>
            </a:endParaRPr>
          </a:p>
        </p:txBody>
      </p:sp>
      <p:sp>
        <p:nvSpPr>
          <p:cNvPr id="5124" name="Rectangle 1027">
            <a:extLst>
              <a:ext uri="{FF2B5EF4-FFF2-40B4-BE49-F238E27FC236}">
                <a16:creationId xmlns="" xmlns:a16="http://schemas.microsoft.com/office/drawing/2014/main" id="{CE270025-926E-44AC-A5E6-9D56030E6D6C}"/>
              </a:ext>
            </a:extLst>
          </p:cNvPr>
          <p:cNvSpPr>
            <a:spLocks noGrp="1" noChangeArrowheads="1"/>
          </p:cNvSpPr>
          <p:nvPr>
            <p:ph idx="1"/>
          </p:nvPr>
        </p:nvSpPr>
        <p:spPr>
          <a:xfrm>
            <a:off x="228600" y="914399"/>
            <a:ext cx="8763000" cy="5441951"/>
          </a:xfrm>
        </p:spPr>
        <p:txBody>
          <a:bodyPr>
            <a:normAutofit/>
          </a:bodyPr>
          <a:lstStyle/>
          <a:p>
            <a:pPr algn="just" eaLnBrk="1" hangingPunct="1"/>
            <a:r>
              <a:rPr lang="en-US" altLang="zh-TW" sz="3200" dirty="0">
                <a:solidFill>
                  <a:srgbClr val="002060"/>
                </a:solidFill>
                <a:ea typeface="PMingLiU" panose="02020500000000000000" pitchFamily="18" charset="-120"/>
                <a:cs typeface="Times New Roman" panose="02020603050405020304" pitchFamily="18" charset="0"/>
              </a:rPr>
              <a:t>Explain what a project is and provide examples of information technology projects</a:t>
            </a:r>
          </a:p>
          <a:p>
            <a:pPr algn="just" eaLnBrk="1" hangingPunct="1"/>
            <a:r>
              <a:rPr lang="en-US" altLang="zh-TW" sz="3200" dirty="0">
                <a:solidFill>
                  <a:srgbClr val="002060"/>
                </a:solidFill>
                <a:ea typeface="PMingLiU" panose="02020500000000000000" pitchFamily="18" charset="-120"/>
                <a:cs typeface="Times New Roman" panose="02020603050405020304" pitchFamily="18" charset="0"/>
              </a:rPr>
              <a:t>Describe what project management is and discuss key elements of the project management framework</a:t>
            </a:r>
          </a:p>
          <a:p>
            <a:pPr algn="just" eaLnBrk="1" hangingPunct="1"/>
            <a:r>
              <a:rPr lang="en-US" altLang="zh-TW" sz="3200" dirty="0">
                <a:solidFill>
                  <a:srgbClr val="002060"/>
                </a:solidFill>
                <a:ea typeface="PMingLiU" panose="02020500000000000000" pitchFamily="18" charset="-120"/>
                <a:cs typeface="Times New Roman" panose="02020603050405020304" pitchFamily="18" charset="0"/>
              </a:rPr>
              <a:t>Discuss how project management relates to other disciplines</a:t>
            </a:r>
          </a:p>
          <a:p>
            <a:pPr algn="just" eaLnBrk="1" hangingPunct="1"/>
            <a:r>
              <a:rPr lang="en-US" altLang="zh-TW" sz="3200" dirty="0">
                <a:solidFill>
                  <a:srgbClr val="002060"/>
                </a:solidFill>
                <a:ea typeface="PMingLiU" panose="02020500000000000000" pitchFamily="18" charset="-120"/>
                <a:cs typeface="Times New Roman" panose="02020603050405020304" pitchFamily="18" charset="0"/>
              </a:rPr>
              <a:t>Understand the history of project management</a:t>
            </a:r>
          </a:p>
          <a:p>
            <a:pPr algn="just" eaLnBrk="1" hangingPunct="1"/>
            <a:r>
              <a:rPr lang="en-US" altLang="zh-TW" sz="3200" dirty="0">
                <a:solidFill>
                  <a:srgbClr val="002060"/>
                </a:solidFill>
                <a:ea typeface="PMingLiU" panose="02020500000000000000" pitchFamily="18" charset="-120"/>
                <a:cs typeface="Times New Roman" panose="02020603050405020304" pitchFamily="18" charset="0"/>
              </a:rPr>
              <a:t>Describe the project management profession, including recent trends in project management research, certification, and software products</a:t>
            </a:r>
          </a:p>
          <a:p>
            <a:pPr eaLnBrk="1" hangingPunct="1"/>
            <a:endParaRPr lang="en-US" altLang="zh-TW" sz="2800" dirty="0">
              <a:latin typeface="Nyala" panose="02000504070300020003" pitchFamily="2" charset="0"/>
              <a:ea typeface="PMingLiU" panose="02020500000000000000" pitchFamily="18" charset="-120"/>
              <a:cs typeface="Times New Roman" panose="02020603050405020304" pitchFamily="18" charset="0"/>
            </a:endParaRPr>
          </a:p>
        </p:txBody>
      </p:sp>
      <p:sp>
        <p:nvSpPr>
          <p:cNvPr id="5122" name="Slide Number Placeholder 3">
            <a:extLst>
              <a:ext uri="{FF2B5EF4-FFF2-40B4-BE49-F238E27FC236}">
                <a16:creationId xmlns="" xmlns:a16="http://schemas.microsoft.com/office/drawing/2014/main" id="{737CC766-5BCC-4D2A-B781-4E70C2DC4F9D}"/>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588B97BF-3A6E-4847-91F3-627A950BFBAF}" type="slidenum">
              <a:rPr lang="zh-TW" altLang="en-US" sz="1050"/>
              <a:pPr/>
              <a:t>2</a:t>
            </a:fld>
            <a:endParaRPr lang="en-US" altLang="zh-TW" sz="1050"/>
          </a:p>
        </p:txBody>
      </p:sp>
    </p:spTree>
    <p:extLst>
      <p:ext uri="{BB962C8B-B14F-4D97-AF65-F5344CB8AC3E}">
        <p14:creationId xmlns:p14="http://schemas.microsoft.com/office/powerpoint/2010/main" val="416232243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 xmlns:a16="http://schemas.microsoft.com/office/drawing/2014/main" id="{FBFDF404-0680-4D73-97D7-8EF39A9E4C9A}"/>
              </a:ext>
            </a:extLst>
          </p:cNvPr>
          <p:cNvSpPr>
            <a:spLocks noGrp="1" noChangeArrowheads="1"/>
          </p:cNvSpPr>
          <p:nvPr>
            <p:ph type="title"/>
          </p:nvPr>
        </p:nvSpPr>
        <p:spPr>
          <a:xfrm>
            <a:off x="1295402" y="299302"/>
            <a:ext cx="6544865" cy="495300"/>
          </a:xfrm>
        </p:spPr>
        <p:txBody>
          <a:bodyPr>
            <a:noAutofit/>
          </a:bodyPr>
          <a:lstStyle/>
          <a:p>
            <a:r>
              <a:rPr lang="en-US" altLang="zh-TW" sz="2800" b="1" dirty="0">
                <a:solidFill>
                  <a:srgbClr val="002060"/>
                </a:solidFill>
                <a:latin typeface="Century Gothic" panose="020B0502020202020204" pitchFamily="34" charset="0"/>
                <a:ea typeface="PMingLiU" panose="02020500000000000000" pitchFamily="18" charset="-120"/>
              </a:rPr>
              <a:t>Project Management Framework</a:t>
            </a:r>
          </a:p>
        </p:txBody>
      </p:sp>
      <p:sp>
        <p:nvSpPr>
          <p:cNvPr id="13314" name="Slide Number Placeholder 2">
            <a:extLst>
              <a:ext uri="{FF2B5EF4-FFF2-40B4-BE49-F238E27FC236}">
                <a16:creationId xmlns="" xmlns:a16="http://schemas.microsoft.com/office/drawing/2014/main" id="{A6E54F5A-D7C7-403F-B8CB-D9CCA0C9C611}"/>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826AACCC-5B8A-4BEF-8E5F-16A8E80976DE}" type="slidenum">
              <a:rPr lang="zh-TW" altLang="en-US" sz="1050"/>
              <a:pPr/>
              <a:t>20</a:t>
            </a:fld>
            <a:endParaRPr lang="en-US" altLang="zh-TW" sz="1050"/>
          </a:p>
        </p:txBody>
      </p:sp>
      <p:pic>
        <p:nvPicPr>
          <p:cNvPr id="13316" name="Picture 8">
            <a:extLst>
              <a:ext uri="{FF2B5EF4-FFF2-40B4-BE49-F238E27FC236}">
                <a16:creationId xmlns="" xmlns:a16="http://schemas.microsoft.com/office/drawing/2014/main" id="{E4760A00-262E-48F4-8212-0B42A3044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036" b="8244"/>
          <a:stretch>
            <a:fillRect/>
          </a:stretch>
        </p:blipFill>
        <p:spPr bwMode="auto">
          <a:xfrm>
            <a:off x="507756" y="1219199"/>
            <a:ext cx="8102844" cy="513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95847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 xmlns:a16="http://schemas.microsoft.com/office/drawing/2014/main" id="{DC84228B-5447-44A2-B5FA-F968FAD0A8C9}"/>
              </a:ext>
            </a:extLst>
          </p:cNvPr>
          <p:cNvSpPr>
            <a:spLocks noGrp="1" noChangeArrowheads="1"/>
          </p:cNvSpPr>
          <p:nvPr>
            <p:ph type="title"/>
          </p:nvPr>
        </p:nvSpPr>
        <p:spPr>
          <a:xfrm>
            <a:off x="459658" y="261858"/>
            <a:ext cx="7886700" cy="728742"/>
          </a:xfrm>
        </p:spPr>
        <p:txBody>
          <a:bodyPr>
            <a:noAutofit/>
          </a:bodyPr>
          <a:lstStyle/>
          <a:p>
            <a:pPr algn="ctr"/>
            <a:r>
              <a:rPr lang="en-US" altLang="zh-TW" sz="3200" b="1" dirty="0">
                <a:solidFill>
                  <a:srgbClr val="002060"/>
                </a:solidFill>
                <a:latin typeface="Century Gothic" panose="020B0502020202020204" pitchFamily="34" charset="0"/>
                <a:ea typeface="PMingLiU" panose="02020500000000000000" pitchFamily="18" charset="-120"/>
              </a:rPr>
              <a:t>Nine  Project Management Knowledge Areas</a:t>
            </a:r>
          </a:p>
        </p:txBody>
      </p:sp>
      <p:sp>
        <p:nvSpPr>
          <p:cNvPr id="15364" name="Rectangle 3">
            <a:extLst>
              <a:ext uri="{FF2B5EF4-FFF2-40B4-BE49-F238E27FC236}">
                <a16:creationId xmlns="" xmlns:a16="http://schemas.microsoft.com/office/drawing/2014/main" id="{4145204D-CD2D-484E-8EAB-4E4BE5D365D9}"/>
              </a:ext>
            </a:extLst>
          </p:cNvPr>
          <p:cNvSpPr>
            <a:spLocks noGrp="1" noChangeArrowheads="1"/>
          </p:cNvSpPr>
          <p:nvPr>
            <p:ph idx="1"/>
          </p:nvPr>
        </p:nvSpPr>
        <p:spPr>
          <a:xfrm>
            <a:off x="426429" y="1219200"/>
            <a:ext cx="8488971" cy="4724400"/>
          </a:xfrm>
        </p:spPr>
        <p:txBody>
          <a:bodyPr>
            <a:normAutofit/>
          </a:bodyPr>
          <a:lstStyle/>
          <a:p>
            <a:pPr algn="just" eaLnBrk="1" hangingPunct="1">
              <a:lnSpc>
                <a:spcPct val="90000"/>
              </a:lnSpc>
            </a:pPr>
            <a:r>
              <a:rPr lang="en-US" altLang="zh-TW" sz="3200" dirty="0">
                <a:ea typeface="PMingLiU" panose="02020500000000000000" pitchFamily="18" charset="-120"/>
              </a:rPr>
              <a:t>Knowledge areas describe the key competencies that project managers must develop</a:t>
            </a:r>
          </a:p>
          <a:p>
            <a:pPr lvl="1" algn="just" eaLnBrk="1" hangingPunct="1">
              <a:lnSpc>
                <a:spcPct val="90000"/>
              </a:lnSpc>
            </a:pPr>
            <a:r>
              <a:rPr lang="en-US" altLang="zh-TW" sz="2800" dirty="0">
                <a:solidFill>
                  <a:srgbClr val="C00000"/>
                </a:solidFill>
                <a:ea typeface="PMingLiU" panose="02020500000000000000" pitchFamily="18" charset="-120"/>
              </a:rPr>
              <a:t>4 core knowledge areas </a:t>
            </a:r>
            <a:r>
              <a:rPr lang="en-US" altLang="zh-TW" sz="2800" dirty="0">
                <a:solidFill>
                  <a:schemeClr val="tx1"/>
                </a:solidFill>
                <a:ea typeface="PMingLiU" panose="02020500000000000000" pitchFamily="18" charset="-120"/>
              </a:rPr>
              <a:t>lead to specific project objectives (</a:t>
            </a:r>
            <a:r>
              <a:rPr lang="en-US" altLang="zh-TW" sz="2800" dirty="0">
                <a:solidFill>
                  <a:srgbClr val="C00000"/>
                </a:solidFill>
                <a:ea typeface="PMingLiU" panose="02020500000000000000" pitchFamily="18" charset="-120"/>
              </a:rPr>
              <a:t>scope</a:t>
            </a:r>
            <a:r>
              <a:rPr lang="en-US" altLang="zh-TW" sz="2800" dirty="0">
                <a:solidFill>
                  <a:schemeClr val="tx1"/>
                </a:solidFill>
                <a:ea typeface="PMingLiU" panose="02020500000000000000" pitchFamily="18" charset="-120"/>
              </a:rPr>
              <a:t>, </a:t>
            </a:r>
            <a:r>
              <a:rPr lang="en-US" altLang="zh-TW" sz="2800" dirty="0">
                <a:solidFill>
                  <a:srgbClr val="C00000"/>
                </a:solidFill>
                <a:ea typeface="PMingLiU" panose="02020500000000000000" pitchFamily="18" charset="-120"/>
              </a:rPr>
              <a:t>time</a:t>
            </a:r>
            <a:r>
              <a:rPr lang="en-US" altLang="zh-TW" sz="2800" dirty="0">
                <a:solidFill>
                  <a:schemeClr val="tx1"/>
                </a:solidFill>
                <a:ea typeface="PMingLiU" panose="02020500000000000000" pitchFamily="18" charset="-120"/>
              </a:rPr>
              <a:t>, </a:t>
            </a:r>
            <a:r>
              <a:rPr lang="en-US" altLang="zh-TW" sz="2800" dirty="0">
                <a:solidFill>
                  <a:srgbClr val="C00000"/>
                </a:solidFill>
                <a:ea typeface="PMingLiU" panose="02020500000000000000" pitchFamily="18" charset="-120"/>
              </a:rPr>
              <a:t>cost</a:t>
            </a:r>
            <a:r>
              <a:rPr lang="en-US" altLang="zh-TW" sz="2800" dirty="0">
                <a:solidFill>
                  <a:schemeClr val="tx1"/>
                </a:solidFill>
                <a:ea typeface="PMingLiU" panose="02020500000000000000" pitchFamily="18" charset="-120"/>
              </a:rPr>
              <a:t>, and </a:t>
            </a:r>
            <a:r>
              <a:rPr lang="en-US" altLang="zh-TW" sz="2800" dirty="0">
                <a:solidFill>
                  <a:srgbClr val="C00000"/>
                </a:solidFill>
                <a:ea typeface="PMingLiU" panose="02020500000000000000" pitchFamily="18" charset="-120"/>
              </a:rPr>
              <a:t>quality</a:t>
            </a:r>
            <a:r>
              <a:rPr lang="en-US" altLang="zh-TW" sz="2800" dirty="0">
                <a:solidFill>
                  <a:schemeClr val="tx1"/>
                </a:solidFill>
                <a:ea typeface="PMingLiU" panose="02020500000000000000" pitchFamily="18" charset="-120"/>
              </a:rPr>
              <a:t>)</a:t>
            </a:r>
          </a:p>
          <a:p>
            <a:pPr lvl="1" algn="just" eaLnBrk="1" hangingPunct="1">
              <a:lnSpc>
                <a:spcPct val="90000"/>
              </a:lnSpc>
            </a:pPr>
            <a:r>
              <a:rPr lang="en-US" altLang="zh-TW" sz="2800" dirty="0">
                <a:solidFill>
                  <a:srgbClr val="C00000"/>
                </a:solidFill>
                <a:ea typeface="PMingLiU" panose="02020500000000000000" pitchFamily="18" charset="-120"/>
              </a:rPr>
              <a:t>4 facilitating knowledge areas </a:t>
            </a:r>
            <a:r>
              <a:rPr lang="en-US" altLang="zh-TW" sz="2800" dirty="0">
                <a:solidFill>
                  <a:schemeClr val="tx1"/>
                </a:solidFill>
                <a:ea typeface="PMingLiU" panose="02020500000000000000" pitchFamily="18" charset="-120"/>
              </a:rPr>
              <a:t>are the means through which the project objectives are achieved (</a:t>
            </a:r>
            <a:r>
              <a:rPr lang="en-US" altLang="zh-TW" sz="2800" dirty="0">
                <a:solidFill>
                  <a:srgbClr val="C00000"/>
                </a:solidFill>
                <a:ea typeface="PMingLiU" panose="02020500000000000000" pitchFamily="18" charset="-120"/>
              </a:rPr>
              <a:t>human</a:t>
            </a:r>
            <a:r>
              <a:rPr lang="en-US" altLang="zh-TW" sz="2800" dirty="0">
                <a:solidFill>
                  <a:schemeClr val="tx1"/>
                </a:solidFill>
                <a:ea typeface="PMingLiU" panose="02020500000000000000" pitchFamily="18" charset="-120"/>
              </a:rPr>
              <a:t> </a:t>
            </a:r>
            <a:r>
              <a:rPr lang="en-US" altLang="zh-TW" sz="2800" dirty="0">
                <a:solidFill>
                  <a:srgbClr val="C00000"/>
                </a:solidFill>
                <a:ea typeface="PMingLiU" panose="02020500000000000000" pitchFamily="18" charset="-120"/>
              </a:rPr>
              <a:t>resources</a:t>
            </a:r>
            <a:r>
              <a:rPr lang="en-US" altLang="zh-TW" sz="2800" dirty="0">
                <a:solidFill>
                  <a:schemeClr val="tx1"/>
                </a:solidFill>
                <a:ea typeface="PMingLiU" panose="02020500000000000000" pitchFamily="18" charset="-120"/>
              </a:rPr>
              <a:t>, </a:t>
            </a:r>
            <a:r>
              <a:rPr lang="en-US" altLang="zh-TW" sz="2800" dirty="0">
                <a:solidFill>
                  <a:srgbClr val="C00000"/>
                </a:solidFill>
                <a:ea typeface="PMingLiU" panose="02020500000000000000" pitchFamily="18" charset="-120"/>
              </a:rPr>
              <a:t>communication</a:t>
            </a:r>
            <a:r>
              <a:rPr lang="en-US" altLang="zh-TW" sz="2800" dirty="0">
                <a:solidFill>
                  <a:schemeClr val="tx1"/>
                </a:solidFill>
                <a:ea typeface="PMingLiU" panose="02020500000000000000" pitchFamily="18" charset="-120"/>
              </a:rPr>
              <a:t>, </a:t>
            </a:r>
            <a:r>
              <a:rPr lang="en-US" altLang="zh-TW" sz="2800" dirty="0">
                <a:solidFill>
                  <a:srgbClr val="C00000"/>
                </a:solidFill>
                <a:ea typeface="PMingLiU" panose="02020500000000000000" pitchFamily="18" charset="-120"/>
              </a:rPr>
              <a:t>risk</a:t>
            </a:r>
            <a:r>
              <a:rPr lang="en-US" altLang="zh-TW" sz="2800" dirty="0">
                <a:solidFill>
                  <a:schemeClr val="tx1"/>
                </a:solidFill>
                <a:ea typeface="PMingLiU" panose="02020500000000000000" pitchFamily="18" charset="-120"/>
              </a:rPr>
              <a:t>, and </a:t>
            </a:r>
            <a:r>
              <a:rPr lang="en-US" altLang="zh-TW" sz="2800" dirty="0">
                <a:solidFill>
                  <a:srgbClr val="C00000"/>
                </a:solidFill>
                <a:ea typeface="PMingLiU" panose="02020500000000000000" pitchFamily="18" charset="-120"/>
              </a:rPr>
              <a:t>procurement</a:t>
            </a:r>
            <a:r>
              <a:rPr lang="en-US" altLang="zh-TW" sz="2800" dirty="0">
                <a:solidFill>
                  <a:schemeClr val="tx1"/>
                </a:solidFill>
                <a:ea typeface="PMingLiU" panose="02020500000000000000" pitchFamily="18" charset="-120"/>
              </a:rPr>
              <a:t> </a:t>
            </a:r>
            <a:r>
              <a:rPr lang="en-US" altLang="zh-TW" sz="2800" dirty="0">
                <a:solidFill>
                  <a:srgbClr val="C00000"/>
                </a:solidFill>
                <a:ea typeface="PMingLiU" panose="02020500000000000000" pitchFamily="18" charset="-120"/>
              </a:rPr>
              <a:t>management</a:t>
            </a:r>
            <a:r>
              <a:rPr lang="en-US" altLang="zh-TW" sz="2800" dirty="0">
                <a:solidFill>
                  <a:schemeClr val="tx1"/>
                </a:solidFill>
                <a:ea typeface="PMingLiU" panose="02020500000000000000" pitchFamily="18" charset="-120"/>
              </a:rPr>
              <a:t>)</a:t>
            </a:r>
          </a:p>
          <a:p>
            <a:pPr lvl="1" algn="just" eaLnBrk="1" hangingPunct="1">
              <a:lnSpc>
                <a:spcPct val="90000"/>
              </a:lnSpc>
            </a:pPr>
            <a:r>
              <a:rPr lang="en-US" altLang="zh-TW" sz="2800" dirty="0">
                <a:solidFill>
                  <a:srgbClr val="C00000"/>
                </a:solidFill>
                <a:ea typeface="PMingLiU" panose="02020500000000000000" pitchFamily="18" charset="-120"/>
              </a:rPr>
              <a:t>1 knowledge </a:t>
            </a:r>
            <a:r>
              <a:rPr lang="en-US" altLang="zh-TW" sz="2800" dirty="0">
                <a:solidFill>
                  <a:schemeClr val="tx1"/>
                </a:solidFill>
                <a:ea typeface="PMingLiU" panose="02020500000000000000" pitchFamily="18" charset="-120"/>
              </a:rPr>
              <a:t>area (</a:t>
            </a:r>
            <a:r>
              <a:rPr lang="en-US" altLang="zh-TW" sz="2800" dirty="0">
                <a:solidFill>
                  <a:srgbClr val="C00000"/>
                </a:solidFill>
                <a:ea typeface="PMingLiU" panose="02020500000000000000" pitchFamily="18" charset="-120"/>
              </a:rPr>
              <a:t>project integration management</a:t>
            </a:r>
            <a:r>
              <a:rPr lang="en-US" altLang="zh-TW" sz="2800" dirty="0">
                <a:solidFill>
                  <a:schemeClr val="tx1"/>
                </a:solidFill>
                <a:ea typeface="PMingLiU" panose="02020500000000000000" pitchFamily="18" charset="-120"/>
              </a:rPr>
              <a:t>) affects and is affected by all of the other knowledge areas</a:t>
            </a:r>
          </a:p>
        </p:txBody>
      </p:sp>
      <p:sp>
        <p:nvSpPr>
          <p:cNvPr id="15362" name="Slide Number Placeholder 3">
            <a:extLst>
              <a:ext uri="{FF2B5EF4-FFF2-40B4-BE49-F238E27FC236}">
                <a16:creationId xmlns="" xmlns:a16="http://schemas.microsoft.com/office/drawing/2014/main" id="{51C43FF9-A2A5-46FA-976D-EEC65325E35F}"/>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00D8009-FF8C-4C2D-9DD9-E90071231F3B}" type="slidenum">
              <a:rPr lang="zh-TW" altLang="en-US" sz="1050"/>
              <a:pPr/>
              <a:t>21</a:t>
            </a:fld>
            <a:endParaRPr lang="en-US" altLang="zh-TW" sz="1050"/>
          </a:p>
        </p:txBody>
      </p:sp>
    </p:spTree>
    <p:extLst>
      <p:ext uri="{BB962C8B-B14F-4D97-AF65-F5344CB8AC3E}">
        <p14:creationId xmlns:p14="http://schemas.microsoft.com/office/powerpoint/2010/main" val="1707619801"/>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 xmlns:a16="http://schemas.microsoft.com/office/drawing/2014/main" id="{41BA3834-6160-4D91-95FE-C7240EC7B01A}"/>
              </a:ext>
            </a:extLst>
          </p:cNvPr>
          <p:cNvSpPr>
            <a:spLocks noGrp="1" noChangeArrowheads="1"/>
          </p:cNvSpPr>
          <p:nvPr>
            <p:ph type="title"/>
          </p:nvPr>
        </p:nvSpPr>
        <p:spPr>
          <a:xfrm>
            <a:off x="1258276" y="260394"/>
            <a:ext cx="5829300" cy="514350"/>
          </a:xfrm>
        </p:spPr>
        <p:txBody>
          <a:bodyPr>
            <a:noAutofit/>
          </a:bodyPr>
          <a:lstStyle/>
          <a:p>
            <a:r>
              <a:rPr lang="en-US" altLang="zh-TW" sz="4400" b="1" dirty="0">
                <a:solidFill>
                  <a:srgbClr val="0070C0"/>
                </a:solidFill>
                <a:latin typeface="Century Gothic" panose="020B0502020202020204" pitchFamily="34" charset="0"/>
                <a:ea typeface="PMingLiU" panose="02020500000000000000" pitchFamily="18" charset="-120"/>
              </a:rPr>
              <a:t>The Triple Constraint</a:t>
            </a:r>
          </a:p>
        </p:txBody>
      </p:sp>
      <p:sp>
        <p:nvSpPr>
          <p:cNvPr id="8196" name="Rectangle 3">
            <a:extLst>
              <a:ext uri="{FF2B5EF4-FFF2-40B4-BE49-F238E27FC236}">
                <a16:creationId xmlns="" xmlns:a16="http://schemas.microsoft.com/office/drawing/2014/main" id="{79390C30-5EFD-4469-9542-BD499AD22D02}"/>
              </a:ext>
            </a:extLst>
          </p:cNvPr>
          <p:cNvSpPr>
            <a:spLocks noGrp="1" noChangeArrowheads="1"/>
          </p:cNvSpPr>
          <p:nvPr>
            <p:ph idx="1"/>
          </p:nvPr>
        </p:nvSpPr>
        <p:spPr>
          <a:xfrm>
            <a:off x="189914" y="1066800"/>
            <a:ext cx="8662182" cy="5289551"/>
          </a:xfrm>
        </p:spPr>
        <p:txBody>
          <a:bodyPr>
            <a:normAutofit/>
          </a:bodyPr>
          <a:lstStyle/>
          <a:p>
            <a:pPr algn="just" eaLnBrk="1" hangingPunct="1"/>
            <a:r>
              <a:rPr lang="en-US" altLang="zh-TW" sz="2550" dirty="0">
                <a:ea typeface="PMingLiU" panose="02020500000000000000" pitchFamily="18" charset="-120"/>
              </a:rPr>
              <a:t>Every project is constrained in different ways by its</a:t>
            </a:r>
          </a:p>
          <a:p>
            <a:pPr lvl="1" algn="just" eaLnBrk="1" hangingPunct="1"/>
            <a:r>
              <a:rPr lang="en-US" altLang="zh-TW" sz="2550" b="1" dirty="0">
                <a:ea typeface="PMingLiU" panose="02020500000000000000" pitchFamily="18" charset="-120"/>
              </a:rPr>
              <a:t>Scope goals:  </a:t>
            </a:r>
            <a:r>
              <a:rPr lang="en-US" altLang="zh-TW" sz="2550" dirty="0">
                <a:ea typeface="PMingLiU" panose="02020500000000000000" pitchFamily="18" charset="-120"/>
              </a:rPr>
              <a:t>What is the project trying to accomplish?</a:t>
            </a:r>
          </a:p>
          <a:p>
            <a:pPr lvl="1" algn="just" eaLnBrk="1" hangingPunct="1"/>
            <a:r>
              <a:rPr lang="en-US" altLang="zh-TW" sz="2550" b="1" dirty="0">
                <a:ea typeface="PMingLiU" panose="02020500000000000000" pitchFamily="18" charset="-120"/>
              </a:rPr>
              <a:t>Time goals:  </a:t>
            </a:r>
            <a:r>
              <a:rPr lang="en-US" altLang="zh-TW" sz="2550" dirty="0">
                <a:ea typeface="PMingLiU" panose="02020500000000000000" pitchFamily="18" charset="-120"/>
              </a:rPr>
              <a:t>How long should it take to complete?</a:t>
            </a:r>
          </a:p>
          <a:p>
            <a:pPr lvl="1" algn="just" eaLnBrk="1" hangingPunct="1"/>
            <a:r>
              <a:rPr lang="en-US" altLang="zh-TW" sz="2550" b="1" dirty="0">
                <a:ea typeface="PMingLiU" panose="02020500000000000000" pitchFamily="18" charset="-120"/>
              </a:rPr>
              <a:t>Cost goals:  </a:t>
            </a:r>
            <a:r>
              <a:rPr lang="en-US" altLang="zh-TW" sz="2550" dirty="0">
                <a:ea typeface="PMingLiU" panose="02020500000000000000" pitchFamily="18" charset="-120"/>
              </a:rPr>
              <a:t>What should it cost?</a:t>
            </a:r>
          </a:p>
          <a:p>
            <a:pPr algn="just" eaLnBrk="1" hangingPunct="1"/>
            <a:r>
              <a:rPr lang="en-US" altLang="zh-TW" sz="2550" dirty="0">
                <a:ea typeface="PMingLiU" panose="02020500000000000000" pitchFamily="18" charset="-120"/>
              </a:rPr>
              <a:t>It is the </a:t>
            </a:r>
            <a:r>
              <a:rPr lang="en-US" altLang="zh-TW" sz="2550" dirty="0">
                <a:solidFill>
                  <a:srgbClr val="FF0000"/>
                </a:solidFill>
                <a:ea typeface="PMingLiU" panose="02020500000000000000" pitchFamily="18" charset="-120"/>
              </a:rPr>
              <a:t>project manager’s </a:t>
            </a:r>
            <a:r>
              <a:rPr lang="en-US" altLang="zh-TW" sz="2550" dirty="0">
                <a:ea typeface="PMingLiU" panose="02020500000000000000" pitchFamily="18" charset="-120"/>
              </a:rPr>
              <a:t>duty to balance these three often competing goals</a:t>
            </a:r>
          </a:p>
        </p:txBody>
      </p:sp>
      <p:sp>
        <p:nvSpPr>
          <p:cNvPr id="8194" name="Slide Number Placeholder 3">
            <a:extLst>
              <a:ext uri="{FF2B5EF4-FFF2-40B4-BE49-F238E27FC236}">
                <a16:creationId xmlns="" xmlns:a16="http://schemas.microsoft.com/office/drawing/2014/main" id="{A0C45CDA-817F-4395-A317-4E8B96CF2754}"/>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4E54F051-0EA1-4337-8803-8846981FE72D}" type="slidenum">
              <a:rPr lang="zh-TW" altLang="en-US" sz="1050"/>
              <a:pPr/>
              <a:t>22</a:t>
            </a:fld>
            <a:endParaRPr lang="en-US" altLang="zh-TW" sz="1050"/>
          </a:p>
        </p:txBody>
      </p:sp>
      <p:pic>
        <p:nvPicPr>
          <p:cNvPr id="5" name="Picture 3">
            <a:extLst>
              <a:ext uri="{FF2B5EF4-FFF2-40B4-BE49-F238E27FC236}">
                <a16:creationId xmlns="" xmlns:a16="http://schemas.microsoft.com/office/drawing/2014/main" id="{1AFA1CC2-EDC8-463B-8079-F1799F757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27" y="3810002"/>
            <a:ext cx="3856498" cy="231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489830"/>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 xmlns:a16="http://schemas.microsoft.com/office/drawing/2014/main" id="{C31FBF75-B23F-497E-AE36-730907F05469}"/>
              </a:ext>
            </a:extLst>
          </p:cNvPr>
          <p:cNvSpPr>
            <a:spLocks noGrp="1" noChangeArrowheads="1"/>
          </p:cNvSpPr>
          <p:nvPr>
            <p:ph type="title"/>
          </p:nvPr>
        </p:nvSpPr>
        <p:spPr>
          <a:xfrm>
            <a:off x="645384" y="304802"/>
            <a:ext cx="7886700" cy="401405"/>
          </a:xfrm>
        </p:spPr>
        <p:txBody>
          <a:bodyPr>
            <a:noAutofit/>
          </a:bodyPr>
          <a:lstStyle/>
          <a:p>
            <a:r>
              <a:rPr lang="en-US" altLang="zh-TW" sz="4400" b="1" dirty="0">
                <a:solidFill>
                  <a:srgbClr val="FF0000"/>
                </a:solidFill>
                <a:latin typeface="Century Gothic" panose="020B0502020202020204" pitchFamily="34" charset="0"/>
                <a:ea typeface="PMingLiU" panose="02020500000000000000" pitchFamily="18" charset="-120"/>
              </a:rPr>
              <a:t>Project Stakeholders</a:t>
            </a:r>
          </a:p>
        </p:txBody>
      </p:sp>
      <p:sp>
        <p:nvSpPr>
          <p:cNvPr id="14340" name="Rectangle 3">
            <a:extLst>
              <a:ext uri="{FF2B5EF4-FFF2-40B4-BE49-F238E27FC236}">
                <a16:creationId xmlns="" xmlns:a16="http://schemas.microsoft.com/office/drawing/2014/main" id="{B35B9821-3ED1-4222-BE28-4CE5A01604E4}"/>
              </a:ext>
            </a:extLst>
          </p:cNvPr>
          <p:cNvSpPr>
            <a:spLocks noGrp="1" noChangeArrowheads="1"/>
          </p:cNvSpPr>
          <p:nvPr>
            <p:ph idx="1"/>
          </p:nvPr>
        </p:nvSpPr>
        <p:spPr>
          <a:xfrm>
            <a:off x="351310" y="990600"/>
            <a:ext cx="8474849" cy="3817586"/>
          </a:xfrm>
        </p:spPr>
        <p:txBody>
          <a:bodyPr>
            <a:normAutofit/>
          </a:bodyPr>
          <a:lstStyle/>
          <a:p>
            <a:pPr eaLnBrk="1" hangingPunct="1"/>
            <a:r>
              <a:rPr lang="en-US" altLang="zh-TW" sz="2800" dirty="0">
                <a:solidFill>
                  <a:schemeClr val="tx1"/>
                </a:solidFill>
                <a:ea typeface="PMingLiU" panose="02020500000000000000" pitchFamily="18" charset="-120"/>
              </a:rPr>
              <a:t>Stakeholders are the people involved in or affected by project activities</a:t>
            </a:r>
          </a:p>
        </p:txBody>
      </p:sp>
      <p:sp>
        <p:nvSpPr>
          <p:cNvPr id="14338" name="Slide Number Placeholder 3">
            <a:extLst>
              <a:ext uri="{FF2B5EF4-FFF2-40B4-BE49-F238E27FC236}">
                <a16:creationId xmlns="" xmlns:a16="http://schemas.microsoft.com/office/drawing/2014/main" id="{46EC08D0-19CD-41AF-A77F-CA9CB075FF51}"/>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E1833379-85F1-4F45-B38C-9D4DA43EA02F}" type="slidenum">
              <a:rPr lang="zh-TW" altLang="en-US" sz="1050"/>
              <a:pPr/>
              <a:t>23</a:t>
            </a:fld>
            <a:endParaRPr lang="en-US" altLang="zh-TW" sz="1050"/>
          </a:p>
        </p:txBody>
      </p:sp>
      <p:pic>
        <p:nvPicPr>
          <p:cNvPr id="5" name="Picture 4">
            <a:extLst>
              <a:ext uri="{FF2B5EF4-FFF2-40B4-BE49-F238E27FC236}">
                <a16:creationId xmlns="" xmlns:a16="http://schemas.microsoft.com/office/drawing/2014/main" id="{D85BDA95-194F-4D0F-9814-5480A8A762D0}"/>
              </a:ext>
            </a:extLst>
          </p:cNvPr>
          <p:cNvPicPr>
            <a:picLocks noChangeAspect="1"/>
          </p:cNvPicPr>
          <p:nvPr/>
        </p:nvPicPr>
        <p:blipFill>
          <a:blip r:embed="rId2"/>
          <a:stretch>
            <a:fillRect/>
          </a:stretch>
        </p:blipFill>
        <p:spPr>
          <a:xfrm>
            <a:off x="339020" y="2133600"/>
            <a:ext cx="8677129" cy="4405312"/>
          </a:xfrm>
          <a:prstGeom prst="rect">
            <a:avLst/>
          </a:prstGeom>
        </p:spPr>
      </p:pic>
    </p:spTree>
    <p:extLst>
      <p:ext uri="{BB962C8B-B14F-4D97-AF65-F5344CB8AC3E}">
        <p14:creationId xmlns:p14="http://schemas.microsoft.com/office/powerpoint/2010/main" val="347195790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 xmlns:a16="http://schemas.microsoft.com/office/drawing/2014/main" id="{772AD688-8667-45E2-A5D7-37C0B5FB83FC}"/>
              </a:ext>
            </a:extLst>
          </p:cNvPr>
          <p:cNvSpPr>
            <a:spLocks noGrp="1" noChangeArrowheads="1"/>
          </p:cNvSpPr>
          <p:nvPr>
            <p:ph type="title"/>
          </p:nvPr>
        </p:nvSpPr>
        <p:spPr>
          <a:xfrm>
            <a:off x="162512" y="304800"/>
            <a:ext cx="8839200" cy="685800"/>
          </a:xfrm>
        </p:spPr>
        <p:txBody>
          <a:bodyPr>
            <a:noAutofit/>
          </a:bodyPr>
          <a:lstStyle/>
          <a:p>
            <a:pPr algn="ctr" eaLnBrk="1" hangingPunct="1"/>
            <a:r>
              <a:rPr lang="en-US" altLang="zh-TW" sz="3200" b="1" dirty="0">
                <a:solidFill>
                  <a:srgbClr val="FF0000"/>
                </a:solidFill>
                <a:latin typeface="Century Gothic" panose="020B0502020202020204" pitchFamily="34" charset="0"/>
                <a:ea typeface="PMingLiU" panose="02020500000000000000" pitchFamily="18" charset="-120"/>
              </a:rPr>
              <a:t>Project Management Tools and Techniques</a:t>
            </a:r>
          </a:p>
        </p:txBody>
      </p:sp>
      <p:sp>
        <p:nvSpPr>
          <p:cNvPr id="16388" name="Rectangle 3">
            <a:extLst>
              <a:ext uri="{FF2B5EF4-FFF2-40B4-BE49-F238E27FC236}">
                <a16:creationId xmlns="" xmlns:a16="http://schemas.microsoft.com/office/drawing/2014/main" id="{1E61C4A6-3839-4227-A30D-532D6D081450}"/>
              </a:ext>
            </a:extLst>
          </p:cNvPr>
          <p:cNvSpPr>
            <a:spLocks noGrp="1" noChangeArrowheads="1"/>
          </p:cNvSpPr>
          <p:nvPr>
            <p:ph idx="1"/>
          </p:nvPr>
        </p:nvSpPr>
        <p:spPr>
          <a:xfrm>
            <a:off x="312128" y="1219200"/>
            <a:ext cx="8539968" cy="4953000"/>
          </a:xfrm>
        </p:spPr>
        <p:txBody>
          <a:bodyPr>
            <a:normAutofit/>
          </a:bodyPr>
          <a:lstStyle/>
          <a:p>
            <a:pPr algn="just" eaLnBrk="1" hangingPunct="1"/>
            <a:r>
              <a:rPr lang="en-US" altLang="zh-TW" sz="3200" dirty="0">
                <a:ea typeface="PMingLiU" panose="02020500000000000000" pitchFamily="18" charset="-120"/>
              </a:rPr>
              <a:t>Project management tools and techniques assist project managers and their teams in various aspects of project management</a:t>
            </a:r>
          </a:p>
          <a:p>
            <a:pPr algn="just" eaLnBrk="1" hangingPunct="1"/>
            <a:r>
              <a:rPr lang="en-US" altLang="zh-TW" sz="3200" dirty="0">
                <a:ea typeface="PMingLiU" panose="02020500000000000000" pitchFamily="18" charset="-120"/>
              </a:rPr>
              <a:t>Some specific ones include</a:t>
            </a:r>
          </a:p>
          <a:p>
            <a:pPr lvl="1" algn="just" eaLnBrk="1" hangingPunct="1"/>
            <a:r>
              <a:rPr lang="en-US" altLang="zh-TW" sz="2800" dirty="0">
                <a:solidFill>
                  <a:srgbClr val="0070C0"/>
                </a:solidFill>
                <a:ea typeface="PMingLiU" panose="02020500000000000000" pitchFamily="18" charset="-120"/>
              </a:rPr>
              <a:t>Project Charter, scope statement, and WBS (work breakdown structure) (scope)</a:t>
            </a:r>
          </a:p>
          <a:p>
            <a:pPr lvl="1" algn="just" eaLnBrk="1" hangingPunct="1"/>
            <a:r>
              <a:rPr lang="en-US" altLang="zh-TW" sz="2800" dirty="0">
                <a:solidFill>
                  <a:srgbClr val="0070C0"/>
                </a:solidFill>
                <a:ea typeface="PMingLiU" panose="02020500000000000000" pitchFamily="18" charset="-120"/>
              </a:rPr>
              <a:t>Gantt charts, network diagrams, critical path analysis, critical chain scheduling (time)</a:t>
            </a:r>
          </a:p>
          <a:p>
            <a:pPr lvl="1" algn="just" eaLnBrk="1" hangingPunct="1"/>
            <a:r>
              <a:rPr lang="en-US" altLang="zh-TW" sz="2800" dirty="0">
                <a:solidFill>
                  <a:srgbClr val="0070C0"/>
                </a:solidFill>
                <a:ea typeface="PMingLiU" panose="02020500000000000000" pitchFamily="18" charset="-120"/>
              </a:rPr>
              <a:t>Cost estimates and earned value management (cost)</a:t>
            </a:r>
          </a:p>
        </p:txBody>
      </p:sp>
      <p:sp>
        <p:nvSpPr>
          <p:cNvPr id="16386" name="Slide Number Placeholder 3">
            <a:extLst>
              <a:ext uri="{FF2B5EF4-FFF2-40B4-BE49-F238E27FC236}">
                <a16:creationId xmlns="" xmlns:a16="http://schemas.microsoft.com/office/drawing/2014/main" id="{8D574D5A-8F8A-466B-9DE5-DC3C66B72D97}"/>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78D2F656-F42C-49CB-9B14-688EF58D4124}" type="slidenum">
              <a:rPr lang="zh-TW" altLang="en-US" sz="1050"/>
              <a:pPr/>
              <a:t>24</a:t>
            </a:fld>
            <a:endParaRPr lang="en-US" altLang="zh-TW" sz="1050"/>
          </a:p>
        </p:txBody>
      </p:sp>
    </p:spTree>
    <p:extLst>
      <p:ext uri="{BB962C8B-B14F-4D97-AF65-F5344CB8AC3E}">
        <p14:creationId xmlns:p14="http://schemas.microsoft.com/office/powerpoint/2010/main" val="9860405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 xmlns:a16="http://schemas.microsoft.com/office/drawing/2014/main" id="{DB5236C0-2A1F-4F8D-97E3-86A19B08511D}"/>
              </a:ext>
            </a:extLst>
          </p:cNvPr>
          <p:cNvSpPr>
            <a:spLocks noGrp="1" noChangeArrowheads="1"/>
          </p:cNvSpPr>
          <p:nvPr>
            <p:ph type="title"/>
          </p:nvPr>
        </p:nvSpPr>
        <p:spPr>
          <a:xfrm>
            <a:off x="1143000" y="387153"/>
            <a:ext cx="6858000" cy="461963"/>
          </a:xfrm>
        </p:spPr>
        <p:txBody>
          <a:bodyPr>
            <a:noAutofit/>
          </a:bodyPr>
          <a:lstStyle/>
          <a:p>
            <a:r>
              <a:rPr lang="en-US" altLang="zh-TW" sz="4400" b="1" dirty="0">
                <a:solidFill>
                  <a:srgbClr val="002060"/>
                </a:solidFill>
                <a:latin typeface="Century Gothic" panose="020B0502020202020204" pitchFamily="34" charset="0"/>
                <a:ea typeface="PMingLiU" panose="02020500000000000000" pitchFamily="18" charset="-120"/>
              </a:rPr>
              <a:t>Sample Gantt Chart</a:t>
            </a:r>
          </a:p>
        </p:txBody>
      </p:sp>
      <p:sp>
        <p:nvSpPr>
          <p:cNvPr id="19458" name="Slide Number Placeholder 2">
            <a:extLst>
              <a:ext uri="{FF2B5EF4-FFF2-40B4-BE49-F238E27FC236}">
                <a16:creationId xmlns="" xmlns:a16="http://schemas.microsoft.com/office/drawing/2014/main" id="{2D91C0A2-1054-47CB-AC1E-D7CDEF7381AC}"/>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D7C92C76-1F96-4271-A62F-DB021E4FD1ED}" type="slidenum">
              <a:rPr lang="zh-TW" altLang="en-US" sz="1050"/>
              <a:pPr/>
              <a:t>25</a:t>
            </a:fld>
            <a:endParaRPr lang="en-US" altLang="zh-TW" sz="1050"/>
          </a:p>
        </p:txBody>
      </p:sp>
      <p:sp>
        <p:nvSpPr>
          <p:cNvPr id="19460" name="Text Box 13">
            <a:extLst>
              <a:ext uri="{FF2B5EF4-FFF2-40B4-BE49-F238E27FC236}">
                <a16:creationId xmlns="" xmlns:a16="http://schemas.microsoft.com/office/drawing/2014/main" id="{A4F2F633-F6DA-4578-919D-CBE7BF3E0EDA}"/>
              </a:ext>
            </a:extLst>
          </p:cNvPr>
          <p:cNvSpPr txBox="1">
            <a:spLocks noChangeArrowheads="1"/>
          </p:cNvSpPr>
          <p:nvPr/>
        </p:nvSpPr>
        <p:spPr bwMode="auto">
          <a:xfrm>
            <a:off x="457200" y="5267353"/>
            <a:ext cx="86498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dirty="0">
                <a:ea typeface="PMingLiU" panose="02020500000000000000" pitchFamily="18" charset="-120"/>
              </a:rPr>
              <a:t>The </a:t>
            </a:r>
            <a:r>
              <a:rPr lang="en-US" altLang="zh-TW" sz="2000" dirty="0">
                <a:solidFill>
                  <a:srgbClr val="FF0000"/>
                </a:solidFill>
                <a:ea typeface="PMingLiU" panose="02020500000000000000" pitchFamily="18" charset="-120"/>
              </a:rPr>
              <a:t>WBS is on the left</a:t>
            </a:r>
            <a:r>
              <a:rPr lang="en-US" altLang="zh-TW" sz="2000" dirty="0">
                <a:ea typeface="PMingLiU" panose="02020500000000000000" pitchFamily="18" charset="-120"/>
              </a:rPr>
              <a:t>, and each </a:t>
            </a:r>
            <a:r>
              <a:rPr lang="en-US" altLang="zh-TW" sz="2000" dirty="0">
                <a:solidFill>
                  <a:srgbClr val="0070C0"/>
                </a:solidFill>
                <a:ea typeface="PMingLiU" panose="02020500000000000000" pitchFamily="18" charset="-120"/>
              </a:rPr>
              <a:t>task’s</a:t>
            </a:r>
            <a:r>
              <a:rPr lang="en-US" altLang="zh-TW" sz="2000" dirty="0">
                <a:ea typeface="PMingLiU" panose="02020500000000000000" pitchFamily="18" charset="-120"/>
              </a:rPr>
              <a:t> start and </a:t>
            </a:r>
            <a:r>
              <a:rPr lang="en-US" altLang="zh-TW" sz="2000" dirty="0">
                <a:solidFill>
                  <a:srgbClr val="0070C0"/>
                </a:solidFill>
                <a:ea typeface="PMingLiU" panose="02020500000000000000" pitchFamily="18" charset="-120"/>
              </a:rPr>
              <a:t>finish</a:t>
            </a:r>
            <a:r>
              <a:rPr lang="en-US" altLang="zh-TW" sz="2000" dirty="0">
                <a:ea typeface="PMingLiU" panose="02020500000000000000" pitchFamily="18" charset="-120"/>
              </a:rPr>
              <a:t> </a:t>
            </a:r>
            <a:r>
              <a:rPr lang="en-US" altLang="zh-TW" sz="2000" dirty="0">
                <a:solidFill>
                  <a:srgbClr val="0070C0"/>
                </a:solidFill>
                <a:ea typeface="PMingLiU" panose="02020500000000000000" pitchFamily="18" charset="-120"/>
              </a:rPr>
              <a:t>date</a:t>
            </a:r>
            <a:r>
              <a:rPr lang="en-US" altLang="zh-TW" sz="2000" dirty="0">
                <a:ea typeface="PMingLiU" panose="02020500000000000000" pitchFamily="18" charset="-120"/>
              </a:rPr>
              <a:t> are shown on the </a:t>
            </a:r>
            <a:r>
              <a:rPr lang="en-US" altLang="zh-TW" sz="2000" dirty="0">
                <a:solidFill>
                  <a:srgbClr val="FF0000"/>
                </a:solidFill>
                <a:ea typeface="PMingLiU" panose="02020500000000000000" pitchFamily="18" charset="-120"/>
              </a:rPr>
              <a:t>right</a:t>
            </a:r>
            <a:r>
              <a:rPr lang="en-US" altLang="zh-TW" sz="2000" dirty="0">
                <a:ea typeface="PMingLiU" panose="02020500000000000000" pitchFamily="18" charset="-120"/>
              </a:rPr>
              <a:t> using a </a:t>
            </a:r>
            <a:r>
              <a:rPr lang="en-US" altLang="zh-TW" sz="2000" dirty="0">
                <a:solidFill>
                  <a:srgbClr val="FF0000"/>
                </a:solidFill>
                <a:ea typeface="PMingLiU" panose="02020500000000000000" pitchFamily="18" charset="-120"/>
              </a:rPr>
              <a:t>calendar timescale</a:t>
            </a:r>
            <a:r>
              <a:rPr lang="en-US" altLang="zh-TW" sz="2000" dirty="0">
                <a:ea typeface="PMingLiU" panose="02020500000000000000" pitchFamily="18" charset="-120"/>
              </a:rPr>
              <a:t>.  Early Gantt Charts, first used in 1917, were drawn by hand.</a:t>
            </a:r>
          </a:p>
        </p:txBody>
      </p:sp>
      <p:pic>
        <p:nvPicPr>
          <p:cNvPr id="19461" name="Picture 14">
            <a:extLst>
              <a:ext uri="{FF2B5EF4-FFF2-40B4-BE49-F238E27FC236}">
                <a16:creationId xmlns="" xmlns:a16="http://schemas.microsoft.com/office/drawing/2014/main" id="{3AEDD461-E2F1-4A07-947F-15FC9D360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667" b="11667"/>
          <a:stretch>
            <a:fillRect/>
          </a:stretch>
        </p:blipFill>
        <p:spPr bwMode="auto">
          <a:xfrm>
            <a:off x="379830" y="1143002"/>
            <a:ext cx="8071339" cy="4124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31489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 xmlns:a16="http://schemas.microsoft.com/office/drawing/2014/main" id="{D986F14E-EF8A-422C-85AA-57ADE575B782}"/>
              </a:ext>
            </a:extLst>
          </p:cNvPr>
          <p:cNvSpPr>
            <a:spLocks noGrp="1" noChangeArrowheads="1"/>
          </p:cNvSpPr>
          <p:nvPr>
            <p:ph type="title"/>
          </p:nvPr>
        </p:nvSpPr>
        <p:spPr>
          <a:xfrm>
            <a:off x="1314450" y="47554"/>
            <a:ext cx="6858000" cy="742950"/>
          </a:xfrm>
        </p:spPr>
        <p:txBody>
          <a:bodyPr>
            <a:noAutofit/>
          </a:bodyPr>
          <a:lstStyle/>
          <a:p>
            <a:r>
              <a:rPr lang="en-US" altLang="zh-TW" sz="4000" b="1" dirty="0">
                <a:solidFill>
                  <a:srgbClr val="002060"/>
                </a:solidFill>
                <a:latin typeface="Century Gothic" panose="020B0502020202020204" pitchFamily="34" charset="0"/>
                <a:ea typeface="PMingLiU" panose="02020500000000000000" pitchFamily="18" charset="-120"/>
              </a:rPr>
              <a:t>Sample Network Diagram </a:t>
            </a:r>
          </a:p>
        </p:txBody>
      </p:sp>
      <p:sp>
        <p:nvSpPr>
          <p:cNvPr id="20482" name="Slide Number Placeholder 2">
            <a:extLst>
              <a:ext uri="{FF2B5EF4-FFF2-40B4-BE49-F238E27FC236}">
                <a16:creationId xmlns="" xmlns:a16="http://schemas.microsoft.com/office/drawing/2014/main" id="{A72FFFBF-5CE4-4F01-9D9C-95014E477F8D}"/>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6E75E9C8-E8EE-493B-9F2F-F7AA145B46DE}" type="slidenum">
              <a:rPr lang="zh-TW" altLang="en-US" sz="1050"/>
              <a:pPr/>
              <a:t>26</a:t>
            </a:fld>
            <a:endParaRPr lang="en-US" altLang="zh-TW" sz="1050"/>
          </a:p>
        </p:txBody>
      </p:sp>
      <p:sp>
        <p:nvSpPr>
          <p:cNvPr id="20484" name="Text Box 3">
            <a:extLst>
              <a:ext uri="{FF2B5EF4-FFF2-40B4-BE49-F238E27FC236}">
                <a16:creationId xmlns="" xmlns:a16="http://schemas.microsoft.com/office/drawing/2014/main" id="{90D3E76B-2E2E-44CB-9645-156D96DCC36E}"/>
              </a:ext>
            </a:extLst>
          </p:cNvPr>
          <p:cNvSpPr txBox="1">
            <a:spLocks noChangeArrowheads="1"/>
          </p:cNvSpPr>
          <p:nvPr/>
        </p:nvSpPr>
        <p:spPr bwMode="auto">
          <a:xfrm>
            <a:off x="208231" y="4800600"/>
            <a:ext cx="874658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en-US" altLang="zh-TW" sz="1800" dirty="0">
                <a:ea typeface="PMingLiU" panose="02020500000000000000" pitchFamily="18" charset="-120"/>
              </a:rPr>
              <a:t>Each box is a project task from the WBS.  Arrows show dependencies between tasks.</a:t>
            </a:r>
            <a:r>
              <a:rPr lang="en-US" altLang="zh-TW" dirty="0">
                <a:ea typeface="PMingLiU" panose="02020500000000000000" pitchFamily="18" charset="-120"/>
              </a:rPr>
              <a:t> </a:t>
            </a:r>
            <a:r>
              <a:rPr lang="en-US" altLang="zh-TW" sz="1800" dirty="0">
                <a:ea typeface="PMingLiU" panose="02020500000000000000" pitchFamily="18" charset="-120"/>
              </a:rPr>
              <a:t>The bolded tasks are on the critical path.  </a:t>
            </a:r>
            <a:r>
              <a:rPr lang="en-US" altLang="zh-TW" sz="1800" dirty="0">
                <a:solidFill>
                  <a:srgbClr val="FF0000"/>
                </a:solidFill>
                <a:ea typeface="PMingLiU" panose="02020500000000000000" pitchFamily="18" charset="-120"/>
              </a:rPr>
              <a:t>If any tasks on the critical path take longer than planned, the whole project will slip </a:t>
            </a:r>
            <a:r>
              <a:rPr lang="en-US" altLang="zh-TW" sz="1800" u="sng" dirty="0">
                <a:solidFill>
                  <a:srgbClr val="FF0000"/>
                </a:solidFill>
                <a:ea typeface="PMingLiU" panose="02020500000000000000" pitchFamily="18" charset="-120"/>
              </a:rPr>
              <a:t>unless</a:t>
            </a:r>
            <a:r>
              <a:rPr lang="en-US" altLang="zh-TW" sz="1800" dirty="0">
                <a:solidFill>
                  <a:srgbClr val="FF0000"/>
                </a:solidFill>
                <a:ea typeface="PMingLiU" panose="02020500000000000000" pitchFamily="18" charset="-120"/>
              </a:rPr>
              <a:t> something is done</a:t>
            </a:r>
            <a:r>
              <a:rPr lang="en-US" altLang="zh-TW" sz="1800" dirty="0">
                <a:ea typeface="PMingLiU" panose="02020500000000000000" pitchFamily="18" charset="-120"/>
              </a:rPr>
              <a:t>.  Network diagrams were first used in 1958 on the Navy Polaris project, before project management software was available.</a:t>
            </a:r>
          </a:p>
        </p:txBody>
      </p:sp>
      <p:pic>
        <p:nvPicPr>
          <p:cNvPr id="20485" name="Picture 6">
            <a:extLst>
              <a:ext uri="{FF2B5EF4-FFF2-40B4-BE49-F238E27FC236}">
                <a16:creationId xmlns="" xmlns:a16="http://schemas.microsoft.com/office/drawing/2014/main" id="{21758896-7987-4E21-AE5F-123C6A5E2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333" b="13333"/>
          <a:stretch>
            <a:fillRect/>
          </a:stretch>
        </p:blipFill>
        <p:spPr bwMode="auto">
          <a:xfrm>
            <a:off x="457200" y="914400"/>
            <a:ext cx="8153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9019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 xmlns:a16="http://schemas.microsoft.com/office/drawing/2014/main" id="{F8C66EC8-6E58-420F-BD8D-BD92C87737B5}"/>
              </a:ext>
            </a:extLst>
          </p:cNvPr>
          <p:cNvSpPr>
            <a:spLocks noGrp="1" noChangeArrowheads="1"/>
          </p:cNvSpPr>
          <p:nvPr>
            <p:ph type="title"/>
          </p:nvPr>
        </p:nvSpPr>
        <p:spPr>
          <a:xfrm>
            <a:off x="200465" y="304800"/>
            <a:ext cx="8862646" cy="433058"/>
          </a:xfrm>
        </p:spPr>
        <p:txBody>
          <a:bodyPr>
            <a:noAutofit/>
          </a:bodyPr>
          <a:lstStyle/>
          <a:p>
            <a:pPr algn="ctr"/>
            <a:r>
              <a:rPr lang="en-US" altLang="zh-TW" sz="3200" b="1" dirty="0">
                <a:solidFill>
                  <a:srgbClr val="002060"/>
                </a:solidFill>
                <a:latin typeface="Century Gothic" panose="020B0502020202020204" pitchFamily="34" charset="0"/>
                <a:ea typeface="PMingLiU" panose="02020500000000000000" pitchFamily="18" charset="-120"/>
              </a:rPr>
              <a:t>Sample Enterprise Project Management Tool</a:t>
            </a:r>
          </a:p>
        </p:txBody>
      </p:sp>
      <p:sp>
        <p:nvSpPr>
          <p:cNvPr id="21506" name="Slide Number Placeholder 2">
            <a:extLst>
              <a:ext uri="{FF2B5EF4-FFF2-40B4-BE49-F238E27FC236}">
                <a16:creationId xmlns="" xmlns:a16="http://schemas.microsoft.com/office/drawing/2014/main" id="{E0EE14A5-5817-4FFB-83C4-8EACE3DB4889}"/>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C37F2092-09EB-4424-AE6A-243F5244C558}" type="slidenum">
              <a:rPr lang="zh-TW" altLang="en-US" sz="1050"/>
              <a:pPr/>
              <a:t>27</a:t>
            </a:fld>
            <a:endParaRPr lang="en-US" altLang="zh-TW" sz="1050"/>
          </a:p>
        </p:txBody>
      </p:sp>
      <p:pic>
        <p:nvPicPr>
          <p:cNvPr id="21508" name="Picture 3">
            <a:extLst>
              <a:ext uri="{FF2B5EF4-FFF2-40B4-BE49-F238E27FC236}">
                <a16:creationId xmlns="" xmlns:a16="http://schemas.microsoft.com/office/drawing/2014/main" id="{CB98CD23-75D8-4422-A4CF-74AD7229D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36892"/>
            <a:ext cx="7981950" cy="366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Text Box 4">
            <a:extLst>
              <a:ext uri="{FF2B5EF4-FFF2-40B4-BE49-F238E27FC236}">
                <a16:creationId xmlns="" xmlns:a16="http://schemas.microsoft.com/office/drawing/2014/main" id="{DB818FE3-A846-4B37-A14F-794C94132177}"/>
              </a:ext>
            </a:extLst>
          </p:cNvPr>
          <p:cNvSpPr txBox="1">
            <a:spLocks noChangeArrowheads="1"/>
          </p:cNvSpPr>
          <p:nvPr/>
        </p:nvSpPr>
        <p:spPr bwMode="auto">
          <a:xfrm>
            <a:off x="212975" y="5242684"/>
            <a:ext cx="88626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dirty="0">
                <a:ea typeface="PMingLiU" panose="02020500000000000000" pitchFamily="18" charset="-120"/>
              </a:rPr>
              <a:t>In recent years, organizations have been taking advantage of software to help manage their projects throughout the enterprise.</a:t>
            </a:r>
          </a:p>
        </p:txBody>
      </p:sp>
    </p:spTree>
    <p:extLst>
      <p:ext uri="{BB962C8B-B14F-4D97-AF65-F5344CB8AC3E}">
        <p14:creationId xmlns:p14="http://schemas.microsoft.com/office/powerpoint/2010/main" val="2211143961"/>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 xmlns:a16="http://schemas.microsoft.com/office/drawing/2014/main" id="{E8D5F054-87DA-404A-BB4F-8D02FDFE9B99}"/>
              </a:ext>
            </a:extLst>
          </p:cNvPr>
          <p:cNvSpPr>
            <a:spLocks noGrp="1" noChangeArrowheads="1"/>
          </p:cNvSpPr>
          <p:nvPr>
            <p:ph type="title"/>
          </p:nvPr>
        </p:nvSpPr>
        <p:spPr>
          <a:xfrm>
            <a:off x="606472" y="228602"/>
            <a:ext cx="7886700" cy="432553"/>
          </a:xfrm>
        </p:spPr>
        <p:txBody>
          <a:bodyPr>
            <a:noAutofit/>
          </a:bodyPr>
          <a:lstStyle/>
          <a:p>
            <a:r>
              <a:rPr lang="en-US" altLang="zh-TW" sz="3600" b="1" dirty="0">
                <a:solidFill>
                  <a:srgbClr val="FF0000"/>
                </a:solidFill>
                <a:latin typeface="Century Gothic" panose="020B0502020202020204" pitchFamily="34" charset="0"/>
                <a:ea typeface="PMingLiU" panose="02020500000000000000" pitchFamily="18" charset="-120"/>
              </a:rPr>
              <a:t>Project Management Software</a:t>
            </a:r>
          </a:p>
        </p:txBody>
      </p:sp>
      <p:sp>
        <p:nvSpPr>
          <p:cNvPr id="28676" name="Rectangle 3">
            <a:extLst>
              <a:ext uri="{FF2B5EF4-FFF2-40B4-BE49-F238E27FC236}">
                <a16:creationId xmlns="" xmlns:a16="http://schemas.microsoft.com/office/drawing/2014/main" id="{03DDEFDE-E1ED-4B8E-BCB2-1C33DBD3E7EF}"/>
              </a:ext>
            </a:extLst>
          </p:cNvPr>
          <p:cNvSpPr>
            <a:spLocks noGrp="1" noChangeArrowheads="1"/>
          </p:cNvSpPr>
          <p:nvPr>
            <p:ph idx="1"/>
          </p:nvPr>
        </p:nvSpPr>
        <p:spPr>
          <a:xfrm>
            <a:off x="255898" y="990600"/>
            <a:ext cx="8587853" cy="4953000"/>
          </a:xfrm>
        </p:spPr>
        <p:txBody>
          <a:bodyPr>
            <a:normAutofit/>
          </a:bodyPr>
          <a:lstStyle/>
          <a:p>
            <a:pPr algn="just" eaLnBrk="1" hangingPunct="1">
              <a:lnSpc>
                <a:spcPct val="90000"/>
              </a:lnSpc>
            </a:pPr>
            <a:r>
              <a:rPr lang="en-US" altLang="zh-TW" sz="2800" dirty="0">
                <a:ea typeface="PMingLiU" panose="02020500000000000000" pitchFamily="18" charset="-120"/>
              </a:rPr>
              <a:t>By now there are hundreds of different products to assist in performing project management</a:t>
            </a:r>
          </a:p>
          <a:p>
            <a:pPr algn="just" eaLnBrk="1" hangingPunct="1">
              <a:lnSpc>
                <a:spcPct val="90000"/>
              </a:lnSpc>
            </a:pPr>
            <a:r>
              <a:rPr lang="en-US" altLang="zh-TW" sz="2800" dirty="0">
                <a:ea typeface="PMingLiU" panose="02020500000000000000" pitchFamily="18" charset="-120"/>
              </a:rPr>
              <a:t>Three main categories of tools exist:</a:t>
            </a:r>
          </a:p>
          <a:p>
            <a:pPr lvl="1" algn="just" eaLnBrk="1" hangingPunct="1">
              <a:lnSpc>
                <a:spcPct val="90000"/>
              </a:lnSpc>
            </a:pPr>
            <a:r>
              <a:rPr lang="en-US" altLang="zh-TW" sz="2400" b="1" dirty="0">
                <a:solidFill>
                  <a:srgbClr val="FF0000"/>
                </a:solidFill>
                <a:ea typeface="PMingLiU" panose="02020500000000000000" pitchFamily="18" charset="-120"/>
              </a:rPr>
              <a:t>Low-end tools</a:t>
            </a:r>
            <a:r>
              <a:rPr lang="en-US" altLang="zh-TW" sz="2400" dirty="0">
                <a:ea typeface="PMingLiU" panose="02020500000000000000" pitchFamily="18" charset="-120"/>
              </a:rPr>
              <a:t>: Handle single or smaller projects well, cost under </a:t>
            </a:r>
            <a:r>
              <a:rPr lang="en-US" altLang="zh-TW" sz="2400" dirty="0">
                <a:solidFill>
                  <a:srgbClr val="00B0F0"/>
                </a:solidFill>
                <a:ea typeface="PMingLiU" panose="02020500000000000000" pitchFamily="18" charset="-120"/>
              </a:rPr>
              <a:t>$200 per user</a:t>
            </a:r>
          </a:p>
          <a:p>
            <a:pPr lvl="1" algn="just" eaLnBrk="1" hangingPunct="1">
              <a:lnSpc>
                <a:spcPct val="90000"/>
              </a:lnSpc>
            </a:pPr>
            <a:r>
              <a:rPr lang="en-US" altLang="zh-TW" sz="2400" b="1" dirty="0">
                <a:solidFill>
                  <a:srgbClr val="FF0000"/>
                </a:solidFill>
                <a:ea typeface="PMingLiU" panose="02020500000000000000" pitchFamily="18" charset="-120"/>
              </a:rPr>
              <a:t>Midrange tools</a:t>
            </a:r>
            <a:r>
              <a:rPr lang="en-US" altLang="zh-TW" sz="2400" b="1" dirty="0">
                <a:ea typeface="PMingLiU" panose="02020500000000000000" pitchFamily="18" charset="-120"/>
              </a:rPr>
              <a:t>:  </a:t>
            </a:r>
            <a:r>
              <a:rPr lang="en-US" altLang="zh-TW" sz="2400" dirty="0">
                <a:ea typeface="PMingLiU" panose="02020500000000000000" pitchFamily="18" charset="-120"/>
              </a:rPr>
              <a:t>Handle multiple projects and users, </a:t>
            </a:r>
            <a:r>
              <a:rPr lang="en-US" altLang="zh-TW" sz="2400" dirty="0">
                <a:solidFill>
                  <a:srgbClr val="00B0F0"/>
                </a:solidFill>
                <a:ea typeface="PMingLiU" panose="02020500000000000000" pitchFamily="18" charset="-120"/>
              </a:rPr>
              <a:t>cost $200-500 per user</a:t>
            </a:r>
            <a:r>
              <a:rPr lang="en-US" altLang="zh-TW" sz="2400" dirty="0">
                <a:ea typeface="PMingLiU" panose="02020500000000000000" pitchFamily="18" charset="-120"/>
              </a:rPr>
              <a:t>, Project 2000 most </a:t>
            </a:r>
            <a:r>
              <a:rPr lang="en-US" altLang="zh-TW" sz="2400" dirty="0" smtClean="0">
                <a:ea typeface="PMingLiU" panose="02020500000000000000" pitchFamily="18" charset="-120"/>
              </a:rPr>
              <a:t>popular</a:t>
            </a:r>
            <a:endParaRPr lang="en-US" altLang="zh-TW" sz="2400" dirty="0">
              <a:ea typeface="PMingLiU" panose="02020500000000000000" pitchFamily="18" charset="-120"/>
            </a:endParaRPr>
          </a:p>
          <a:p>
            <a:pPr lvl="1" algn="just" eaLnBrk="1" hangingPunct="1">
              <a:lnSpc>
                <a:spcPct val="90000"/>
              </a:lnSpc>
            </a:pPr>
            <a:r>
              <a:rPr lang="en-US" altLang="zh-TW" sz="2400" b="1" dirty="0">
                <a:solidFill>
                  <a:srgbClr val="FF0000"/>
                </a:solidFill>
                <a:ea typeface="PMingLiU" panose="02020500000000000000" pitchFamily="18" charset="-120"/>
              </a:rPr>
              <a:t>High-end tools:  </a:t>
            </a:r>
            <a:r>
              <a:rPr lang="en-US" altLang="zh-TW" sz="2400" dirty="0">
                <a:ea typeface="PMingLiU" panose="02020500000000000000" pitchFamily="18" charset="-120"/>
              </a:rPr>
              <a:t>Also called enterprise project management software, often licensed on a per-user basis</a:t>
            </a:r>
          </a:p>
          <a:p>
            <a:pPr algn="just" eaLnBrk="1" hangingPunct="1">
              <a:lnSpc>
                <a:spcPct val="90000"/>
              </a:lnSpc>
            </a:pPr>
            <a:r>
              <a:rPr lang="en-US" altLang="zh-TW" sz="2800" dirty="0" smtClean="0">
                <a:ea typeface="PMingLiU" panose="02020500000000000000" pitchFamily="18" charset="-120"/>
              </a:rPr>
              <a:t>Project </a:t>
            </a:r>
            <a:r>
              <a:rPr lang="en-US" altLang="zh-TW" sz="2800" dirty="0">
                <a:ea typeface="PMingLiU" panose="02020500000000000000" pitchFamily="18" charset="-120"/>
              </a:rPr>
              <a:t>2013 now includes a separate version for enterprise project management</a:t>
            </a:r>
          </a:p>
          <a:p>
            <a:pPr eaLnBrk="1" hangingPunct="1">
              <a:lnSpc>
                <a:spcPct val="90000"/>
              </a:lnSpc>
            </a:pPr>
            <a:endParaRPr lang="en-US" altLang="zh-TW" sz="2400" dirty="0">
              <a:latin typeface="Nyala" panose="02000504070300020003" pitchFamily="2" charset="0"/>
              <a:ea typeface="PMingLiU" panose="02020500000000000000" pitchFamily="18" charset="-120"/>
            </a:endParaRPr>
          </a:p>
        </p:txBody>
      </p:sp>
      <p:sp>
        <p:nvSpPr>
          <p:cNvPr id="28674" name="Slide Number Placeholder 3">
            <a:extLst>
              <a:ext uri="{FF2B5EF4-FFF2-40B4-BE49-F238E27FC236}">
                <a16:creationId xmlns="" xmlns:a16="http://schemas.microsoft.com/office/drawing/2014/main" id="{11B232DC-B88E-429E-843C-F16CBE64DB8C}"/>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7EBE073F-1BAE-421F-B654-D2E4CB1FF5C5}" type="slidenum">
              <a:rPr lang="zh-TW" altLang="en-US" sz="1050"/>
              <a:pPr/>
              <a:t>28</a:t>
            </a:fld>
            <a:endParaRPr lang="en-US" altLang="zh-TW" sz="1050"/>
          </a:p>
        </p:txBody>
      </p:sp>
    </p:spTree>
    <p:extLst>
      <p:ext uri="{BB962C8B-B14F-4D97-AF65-F5344CB8AC3E}">
        <p14:creationId xmlns:p14="http://schemas.microsoft.com/office/powerpoint/2010/main" val="306616935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 xmlns:a16="http://schemas.microsoft.com/office/drawing/2014/main" id="{BC0668B7-FB3A-40E5-951E-CEAECB71E2F3}"/>
              </a:ext>
            </a:extLst>
          </p:cNvPr>
          <p:cNvSpPr>
            <a:spLocks noGrp="1" noChangeArrowheads="1"/>
          </p:cNvSpPr>
          <p:nvPr>
            <p:ph type="title"/>
          </p:nvPr>
        </p:nvSpPr>
        <p:spPr>
          <a:xfrm>
            <a:off x="82667" y="322967"/>
            <a:ext cx="8830994" cy="464711"/>
          </a:xfrm>
        </p:spPr>
        <p:txBody>
          <a:bodyPr>
            <a:noAutofit/>
          </a:bodyPr>
          <a:lstStyle/>
          <a:p>
            <a:pPr algn="ctr" eaLnBrk="1" hangingPunct="1"/>
            <a:r>
              <a:rPr lang="en-US" altLang="zh-TW" sz="2800" b="1" dirty="0">
                <a:solidFill>
                  <a:srgbClr val="002060"/>
                </a:solidFill>
                <a:latin typeface="Century Gothic" panose="020B0502020202020204" pitchFamily="34" charset="0"/>
                <a:ea typeface="PMingLiU" panose="02020500000000000000" pitchFamily="18" charset="-120"/>
              </a:rPr>
              <a:t>How Project Management Relates to Other Disciplines</a:t>
            </a:r>
          </a:p>
        </p:txBody>
      </p:sp>
      <p:sp>
        <p:nvSpPr>
          <p:cNvPr id="17412" name="Rectangle 3">
            <a:extLst>
              <a:ext uri="{FF2B5EF4-FFF2-40B4-BE49-F238E27FC236}">
                <a16:creationId xmlns="" xmlns:a16="http://schemas.microsoft.com/office/drawing/2014/main" id="{3B25E5E2-754A-48B7-B74F-E0A25E13C114}"/>
              </a:ext>
            </a:extLst>
          </p:cNvPr>
          <p:cNvSpPr>
            <a:spLocks noGrp="1" noChangeArrowheads="1"/>
          </p:cNvSpPr>
          <p:nvPr>
            <p:ph idx="1"/>
          </p:nvPr>
        </p:nvSpPr>
        <p:spPr>
          <a:xfrm>
            <a:off x="354332" y="990600"/>
            <a:ext cx="8571621" cy="5181600"/>
          </a:xfrm>
        </p:spPr>
        <p:txBody>
          <a:bodyPr>
            <a:normAutofit/>
          </a:bodyPr>
          <a:lstStyle/>
          <a:p>
            <a:pPr algn="just" eaLnBrk="1" hangingPunct="1"/>
            <a:r>
              <a:rPr lang="en-US" altLang="zh-TW" sz="3300" dirty="0">
                <a:ea typeface="PMingLiU" panose="02020500000000000000" pitchFamily="18" charset="-120"/>
              </a:rPr>
              <a:t>Much of the knowledge needed to manage projects is unique to the discipline of project management</a:t>
            </a:r>
          </a:p>
          <a:p>
            <a:pPr algn="just" eaLnBrk="1" hangingPunct="1"/>
            <a:r>
              <a:rPr lang="en-US" altLang="zh-TW" sz="3300" dirty="0">
                <a:ea typeface="PMingLiU" panose="02020500000000000000" pitchFamily="18" charset="-120"/>
              </a:rPr>
              <a:t>Project mangers must also have knowledge and experience in:</a:t>
            </a:r>
          </a:p>
          <a:p>
            <a:pPr lvl="1" algn="just" eaLnBrk="1" hangingPunct="1"/>
            <a:r>
              <a:rPr lang="en-US" altLang="zh-TW" sz="3000" dirty="0">
                <a:solidFill>
                  <a:srgbClr val="0070C0"/>
                </a:solidFill>
                <a:ea typeface="PMingLiU" panose="02020500000000000000" pitchFamily="18" charset="-120"/>
              </a:rPr>
              <a:t>General management</a:t>
            </a:r>
          </a:p>
          <a:p>
            <a:pPr lvl="1" algn="just" eaLnBrk="1" hangingPunct="1"/>
            <a:r>
              <a:rPr lang="en-US" altLang="zh-TW" sz="3000" dirty="0">
                <a:solidFill>
                  <a:srgbClr val="0070C0"/>
                </a:solidFill>
                <a:ea typeface="PMingLiU" panose="02020500000000000000" pitchFamily="18" charset="-120"/>
              </a:rPr>
              <a:t>The application area of the project</a:t>
            </a:r>
          </a:p>
        </p:txBody>
      </p:sp>
      <p:sp>
        <p:nvSpPr>
          <p:cNvPr id="17410" name="Slide Number Placeholder 3">
            <a:extLst>
              <a:ext uri="{FF2B5EF4-FFF2-40B4-BE49-F238E27FC236}">
                <a16:creationId xmlns="" xmlns:a16="http://schemas.microsoft.com/office/drawing/2014/main" id="{9A645B4D-9434-4B76-AF74-A99E9E5F665F}"/>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66D03C23-1F28-4855-9F1C-1DE89A7F6F82}" type="slidenum">
              <a:rPr lang="zh-TW" altLang="en-US" sz="1050"/>
              <a:pPr/>
              <a:t>29</a:t>
            </a:fld>
            <a:endParaRPr lang="en-US" altLang="zh-TW" sz="1050"/>
          </a:p>
        </p:txBody>
      </p:sp>
    </p:spTree>
    <p:extLst>
      <p:ext uri="{BB962C8B-B14F-4D97-AF65-F5344CB8AC3E}">
        <p14:creationId xmlns:p14="http://schemas.microsoft.com/office/powerpoint/2010/main" val="555679255"/>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 xmlns:a16="http://schemas.microsoft.com/office/drawing/2014/main" id="{F7B4A6E7-6FCC-49EF-81B2-6D5EAC104356}"/>
              </a:ext>
            </a:extLst>
          </p:cNvPr>
          <p:cNvSpPr>
            <a:spLocks noGrp="1" noChangeArrowheads="1"/>
          </p:cNvSpPr>
          <p:nvPr>
            <p:ph type="title"/>
          </p:nvPr>
        </p:nvSpPr>
        <p:spPr>
          <a:xfrm>
            <a:off x="1692080" y="273246"/>
            <a:ext cx="5657850" cy="571500"/>
          </a:xfrm>
        </p:spPr>
        <p:txBody>
          <a:bodyPr>
            <a:noAutofit/>
          </a:bodyPr>
          <a:lstStyle/>
          <a:p>
            <a:pPr eaLnBrk="1" hangingPunct="1"/>
            <a:r>
              <a:rPr lang="en-US" altLang="zh-TW" sz="4400" b="1" dirty="0">
                <a:solidFill>
                  <a:srgbClr val="002060"/>
                </a:solidFill>
                <a:latin typeface="Century Gothic" panose="020B0502020202020204" pitchFamily="34" charset="0"/>
                <a:ea typeface="PMingLiU" panose="02020500000000000000" pitchFamily="18" charset="-120"/>
              </a:rPr>
              <a:t>What Is a Project?</a:t>
            </a:r>
          </a:p>
        </p:txBody>
      </p:sp>
      <p:sp>
        <p:nvSpPr>
          <p:cNvPr id="6148" name="Rectangle 3">
            <a:extLst>
              <a:ext uri="{FF2B5EF4-FFF2-40B4-BE49-F238E27FC236}">
                <a16:creationId xmlns="" xmlns:a16="http://schemas.microsoft.com/office/drawing/2014/main" id="{115D9429-FBC4-4AC6-91F8-AC39334F0952}"/>
              </a:ext>
            </a:extLst>
          </p:cNvPr>
          <p:cNvSpPr>
            <a:spLocks noGrp="1" noChangeArrowheads="1"/>
          </p:cNvSpPr>
          <p:nvPr>
            <p:ph idx="1"/>
          </p:nvPr>
        </p:nvSpPr>
        <p:spPr>
          <a:xfrm>
            <a:off x="228600" y="844746"/>
            <a:ext cx="8762999" cy="5784654"/>
          </a:xfrm>
        </p:spPr>
        <p:txBody>
          <a:bodyPr>
            <a:noAutofit/>
          </a:bodyPr>
          <a:lstStyle/>
          <a:p>
            <a:pPr algn="just" eaLnBrk="1" hangingPunct="1"/>
            <a:r>
              <a:rPr lang="en-US" altLang="zh-TW" sz="3600" b="1" dirty="0">
                <a:solidFill>
                  <a:srgbClr val="002060"/>
                </a:solidFill>
                <a:ea typeface="PMingLiU" panose="02020500000000000000" pitchFamily="18" charset="-120"/>
              </a:rPr>
              <a:t>A</a:t>
            </a:r>
            <a:r>
              <a:rPr lang="en-US" altLang="zh-TW" sz="3600" dirty="0">
                <a:ea typeface="PMingLiU" panose="02020500000000000000" pitchFamily="18" charset="-120"/>
              </a:rPr>
              <a:t> </a:t>
            </a:r>
            <a:r>
              <a:rPr lang="en-US" altLang="zh-TW" sz="3600" b="1" dirty="0">
                <a:solidFill>
                  <a:srgbClr val="002060"/>
                </a:solidFill>
                <a:ea typeface="PMingLiU" panose="02020500000000000000" pitchFamily="18" charset="-120"/>
              </a:rPr>
              <a:t>project</a:t>
            </a:r>
            <a:r>
              <a:rPr lang="en-US" altLang="zh-TW" sz="3600" dirty="0">
                <a:ea typeface="PMingLiU" panose="02020500000000000000" pitchFamily="18" charset="-120"/>
              </a:rPr>
              <a:t> is “a </a:t>
            </a:r>
            <a:r>
              <a:rPr lang="en-US" altLang="zh-TW" sz="3600" dirty="0">
                <a:solidFill>
                  <a:srgbClr val="C00000"/>
                </a:solidFill>
                <a:ea typeface="PMingLiU" panose="02020500000000000000" pitchFamily="18" charset="-120"/>
              </a:rPr>
              <a:t>temporary endeavor </a:t>
            </a:r>
            <a:r>
              <a:rPr lang="en-US" altLang="zh-TW" sz="3600" dirty="0">
                <a:ea typeface="PMingLiU" panose="02020500000000000000" pitchFamily="18" charset="-120"/>
              </a:rPr>
              <a:t>undertaken to accomplish a unique product or service” </a:t>
            </a:r>
          </a:p>
          <a:p>
            <a:pPr eaLnBrk="1" hangingPunct="1"/>
            <a:r>
              <a:rPr lang="en-US" altLang="zh-TW" sz="3600" dirty="0">
                <a:solidFill>
                  <a:srgbClr val="7030A0"/>
                </a:solidFill>
                <a:ea typeface="PMingLiU" panose="02020500000000000000" pitchFamily="18" charset="-120"/>
              </a:rPr>
              <a:t>Attributes of projects</a:t>
            </a:r>
          </a:p>
          <a:p>
            <a:pPr lvl="1" eaLnBrk="1" hangingPunct="1"/>
            <a:r>
              <a:rPr lang="en-US" altLang="zh-TW" sz="2800" dirty="0">
                <a:ea typeface="PMingLiU" panose="02020500000000000000" pitchFamily="18" charset="-120"/>
              </a:rPr>
              <a:t>Unique purpose</a:t>
            </a:r>
          </a:p>
          <a:p>
            <a:pPr lvl="1"/>
            <a:r>
              <a:rPr lang="en-US" altLang="zh-TW" sz="2800" dirty="0">
                <a:ea typeface="PMingLiU" panose="02020500000000000000" pitchFamily="18" charset="-120"/>
              </a:rPr>
              <a:t>Outcome can be tangible or intangible</a:t>
            </a:r>
          </a:p>
          <a:p>
            <a:pPr lvl="1"/>
            <a:r>
              <a:rPr lang="en-US" sz="2800" dirty="0"/>
              <a:t>projects are undertaken at all organizational levels</a:t>
            </a:r>
            <a:endParaRPr lang="en-US" altLang="zh-TW" sz="2800" dirty="0">
              <a:ea typeface="PMingLiU" panose="02020500000000000000" pitchFamily="18" charset="-120"/>
            </a:endParaRPr>
          </a:p>
          <a:p>
            <a:pPr lvl="1" eaLnBrk="1" hangingPunct="1"/>
            <a:r>
              <a:rPr lang="en-US" altLang="zh-TW" sz="2800" dirty="0">
                <a:ea typeface="PMingLiU" panose="02020500000000000000" pitchFamily="18" charset="-120"/>
              </a:rPr>
              <a:t>Temporary</a:t>
            </a:r>
          </a:p>
          <a:p>
            <a:pPr lvl="1" eaLnBrk="1" hangingPunct="1"/>
            <a:r>
              <a:rPr lang="en-US" sz="2800" dirty="0"/>
              <a:t>Progressive Elaboration </a:t>
            </a:r>
            <a:endParaRPr lang="en-US" altLang="zh-TW" sz="2800" dirty="0">
              <a:ea typeface="PMingLiU" panose="02020500000000000000" pitchFamily="18" charset="-120"/>
            </a:endParaRPr>
          </a:p>
          <a:p>
            <a:pPr lvl="1" eaLnBrk="1" hangingPunct="1"/>
            <a:r>
              <a:rPr lang="en-US" altLang="zh-TW" sz="2800" dirty="0">
                <a:ea typeface="PMingLiU" panose="02020500000000000000" pitchFamily="18" charset="-120"/>
              </a:rPr>
              <a:t>Require resources, often from various areas</a:t>
            </a:r>
          </a:p>
          <a:p>
            <a:pPr lvl="1" eaLnBrk="1" hangingPunct="1"/>
            <a:r>
              <a:rPr lang="en-US" altLang="zh-TW" sz="2800" dirty="0">
                <a:ea typeface="PMingLiU" panose="02020500000000000000" pitchFamily="18" charset="-120"/>
              </a:rPr>
              <a:t>Should have a primary sponsor and/or customer</a:t>
            </a:r>
          </a:p>
          <a:p>
            <a:pPr lvl="1" eaLnBrk="1" hangingPunct="1"/>
            <a:r>
              <a:rPr lang="en-US" altLang="zh-TW" sz="2800" dirty="0">
                <a:ea typeface="PMingLiU" panose="02020500000000000000" pitchFamily="18" charset="-120"/>
              </a:rPr>
              <a:t>Involve uncertainty</a:t>
            </a:r>
          </a:p>
        </p:txBody>
      </p:sp>
      <p:sp>
        <p:nvSpPr>
          <p:cNvPr id="6146" name="Slide Number Placeholder 3">
            <a:extLst>
              <a:ext uri="{FF2B5EF4-FFF2-40B4-BE49-F238E27FC236}">
                <a16:creationId xmlns="" xmlns:a16="http://schemas.microsoft.com/office/drawing/2014/main" id="{8F120C2D-A18E-4DCC-BC7F-A292FD732F31}"/>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B95C32FB-E8B4-4C59-AD76-6BECD2CE20B9}" type="slidenum">
              <a:rPr lang="zh-TW" altLang="en-US" sz="1050"/>
              <a:pPr/>
              <a:t>3</a:t>
            </a:fld>
            <a:endParaRPr lang="en-US" altLang="zh-TW" sz="1050"/>
          </a:p>
        </p:txBody>
      </p:sp>
    </p:spTree>
    <p:extLst>
      <p:ext uri="{BB962C8B-B14F-4D97-AF65-F5344CB8AC3E}">
        <p14:creationId xmlns:p14="http://schemas.microsoft.com/office/powerpoint/2010/main" val="41277294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5">
            <a:extLst>
              <a:ext uri="{FF2B5EF4-FFF2-40B4-BE49-F238E27FC236}">
                <a16:creationId xmlns="" xmlns:a16="http://schemas.microsoft.com/office/drawing/2014/main" id="{8B0CA783-6F64-4FB2-9195-FB52921E561F}"/>
              </a:ext>
            </a:extLst>
          </p:cNvPr>
          <p:cNvSpPr>
            <a:spLocks noGrp="1" noChangeArrowheads="1"/>
          </p:cNvSpPr>
          <p:nvPr>
            <p:ph type="title"/>
          </p:nvPr>
        </p:nvSpPr>
        <p:spPr>
          <a:xfrm>
            <a:off x="457200" y="316098"/>
            <a:ext cx="7772400" cy="495300"/>
          </a:xfrm>
          <a:noFill/>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chor="ctr">
            <a:noAutofit/>
          </a:bodyPr>
          <a:lstStyle/>
          <a:p>
            <a:pPr algn="ctr"/>
            <a:r>
              <a:rPr lang="en-US" altLang="zh-TW" sz="3200" b="1" dirty="0">
                <a:solidFill>
                  <a:srgbClr val="002060"/>
                </a:solidFill>
                <a:latin typeface="Century Gothic" panose="020B0502020202020204" pitchFamily="34" charset="0"/>
                <a:ea typeface="PMingLiU" panose="02020500000000000000" pitchFamily="18" charset="-120"/>
              </a:rPr>
              <a:t>The Project Management Profession</a:t>
            </a:r>
          </a:p>
        </p:txBody>
      </p:sp>
      <p:sp>
        <p:nvSpPr>
          <p:cNvPr id="22535" name="Rectangle 6">
            <a:extLst>
              <a:ext uri="{FF2B5EF4-FFF2-40B4-BE49-F238E27FC236}">
                <a16:creationId xmlns="" xmlns:a16="http://schemas.microsoft.com/office/drawing/2014/main" id="{A4E38E11-959D-4C5F-94A5-FB4E63A610B0}"/>
              </a:ext>
            </a:extLst>
          </p:cNvPr>
          <p:cNvSpPr>
            <a:spLocks noGrp="1" noChangeArrowheads="1"/>
          </p:cNvSpPr>
          <p:nvPr>
            <p:ph idx="1"/>
          </p:nvPr>
        </p:nvSpPr>
        <p:spPr>
          <a:xfrm>
            <a:off x="457202" y="1281300"/>
            <a:ext cx="8500403" cy="4814700"/>
          </a:xfrm>
          <a:noFill/>
          <a:extLst>
            <a:ext uri="{91240B29-F687-4F45-9708-019B960494DF}">
              <a14:hiddenLine xmlns:a14="http://schemas.microsoft.com/office/drawing/2010/main" w="12700">
                <a:solidFill>
                  <a:schemeClr val="tx1"/>
                </a:solidFill>
                <a:miter lim="800000"/>
                <a:headEnd/>
                <a:tailEnd/>
              </a14:hiddenLine>
            </a:ext>
          </a:extLst>
        </p:spPr>
        <p:txBody>
          <a:bodyPr vert="horz" lIns="67866" tIns="33338" rIns="67866" bIns="33338" rtlCol="0">
            <a:normAutofit/>
          </a:bodyPr>
          <a:lstStyle/>
          <a:p>
            <a:pPr algn="just" eaLnBrk="1" hangingPunct="1"/>
            <a:r>
              <a:rPr lang="en-US" altLang="zh-TW" sz="3000" dirty="0">
                <a:ea typeface="PMingLiU" panose="02020500000000000000" pitchFamily="18" charset="-120"/>
              </a:rPr>
              <a:t>The job of </a:t>
            </a:r>
            <a:r>
              <a:rPr lang="en-US" altLang="zh-TW" sz="3000" dirty="0" smtClean="0">
                <a:ea typeface="PMingLiU" panose="02020500000000000000" pitchFamily="18" charset="-120"/>
              </a:rPr>
              <a:t>SW Project </a:t>
            </a:r>
            <a:r>
              <a:rPr lang="en-US" altLang="zh-TW" sz="3000" dirty="0">
                <a:ea typeface="PMingLiU" panose="02020500000000000000" pitchFamily="18" charset="-120"/>
              </a:rPr>
              <a:t>Manager is in the list of the </a:t>
            </a:r>
            <a:r>
              <a:rPr lang="en-US" altLang="zh-TW" sz="3000" dirty="0" smtClean="0">
                <a:ea typeface="PMingLiU" panose="02020500000000000000" pitchFamily="18" charset="-120"/>
              </a:rPr>
              <a:t>top ten most </a:t>
            </a:r>
            <a:r>
              <a:rPr lang="en-US" altLang="zh-TW" sz="3000" dirty="0">
                <a:ea typeface="PMingLiU" panose="02020500000000000000" pitchFamily="18" charset="-120"/>
              </a:rPr>
              <a:t>in demand </a:t>
            </a:r>
            <a:r>
              <a:rPr lang="en-US" altLang="zh-TW" sz="3000" dirty="0" smtClean="0">
                <a:ea typeface="PMingLiU" panose="02020500000000000000" pitchFamily="18" charset="-120"/>
              </a:rPr>
              <a:t>IT skills</a:t>
            </a:r>
            <a:endParaRPr lang="en-US" altLang="zh-TW" sz="3000" dirty="0">
              <a:ea typeface="PMingLiU" panose="02020500000000000000" pitchFamily="18" charset="-120"/>
            </a:endParaRPr>
          </a:p>
          <a:p>
            <a:pPr algn="just" eaLnBrk="1" hangingPunct="1"/>
            <a:r>
              <a:rPr lang="en-US" altLang="zh-TW" sz="3000" dirty="0">
                <a:ea typeface="PMingLiU" panose="02020500000000000000" pitchFamily="18" charset="-120"/>
              </a:rPr>
              <a:t>Professional societies like the Project Management </a:t>
            </a:r>
            <a:r>
              <a:rPr lang="en-US" altLang="zh-TW" sz="3000" dirty="0">
                <a:solidFill>
                  <a:srgbClr val="0070C0"/>
                </a:solidFill>
                <a:ea typeface="PMingLiU" panose="02020500000000000000" pitchFamily="18" charset="-120"/>
              </a:rPr>
              <a:t>Institute (PMI) </a:t>
            </a:r>
            <a:r>
              <a:rPr lang="en-US" altLang="zh-TW" sz="3000" dirty="0">
                <a:ea typeface="PMingLiU" panose="02020500000000000000" pitchFamily="18" charset="-120"/>
              </a:rPr>
              <a:t>have grown tremendously</a:t>
            </a:r>
          </a:p>
          <a:p>
            <a:pPr algn="just" eaLnBrk="1" hangingPunct="1"/>
            <a:r>
              <a:rPr lang="en-US" altLang="zh-TW" sz="3000" dirty="0">
                <a:ea typeface="PMingLiU" panose="02020500000000000000" pitchFamily="18" charset="-120"/>
              </a:rPr>
              <a:t>Project management research and certification programs continue to grow</a:t>
            </a:r>
          </a:p>
        </p:txBody>
      </p:sp>
      <p:sp>
        <p:nvSpPr>
          <p:cNvPr id="22530" name="Slide Number Placeholder 3">
            <a:extLst>
              <a:ext uri="{FF2B5EF4-FFF2-40B4-BE49-F238E27FC236}">
                <a16:creationId xmlns="" xmlns:a16="http://schemas.microsoft.com/office/drawing/2014/main" id="{A6B9D1FC-535E-4CC8-AC4C-9DB94FA81E61}"/>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A5C33CC8-8070-46FD-A0CB-8AF975380FBE}" type="slidenum">
              <a:rPr lang="zh-TW" altLang="en-US" sz="1050"/>
              <a:pPr/>
              <a:t>30</a:t>
            </a:fld>
            <a:endParaRPr lang="en-US" altLang="zh-TW" sz="1050"/>
          </a:p>
        </p:txBody>
      </p:sp>
      <p:sp>
        <p:nvSpPr>
          <p:cNvPr id="22531" name="Rectangle 2">
            <a:extLst>
              <a:ext uri="{FF2B5EF4-FFF2-40B4-BE49-F238E27FC236}">
                <a16:creationId xmlns="" xmlns:a16="http://schemas.microsoft.com/office/drawing/2014/main" id="{98575DDF-A7AF-43CE-92FA-39F9730FE55A}"/>
              </a:ext>
            </a:extLst>
          </p:cNvPr>
          <p:cNvSpPr>
            <a:spLocks noChangeArrowheads="1"/>
          </p:cNvSpPr>
          <p:nvPr/>
        </p:nvSpPr>
        <p:spPr bwMode="auto">
          <a:xfrm>
            <a:off x="1657350" y="5543550"/>
            <a:ext cx="14287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22532" name="Rectangle 3">
            <a:extLst>
              <a:ext uri="{FF2B5EF4-FFF2-40B4-BE49-F238E27FC236}">
                <a16:creationId xmlns="" xmlns:a16="http://schemas.microsoft.com/office/drawing/2014/main" id="{5C6D41E1-C966-498D-BCC6-1C31D1CE4D8D}"/>
              </a:ext>
            </a:extLst>
          </p:cNvPr>
          <p:cNvSpPr>
            <a:spLocks noChangeArrowheads="1"/>
          </p:cNvSpPr>
          <p:nvPr/>
        </p:nvSpPr>
        <p:spPr bwMode="auto">
          <a:xfrm>
            <a:off x="3486150" y="5543550"/>
            <a:ext cx="21717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
        <p:nvSpPr>
          <p:cNvPr id="22533" name="Rectangle 4">
            <a:extLst>
              <a:ext uri="{FF2B5EF4-FFF2-40B4-BE49-F238E27FC236}">
                <a16:creationId xmlns="" xmlns:a16="http://schemas.microsoft.com/office/drawing/2014/main" id="{850DE3F7-D264-43C0-9497-671695EB58A0}"/>
              </a:ext>
            </a:extLst>
          </p:cNvPr>
          <p:cNvSpPr>
            <a:spLocks noChangeArrowheads="1"/>
          </p:cNvSpPr>
          <p:nvPr/>
        </p:nvSpPr>
        <p:spPr bwMode="auto">
          <a:xfrm>
            <a:off x="5143500" y="2343150"/>
            <a:ext cx="28575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800"/>
          </a:p>
        </p:txBody>
      </p:sp>
    </p:spTree>
    <p:extLst>
      <p:ext uri="{BB962C8B-B14F-4D97-AF65-F5344CB8AC3E}">
        <p14:creationId xmlns:p14="http://schemas.microsoft.com/office/powerpoint/2010/main" val="3569599590"/>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 xmlns:a16="http://schemas.microsoft.com/office/drawing/2014/main" id="{F4203F6B-528C-41E7-9E77-45825ECB6F23}"/>
              </a:ext>
            </a:extLst>
          </p:cNvPr>
          <p:cNvSpPr>
            <a:spLocks noGrp="1" noChangeArrowheads="1"/>
          </p:cNvSpPr>
          <p:nvPr>
            <p:ph type="title"/>
          </p:nvPr>
        </p:nvSpPr>
        <p:spPr>
          <a:xfrm>
            <a:off x="609600" y="431931"/>
            <a:ext cx="7886700" cy="306449"/>
          </a:xfrm>
        </p:spPr>
        <p:txBody>
          <a:bodyPr>
            <a:noAutofit/>
          </a:bodyPr>
          <a:lstStyle/>
          <a:p>
            <a:r>
              <a:rPr lang="en-US" altLang="zh-TW" sz="3600" b="1" dirty="0">
                <a:solidFill>
                  <a:srgbClr val="0070C0"/>
                </a:solidFill>
                <a:latin typeface="Century Gothic" panose="020B0502020202020204" pitchFamily="34" charset="0"/>
                <a:ea typeface="PMingLiU" panose="02020500000000000000" pitchFamily="18" charset="-120"/>
              </a:rPr>
              <a:t>Top Ten Most in Demand IT Skills</a:t>
            </a:r>
          </a:p>
        </p:txBody>
      </p:sp>
      <p:sp>
        <p:nvSpPr>
          <p:cNvPr id="23554" name="Slide Number Placeholder 2">
            <a:extLst>
              <a:ext uri="{FF2B5EF4-FFF2-40B4-BE49-F238E27FC236}">
                <a16:creationId xmlns="" xmlns:a16="http://schemas.microsoft.com/office/drawing/2014/main" id="{C6A967F6-E3D9-4BE6-922D-A3E3C39DCABC}"/>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D5749C98-1E3F-44D6-A825-E7B75063AB2B}" type="slidenum">
              <a:rPr lang="zh-TW" altLang="en-US" sz="1050"/>
              <a:pPr/>
              <a:t>31</a:t>
            </a:fld>
            <a:endParaRPr lang="en-US" altLang="zh-TW" sz="1050"/>
          </a:p>
        </p:txBody>
      </p:sp>
      <p:sp>
        <p:nvSpPr>
          <p:cNvPr id="23557" name="Line 108">
            <a:extLst>
              <a:ext uri="{FF2B5EF4-FFF2-40B4-BE49-F238E27FC236}">
                <a16:creationId xmlns="" xmlns:a16="http://schemas.microsoft.com/office/drawing/2014/main" id="{773CB494-FD89-44FB-9A8F-2D041264FD4A}"/>
              </a:ext>
            </a:extLst>
          </p:cNvPr>
          <p:cNvSpPr>
            <a:spLocks noChangeShapeType="1"/>
          </p:cNvSpPr>
          <p:nvPr/>
        </p:nvSpPr>
        <p:spPr bwMode="auto">
          <a:xfrm flipH="1">
            <a:off x="6743700" y="4286250"/>
            <a:ext cx="8001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2" name="Picture 1">
            <a:extLst>
              <a:ext uri="{FF2B5EF4-FFF2-40B4-BE49-F238E27FC236}">
                <a16:creationId xmlns="" xmlns:a16="http://schemas.microsoft.com/office/drawing/2014/main" id="{9E29AF77-4514-4D10-82BB-1A712E33D302}"/>
              </a:ext>
            </a:extLst>
          </p:cNvPr>
          <p:cNvPicPr>
            <a:picLocks noChangeAspect="1"/>
          </p:cNvPicPr>
          <p:nvPr/>
        </p:nvPicPr>
        <p:blipFill>
          <a:blip r:embed="rId2"/>
          <a:stretch>
            <a:fillRect/>
          </a:stretch>
        </p:blipFill>
        <p:spPr>
          <a:xfrm>
            <a:off x="467102" y="1219202"/>
            <a:ext cx="7920760" cy="4405313"/>
          </a:xfrm>
          <a:prstGeom prst="rect">
            <a:avLst/>
          </a:prstGeom>
        </p:spPr>
      </p:pic>
    </p:spTree>
    <p:extLst>
      <p:ext uri="{BB962C8B-B14F-4D97-AF65-F5344CB8AC3E}">
        <p14:creationId xmlns:p14="http://schemas.microsoft.com/office/powerpoint/2010/main" val="154733382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 xmlns:a16="http://schemas.microsoft.com/office/drawing/2014/main" id="{6B096ED8-C397-4BE1-B00F-34A9FB3D78BF}"/>
              </a:ext>
            </a:extLst>
          </p:cNvPr>
          <p:cNvSpPr>
            <a:spLocks noGrp="1" noChangeArrowheads="1"/>
          </p:cNvSpPr>
          <p:nvPr>
            <p:ph type="title"/>
          </p:nvPr>
        </p:nvSpPr>
        <p:spPr>
          <a:xfrm>
            <a:off x="193986" y="381000"/>
            <a:ext cx="8603273" cy="906808"/>
          </a:xfrm>
        </p:spPr>
        <p:txBody>
          <a:bodyPr>
            <a:noAutofit/>
          </a:bodyPr>
          <a:lstStyle/>
          <a:p>
            <a:pPr algn="ctr" eaLnBrk="1" hangingPunct="1"/>
            <a:r>
              <a:rPr lang="en-US" altLang="zh-TW" sz="2800" b="1" dirty="0">
                <a:solidFill>
                  <a:srgbClr val="0070C0"/>
                </a:solidFill>
                <a:latin typeface="Century Gothic" panose="020B0502020202020204" pitchFamily="34" charset="0"/>
                <a:ea typeface="PMingLiU" panose="02020500000000000000" pitchFamily="18" charset="-120"/>
              </a:rPr>
              <a:t>You Can Apply Project Management to Many Areas</a:t>
            </a:r>
          </a:p>
        </p:txBody>
      </p:sp>
      <p:sp>
        <p:nvSpPr>
          <p:cNvPr id="29700" name="Rectangle 3">
            <a:extLst>
              <a:ext uri="{FF2B5EF4-FFF2-40B4-BE49-F238E27FC236}">
                <a16:creationId xmlns="" xmlns:a16="http://schemas.microsoft.com/office/drawing/2014/main" id="{8C741ABC-A225-4BA4-9AF4-B60CD8A77F9F}"/>
              </a:ext>
            </a:extLst>
          </p:cNvPr>
          <p:cNvSpPr>
            <a:spLocks noGrp="1" noChangeArrowheads="1"/>
          </p:cNvSpPr>
          <p:nvPr>
            <p:ph idx="1"/>
          </p:nvPr>
        </p:nvSpPr>
        <p:spPr>
          <a:xfrm>
            <a:off x="354329" y="1371602"/>
            <a:ext cx="8413360" cy="4984749"/>
          </a:xfrm>
        </p:spPr>
        <p:txBody>
          <a:bodyPr>
            <a:normAutofit/>
          </a:bodyPr>
          <a:lstStyle/>
          <a:p>
            <a:pPr algn="just" eaLnBrk="1" hangingPunct="1"/>
            <a:r>
              <a:rPr lang="en-US" altLang="zh-TW" sz="3000" dirty="0">
                <a:ea typeface="PMingLiU" panose="02020500000000000000" pitchFamily="18" charset="-120"/>
              </a:rPr>
              <a:t>Project management applies to work as well as personal projects</a:t>
            </a:r>
          </a:p>
          <a:p>
            <a:pPr algn="just" eaLnBrk="1" hangingPunct="1"/>
            <a:r>
              <a:rPr lang="en-US" altLang="zh-TW" sz="3000" dirty="0">
                <a:ea typeface="PMingLiU" panose="02020500000000000000" pitchFamily="18" charset="-120"/>
              </a:rPr>
              <a:t>Project management applies to many different disciplines </a:t>
            </a:r>
            <a:r>
              <a:rPr lang="en-US" altLang="zh-TW" sz="3000" dirty="0" smtClean="0">
                <a:ea typeface="PMingLiU" panose="02020500000000000000" pitchFamily="18" charset="-120"/>
              </a:rPr>
              <a:t>(</a:t>
            </a:r>
            <a:r>
              <a:rPr lang="en-US" altLang="zh-TW" sz="3000" dirty="0" smtClean="0">
                <a:solidFill>
                  <a:srgbClr val="0070C0"/>
                </a:solidFill>
                <a:ea typeface="PMingLiU" panose="02020500000000000000" pitchFamily="18" charset="-120"/>
              </a:rPr>
              <a:t>SWEng</a:t>
            </a:r>
            <a:r>
              <a:rPr lang="en-US" altLang="zh-TW" sz="3000" dirty="0" smtClean="0">
                <a:ea typeface="PMingLiU" panose="02020500000000000000" pitchFamily="18" charset="-120"/>
              </a:rPr>
              <a:t>, </a:t>
            </a:r>
            <a:r>
              <a:rPr lang="en-US" altLang="zh-TW" sz="3000" dirty="0">
                <a:solidFill>
                  <a:srgbClr val="0070C0"/>
                </a:solidFill>
                <a:ea typeface="PMingLiU" panose="02020500000000000000" pitchFamily="18" charset="-120"/>
              </a:rPr>
              <a:t>IT</a:t>
            </a:r>
            <a:r>
              <a:rPr lang="en-US" altLang="zh-TW" sz="3000" dirty="0" smtClean="0">
                <a:ea typeface="PMingLiU" panose="02020500000000000000" pitchFamily="18" charset="-120"/>
              </a:rPr>
              <a:t>, </a:t>
            </a:r>
            <a:r>
              <a:rPr lang="en-US" altLang="zh-TW" sz="3000" dirty="0">
                <a:solidFill>
                  <a:srgbClr val="0070C0"/>
                </a:solidFill>
                <a:ea typeface="PMingLiU" panose="02020500000000000000" pitchFamily="18" charset="-120"/>
              </a:rPr>
              <a:t>construction</a:t>
            </a:r>
            <a:r>
              <a:rPr lang="en-US" altLang="zh-TW" sz="3000" dirty="0">
                <a:ea typeface="PMingLiU" panose="02020500000000000000" pitchFamily="18" charset="-120"/>
              </a:rPr>
              <a:t>, </a:t>
            </a:r>
            <a:r>
              <a:rPr lang="en-US" altLang="zh-TW" sz="3000" dirty="0">
                <a:solidFill>
                  <a:srgbClr val="0070C0"/>
                </a:solidFill>
                <a:ea typeface="PMingLiU" panose="02020500000000000000" pitchFamily="18" charset="-120"/>
              </a:rPr>
              <a:t>finance</a:t>
            </a:r>
            <a:r>
              <a:rPr lang="en-US" altLang="zh-TW" sz="3000" dirty="0">
                <a:ea typeface="PMingLiU" panose="02020500000000000000" pitchFamily="18" charset="-120"/>
              </a:rPr>
              <a:t>, </a:t>
            </a:r>
            <a:r>
              <a:rPr lang="en-US" altLang="zh-TW" sz="3000" dirty="0">
                <a:solidFill>
                  <a:srgbClr val="0070C0"/>
                </a:solidFill>
                <a:ea typeface="PMingLiU" panose="02020500000000000000" pitchFamily="18" charset="-120"/>
              </a:rPr>
              <a:t>sports</a:t>
            </a:r>
            <a:r>
              <a:rPr lang="en-US" altLang="zh-TW" sz="3000" dirty="0">
                <a:ea typeface="PMingLiU" panose="02020500000000000000" pitchFamily="18" charset="-120"/>
              </a:rPr>
              <a:t>, </a:t>
            </a:r>
            <a:r>
              <a:rPr lang="en-US" altLang="zh-TW" sz="3000" dirty="0">
                <a:solidFill>
                  <a:srgbClr val="0070C0"/>
                </a:solidFill>
                <a:ea typeface="PMingLiU" panose="02020500000000000000" pitchFamily="18" charset="-120"/>
              </a:rPr>
              <a:t>event</a:t>
            </a:r>
            <a:r>
              <a:rPr lang="en-US" altLang="zh-TW" sz="3000" dirty="0">
                <a:ea typeface="PMingLiU" panose="02020500000000000000" pitchFamily="18" charset="-120"/>
              </a:rPr>
              <a:t> </a:t>
            </a:r>
            <a:r>
              <a:rPr lang="en-US" altLang="zh-TW" sz="3000" dirty="0">
                <a:solidFill>
                  <a:srgbClr val="0070C0"/>
                </a:solidFill>
                <a:ea typeface="PMingLiU" panose="02020500000000000000" pitchFamily="18" charset="-120"/>
              </a:rPr>
              <a:t>planning</a:t>
            </a:r>
            <a:r>
              <a:rPr lang="en-US" altLang="zh-TW" sz="3000" dirty="0">
                <a:ea typeface="PMingLiU" panose="02020500000000000000" pitchFamily="18" charset="-120"/>
              </a:rPr>
              <a:t>, etc.)</a:t>
            </a:r>
          </a:p>
          <a:p>
            <a:pPr algn="just" eaLnBrk="1" hangingPunct="1"/>
            <a:r>
              <a:rPr lang="en-US" altLang="zh-TW" sz="3000" dirty="0">
                <a:solidFill>
                  <a:srgbClr val="0070C0"/>
                </a:solidFill>
                <a:ea typeface="PMingLiU" panose="02020500000000000000" pitchFamily="18" charset="-120"/>
              </a:rPr>
              <a:t>Project management skills can help </a:t>
            </a:r>
            <a:r>
              <a:rPr lang="en-US" altLang="zh-TW" sz="3000" dirty="0">
                <a:solidFill>
                  <a:srgbClr val="0070C0"/>
                </a:solidFill>
                <a:ea typeface="PMingLiU" panose="02020500000000000000" pitchFamily="18" charset="-120"/>
              </a:rPr>
              <a:t>in </a:t>
            </a:r>
            <a:r>
              <a:rPr lang="en-US" altLang="zh-TW" sz="3000" dirty="0">
                <a:solidFill>
                  <a:srgbClr val="0070C0"/>
                </a:solidFill>
                <a:ea typeface="PMingLiU" panose="02020500000000000000" pitchFamily="18" charset="-120"/>
              </a:rPr>
              <a:t>everyday </a:t>
            </a:r>
            <a:r>
              <a:rPr lang="en-US" altLang="zh-TW" sz="3000" dirty="0">
                <a:solidFill>
                  <a:srgbClr val="0070C0"/>
                </a:solidFill>
                <a:ea typeface="PMingLiU" panose="02020500000000000000" pitchFamily="18" charset="-120"/>
              </a:rPr>
              <a:t>life</a:t>
            </a:r>
          </a:p>
          <a:p>
            <a:pPr algn="just" eaLnBrk="1" hangingPunct="1"/>
            <a:endParaRPr lang="en-US" altLang="zh-TW" sz="3000" dirty="0">
              <a:ea typeface="PMingLiU" panose="02020500000000000000" pitchFamily="18" charset="-120"/>
            </a:endParaRPr>
          </a:p>
          <a:p>
            <a:pPr algn="just" eaLnBrk="1" hangingPunct="1"/>
            <a:endParaRPr lang="en-US" altLang="zh-TW" sz="3000" dirty="0">
              <a:latin typeface="Nyala" panose="02000504070300020003" pitchFamily="2" charset="0"/>
              <a:ea typeface="PMingLiU" panose="02020500000000000000" pitchFamily="18" charset="-120"/>
            </a:endParaRPr>
          </a:p>
        </p:txBody>
      </p:sp>
      <p:sp>
        <p:nvSpPr>
          <p:cNvPr id="29698" name="Slide Number Placeholder 3">
            <a:extLst>
              <a:ext uri="{FF2B5EF4-FFF2-40B4-BE49-F238E27FC236}">
                <a16:creationId xmlns="" xmlns:a16="http://schemas.microsoft.com/office/drawing/2014/main" id="{37EBCAF8-EE59-4DF1-A238-7ABA674DB61E}"/>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27F02B80-5FCF-4800-BE1F-680E7FEFD514}" type="slidenum">
              <a:rPr lang="zh-TW" altLang="en-US" sz="1050"/>
              <a:pPr/>
              <a:t>32</a:t>
            </a:fld>
            <a:endParaRPr lang="en-US" altLang="zh-TW" sz="1050"/>
          </a:p>
        </p:txBody>
      </p:sp>
    </p:spTree>
    <p:extLst>
      <p:ext uri="{BB962C8B-B14F-4D97-AF65-F5344CB8AC3E}">
        <p14:creationId xmlns:p14="http://schemas.microsoft.com/office/powerpoint/2010/main" val="243056752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513" y="1295400"/>
            <a:ext cx="7886700" cy="2209800"/>
          </a:xfrm>
          <a:scene3d>
            <a:camera prst="isometricOffAxis1Right"/>
            <a:lightRig rig="threePt" dir="t"/>
          </a:scene3d>
        </p:spPr>
        <p:txBody>
          <a:bodyPr>
            <a:normAutofit lnSpcReduction="10000"/>
          </a:bodyPr>
          <a:lstStyle/>
          <a:p>
            <a:endParaRPr lang="en-US" dirty="0" smtClean="0"/>
          </a:p>
          <a:p>
            <a:endParaRPr lang="en-US" dirty="0"/>
          </a:p>
          <a:p>
            <a:endParaRPr lang="en-US" dirty="0" smtClean="0"/>
          </a:p>
          <a:p>
            <a:pPr marL="0" indent="0">
              <a:buNone/>
            </a:pPr>
            <a:endParaRPr lang="en-US" dirty="0" smtClean="0"/>
          </a:p>
          <a:p>
            <a:pPr marL="0" indent="0">
              <a:buNone/>
            </a:pPr>
            <a:r>
              <a:rPr lang="en-US" dirty="0"/>
              <a:t> </a:t>
            </a:r>
            <a:r>
              <a:rPr lang="en-US" dirty="0" smtClean="0"/>
              <a:t>                                              </a:t>
            </a:r>
          </a:p>
          <a:p>
            <a:pPr marL="0" indent="0">
              <a:buNone/>
            </a:pPr>
            <a:r>
              <a:rPr 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End of chapter-1</a:t>
            </a:r>
            <a:endParaRPr 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4" name="Slide Number Placeholder 3"/>
          <p:cNvSpPr>
            <a:spLocks noGrp="1"/>
          </p:cNvSpPr>
          <p:nvPr>
            <p:ph type="sldNum" sz="quarter" idx="12"/>
          </p:nvPr>
        </p:nvSpPr>
        <p:spPr/>
        <p:txBody>
          <a:bodyPr/>
          <a:lstStyle/>
          <a:p>
            <a:fld id="{293E08FF-809B-4DC6-8211-BC6537938734}" type="slidenum">
              <a:rPr lang="en-US" smtClean="0"/>
              <a:pPr/>
              <a:t>33</a:t>
            </a:fld>
            <a:endParaRPr lang="en-US"/>
          </a:p>
        </p:txBody>
      </p:sp>
    </p:spTree>
    <p:extLst>
      <p:ext uri="{BB962C8B-B14F-4D97-AF65-F5344CB8AC3E}">
        <p14:creationId xmlns:p14="http://schemas.microsoft.com/office/powerpoint/2010/main" val="108805209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EE9B8-74EC-41A8-BC92-00CB885F58AF}"/>
              </a:ext>
            </a:extLst>
          </p:cNvPr>
          <p:cNvSpPr>
            <a:spLocks noGrp="1"/>
          </p:cNvSpPr>
          <p:nvPr>
            <p:ph type="title"/>
          </p:nvPr>
        </p:nvSpPr>
        <p:spPr>
          <a:xfrm>
            <a:off x="342900" y="381002"/>
            <a:ext cx="8172450" cy="334527"/>
          </a:xfrm>
        </p:spPr>
        <p:txBody>
          <a:bodyPr>
            <a:noAutofit/>
          </a:bodyPr>
          <a:lstStyle/>
          <a:p>
            <a:pPr algn="ctr"/>
            <a:r>
              <a:rPr lang="en-US" sz="4400" b="1" dirty="0">
                <a:solidFill>
                  <a:srgbClr val="002060"/>
                </a:solidFill>
                <a:latin typeface="Century Gothic" panose="020B0502020202020204" pitchFamily="34" charset="0"/>
                <a:ea typeface="PMingLiU" panose="02020500000000000000" pitchFamily="18" charset="-120"/>
              </a:rPr>
              <a:t>Examples of projects</a:t>
            </a:r>
          </a:p>
        </p:txBody>
      </p:sp>
      <p:sp>
        <p:nvSpPr>
          <p:cNvPr id="3" name="Content Placeholder 2">
            <a:extLst>
              <a:ext uri="{FF2B5EF4-FFF2-40B4-BE49-F238E27FC236}">
                <a16:creationId xmlns="" xmlns:a16="http://schemas.microsoft.com/office/drawing/2014/main" id="{9D023B2D-CBDB-489A-A88F-6BBB7A6B008D}"/>
              </a:ext>
            </a:extLst>
          </p:cNvPr>
          <p:cNvSpPr>
            <a:spLocks noGrp="1"/>
          </p:cNvSpPr>
          <p:nvPr>
            <p:ph idx="1"/>
          </p:nvPr>
        </p:nvSpPr>
        <p:spPr>
          <a:xfrm>
            <a:off x="120752" y="914400"/>
            <a:ext cx="8794648" cy="5486400"/>
          </a:xfrm>
        </p:spPr>
        <p:txBody>
          <a:bodyPr>
            <a:normAutofit/>
          </a:bodyPr>
          <a:lstStyle/>
          <a:p>
            <a:pPr algn="just"/>
            <a:r>
              <a:rPr lang="en-US" sz="2800" dirty="0">
                <a:solidFill>
                  <a:srgbClr val="002060"/>
                </a:solidFill>
              </a:rPr>
              <a:t>Developing a new product, service, or result;</a:t>
            </a:r>
          </a:p>
          <a:p>
            <a:pPr algn="just"/>
            <a:r>
              <a:rPr lang="en-US" sz="2800" dirty="0"/>
              <a:t>Effecting a change in the </a:t>
            </a:r>
            <a:r>
              <a:rPr lang="en-US" sz="2800" dirty="0">
                <a:solidFill>
                  <a:srgbClr val="002060"/>
                </a:solidFill>
              </a:rPr>
              <a:t>structure</a:t>
            </a:r>
            <a:r>
              <a:rPr lang="en-US" sz="2800" dirty="0"/>
              <a:t>, </a:t>
            </a:r>
            <a:r>
              <a:rPr lang="en-US" sz="2800" dirty="0">
                <a:solidFill>
                  <a:srgbClr val="002060"/>
                </a:solidFill>
              </a:rPr>
              <a:t>processes</a:t>
            </a:r>
            <a:r>
              <a:rPr lang="en-US" sz="2800" dirty="0"/>
              <a:t>, </a:t>
            </a:r>
            <a:r>
              <a:rPr lang="en-US" sz="2800" dirty="0">
                <a:solidFill>
                  <a:srgbClr val="002060"/>
                </a:solidFill>
              </a:rPr>
              <a:t>staffing</a:t>
            </a:r>
            <a:r>
              <a:rPr lang="en-US" sz="2800" dirty="0"/>
              <a:t>, or </a:t>
            </a:r>
            <a:r>
              <a:rPr lang="en-US" sz="2800" dirty="0">
                <a:solidFill>
                  <a:srgbClr val="002060"/>
                </a:solidFill>
              </a:rPr>
              <a:t>style</a:t>
            </a:r>
            <a:r>
              <a:rPr lang="en-US" sz="2800" dirty="0"/>
              <a:t> of </a:t>
            </a:r>
            <a:r>
              <a:rPr lang="en-US" sz="2800" dirty="0">
                <a:solidFill>
                  <a:srgbClr val="002060"/>
                </a:solidFill>
              </a:rPr>
              <a:t>an organization</a:t>
            </a:r>
            <a:r>
              <a:rPr lang="en-US" sz="2800" dirty="0"/>
              <a:t>;</a:t>
            </a:r>
          </a:p>
          <a:p>
            <a:pPr algn="just"/>
            <a:r>
              <a:rPr lang="en-US" sz="2800" dirty="0"/>
              <a:t>Developing or acquiring a </a:t>
            </a:r>
            <a:r>
              <a:rPr lang="en-US" sz="2800" dirty="0">
                <a:solidFill>
                  <a:srgbClr val="002060"/>
                </a:solidFill>
              </a:rPr>
              <a:t>new</a:t>
            </a:r>
            <a:r>
              <a:rPr lang="en-US" sz="2800" dirty="0"/>
              <a:t> or </a:t>
            </a:r>
            <a:r>
              <a:rPr lang="en-US" sz="2800" dirty="0">
                <a:solidFill>
                  <a:srgbClr val="002060"/>
                </a:solidFill>
              </a:rPr>
              <a:t>modified</a:t>
            </a:r>
            <a:r>
              <a:rPr lang="en-US" sz="2800" dirty="0"/>
              <a:t> </a:t>
            </a:r>
            <a:r>
              <a:rPr lang="en-US" sz="2800" dirty="0">
                <a:solidFill>
                  <a:srgbClr val="002060"/>
                </a:solidFill>
              </a:rPr>
              <a:t>information</a:t>
            </a:r>
            <a:r>
              <a:rPr lang="en-US" sz="2800" dirty="0"/>
              <a:t> </a:t>
            </a:r>
            <a:r>
              <a:rPr lang="en-US" sz="2800" dirty="0">
                <a:solidFill>
                  <a:srgbClr val="002060"/>
                </a:solidFill>
              </a:rPr>
              <a:t>system</a:t>
            </a:r>
            <a:r>
              <a:rPr lang="en-US" sz="2800" dirty="0"/>
              <a:t> (hardware or software);</a:t>
            </a:r>
          </a:p>
          <a:p>
            <a:pPr algn="just"/>
            <a:r>
              <a:rPr lang="en-US" sz="2800" dirty="0"/>
              <a:t>Conducting a </a:t>
            </a:r>
            <a:r>
              <a:rPr lang="en-US" sz="2800" dirty="0">
                <a:solidFill>
                  <a:srgbClr val="002060"/>
                </a:solidFill>
              </a:rPr>
              <a:t>research effort </a:t>
            </a:r>
            <a:r>
              <a:rPr lang="en-US" sz="2800" dirty="0"/>
              <a:t>whose outcome will be </a:t>
            </a:r>
            <a:r>
              <a:rPr lang="en-US" sz="2800" dirty="0" smtClean="0"/>
              <a:t>appropriately </a:t>
            </a:r>
            <a:r>
              <a:rPr lang="en-US" sz="2800" dirty="0"/>
              <a:t>recorded;</a:t>
            </a:r>
          </a:p>
          <a:p>
            <a:pPr algn="just"/>
            <a:r>
              <a:rPr lang="en-US" sz="2800" dirty="0"/>
              <a:t>Constructing a </a:t>
            </a:r>
            <a:r>
              <a:rPr lang="en-US" sz="2800" dirty="0">
                <a:solidFill>
                  <a:srgbClr val="002060"/>
                </a:solidFill>
              </a:rPr>
              <a:t>building</a:t>
            </a:r>
            <a:r>
              <a:rPr lang="en-US" sz="2800" dirty="0"/>
              <a:t>, </a:t>
            </a:r>
            <a:r>
              <a:rPr lang="en-US" sz="2800" dirty="0">
                <a:solidFill>
                  <a:srgbClr val="002060"/>
                </a:solidFill>
              </a:rPr>
              <a:t>industrial</a:t>
            </a:r>
            <a:r>
              <a:rPr lang="en-US" sz="2800" dirty="0"/>
              <a:t> </a:t>
            </a:r>
            <a:r>
              <a:rPr lang="en-US" sz="2800" dirty="0">
                <a:solidFill>
                  <a:srgbClr val="002060"/>
                </a:solidFill>
              </a:rPr>
              <a:t>plant</a:t>
            </a:r>
            <a:r>
              <a:rPr lang="en-US" sz="2800" dirty="0"/>
              <a:t>, or </a:t>
            </a:r>
            <a:r>
              <a:rPr lang="en-US" sz="2800" dirty="0">
                <a:solidFill>
                  <a:srgbClr val="002060"/>
                </a:solidFill>
              </a:rPr>
              <a:t>infrastructure</a:t>
            </a:r>
            <a:r>
              <a:rPr lang="en-US" sz="2800" dirty="0"/>
              <a:t>; or</a:t>
            </a:r>
          </a:p>
          <a:p>
            <a:pPr algn="just"/>
            <a:r>
              <a:rPr lang="en-US" sz="2800" dirty="0">
                <a:solidFill>
                  <a:srgbClr val="002060"/>
                </a:solidFill>
              </a:rPr>
              <a:t>Implementing</a:t>
            </a:r>
            <a:r>
              <a:rPr lang="en-US" sz="2800" dirty="0"/>
              <a:t>, </a:t>
            </a:r>
            <a:r>
              <a:rPr lang="en-US" sz="2800" dirty="0">
                <a:solidFill>
                  <a:srgbClr val="002060"/>
                </a:solidFill>
              </a:rPr>
              <a:t>improving</a:t>
            </a:r>
            <a:r>
              <a:rPr lang="en-US" sz="2800" dirty="0"/>
              <a:t>, or </a:t>
            </a:r>
            <a:r>
              <a:rPr lang="en-US" sz="2800" dirty="0">
                <a:solidFill>
                  <a:srgbClr val="002060"/>
                </a:solidFill>
              </a:rPr>
              <a:t>enhancing</a:t>
            </a:r>
            <a:r>
              <a:rPr lang="en-US" sz="2800" dirty="0"/>
              <a:t> </a:t>
            </a:r>
            <a:r>
              <a:rPr lang="en-US" sz="2800" dirty="0">
                <a:solidFill>
                  <a:srgbClr val="002060"/>
                </a:solidFill>
              </a:rPr>
              <a:t>existing</a:t>
            </a:r>
            <a:r>
              <a:rPr lang="en-US" sz="2800" dirty="0"/>
              <a:t> </a:t>
            </a:r>
            <a:r>
              <a:rPr lang="en-US" sz="2800" dirty="0">
                <a:solidFill>
                  <a:srgbClr val="002060"/>
                </a:solidFill>
              </a:rPr>
              <a:t>business</a:t>
            </a:r>
            <a:r>
              <a:rPr lang="en-US" sz="2800" dirty="0"/>
              <a:t> processes and procedures</a:t>
            </a:r>
          </a:p>
        </p:txBody>
      </p:sp>
      <p:sp>
        <p:nvSpPr>
          <p:cNvPr id="4" name="Slide Number Placeholder 3"/>
          <p:cNvSpPr>
            <a:spLocks noGrp="1"/>
          </p:cNvSpPr>
          <p:nvPr>
            <p:ph type="sldNum" sz="quarter" idx="12"/>
          </p:nvPr>
        </p:nvSpPr>
        <p:spPr/>
        <p:txBody>
          <a:bodyPr/>
          <a:lstStyle/>
          <a:p>
            <a:fld id="{293E08FF-809B-4DC6-8211-BC6537938734}" type="slidenum">
              <a:rPr lang="en-US" smtClean="0"/>
              <a:pPr/>
              <a:t>4</a:t>
            </a:fld>
            <a:endParaRPr lang="en-US"/>
          </a:p>
        </p:txBody>
      </p:sp>
    </p:spTree>
    <p:extLst>
      <p:ext uri="{BB962C8B-B14F-4D97-AF65-F5344CB8AC3E}">
        <p14:creationId xmlns:p14="http://schemas.microsoft.com/office/powerpoint/2010/main" val="426890843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B297BE24-62FD-4DCA-AB0C-EB961DE43321}"/>
              </a:ext>
            </a:extLst>
          </p:cNvPr>
          <p:cNvSpPr>
            <a:spLocks noGrp="1" noChangeArrowheads="1"/>
          </p:cNvSpPr>
          <p:nvPr>
            <p:ph type="title"/>
          </p:nvPr>
        </p:nvSpPr>
        <p:spPr>
          <a:xfrm>
            <a:off x="1524000" y="228600"/>
            <a:ext cx="5829300" cy="571500"/>
          </a:xfrm>
        </p:spPr>
        <p:txBody>
          <a:bodyPr>
            <a:noAutofit/>
          </a:bodyPr>
          <a:lstStyle/>
          <a:p>
            <a:r>
              <a:rPr lang="en-US" altLang="zh-TW" sz="4000" b="1" dirty="0">
                <a:solidFill>
                  <a:srgbClr val="002060"/>
                </a:solidFill>
                <a:latin typeface="Century Gothic" panose="020B0502020202020204" pitchFamily="34" charset="0"/>
                <a:ea typeface="PMingLiU" panose="02020500000000000000" pitchFamily="18" charset="-120"/>
              </a:rPr>
              <a:t>Samples of SW Projects</a:t>
            </a:r>
          </a:p>
        </p:txBody>
      </p:sp>
      <p:sp>
        <p:nvSpPr>
          <p:cNvPr id="7172" name="Rectangle 3">
            <a:extLst>
              <a:ext uri="{FF2B5EF4-FFF2-40B4-BE49-F238E27FC236}">
                <a16:creationId xmlns="" xmlns:a16="http://schemas.microsoft.com/office/drawing/2014/main" id="{13A9F128-585F-49BA-8860-8D05331D12F4}"/>
              </a:ext>
            </a:extLst>
          </p:cNvPr>
          <p:cNvSpPr>
            <a:spLocks noGrp="1" noChangeArrowheads="1"/>
          </p:cNvSpPr>
          <p:nvPr>
            <p:ph idx="1"/>
          </p:nvPr>
        </p:nvSpPr>
        <p:spPr>
          <a:xfrm>
            <a:off x="457200" y="914400"/>
            <a:ext cx="8458200" cy="5562600"/>
          </a:xfrm>
        </p:spPr>
        <p:txBody>
          <a:bodyPr>
            <a:normAutofit lnSpcReduction="10000"/>
          </a:bodyPr>
          <a:lstStyle/>
          <a:p>
            <a:pPr algn="just" eaLnBrk="1" hangingPunct="1"/>
            <a:r>
              <a:rPr lang="en-US" altLang="zh-TW" sz="3200" dirty="0">
                <a:ea typeface="PMingLiU" panose="02020500000000000000" pitchFamily="18" charset="-120"/>
              </a:rPr>
              <a:t>Many organizations upgrade hardware, software, and networks via projects </a:t>
            </a:r>
          </a:p>
          <a:p>
            <a:pPr algn="just" eaLnBrk="1" hangingPunct="1"/>
            <a:r>
              <a:rPr lang="en-US" altLang="zh-TW" sz="3200" dirty="0">
                <a:ea typeface="PMingLiU" panose="02020500000000000000" pitchFamily="18" charset="-120"/>
              </a:rPr>
              <a:t>Organizations develop new software or </a:t>
            </a:r>
            <a:r>
              <a:rPr lang="en-US" altLang="zh-TW" sz="3200" dirty="0" smtClean="0">
                <a:ea typeface="PMingLiU" panose="02020500000000000000" pitchFamily="18" charset="-120"/>
              </a:rPr>
              <a:t>enhance existing </a:t>
            </a:r>
            <a:r>
              <a:rPr lang="en-US" altLang="zh-TW" sz="3200" dirty="0">
                <a:ea typeface="PMingLiU" panose="02020500000000000000" pitchFamily="18" charset="-120"/>
              </a:rPr>
              <a:t>systems to perform many business functions </a:t>
            </a:r>
            <a:endParaRPr lang="en-US" altLang="zh-TW" sz="3200" dirty="0" smtClean="0">
              <a:ea typeface="PMingLiU" panose="02020500000000000000" pitchFamily="18" charset="-120"/>
            </a:endParaRPr>
          </a:p>
          <a:p>
            <a:pPr algn="just"/>
            <a:r>
              <a:rPr lang="en-US" altLang="zh-TW" sz="3200" dirty="0" smtClean="0">
                <a:solidFill>
                  <a:srgbClr val="002060"/>
                </a:solidFill>
                <a:ea typeface="PMingLiU" panose="02020500000000000000" pitchFamily="18" charset="-120"/>
              </a:rPr>
              <a:t>Note</a:t>
            </a:r>
            <a:r>
              <a:rPr lang="en-US" altLang="zh-TW" sz="3200" dirty="0">
                <a:ea typeface="PMingLiU" panose="02020500000000000000" pitchFamily="18" charset="-120"/>
              </a:rPr>
              <a:t>:  </a:t>
            </a:r>
            <a:r>
              <a:rPr lang="en-US" altLang="zh-TW" sz="3200" dirty="0" smtClean="0">
                <a:ea typeface="PMingLiU" panose="02020500000000000000" pitchFamily="18" charset="-120"/>
              </a:rPr>
              <a:t>“SW </a:t>
            </a:r>
            <a:r>
              <a:rPr lang="en-US" altLang="zh-TW" sz="3200" dirty="0">
                <a:ea typeface="PMingLiU" panose="02020500000000000000" pitchFamily="18" charset="-120"/>
              </a:rPr>
              <a:t>projects” refers to projects involving hardware, software, and networks</a:t>
            </a:r>
          </a:p>
          <a:p>
            <a:pPr marL="0" indent="0">
              <a:buNone/>
            </a:pPr>
            <a:r>
              <a:rPr lang="en-US" altLang="zh-TW" sz="3200" dirty="0" smtClean="0">
                <a:solidFill>
                  <a:srgbClr val="002060"/>
                </a:solidFill>
                <a:ea typeface="PMingLiU" panose="02020500000000000000" pitchFamily="18" charset="-120"/>
              </a:rPr>
              <a:t> E.g. -Airlines </a:t>
            </a:r>
            <a:r>
              <a:rPr lang="en-US" altLang="zh-TW" sz="3200" dirty="0">
                <a:solidFill>
                  <a:srgbClr val="002060"/>
                </a:solidFill>
                <a:ea typeface="PMingLiU" panose="02020500000000000000" pitchFamily="18" charset="-120"/>
              </a:rPr>
              <a:t>reservation </a:t>
            </a:r>
            <a:r>
              <a:rPr lang="en-US" altLang="zh-TW" sz="3200" dirty="0" smtClean="0">
                <a:solidFill>
                  <a:srgbClr val="002060"/>
                </a:solidFill>
                <a:ea typeface="PMingLiU" panose="02020500000000000000" pitchFamily="18" charset="-120"/>
              </a:rPr>
              <a:t>system</a:t>
            </a:r>
          </a:p>
          <a:p>
            <a:pPr marL="0" indent="0" algn="ctr">
              <a:buNone/>
            </a:pPr>
            <a:r>
              <a:rPr lang="en-US" altLang="zh-TW" sz="2800" dirty="0">
                <a:solidFill>
                  <a:srgbClr val="002060"/>
                </a:solidFill>
                <a:ea typeface="PMingLiU" panose="02020500000000000000" pitchFamily="18" charset="-120"/>
              </a:rPr>
              <a:t> </a:t>
            </a:r>
            <a:r>
              <a:rPr lang="en-US" altLang="zh-TW" sz="2800" dirty="0" smtClean="0">
                <a:solidFill>
                  <a:srgbClr val="002060"/>
                </a:solidFill>
                <a:ea typeface="PMingLiU" panose="02020500000000000000" pitchFamily="18" charset="-120"/>
              </a:rPr>
              <a:t>     - </a:t>
            </a:r>
            <a:r>
              <a:rPr lang="en-US" sz="2800" dirty="0" smtClean="0">
                <a:solidFill>
                  <a:srgbClr val="002060"/>
                </a:solidFill>
              </a:rPr>
              <a:t>Vehicle </a:t>
            </a:r>
            <a:r>
              <a:rPr lang="en-US" sz="2800" dirty="0">
                <a:solidFill>
                  <a:srgbClr val="002060"/>
                </a:solidFill>
              </a:rPr>
              <a:t>Tracking Using Driver Mobile Gps Tracking</a:t>
            </a:r>
            <a:r>
              <a:rPr lang="en-US" sz="2800" dirty="0" smtClean="0">
                <a:solidFill>
                  <a:srgbClr val="002060"/>
                </a:solidFill>
              </a:rPr>
              <a:t>.</a:t>
            </a:r>
          </a:p>
          <a:p>
            <a:pPr marL="0" indent="0">
              <a:buNone/>
            </a:pPr>
            <a:r>
              <a:rPr lang="en-US" sz="2800" dirty="0" smtClean="0">
                <a:solidFill>
                  <a:srgbClr val="002060"/>
                </a:solidFill>
              </a:rPr>
              <a:t>        - Fingerprint </a:t>
            </a:r>
            <a:r>
              <a:rPr lang="en-US" sz="2800" dirty="0">
                <a:solidFill>
                  <a:srgbClr val="002060"/>
                </a:solidFill>
              </a:rPr>
              <a:t>Based ATM System</a:t>
            </a:r>
            <a:r>
              <a:rPr lang="en-US" sz="2800" dirty="0" smtClean="0">
                <a:solidFill>
                  <a:srgbClr val="002060"/>
                </a:solidFill>
              </a:rPr>
              <a:t>. Etc.</a:t>
            </a:r>
            <a:endParaRPr lang="en-US" sz="2800" dirty="0">
              <a:solidFill>
                <a:srgbClr val="002060"/>
              </a:solidFill>
            </a:endParaRPr>
          </a:p>
          <a:p>
            <a:pPr marL="0" indent="0">
              <a:buNone/>
            </a:pPr>
            <a:r>
              <a:rPr lang="en-US" sz="2800" dirty="0"/>
              <a:t/>
            </a:r>
            <a:br>
              <a:rPr lang="en-US" sz="2800" dirty="0"/>
            </a:br>
            <a:endParaRPr lang="en-US" altLang="zh-TW" sz="2800" dirty="0">
              <a:solidFill>
                <a:srgbClr val="002060"/>
              </a:solidFill>
              <a:ea typeface="PMingLiU" panose="02020500000000000000" pitchFamily="18" charset="-120"/>
            </a:endParaRPr>
          </a:p>
          <a:p>
            <a:pPr marL="0" indent="0" algn="just">
              <a:buNone/>
            </a:pPr>
            <a:endParaRPr lang="en-US" altLang="zh-TW" sz="3200" dirty="0">
              <a:solidFill>
                <a:srgbClr val="002060"/>
              </a:solidFill>
              <a:ea typeface="PMingLiU" panose="02020500000000000000" pitchFamily="18" charset="-120"/>
            </a:endParaRPr>
          </a:p>
          <a:p>
            <a:pPr eaLnBrk="1" hangingPunct="1"/>
            <a:endParaRPr lang="en-US" altLang="zh-TW" sz="3000" dirty="0">
              <a:latin typeface="Nyala" panose="02000504070300020003" pitchFamily="2" charset="0"/>
              <a:ea typeface="PMingLiU" panose="02020500000000000000" pitchFamily="18" charset="-120"/>
            </a:endParaRPr>
          </a:p>
        </p:txBody>
      </p:sp>
      <p:sp>
        <p:nvSpPr>
          <p:cNvPr id="7170" name="Slide Number Placeholder 3">
            <a:extLst>
              <a:ext uri="{FF2B5EF4-FFF2-40B4-BE49-F238E27FC236}">
                <a16:creationId xmlns="" xmlns:a16="http://schemas.microsoft.com/office/drawing/2014/main" id="{68D5A1FD-19F5-449F-9C2E-B0993CCB0257}"/>
              </a:ext>
            </a:extLst>
          </p:cNvPr>
          <p:cNvSpPr>
            <a:spLocks noGrp="1"/>
          </p:cNvSpPr>
          <p:nvPr>
            <p:ph type="sldNum" sz="quarter" idx="12"/>
          </p:nvPr>
        </p:nvSpPr>
        <p:spPr>
          <a:noFill/>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fld id="{56434E37-F71D-45F4-B0C2-D94B8912D6D6}" type="slidenum">
              <a:rPr lang="zh-TW" altLang="en-US" sz="1050"/>
              <a:pPr/>
              <a:t>5</a:t>
            </a:fld>
            <a:endParaRPr lang="en-US" altLang="zh-TW" sz="1050"/>
          </a:p>
        </p:txBody>
      </p:sp>
    </p:spTree>
    <p:extLst>
      <p:ext uri="{BB962C8B-B14F-4D97-AF65-F5344CB8AC3E}">
        <p14:creationId xmlns:p14="http://schemas.microsoft.com/office/powerpoint/2010/main" val="233427238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7886700" cy="944563"/>
          </a:xfrm>
        </p:spPr>
        <p:txBody>
          <a:bodyPr>
            <a:noAutofit/>
          </a:bodyPr>
          <a:lstStyle/>
          <a:p>
            <a:r>
              <a:rPr lang="en-US" sz="3600" b="1" dirty="0">
                <a:solidFill>
                  <a:srgbClr val="002060"/>
                </a:solidFill>
                <a:latin typeface="Century Gothic" panose="020B0502020202020204" pitchFamily="34" charset="0"/>
                <a:ea typeface="PMingLiU" panose="02020500000000000000" pitchFamily="18" charset="-120"/>
              </a:rPr>
              <a:t>What is </a:t>
            </a:r>
            <a:r>
              <a:rPr lang="en-US" sz="3600" b="1" dirty="0" smtClean="0">
                <a:solidFill>
                  <a:srgbClr val="002060"/>
                </a:solidFill>
                <a:latin typeface="Century Gothic" panose="020B0502020202020204" pitchFamily="34" charset="0"/>
                <a:ea typeface="PMingLiU" panose="02020500000000000000" pitchFamily="18" charset="-120"/>
              </a:rPr>
              <a:t>a </a:t>
            </a:r>
            <a:r>
              <a:rPr lang="en-US" sz="3600" b="1" dirty="0">
                <a:solidFill>
                  <a:srgbClr val="002060"/>
                </a:solidFill>
                <a:latin typeface="Century Gothic" panose="020B0502020202020204" pitchFamily="34" charset="0"/>
                <a:ea typeface="PMingLiU" panose="02020500000000000000" pitchFamily="18" charset="-120"/>
              </a:rPr>
              <a:t>project team ?</a:t>
            </a:r>
          </a:p>
        </p:txBody>
      </p:sp>
      <p:sp>
        <p:nvSpPr>
          <p:cNvPr id="3" name="Content Placeholder 2"/>
          <p:cNvSpPr>
            <a:spLocks noGrp="1"/>
          </p:cNvSpPr>
          <p:nvPr>
            <p:ph idx="1"/>
          </p:nvPr>
        </p:nvSpPr>
        <p:spPr>
          <a:xfrm>
            <a:off x="628650" y="1447800"/>
            <a:ext cx="7886700" cy="4729163"/>
          </a:xfrm>
        </p:spPr>
        <p:txBody>
          <a:bodyPr/>
          <a:lstStyle/>
          <a:p>
            <a:pPr algn="just"/>
            <a:r>
              <a:rPr lang="en-US" sz="2400" b="1" dirty="0" smtClean="0"/>
              <a:t>A project team </a:t>
            </a:r>
            <a:r>
              <a:rPr lang="en-US" sz="2400" dirty="0" smtClean="0"/>
              <a:t>includes people, who might not usually work together and could belong to different organizations and across multiple geographies that come together to accomplish the project.</a:t>
            </a:r>
          </a:p>
          <a:p>
            <a:pPr algn="just"/>
            <a:r>
              <a:rPr lang="en-US" sz="2400" dirty="0" smtClean="0"/>
              <a:t>Project teams are also temporary – once the project is completed the team will disperse. </a:t>
            </a:r>
          </a:p>
          <a:p>
            <a:pPr algn="just"/>
            <a:r>
              <a:rPr lang="en-US" sz="2400" dirty="0" smtClean="0"/>
              <a:t>The project team might include people who don’t usually work together but they come together only to accomplish the project</a:t>
            </a:r>
          </a:p>
          <a:p>
            <a:pPr algn="just"/>
            <a:r>
              <a:rPr lang="en-US" sz="2400" dirty="0" smtClean="0"/>
              <a:t>Resources may come from different organizations</a:t>
            </a:r>
          </a:p>
          <a:p>
            <a:pPr algn="just"/>
            <a:endParaRPr lang="en-US" dirty="0"/>
          </a:p>
        </p:txBody>
      </p:sp>
      <p:sp>
        <p:nvSpPr>
          <p:cNvPr id="4" name="Slide Number Placeholder 3"/>
          <p:cNvSpPr>
            <a:spLocks noGrp="1"/>
          </p:cNvSpPr>
          <p:nvPr>
            <p:ph type="sldNum" sz="quarter" idx="12"/>
          </p:nvPr>
        </p:nvSpPr>
        <p:spPr/>
        <p:txBody>
          <a:bodyPr/>
          <a:lstStyle/>
          <a:p>
            <a:fld id="{293E08FF-809B-4DC6-8211-BC6537938734}" type="slidenum">
              <a:rPr lang="en-US" smtClean="0"/>
              <a:pPr/>
              <a:t>6</a:t>
            </a:fld>
            <a:endParaRPr lang="en-US"/>
          </a:p>
        </p:txBody>
      </p:sp>
    </p:spTree>
    <p:extLst>
      <p:ext uri="{BB962C8B-B14F-4D97-AF65-F5344CB8AC3E}">
        <p14:creationId xmlns:p14="http://schemas.microsoft.com/office/powerpoint/2010/main" val="201264444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25920D-5196-42B0-88B6-C7A25D1A747D}"/>
              </a:ext>
            </a:extLst>
          </p:cNvPr>
          <p:cNvSpPr>
            <a:spLocks noGrp="1"/>
          </p:cNvSpPr>
          <p:nvPr>
            <p:ph type="title"/>
          </p:nvPr>
        </p:nvSpPr>
        <p:spPr>
          <a:xfrm>
            <a:off x="685800" y="228600"/>
            <a:ext cx="7620000" cy="1219200"/>
          </a:xfrm>
        </p:spPr>
        <p:txBody>
          <a:bodyPr>
            <a:noAutofit/>
          </a:bodyPr>
          <a:lstStyle/>
          <a:p>
            <a:pPr algn="ctr"/>
            <a:r>
              <a:rPr lang="en-US" sz="3600" b="1" dirty="0">
                <a:solidFill>
                  <a:srgbClr val="002060"/>
                </a:solidFill>
                <a:latin typeface="Century Gothic" panose="020B0502020202020204" pitchFamily="34" charset="0"/>
                <a:ea typeface="PMingLiU" panose="02020500000000000000" pitchFamily="18" charset="-120"/>
              </a:rPr>
              <a:t>The Relationships among Portfolios, Programs, and Projects</a:t>
            </a:r>
          </a:p>
        </p:txBody>
      </p:sp>
      <p:sp>
        <p:nvSpPr>
          <p:cNvPr id="3" name="Content Placeholder 2">
            <a:extLst>
              <a:ext uri="{FF2B5EF4-FFF2-40B4-BE49-F238E27FC236}">
                <a16:creationId xmlns="" xmlns:a16="http://schemas.microsoft.com/office/drawing/2014/main" id="{80BD2930-A3D6-4DCF-8B40-FF47A0D9DA6E}"/>
              </a:ext>
            </a:extLst>
          </p:cNvPr>
          <p:cNvSpPr>
            <a:spLocks noGrp="1"/>
          </p:cNvSpPr>
          <p:nvPr>
            <p:ph idx="1"/>
          </p:nvPr>
        </p:nvSpPr>
        <p:spPr>
          <a:xfrm>
            <a:off x="228600" y="1600200"/>
            <a:ext cx="8686800" cy="4876800"/>
          </a:xfrm>
        </p:spPr>
        <p:txBody>
          <a:bodyPr>
            <a:normAutofit/>
          </a:bodyPr>
          <a:lstStyle/>
          <a:p>
            <a:pPr algn="just"/>
            <a:r>
              <a:rPr lang="en-US" sz="3200" dirty="0">
                <a:solidFill>
                  <a:srgbClr val="C00000"/>
                </a:solidFill>
              </a:rPr>
              <a:t>Portfolio</a:t>
            </a:r>
            <a:r>
              <a:rPr lang="en-US" sz="3200" dirty="0"/>
              <a:t> refers to a collection of projects, programs, </a:t>
            </a:r>
            <a:r>
              <a:rPr lang="en-US" sz="3200" dirty="0" smtClean="0"/>
              <a:t>sub-portfolios</a:t>
            </a:r>
            <a:r>
              <a:rPr lang="en-US" sz="3200" dirty="0"/>
              <a:t>, and operations managed as a group to achieve strategic objectives</a:t>
            </a:r>
          </a:p>
          <a:p>
            <a:pPr algn="just"/>
            <a:r>
              <a:rPr lang="en-US" sz="3200" dirty="0">
                <a:solidFill>
                  <a:srgbClr val="C00000"/>
                </a:solidFill>
              </a:rPr>
              <a:t>Programs</a:t>
            </a:r>
            <a:r>
              <a:rPr lang="en-US" sz="3200" dirty="0"/>
              <a:t> are grouped within a portfolio and are comprised of subprograms, projects, or other work that are managed in a coordinated fashion in support of the portfolio</a:t>
            </a:r>
          </a:p>
        </p:txBody>
      </p:sp>
      <p:sp>
        <p:nvSpPr>
          <p:cNvPr id="4" name="Slide Number Placeholder 3"/>
          <p:cNvSpPr>
            <a:spLocks noGrp="1"/>
          </p:cNvSpPr>
          <p:nvPr>
            <p:ph type="sldNum" sz="quarter" idx="12"/>
          </p:nvPr>
        </p:nvSpPr>
        <p:spPr/>
        <p:txBody>
          <a:bodyPr/>
          <a:lstStyle/>
          <a:p>
            <a:fld id="{293E08FF-809B-4DC6-8211-BC6537938734}" type="slidenum">
              <a:rPr lang="en-US" smtClean="0"/>
              <a:pPr/>
              <a:t>7</a:t>
            </a:fld>
            <a:endParaRPr lang="en-US"/>
          </a:p>
        </p:txBody>
      </p:sp>
    </p:spTree>
    <p:extLst>
      <p:ext uri="{BB962C8B-B14F-4D97-AF65-F5344CB8AC3E}">
        <p14:creationId xmlns:p14="http://schemas.microsoft.com/office/powerpoint/2010/main" val="314280312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0D4992-D908-4C41-A98F-114DE2AD1CFB}"/>
              </a:ext>
            </a:extLst>
          </p:cNvPr>
          <p:cNvSpPr>
            <a:spLocks noGrp="1"/>
          </p:cNvSpPr>
          <p:nvPr>
            <p:ph type="title"/>
          </p:nvPr>
        </p:nvSpPr>
        <p:spPr>
          <a:xfrm>
            <a:off x="640960" y="287385"/>
            <a:ext cx="7886700" cy="369753"/>
          </a:xfrm>
        </p:spPr>
        <p:txBody>
          <a:bodyPr>
            <a:noAutofit/>
          </a:bodyPr>
          <a:lstStyle/>
          <a:p>
            <a:pPr algn="l"/>
            <a:r>
              <a:rPr lang="en-US" sz="3600" b="1" dirty="0">
                <a:solidFill>
                  <a:srgbClr val="002060"/>
                </a:solidFill>
                <a:latin typeface="Century Gothic" panose="020B0502020202020204" pitchFamily="34" charset="0"/>
                <a:ea typeface="PMingLiU" panose="02020500000000000000" pitchFamily="18" charset="-120"/>
              </a:rPr>
              <a:t>Project Vs Operation </a:t>
            </a:r>
          </a:p>
        </p:txBody>
      </p:sp>
      <p:sp>
        <p:nvSpPr>
          <p:cNvPr id="3" name="Content Placeholder 2">
            <a:extLst>
              <a:ext uri="{FF2B5EF4-FFF2-40B4-BE49-F238E27FC236}">
                <a16:creationId xmlns="" xmlns:a16="http://schemas.microsoft.com/office/drawing/2014/main" id="{0D26BF99-01E8-43DD-AFD2-3ECAA2E87AB7}"/>
              </a:ext>
            </a:extLst>
          </p:cNvPr>
          <p:cNvSpPr>
            <a:spLocks noGrp="1"/>
          </p:cNvSpPr>
          <p:nvPr>
            <p:ph idx="1"/>
          </p:nvPr>
        </p:nvSpPr>
        <p:spPr>
          <a:xfrm>
            <a:off x="168813" y="762000"/>
            <a:ext cx="8830994" cy="5791200"/>
          </a:xfrm>
        </p:spPr>
        <p:txBody>
          <a:bodyPr>
            <a:normAutofit lnSpcReduction="10000"/>
          </a:bodyPr>
          <a:lstStyle/>
          <a:p>
            <a:pPr algn="just"/>
            <a:endParaRPr lang="en-US" sz="2800" dirty="0" smtClean="0">
              <a:solidFill>
                <a:srgbClr val="C00000"/>
              </a:solidFill>
              <a:latin typeface="Nyala" panose="02000504070300020003" pitchFamily="2" charset="0"/>
            </a:endParaRPr>
          </a:p>
          <a:p>
            <a:pPr algn="just"/>
            <a:r>
              <a:rPr lang="en-US" sz="2800" dirty="0" smtClean="0">
                <a:solidFill>
                  <a:srgbClr val="C00000"/>
                </a:solidFill>
              </a:rPr>
              <a:t>Similarity</a:t>
            </a:r>
            <a:r>
              <a:rPr lang="en-US" sz="2800" dirty="0">
                <a:solidFill>
                  <a:schemeClr val="tx1"/>
                </a:solidFill>
              </a:rPr>
              <a:t>:</a:t>
            </a:r>
          </a:p>
          <a:p>
            <a:pPr lvl="1" algn="just"/>
            <a:r>
              <a:rPr lang="en-US" sz="2000" dirty="0"/>
              <a:t>Both are performed by people,</a:t>
            </a:r>
          </a:p>
          <a:p>
            <a:pPr lvl="1" algn="just"/>
            <a:r>
              <a:rPr lang="en-US" sz="2000" dirty="0"/>
              <a:t>Both are planned, executed and </a:t>
            </a:r>
            <a:r>
              <a:rPr lang="en-US" sz="2000" dirty="0" smtClean="0"/>
              <a:t>controlled</a:t>
            </a:r>
            <a:r>
              <a:rPr lang="en-US" sz="2000" dirty="0"/>
              <a:t> </a:t>
            </a:r>
            <a:r>
              <a:rPr lang="en-US" sz="2000" dirty="0" smtClean="0"/>
              <a:t>&amp;</a:t>
            </a:r>
            <a:endParaRPr lang="en-US" sz="2000" dirty="0"/>
          </a:p>
          <a:p>
            <a:pPr lvl="1" algn="just"/>
            <a:r>
              <a:rPr lang="en-US" sz="2000" dirty="0"/>
              <a:t>Both have resource limitation.</a:t>
            </a:r>
          </a:p>
          <a:p>
            <a:pPr algn="just"/>
            <a:r>
              <a:rPr lang="en-US" sz="2800" dirty="0">
                <a:solidFill>
                  <a:srgbClr val="C00000"/>
                </a:solidFill>
              </a:rPr>
              <a:t>Differences</a:t>
            </a:r>
            <a:r>
              <a:rPr lang="en-US" sz="2800" dirty="0">
                <a:solidFill>
                  <a:schemeClr val="tx1"/>
                </a:solidFill>
              </a:rPr>
              <a:t> </a:t>
            </a:r>
          </a:p>
          <a:p>
            <a:pPr lvl="1" algn="just"/>
            <a:r>
              <a:rPr lang="en-US" sz="2400" dirty="0">
                <a:solidFill>
                  <a:schemeClr val="tx1"/>
                </a:solidFill>
              </a:rPr>
              <a:t>Projects are </a:t>
            </a:r>
            <a:r>
              <a:rPr lang="en-US" sz="2400" dirty="0">
                <a:solidFill>
                  <a:srgbClr val="002060"/>
                </a:solidFill>
              </a:rPr>
              <a:t>unique and temporary </a:t>
            </a:r>
            <a:r>
              <a:rPr lang="en-US" sz="2400" dirty="0">
                <a:solidFill>
                  <a:schemeClr val="tx1"/>
                </a:solidFill>
              </a:rPr>
              <a:t>(definitive beginning and ending), while operations are ongoing and permanent with repetitive output.</a:t>
            </a:r>
          </a:p>
          <a:p>
            <a:pPr lvl="1" algn="just"/>
            <a:r>
              <a:rPr lang="en-US" sz="2400" dirty="0">
                <a:solidFill>
                  <a:schemeClr val="tx1"/>
                </a:solidFill>
              </a:rPr>
              <a:t>Projects have a </a:t>
            </a:r>
            <a:r>
              <a:rPr lang="en-US" sz="2400" dirty="0">
                <a:solidFill>
                  <a:srgbClr val="002060"/>
                </a:solidFill>
              </a:rPr>
              <a:t>fixed budget</a:t>
            </a:r>
            <a:r>
              <a:rPr lang="en-US" sz="2400" dirty="0">
                <a:solidFill>
                  <a:schemeClr val="tx1"/>
                </a:solidFill>
              </a:rPr>
              <a:t>; on the other hand, operations have to earn a profit in order to run the business.</a:t>
            </a:r>
          </a:p>
          <a:p>
            <a:pPr lvl="1" algn="just"/>
            <a:r>
              <a:rPr lang="en-US" sz="2400" dirty="0">
                <a:solidFill>
                  <a:schemeClr val="tx1"/>
                </a:solidFill>
              </a:rPr>
              <a:t>Projects are executed to </a:t>
            </a:r>
            <a:r>
              <a:rPr lang="en-US" sz="2400" dirty="0">
                <a:solidFill>
                  <a:srgbClr val="002060"/>
                </a:solidFill>
              </a:rPr>
              <a:t>start</a:t>
            </a:r>
            <a:r>
              <a:rPr lang="en-US" sz="2400" dirty="0">
                <a:solidFill>
                  <a:schemeClr val="tx1"/>
                </a:solidFill>
              </a:rPr>
              <a:t> a new business objective and </a:t>
            </a:r>
            <a:r>
              <a:rPr lang="en-US" sz="2400" dirty="0">
                <a:solidFill>
                  <a:srgbClr val="002060"/>
                </a:solidFill>
              </a:rPr>
              <a:t>terminated</a:t>
            </a:r>
            <a:r>
              <a:rPr lang="en-US" sz="2400" dirty="0">
                <a:solidFill>
                  <a:schemeClr val="tx1"/>
                </a:solidFill>
              </a:rPr>
              <a:t> when it is achieved, while operational work does not produce anything new and it is ongoing.</a:t>
            </a:r>
          </a:p>
          <a:p>
            <a:pPr lvl="1" algn="just"/>
            <a:r>
              <a:rPr lang="en-US" sz="2400" dirty="0">
                <a:solidFill>
                  <a:schemeClr val="tx1"/>
                </a:solidFill>
              </a:rPr>
              <a:t>Projects create a </a:t>
            </a:r>
            <a:r>
              <a:rPr lang="en-US" sz="2400" dirty="0">
                <a:solidFill>
                  <a:srgbClr val="002060"/>
                </a:solidFill>
              </a:rPr>
              <a:t>unique product</a:t>
            </a:r>
            <a:r>
              <a:rPr lang="en-US" sz="2400" dirty="0">
                <a:solidFill>
                  <a:schemeClr val="tx1"/>
                </a:solidFill>
              </a:rPr>
              <a:t>, </a:t>
            </a:r>
            <a:r>
              <a:rPr lang="en-US" sz="2400" dirty="0">
                <a:solidFill>
                  <a:srgbClr val="002060"/>
                </a:solidFill>
              </a:rPr>
              <a:t>service</a:t>
            </a:r>
            <a:r>
              <a:rPr lang="en-US" sz="2400" dirty="0">
                <a:solidFill>
                  <a:schemeClr val="tx1"/>
                </a:solidFill>
              </a:rPr>
              <a:t>, or </a:t>
            </a:r>
            <a:r>
              <a:rPr lang="en-US" sz="2400" dirty="0">
                <a:solidFill>
                  <a:srgbClr val="002060"/>
                </a:solidFill>
              </a:rPr>
              <a:t>result</a:t>
            </a:r>
            <a:r>
              <a:rPr lang="en-US" sz="2400" dirty="0">
                <a:solidFill>
                  <a:schemeClr val="tx1"/>
                </a:solidFill>
              </a:rPr>
              <a:t>; Operations produce the same product, aim to earn a profit, and keep the system running.</a:t>
            </a:r>
          </a:p>
          <a:p>
            <a:endParaRPr lang="en-US" dirty="0">
              <a:solidFill>
                <a:schemeClr val="tx1"/>
              </a:solidFill>
              <a:latin typeface="Nyala" panose="02000504070300020003" pitchFamily="2" charset="0"/>
            </a:endParaRPr>
          </a:p>
        </p:txBody>
      </p:sp>
      <p:sp>
        <p:nvSpPr>
          <p:cNvPr id="5" name="Slide Number Placeholder 4"/>
          <p:cNvSpPr>
            <a:spLocks noGrp="1"/>
          </p:cNvSpPr>
          <p:nvPr>
            <p:ph type="sldNum" sz="quarter" idx="12"/>
          </p:nvPr>
        </p:nvSpPr>
        <p:spPr/>
        <p:txBody>
          <a:bodyPr/>
          <a:lstStyle/>
          <a:p>
            <a:fld id="{293E08FF-809B-4DC6-8211-BC6537938734}" type="slidenum">
              <a:rPr lang="en-US" smtClean="0"/>
              <a:pPr/>
              <a:t>8</a:t>
            </a:fld>
            <a:endParaRPr lang="en-US"/>
          </a:p>
        </p:txBody>
      </p:sp>
      <p:pic>
        <p:nvPicPr>
          <p:cNvPr id="4" name="Picture 3">
            <a:extLst>
              <a:ext uri="{FF2B5EF4-FFF2-40B4-BE49-F238E27FC236}">
                <a16:creationId xmlns="" xmlns:a16="http://schemas.microsoft.com/office/drawing/2014/main" id="{00A19DFF-B266-4E0D-B293-BDB33E474686}"/>
              </a:ext>
            </a:extLst>
          </p:cNvPr>
          <p:cNvPicPr>
            <a:picLocks noChangeAspect="1"/>
          </p:cNvPicPr>
          <p:nvPr/>
        </p:nvPicPr>
        <p:blipFill>
          <a:blip r:embed="rId2"/>
          <a:stretch>
            <a:fillRect/>
          </a:stretch>
        </p:blipFill>
        <p:spPr>
          <a:xfrm>
            <a:off x="5410200" y="472261"/>
            <a:ext cx="3589607" cy="2362200"/>
          </a:xfrm>
          <a:prstGeom prst="rect">
            <a:avLst/>
          </a:prstGeom>
        </p:spPr>
      </p:pic>
    </p:spTree>
    <p:extLst>
      <p:ext uri="{BB962C8B-B14F-4D97-AF65-F5344CB8AC3E}">
        <p14:creationId xmlns:p14="http://schemas.microsoft.com/office/powerpoint/2010/main" val="393824367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69A71-BF2E-45B1-BE49-DCFC239E42BB}"/>
              </a:ext>
            </a:extLst>
          </p:cNvPr>
          <p:cNvSpPr>
            <a:spLocks noGrp="1"/>
          </p:cNvSpPr>
          <p:nvPr>
            <p:ph type="title"/>
          </p:nvPr>
        </p:nvSpPr>
        <p:spPr>
          <a:xfrm>
            <a:off x="519060" y="304800"/>
            <a:ext cx="7886700" cy="390854"/>
          </a:xfrm>
        </p:spPr>
        <p:txBody>
          <a:bodyPr>
            <a:noAutofit/>
          </a:bodyPr>
          <a:lstStyle/>
          <a:p>
            <a:r>
              <a:rPr lang="en-US" sz="3600" b="1" dirty="0">
                <a:solidFill>
                  <a:srgbClr val="002060"/>
                </a:solidFill>
                <a:latin typeface="Century Gothic" panose="020B0502020202020204" pitchFamily="34" charset="0"/>
                <a:ea typeface="PMingLiU" panose="02020500000000000000" pitchFamily="18" charset="-120"/>
              </a:rPr>
              <a:t>Projects Vs Programs </a:t>
            </a:r>
          </a:p>
        </p:txBody>
      </p:sp>
      <p:sp>
        <p:nvSpPr>
          <p:cNvPr id="3" name="Content Placeholder 2">
            <a:extLst>
              <a:ext uri="{FF2B5EF4-FFF2-40B4-BE49-F238E27FC236}">
                <a16:creationId xmlns="" xmlns:a16="http://schemas.microsoft.com/office/drawing/2014/main" id="{0DAC286B-1F3F-4471-A023-57DC04D8747D}"/>
              </a:ext>
            </a:extLst>
          </p:cNvPr>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293E08FF-809B-4DC6-8211-BC6537938734}" type="slidenum">
              <a:rPr lang="en-US" smtClean="0"/>
              <a:pPr/>
              <a:t>9</a:t>
            </a:fld>
            <a:endParaRPr lang="en-US"/>
          </a:p>
        </p:txBody>
      </p:sp>
      <p:pic>
        <p:nvPicPr>
          <p:cNvPr id="4" name="Picture 3">
            <a:extLst>
              <a:ext uri="{FF2B5EF4-FFF2-40B4-BE49-F238E27FC236}">
                <a16:creationId xmlns="" xmlns:a16="http://schemas.microsoft.com/office/drawing/2014/main" id="{6E75E6D0-A822-4F5E-AF20-D4EC367322AA}"/>
              </a:ext>
            </a:extLst>
          </p:cNvPr>
          <p:cNvPicPr>
            <a:picLocks noChangeAspect="1"/>
          </p:cNvPicPr>
          <p:nvPr/>
        </p:nvPicPr>
        <p:blipFill>
          <a:blip r:embed="rId2"/>
          <a:stretch>
            <a:fillRect/>
          </a:stretch>
        </p:blipFill>
        <p:spPr>
          <a:xfrm>
            <a:off x="286084" y="838200"/>
            <a:ext cx="8781716" cy="5486400"/>
          </a:xfrm>
          <a:prstGeom prst="rect">
            <a:avLst/>
          </a:prstGeom>
        </p:spPr>
      </p:pic>
    </p:spTree>
    <p:extLst>
      <p:ext uri="{BB962C8B-B14F-4D97-AF65-F5344CB8AC3E}">
        <p14:creationId xmlns:p14="http://schemas.microsoft.com/office/powerpoint/2010/main" val="1286111801"/>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2009-11-21T12:27:16Z</outs:dateTime>
      <outs:isPinned>true</outs:isPinned>
    </outs:relatedDate>
    <outs:relatedDate>
      <outs:type>2</outs:type>
      <outs:displayName>Created</outs:displayName>
      <outs:dateTime>2009-11-14T17:12:38Z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Haleluya</outs:displayName>
          <outs:accountName/>
        </outs:relatedPerson>
      </outs:people>
      <outs:source>0</outs:source>
      <outs:isPinned>true</outs:isPinned>
    </outs:relatedPeopleItem>
    <outs:relatedPeopleItem>
      <outs:category>Last modified by</outs:category>
      <outs:people>
        <outs:relatedPerson>
          <outs:displayName>Haleluya</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2EEB0216-AC31-4991-9012-82CDBD22755F}">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2616</TotalTime>
  <Words>1822</Words>
  <Application>Microsoft Office PowerPoint</Application>
  <PresentationFormat>On-screen Show (4:3)</PresentationFormat>
  <Paragraphs>218</Paragraphs>
  <Slides>33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MingLiU_HKSCS-ExtB</vt:lpstr>
      <vt:lpstr>Arial</vt:lpstr>
      <vt:lpstr>Calibri</vt:lpstr>
      <vt:lpstr>Calibri Light</vt:lpstr>
      <vt:lpstr>Century Gothic</vt:lpstr>
      <vt:lpstr>Nyala</vt:lpstr>
      <vt:lpstr>新細明體</vt:lpstr>
      <vt:lpstr>新細明體</vt:lpstr>
      <vt:lpstr>Rockwell Condensed</vt:lpstr>
      <vt:lpstr>Symbol</vt:lpstr>
      <vt:lpstr>Times New Roman</vt:lpstr>
      <vt:lpstr>Office Theme</vt:lpstr>
      <vt:lpstr>Chapter 1  Introduction to Software Project Management  </vt:lpstr>
      <vt:lpstr>Learning Objectives</vt:lpstr>
      <vt:lpstr>What Is a Project?</vt:lpstr>
      <vt:lpstr>Examples of projects</vt:lpstr>
      <vt:lpstr>Samples of SW Projects</vt:lpstr>
      <vt:lpstr>What is a project team ?</vt:lpstr>
      <vt:lpstr>The Relationships among Portfolios, Programs, and Projects</vt:lpstr>
      <vt:lpstr>Project Vs Operation </vt:lpstr>
      <vt:lpstr>Projects Vs Programs </vt:lpstr>
      <vt:lpstr>What is Project Management? </vt:lpstr>
      <vt:lpstr>Process Groups of Project Management </vt:lpstr>
      <vt:lpstr>Managing a project typically includes:</vt:lpstr>
      <vt:lpstr>PowerPoint Presentation</vt:lpstr>
      <vt:lpstr>Role of the Project Manager</vt:lpstr>
      <vt:lpstr>Fifteen Project Management Job Functions*</vt:lpstr>
      <vt:lpstr>project manager possess the following competencies:</vt:lpstr>
      <vt:lpstr>Suggested Skills for Project Managers</vt:lpstr>
      <vt:lpstr>Suggested Skills for Project Managers</vt:lpstr>
      <vt:lpstr>Most Significant Characteristics of Effective and Ineffective Project Managers</vt:lpstr>
      <vt:lpstr>Project Management Framework</vt:lpstr>
      <vt:lpstr>Nine  Project Management Knowledge Areas</vt:lpstr>
      <vt:lpstr>The Triple Constraint</vt:lpstr>
      <vt:lpstr>Project Stakeholders</vt:lpstr>
      <vt:lpstr>Project Management Tools and Techniques</vt:lpstr>
      <vt:lpstr>Sample Gantt Chart</vt:lpstr>
      <vt:lpstr>Sample Network Diagram </vt:lpstr>
      <vt:lpstr>Sample Enterprise Project Management Tool</vt:lpstr>
      <vt:lpstr>Project Management Software</vt:lpstr>
      <vt:lpstr>How Project Management Relates to Other Disciplines</vt:lpstr>
      <vt:lpstr>The Project Management Profession</vt:lpstr>
      <vt:lpstr>Top Ten Most in Demand IT Skills</vt:lpstr>
      <vt:lpstr>You Can Apply Project Management to Many Areas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Transaction Processing Concepts and Theory</dc:title>
  <dc:creator>Haleluya</dc:creator>
  <cp:lastModifiedBy>Microsoft</cp:lastModifiedBy>
  <cp:revision>223</cp:revision>
  <cp:lastPrinted>2020-03-03T05:44:34Z</cp:lastPrinted>
  <dcterms:created xsi:type="dcterms:W3CDTF">2009-11-14T17:12:38Z</dcterms:created>
  <dcterms:modified xsi:type="dcterms:W3CDTF">2020-03-10T19:20:48Z</dcterms:modified>
</cp:coreProperties>
</file>