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0"/>
  </p:notesMasterIdLst>
  <p:handoutMasterIdLst>
    <p:handoutMasterId r:id="rId31"/>
  </p:handoutMasterIdLst>
  <p:sldIdLst>
    <p:sldId id="458" r:id="rId2"/>
    <p:sldId id="460" r:id="rId3"/>
    <p:sldId id="500" r:id="rId4"/>
    <p:sldId id="461" r:id="rId5"/>
    <p:sldId id="462" r:id="rId6"/>
    <p:sldId id="463" r:id="rId7"/>
    <p:sldId id="467" r:id="rId8"/>
    <p:sldId id="464" r:id="rId9"/>
    <p:sldId id="465" r:id="rId10"/>
    <p:sldId id="501" r:id="rId11"/>
    <p:sldId id="468" r:id="rId12"/>
    <p:sldId id="469" r:id="rId13"/>
    <p:sldId id="470" r:id="rId14"/>
    <p:sldId id="474" r:id="rId15"/>
    <p:sldId id="476" r:id="rId16"/>
    <p:sldId id="477" r:id="rId17"/>
    <p:sldId id="479" r:id="rId18"/>
    <p:sldId id="480" r:id="rId19"/>
    <p:sldId id="484" r:id="rId20"/>
    <p:sldId id="485" r:id="rId21"/>
    <p:sldId id="489" r:id="rId22"/>
    <p:sldId id="493" r:id="rId23"/>
    <p:sldId id="494" r:id="rId24"/>
    <p:sldId id="496" r:id="rId25"/>
    <p:sldId id="497" r:id="rId26"/>
    <p:sldId id="498" r:id="rId27"/>
    <p:sldId id="499" r:id="rId28"/>
    <p:sldId id="503" r:id="rId29"/>
  </p:sldIdLst>
  <p:sldSz cx="12192000" cy="6858000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55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98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2299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1"/>
            <a:ext cx="4002299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9E20F-ADB0-4DB3-BD81-ADA869CF0ED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443"/>
            <a:ext cx="4002299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443"/>
            <a:ext cx="4002299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C5C97-BEA1-4787-9DCA-613941F1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82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2299" cy="351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39" y="1"/>
            <a:ext cx="4002299" cy="351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4FFB8-AA38-458F-B184-BF542CEB2FC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73754"/>
            <a:ext cx="7388860" cy="27603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02299" cy="351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39" y="6658664"/>
            <a:ext cx="4002299" cy="351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CF8D1-415A-4C21-9DD3-2940436C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A95F-0E27-47FD-A645-C2A8A51D743A}" type="datetime1">
              <a:rPr lang="en-US" smtClean="0"/>
              <a:t>3/11/2020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BBEAA-55CA-4F9B-B573-267C051870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AFA3-6812-4D9F-ADF4-477108608607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BEAA-55CA-4F9B-B573-267C05187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27A6-0C06-45E8-987F-63BC33850B91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BEAA-55CA-4F9B-B573-267C05187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3CB4-7929-4EC3-A3C9-1AEF456B864B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BEAA-55CA-4F9B-B573-267C05187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B65-06DA-410F-B26E-11BC6E172B50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BEAA-55CA-4F9B-B573-267C051870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B3-D4F7-442E-BC65-2EC1F859BB9B}" type="datetime1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BEAA-55CA-4F9B-B573-267C051870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4849-2D04-4426-AC42-8D79EEA369E9}" type="datetime1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BEAA-55CA-4F9B-B573-267C051870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9D4A-51B1-4373-B52F-8E17BD4B1711}" type="datetime1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BEAA-55CA-4F9B-B573-267C05187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574A-71EB-42BD-B32A-BBF8AB3EE0E1}" type="datetime1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BEAA-55CA-4F9B-B573-267C05187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C431-DA61-4B92-AF8F-4D1613DAE45B}" type="datetime1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BEAA-55CA-4F9B-B573-267C05187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AE5E-A25E-4D6D-B7EA-7324A8E57634}" type="datetime1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BEAA-55CA-4F9B-B573-267C05187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6346706-83F9-447F-920C-FDD80CF10B7E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PMgt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CBBBEAA-55CA-4F9B-B573-267C051870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F839A-1BC4-4C30-A561-22838EA2F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845128"/>
            <a:ext cx="9144000" cy="1662545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ea typeface="MingLiU-ExtB" pitchFamily="18" charset="-120"/>
              </a:rPr>
              <a:t>Chapter </a:t>
            </a:r>
            <a:r>
              <a:rPr lang="en-US" sz="6000" b="1" dirty="0" smtClean="0">
                <a:solidFill>
                  <a:srgbClr val="C00000"/>
                </a:solidFill>
                <a:ea typeface="MingLiU-ExtB" pitchFamily="18" charset="-120"/>
              </a:rPr>
              <a:t>2</a:t>
            </a:r>
            <a:endParaRPr lang="en-US" sz="6000" dirty="0">
              <a:solidFill>
                <a:srgbClr val="C00000"/>
              </a:solidFill>
              <a:ea typeface="MingLiU-ExtB" pitchFamily="18" charset="-12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E99B8D-E715-4886-B557-546333B9F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750" y="2992582"/>
            <a:ext cx="10363200" cy="238298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Bodoni MT Black" panose="02070A03080606020203" pitchFamily="18" charset="0"/>
                <a:ea typeface="MingLiU-ExtB" pitchFamily="18" charset="-120"/>
              </a:rPr>
              <a:t>Project Management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  <a:latin typeface="Bodoni MT Black" panose="02070A03080606020203" pitchFamily="18" charset="0"/>
                <a:ea typeface="MingLiU-ExtB" pitchFamily="18" charset="-120"/>
              </a:rPr>
              <a:t> and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  <a:latin typeface="Bodoni MT Black" panose="02070A03080606020203" pitchFamily="18" charset="0"/>
                <a:ea typeface="MingLiU-ExtB" pitchFamily="18" charset="-120"/>
              </a:rPr>
              <a:t>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BBEAA-55CA-4F9B-B573-267C051870CB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95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EAB78-3664-402D-A1FD-AC00004D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65"/>
            <a:ext cx="10515600" cy="59021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What Is Project Success?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3116AF-3B3B-4E3D-BAA0-3F91EEB6F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71" y="1102293"/>
            <a:ext cx="11321955" cy="5243915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32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 standard must be established by which to define and measure project success.  </a:t>
            </a:r>
          </a:p>
          <a:p>
            <a:pPr algn="just"/>
            <a:r>
              <a:rPr lang="en-US" sz="32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Project success is the delivery of the required product, service, or result on time and within budget. </a:t>
            </a:r>
          </a:p>
          <a:p>
            <a:pPr marL="0" indent="0" algn="just">
              <a:buNone/>
            </a:pPr>
            <a:r>
              <a:rPr lang="en-US" sz="3200" b="1" dirty="0" smtClean="0">
                <a:solidFill>
                  <a:srgbClr val="7030A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        What </a:t>
            </a:r>
            <a:r>
              <a:rPr lang="en-US" sz="3200" b="1" dirty="0">
                <a:solidFill>
                  <a:srgbClr val="7030A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Makes Projects Succeed? </a:t>
            </a:r>
          </a:p>
          <a:p>
            <a:pPr algn="just"/>
            <a:r>
              <a:rPr lang="en-US" sz="32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Projects may fail because of technical and non-technical aspects. </a:t>
            </a:r>
          </a:p>
          <a:p>
            <a:pPr algn="just"/>
            <a:r>
              <a:rPr lang="en-US" sz="32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However, projects  frequently fail for </a:t>
            </a:r>
            <a:r>
              <a:rPr lang="en-US" sz="3200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non-technical</a:t>
            </a:r>
            <a:r>
              <a:rPr lang="en-US" sz="32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reasons such as:</a:t>
            </a:r>
          </a:p>
          <a:p>
            <a:pPr lvl="1" algn="just"/>
            <a:r>
              <a:rPr lang="en-US" sz="2800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Lack of  commitment  on  the  part  of  staff, </a:t>
            </a:r>
          </a:p>
          <a:p>
            <a:pPr lvl="1" algn="just"/>
            <a:r>
              <a:rPr lang="en-US" sz="2800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political  gaffes,  and  </a:t>
            </a:r>
          </a:p>
          <a:p>
            <a:pPr lvl="1" algn="just"/>
            <a:r>
              <a:rPr lang="en-US" sz="2800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The  inability  to communicate ideas effectively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BEAA-55CA-4F9B-B573-267C051870CB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10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5B14E8D1-FB17-4E13-B347-20DDCDFFF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4346" y="1"/>
            <a:ext cx="10515600" cy="697276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solidFill>
                  <a:srgbClr val="00206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What Helps Projects Succeed?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xmlns="" id="{9E17D189-DFAD-4000-B851-0743BD4312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069" y="914400"/>
            <a:ext cx="11718808" cy="5172501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zh-TW" altLang="en-US" sz="3600" dirty="0">
                <a:latin typeface="Nyala" panose="02000504070300020003" pitchFamily="2" charset="0"/>
                <a:ea typeface="新細明體" panose="02020500000000000000" pitchFamily="18" charset="-120"/>
              </a:rPr>
              <a:t>  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According to the Standish Group’s report “CHAOS 2001: A </a:t>
            </a:r>
            <a:r>
              <a:rPr lang="en-US" altLang="zh-TW" sz="3200" dirty="0" smtClean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method for 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Success,” the following items help IT projects succeed, in order of importance</a:t>
            </a:r>
            <a:r>
              <a:rPr lang="en-US" altLang="zh-TW" sz="3200" dirty="0" smtClean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:</a:t>
            </a:r>
            <a:endParaRPr lang="en-US" altLang="zh-TW" sz="3200" dirty="0">
              <a:solidFill>
                <a:srgbClr val="002060"/>
              </a:solidFill>
              <a:latin typeface="Mongolian Baiti" panose="03000500000000000000" pitchFamily="66" charset="0"/>
              <a:ea typeface="新細明體" panose="02020500000000000000" pitchFamily="18" charset="-120"/>
              <a:cs typeface="Mongolian Baiti" panose="03000500000000000000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solidFill>
                  <a:srgbClr val="00B0F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Executive support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solidFill>
                  <a:srgbClr val="00B0F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User involvement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solidFill>
                  <a:srgbClr val="00B0F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Experienced project manager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solidFill>
                  <a:srgbClr val="00B0F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Clear business objectives</a:t>
            </a:r>
          </a:p>
          <a:p>
            <a:pPr lvl="1"/>
            <a:r>
              <a:rPr lang="en-US" sz="2800" dirty="0">
                <a:solidFill>
                  <a:srgbClr val="00B0F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Constant and effective 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B0F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communication to everyone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C7458AA-6A0C-4AAF-86A1-24512F0E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B4B7-C78E-4CAD-BA63-9B07782946BA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2" name="Rectangle 1"/>
          <p:cNvSpPr/>
          <p:nvPr/>
        </p:nvSpPr>
        <p:spPr>
          <a:xfrm>
            <a:off x="5583252" y="2484987"/>
            <a:ext cx="61824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00B0F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Minimized scope</a:t>
            </a:r>
          </a:p>
          <a:p>
            <a:pPr marL="914400" lvl="1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00B0F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Standard software </a:t>
            </a:r>
            <a:r>
              <a:rPr lang="en-US" altLang="zh-TW" sz="2800" dirty="0" smtClean="0">
                <a:solidFill>
                  <a:srgbClr val="00B0F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infrastructure</a:t>
            </a:r>
            <a:endParaRPr lang="en-US" altLang="zh-TW" sz="2800" dirty="0">
              <a:solidFill>
                <a:srgbClr val="00B0F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914400" lvl="1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B0F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Firm basic </a:t>
            </a:r>
            <a:r>
              <a:rPr lang="en-US" altLang="zh-TW" sz="2800" dirty="0">
                <a:solidFill>
                  <a:srgbClr val="00B0F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requirements</a:t>
            </a:r>
          </a:p>
          <a:p>
            <a:pPr marL="914400" lvl="1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00B0F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Formal methodology</a:t>
            </a:r>
          </a:p>
          <a:p>
            <a:pPr marL="914400" lvl="1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00B0F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Reliable estimates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0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>
            <a:extLst>
              <a:ext uri="{FF2B5EF4-FFF2-40B4-BE49-F238E27FC236}">
                <a16:creationId xmlns:a16="http://schemas.microsoft.com/office/drawing/2014/main" xmlns="" id="{DCC450A8-7101-4CE5-83B9-D836CEE2F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60410"/>
            <a:ext cx="10515600" cy="603866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solidFill>
                  <a:srgbClr val="00206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Need for Top Management Commitment</a:t>
            </a:r>
          </a:p>
        </p:txBody>
      </p:sp>
      <p:sp>
        <p:nvSpPr>
          <p:cNvPr id="63491" name="Rectangle 1027">
            <a:extLst>
              <a:ext uri="{FF2B5EF4-FFF2-40B4-BE49-F238E27FC236}">
                <a16:creationId xmlns:a16="http://schemas.microsoft.com/office/drawing/2014/main" xmlns="" id="{02FE6E7E-A30E-416E-97C4-C7181212D8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1472" y="1102294"/>
            <a:ext cx="11349250" cy="4943664"/>
          </a:xfrm>
        </p:spPr>
        <p:txBody>
          <a:bodyPr>
            <a:normAutofit/>
          </a:bodyPr>
          <a:lstStyle/>
          <a:p>
            <a:pPr algn="just"/>
            <a:r>
              <a:rPr lang="en-US" altLang="zh-TW" sz="36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Several studies cite top management commitment as one of the key factors associated with project success</a:t>
            </a:r>
          </a:p>
          <a:p>
            <a:pPr algn="just"/>
            <a:r>
              <a:rPr lang="en-US" altLang="zh-TW" sz="36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Top management can help project managers</a:t>
            </a:r>
          </a:p>
          <a:p>
            <a:pPr lvl="1" algn="just"/>
            <a:r>
              <a:rPr lang="en-US" altLang="zh-TW" sz="3200" dirty="0">
                <a:solidFill>
                  <a:srgbClr val="00B0F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Secure adequate </a:t>
            </a:r>
            <a:r>
              <a:rPr lang="en-US" altLang="zh-TW" sz="3200" b="1" dirty="0">
                <a:solidFill>
                  <a:srgbClr val="00B0F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resources</a:t>
            </a:r>
          </a:p>
          <a:p>
            <a:pPr lvl="1" algn="just"/>
            <a:r>
              <a:rPr lang="en-US" altLang="zh-TW" sz="3200" dirty="0">
                <a:solidFill>
                  <a:srgbClr val="00B0F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Get </a:t>
            </a:r>
            <a:r>
              <a:rPr lang="en-US" altLang="zh-TW" sz="3200" b="1" dirty="0">
                <a:solidFill>
                  <a:srgbClr val="00B0F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approval</a:t>
            </a:r>
            <a:r>
              <a:rPr lang="en-US" altLang="zh-TW" sz="3200" dirty="0">
                <a:solidFill>
                  <a:srgbClr val="00B0F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 for unique project needs in a timely manner</a:t>
            </a:r>
          </a:p>
          <a:p>
            <a:pPr lvl="1" algn="just"/>
            <a:r>
              <a:rPr lang="en-US" altLang="zh-TW" sz="3200" dirty="0">
                <a:solidFill>
                  <a:srgbClr val="00B0F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Receive </a:t>
            </a:r>
            <a:r>
              <a:rPr lang="en-US" altLang="zh-TW" sz="3200" b="1" dirty="0">
                <a:solidFill>
                  <a:srgbClr val="00B0F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cooperation</a:t>
            </a:r>
            <a:r>
              <a:rPr lang="en-US" altLang="zh-TW" sz="3200" dirty="0">
                <a:solidFill>
                  <a:srgbClr val="00B0F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 from people throughout the organization</a:t>
            </a:r>
          </a:p>
          <a:p>
            <a:pPr lvl="1" algn="just"/>
            <a:r>
              <a:rPr lang="en-US" altLang="zh-TW" sz="3200" dirty="0">
                <a:solidFill>
                  <a:srgbClr val="00B0F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 Learn how to be better </a:t>
            </a:r>
            <a:r>
              <a:rPr lang="en-US" altLang="zh-TW" sz="3200" b="1" dirty="0">
                <a:solidFill>
                  <a:srgbClr val="00B0F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leaders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ED6950-6191-4D22-BA30-DB9BD0C8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5040-3B72-4620-BA7B-8B2386170619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44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>
            <a:extLst>
              <a:ext uri="{FF2B5EF4-FFF2-40B4-BE49-F238E27FC236}">
                <a16:creationId xmlns:a16="http://schemas.microsoft.com/office/drawing/2014/main" xmlns="" id="{076672BC-EB8D-4756-A5AC-B87204AF2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9144000" cy="714374"/>
          </a:xfrm>
          <a:noFill/>
          <a:ln/>
        </p:spPr>
        <p:txBody>
          <a:bodyPr vert="horz" lIns="92075" tIns="46038" rIns="92075" bIns="46038" rtlCol="0" anchor="ctr">
            <a:noAutofit/>
          </a:bodyPr>
          <a:lstStyle/>
          <a:p>
            <a:r>
              <a:rPr lang="en-US" altLang="zh-TW" sz="4000" b="1" dirty="0">
                <a:solidFill>
                  <a:srgbClr val="00206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Fifteen Project Management Job Functions*</a:t>
            </a: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40407568-35D0-411C-8028-57CA5B9EDB5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218364" y="1082677"/>
            <a:ext cx="6009397" cy="422361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Define scope of project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Identify stakeholders, decision-makers, and escalation procedures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Develop detailed task list (work breakdown structures)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Estimate time requirements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Develop initial project management flow chart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Identify required resources and budget 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Evaluate project requirements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xmlns="" id="{0BCF65A6-03CF-48EE-B1C9-3FE75CD6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7118-1361-4934-8D3E-3208FE444249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xmlns="" id="{6A29BB09-2FFE-4DF0-9A8D-05751524691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6537278" y="1082677"/>
            <a:ext cx="5349922" cy="423746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Identify and evaluate risks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Prepare contingency plan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Identify interdependencies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Identify and track critical milestones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Participate in project phase review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Secure needed resources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Manage the change control process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Report project status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xmlns="" id="{32ECCD07-32F2-4FFC-A05C-86CDD6523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894" y="5775326"/>
            <a:ext cx="825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TW" altLang="en-US" dirty="0">
                <a:ea typeface="新細明體" panose="02020500000000000000" pitchFamily="18" charset="-120"/>
              </a:rPr>
              <a:t>*</a:t>
            </a:r>
            <a:r>
              <a:rPr lang="en-US" altLang="zh-TW" dirty="0">
                <a:ea typeface="新細明體" panose="02020500000000000000" pitchFamily="18" charset="-120"/>
              </a:rPr>
              <a:t>Northwest Center for Emerging Technologies, "Building a Foundation for Tomorrow:  Skills Standards for Information Technology,“ Belleview, WA, 1999</a:t>
            </a:r>
            <a:endParaRPr lang="zh-TW" altLang="en-US" sz="2000" dirty="0">
              <a:ea typeface="新細明體" panose="02020500000000000000" pitchFamily="18" charset="-12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18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2ED11EBD-AF25-4EF1-AE22-7A7AA42F4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590" y="83344"/>
            <a:ext cx="10515600" cy="662782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solidFill>
                  <a:srgbClr val="00206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Phases of the Project Life Cycle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xmlns="" id="{FE45530A-698D-4424-AAF5-4A47476B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E6E7-C927-41F3-9ADA-17F08358F19C}" type="slidenum">
              <a:rPr lang="zh-TW" altLang="en-US"/>
              <a:pPr/>
              <a:t>14</a:t>
            </a:fld>
            <a:endParaRPr lang="en-US" altLang="zh-TW"/>
          </a:p>
        </p:txBody>
      </p:sp>
      <p:pic>
        <p:nvPicPr>
          <p:cNvPr id="34821" name="Picture 5">
            <a:extLst>
              <a:ext uri="{FF2B5EF4-FFF2-40B4-BE49-F238E27FC236}">
                <a16:creationId xmlns:a16="http://schemas.microsoft.com/office/drawing/2014/main" xmlns="" id="{D19E889A-A1B9-484C-99DC-997A05FA8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7" y="990600"/>
            <a:ext cx="969264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2EFD2ED4-A2AB-4A4D-BC00-26DA58793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05819"/>
            <a:ext cx="10515600" cy="562922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solidFill>
                  <a:srgbClr val="00206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Product Life Cycles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2EC5869B-3679-4B4C-85C3-9775BB23A0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879" y="955964"/>
            <a:ext cx="11499377" cy="5400385"/>
          </a:xfrm>
        </p:spPr>
        <p:txBody>
          <a:bodyPr>
            <a:normAutofit/>
          </a:bodyPr>
          <a:lstStyle/>
          <a:p>
            <a:pPr algn="just"/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Products also have life cycles</a:t>
            </a:r>
          </a:p>
          <a:p>
            <a:pPr algn="just"/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The Systems Development Life Cycle (SDLC) is a framework for describing the phases involved in developing and maintaining information systems</a:t>
            </a:r>
          </a:p>
          <a:p>
            <a:pPr algn="just"/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Systems development projects can follow </a:t>
            </a:r>
          </a:p>
          <a:p>
            <a:pPr lvl="1" algn="just"/>
            <a:r>
              <a:rPr lang="en-US" altLang="zh-TW" sz="2800" b="1" dirty="0">
                <a:solidFill>
                  <a:srgbClr val="7030A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Predictive models</a:t>
            </a: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: the scope of the project can be clearly articulated and the schedule and cost can be predicted</a:t>
            </a:r>
          </a:p>
          <a:p>
            <a:pPr lvl="1" algn="just"/>
            <a:r>
              <a:rPr lang="en-US" altLang="zh-TW" sz="2800" b="1" dirty="0">
                <a:solidFill>
                  <a:srgbClr val="7030A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Adaptive</a:t>
            </a:r>
            <a:r>
              <a:rPr lang="en-US" altLang="zh-TW" sz="28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 </a:t>
            </a:r>
            <a:r>
              <a:rPr lang="en-US" altLang="zh-TW" sz="2800" b="1" dirty="0">
                <a:solidFill>
                  <a:srgbClr val="7030A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models</a:t>
            </a:r>
            <a:r>
              <a:rPr lang="en-US" altLang="zh-TW" sz="28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: </a:t>
            </a: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projects are mission driven and component based, using time-based cycles to meet target </a:t>
            </a:r>
            <a:r>
              <a:rPr lang="en-US" altLang="zh-TW" sz="2800" dirty="0" smtClean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dates</a:t>
            </a:r>
            <a:endParaRPr lang="en-US" altLang="zh-TW" sz="2800" dirty="0">
              <a:solidFill>
                <a:srgbClr val="002060"/>
              </a:solidFill>
              <a:latin typeface="Mongolian Baiti" panose="03000500000000000000" pitchFamily="66" charset="0"/>
              <a:ea typeface="新細明體" panose="02020500000000000000" pitchFamily="18" charset="-120"/>
              <a:cs typeface="Mongolian Baiti" panose="03000500000000000000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B31843-5C90-48C7-B696-8ED61DD2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6447-D514-4F6B-ACA8-4DF2F84DCCFD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78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35D8E791-7B1B-48D3-BDA1-5D2EC1676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2359"/>
            <a:ext cx="10515600" cy="617325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solidFill>
                  <a:srgbClr val="00206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Predictive Life Cycle Models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E679D8EC-CCAE-48D9-8B19-8A5F4C08CF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8" y="1068008"/>
            <a:ext cx="11415392" cy="528834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The </a:t>
            </a:r>
            <a:r>
              <a:rPr lang="en-US" altLang="zh-TW" sz="32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waterfall model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 has well-defined, linear stages of systems development and support</a:t>
            </a:r>
          </a:p>
          <a:p>
            <a:pPr algn="just">
              <a:lnSpc>
                <a:spcPct val="90000"/>
              </a:lnSpc>
            </a:pP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The </a:t>
            </a:r>
            <a:r>
              <a:rPr lang="en-US" altLang="zh-TW" sz="32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spiral model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 shows that software is developed using an iterative or spiral approach rather than a linear approach</a:t>
            </a:r>
          </a:p>
          <a:p>
            <a:pPr algn="just">
              <a:lnSpc>
                <a:spcPct val="90000"/>
              </a:lnSpc>
            </a:pP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The </a:t>
            </a:r>
            <a:r>
              <a:rPr lang="en-US" altLang="zh-TW" sz="32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incremental release model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 provides for progressive development of operational software</a:t>
            </a:r>
          </a:p>
          <a:p>
            <a:pPr algn="just">
              <a:lnSpc>
                <a:spcPct val="90000"/>
              </a:lnSpc>
            </a:pP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The </a:t>
            </a:r>
            <a:r>
              <a:rPr lang="en-US" altLang="zh-TW" sz="32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prototyping model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 is used for developing prototypes to clarify user requirements</a:t>
            </a:r>
          </a:p>
          <a:p>
            <a:pPr algn="just">
              <a:lnSpc>
                <a:spcPct val="90000"/>
              </a:lnSpc>
            </a:pP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The </a:t>
            </a:r>
            <a:r>
              <a:rPr lang="en-US" altLang="zh-TW" sz="32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RAD model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 is used to produce systems quickly without sacrificing quality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6CF07A-BC30-402E-ADC5-60836A04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5D-2A95-49D4-A55D-AEBAD0A601C1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9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A562B-B882-4019-82C2-4FCAAC6F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9684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Project Management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B624DB-4981-4D92-8C72-B9A32320E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55" y="900545"/>
            <a:ext cx="11584351" cy="5486187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Small projects will produce a project initiation checklist.  Medium and large projects will produce a project initiation report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The project Initiation report is an overall plan for carrying out the whole project, and a more detailed plan for the next stage of the project. It consists of: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clearly defined </a:t>
            </a:r>
            <a:r>
              <a:rPr lang="en-US" sz="2400" b="1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objective</a:t>
            </a:r>
            <a:r>
              <a:rPr lang="en-US" sz="24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,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clearly defined dimensions of </a:t>
            </a:r>
            <a:r>
              <a:rPr lang="en-US" sz="2400" b="1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scope</a:t>
            </a:r>
            <a:r>
              <a:rPr lang="en-US" sz="24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,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overall </a:t>
            </a:r>
            <a:r>
              <a:rPr lang="en-US" sz="2400" b="1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schedule</a:t>
            </a:r>
            <a:r>
              <a:rPr lang="en-US" sz="24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of activities for the project (project plan), -project organization,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clearly defined project </a:t>
            </a:r>
            <a:r>
              <a:rPr lang="en-US" sz="2400" b="1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control</a:t>
            </a:r>
            <a:r>
              <a:rPr lang="en-US" sz="24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procedures to check and confirm quality,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usage of resources, costs and time, manage </a:t>
            </a:r>
            <a:r>
              <a:rPr lang="en-US" sz="2400" b="1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change</a:t>
            </a:r>
            <a:r>
              <a:rPr lang="en-US" sz="24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and </a:t>
            </a:r>
            <a:r>
              <a:rPr lang="en-US" sz="2400" b="1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track</a:t>
            </a:r>
            <a:r>
              <a:rPr lang="en-US" sz="24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issues,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clearly stated business justification for the project,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Project budget.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BEAA-55CA-4F9B-B573-267C051870CB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75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6BCFB8-A356-49E9-BA9D-335E61934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544"/>
            <a:ext cx="10515600" cy="639377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Project Management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B42BD6-7290-4C2D-A514-817E833BC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76" y="845127"/>
            <a:ext cx="11234224" cy="5443131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Upon completion of the project initiation stage the project board will make one of two decisions:</a:t>
            </a:r>
          </a:p>
          <a:p>
            <a:pPr lvl="1" algn="just"/>
            <a:r>
              <a:rPr lang="en-US" sz="26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Go / No go for the whole project.</a:t>
            </a:r>
          </a:p>
          <a:p>
            <a:pPr lvl="1" algn="just"/>
            <a:r>
              <a:rPr lang="en-US" sz="26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Go / No go for the next stage</a:t>
            </a:r>
          </a:p>
          <a:p>
            <a:pPr algn="just"/>
            <a:r>
              <a:rPr lang="en-US" sz="2600" b="1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What </a:t>
            </a:r>
            <a:r>
              <a:rPr lang="en-US" sz="2600" b="1" dirty="0" smtClean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is a Project </a:t>
            </a:r>
            <a:r>
              <a:rPr lang="en-US" sz="2600" b="1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Management Life Cycle? </a:t>
            </a:r>
          </a:p>
          <a:p>
            <a:pPr algn="just"/>
            <a:r>
              <a:rPr lang="en-US" sz="26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The process each manager follows during the life of a project is called the Project Management Life Cycle. </a:t>
            </a:r>
          </a:p>
          <a:p>
            <a:pPr lvl="1" algn="just"/>
            <a:r>
              <a:rPr lang="en-US" sz="2600" dirty="0">
                <a:solidFill>
                  <a:srgbClr val="7030A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The Initiation Phase </a:t>
            </a:r>
          </a:p>
          <a:p>
            <a:pPr lvl="1" algn="just"/>
            <a:r>
              <a:rPr lang="en-US" sz="2600" dirty="0">
                <a:solidFill>
                  <a:srgbClr val="7030A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The Project Planning Phase </a:t>
            </a:r>
          </a:p>
          <a:p>
            <a:pPr lvl="1" algn="just"/>
            <a:r>
              <a:rPr lang="en-US" sz="2600" dirty="0">
                <a:solidFill>
                  <a:srgbClr val="7030A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Project Executions and Control Phase</a:t>
            </a:r>
          </a:p>
          <a:p>
            <a:pPr lvl="1" algn="just"/>
            <a:r>
              <a:rPr lang="en-US" sz="2600" dirty="0">
                <a:solidFill>
                  <a:srgbClr val="7030A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Project Close-Out Phase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BEAA-55CA-4F9B-B573-267C051870CB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41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2F70AB04-CAF2-49B4-9935-46D286EE3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9465"/>
            <a:ext cx="10515600" cy="603865"/>
          </a:xfrm>
        </p:spPr>
        <p:txBody>
          <a:bodyPr>
            <a:noAutofit/>
          </a:bodyPr>
          <a:lstStyle/>
          <a:p>
            <a:r>
              <a:rPr lang="en-US" altLang="zh-TW" sz="3600" b="1" dirty="0" smtClean="0">
                <a:solidFill>
                  <a:srgbClr val="00206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/>
            </a:r>
            <a:br>
              <a:rPr lang="en-US" altLang="zh-TW" sz="3600" b="1" dirty="0" smtClean="0">
                <a:solidFill>
                  <a:srgbClr val="00206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</a:br>
            <a:r>
              <a:rPr lang="en-US" altLang="zh-TW" sz="3600" b="1" dirty="0" smtClean="0">
                <a:solidFill>
                  <a:srgbClr val="00206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Project </a:t>
            </a:r>
            <a:r>
              <a:rPr lang="en-US" altLang="zh-TW" sz="3600" b="1" dirty="0">
                <a:solidFill>
                  <a:srgbClr val="00206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Management Process Groups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xmlns="" id="{D941269F-DB21-44C5-AD02-B8594371B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0527" y="1115942"/>
            <a:ext cx="11472081" cy="5021622"/>
          </a:xfrm>
        </p:spPr>
        <p:txBody>
          <a:bodyPr>
            <a:normAutofit/>
          </a:bodyPr>
          <a:lstStyle/>
          <a:p>
            <a:pPr algn="just"/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Project management can be viewed as a number of interlinked processes</a:t>
            </a:r>
          </a:p>
          <a:p>
            <a:pPr algn="just"/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The project management </a:t>
            </a:r>
            <a:r>
              <a:rPr lang="en-US" altLang="zh-TW" sz="28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process</a:t>
            </a: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 groups include</a:t>
            </a:r>
          </a:p>
          <a:p>
            <a:pPr lvl="1" algn="just"/>
            <a:r>
              <a:rPr lang="en-US" altLang="zh-TW" sz="2800" dirty="0">
                <a:solidFill>
                  <a:srgbClr val="00B0F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Initiating Processes</a:t>
            </a:r>
          </a:p>
          <a:p>
            <a:pPr lvl="1" algn="just"/>
            <a:r>
              <a:rPr lang="en-US" altLang="zh-TW" sz="2800" dirty="0">
                <a:solidFill>
                  <a:srgbClr val="00B0F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Planning Processes</a:t>
            </a:r>
          </a:p>
          <a:p>
            <a:pPr lvl="1" algn="just"/>
            <a:r>
              <a:rPr lang="en-US" altLang="zh-TW" sz="2800" dirty="0">
                <a:solidFill>
                  <a:srgbClr val="00B0F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Executing Processes</a:t>
            </a:r>
          </a:p>
          <a:p>
            <a:pPr lvl="1" algn="just"/>
            <a:r>
              <a:rPr lang="en-US" altLang="zh-TW" sz="2800" dirty="0">
                <a:solidFill>
                  <a:srgbClr val="00B0F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Controlling Processes</a:t>
            </a:r>
          </a:p>
          <a:p>
            <a:pPr lvl="1" algn="just"/>
            <a:r>
              <a:rPr lang="en-US" altLang="zh-TW" sz="2800" dirty="0">
                <a:solidFill>
                  <a:srgbClr val="00B0F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Closing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137DB5-5680-4683-8615-98615357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C0D5-40BD-409A-858C-932399BAB58B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39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6C6D5579-2B96-4877-9495-BF839425A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0490" y="263236"/>
            <a:ext cx="9829800" cy="571345"/>
          </a:xfrm>
        </p:spPr>
        <p:txBody>
          <a:bodyPr>
            <a:noAutofit/>
          </a:bodyPr>
          <a:lstStyle/>
          <a:p>
            <a:r>
              <a:rPr lang="en-US" altLang="zh-TW" sz="3600" b="1" dirty="0" smtClean="0">
                <a:solidFill>
                  <a:srgbClr val="C0000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/>
            </a:r>
            <a:br>
              <a:rPr lang="en-US" altLang="zh-TW" sz="3600" b="1" dirty="0" smtClean="0">
                <a:solidFill>
                  <a:srgbClr val="C0000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</a:br>
            <a:r>
              <a:rPr lang="en-US" altLang="zh-TW" sz="3600" b="1" dirty="0" smtClean="0">
                <a:solidFill>
                  <a:srgbClr val="C0000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Projects </a:t>
            </a:r>
            <a:r>
              <a:rPr lang="en-US" altLang="zh-TW" sz="3600" b="1" dirty="0">
                <a:solidFill>
                  <a:srgbClr val="C0000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Cannot Be Run in Isolation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98CCD569-A134-4568-88D3-F4CA6F7E8C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528" y="942110"/>
            <a:ext cx="11582400" cy="5140036"/>
          </a:xfrm>
        </p:spPr>
        <p:txBody>
          <a:bodyPr>
            <a:normAutofit/>
          </a:bodyPr>
          <a:lstStyle/>
          <a:p>
            <a:pPr algn="just"/>
            <a:r>
              <a:rPr lang="en-US" altLang="zh-TW" sz="36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Projects must operate in a </a:t>
            </a:r>
            <a:r>
              <a:rPr lang="en-US" altLang="zh-TW" sz="36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broad</a:t>
            </a:r>
            <a:r>
              <a:rPr lang="en-US" altLang="zh-TW" sz="36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 organizational environment</a:t>
            </a:r>
          </a:p>
          <a:p>
            <a:pPr algn="just"/>
            <a:r>
              <a:rPr lang="en-US" altLang="zh-TW" sz="36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Project managers need to take a </a:t>
            </a:r>
            <a:r>
              <a:rPr lang="en-US" altLang="zh-TW" sz="36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holistic or systems </a:t>
            </a:r>
            <a:r>
              <a:rPr lang="en-US" altLang="zh-TW" sz="36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view of a project and understand how it is situated within the larger organization</a:t>
            </a:r>
          </a:p>
          <a:p>
            <a:endParaRPr lang="en-US" altLang="zh-TW" sz="3600" dirty="0">
              <a:latin typeface="Nyala" panose="02000504070300020003" pitchFamily="2" charset="0"/>
              <a:ea typeface="新細明體" panose="02020500000000000000" pitchFamily="18" charset="-12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8E0806-8EC7-40F8-B08B-E7ECED34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24C2-7C4A-4935-869F-3FF231EC44AF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48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xmlns="" id="{58CB6BCD-6D89-43B5-AE2A-006A7FF5E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5414" y="92471"/>
            <a:ext cx="10743019" cy="662782"/>
          </a:xfrm>
        </p:spPr>
        <p:txBody>
          <a:bodyPr>
            <a:noAutofit/>
          </a:bodyPr>
          <a:lstStyle/>
          <a:p>
            <a:r>
              <a:rPr lang="en-US" altLang="zh-TW" sz="3600" b="1" dirty="0">
                <a:solidFill>
                  <a:srgbClr val="00206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Overlap of Process Groups in a Phase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xmlns="" id="{51DAD268-5AED-449E-BE0D-86F8717F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A38D-1C98-49FD-8916-62471C6E7131}" type="slidenum">
              <a:rPr lang="zh-TW" altLang="en-US"/>
              <a:pPr/>
              <a:t>20</a:t>
            </a:fld>
            <a:endParaRPr lang="en-US" altLang="zh-TW"/>
          </a:p>
        </p:txBody>
      </p:sp>
      <p:pic>
        <p:nvPicPr>
          <p:cNvPr id="76803" name="Picture 3">
            <a:extLst>
              <a:ext uri="{FF2B5EF4-FFF2-40B4-BE49-F238E27FC236}">
                <a16:creationId xmlns:a16="http://schemas.microsoft.com/office/drawing/2014/main" xmlns="" id="{9FDB22A9-0A9A-40D2-9326-6A79BA521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66" y="1104330"/>
            <a:ext cx="10849401" cy="51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83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xmlns="" id="{8A4BBCC1-0C2E-4E90-BC0E-3CBD76EFD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43668"/>
            <a:ext cx="10515600" cy="470481"/>
          </a:xfrm>
        </p:spPr>
        <p:txBody>
          <a:bodyPr>
            <a:noAutofit/>
          </a:bodyPr>
          <a:lstStyle/>
          <a:p>
            <a:r>
              <a:rPr lang="en-US" altLang="zh-TW" sz="3600" b="1" dirty="0">
                <a:solidFill>
                  <a:srgbClr val="00206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Project Initiation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xmlns="" id="{945C4CCD-E35F-4076-B0FF-9EAE4D015A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3553" y="789709"/>
            <a:ext cx="11402083" cy="535094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zh-TW" sz="26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Initiating a project includes recognizing and starting a new project or project phase</a:t>
            </a:r>
          </a:p>
          <a:p>
            <a:pPr algn="just">
              <a:lnSpc>
                <a:spcPct val="90000"/>
              </a:lnSpc>
            </a:pPr>
            <a:r>
              <a:rPr lang="en-US" altLang="zh-TW" sz="26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Some organizations use a pre-initiation phase, while others include items like developing a </a:t>
            </a:r>
            <a:r>
              <a:rPr lang="en-US" altLang="zh-TW" sz="2600" i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business case</a:t>
            </a:r>
            <a:r>
              <a:rPr lang="en-US" altLang="zh-TW" sz="26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 as part of initiation</a:t>
            </a:r>
          </a:p>
          <a:p>
            <a:pPr algn="just">
              <a:lnSpc>
                <a:spcPct val="90000"/>
              </a:lnSpc>
            </a:pPr>
            <a:r>
              <a:rPr lang="en-US" altLang="zh-TW" sz="26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The main goal is to formally select and start off projects</a:t>
            </a:r>
          </a:p>
          <a:p>
            <a:pPr algn="just">
              <a:lnSpc>
                <a:spcPct val="90000"/>
              </a:lnSpc>
            </a:pPr>
            <a:r>
              <a:rPr lang="en-US" altLang="zh-TW" sz="26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Key outputs include: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6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Assigning the project manager 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6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Identifying key stakeholders 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6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Completing a business case 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600" dirty="0" smtClean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Completing a project charter and getting signatures on it </a:t>
            </a:r>
            <a:endParaRPr lang="en-US" altLang="zh-TW" sz="2600" dirty="0">
              <a:solidFill>
                <a:srgbClr val="002060"/>
              </a:solidFill>
              <a:latin typeface="Mongolian Baiti" panose="03000500000000000000" pitchFamily="66" charset="0"/>
              <a:ea typeface="新細明體" panose="02020500000000000000" pitchFamily="18" charset="-120"/>
              <a:cs typeface="Mongolian Baiti" panose="03000500000000000000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BF2C39F-71B8-42A7-AD15-6FCA0158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163C-0B28-4DBB-8F7C-9085239B2A41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54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xmlns="" id="{C46A7515-D83D-484A-96E4-F22F03D60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8089" y="207818"/>
            <a:ext cx="9144000" cy="706582"/>
          </a:xfrm>
        </p:spPr>
        <p:txBody>
          <a:bodyPr/>
          <a:lstStyle/>
          <a:p>
            <a:r>
              <a:rPr lang="en-US" altLang="zh-TW" sz="3600" b="1" dirty="0">
                <a:solidFill>
                  <a:srgbClr val="00206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Project Planning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xmlns="" id="{376C9339-7F9A-4DA9-AA97-A2272BE439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6728" y="1066799"/>
            <a:ext cx="11204812" cy="515657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The main purpose of project planning is to </a:t>
            </a:r>
            <a:r>
              <a:rPr lang="en-US" altLang="zh-TW" sz="3200" i="1" dirty="0">
                <a:solidFill>
                  <a:srgbClr val="00B0F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guide execution</a:t>
            </a:r>
          </a:p>
          <a:p>
            <a:pPr algn="just">
              <a:lnSpc>
                <a:spcPct val="90000"/>
              </a:lnSpc>
            </a:pP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Every knowledge area includes planning information</a:t>
            </a:r>
          </a:p>
          <a:p>
            <a:pPr algn="just">
              <a:lnSpc>
                <a:spcPct val="90000"/>
              </a:lnSpc>
            </a:pP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Key outputs include: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A team contract (team_contract.doc)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A scope statement (scope_statement.doc)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A work breakdown structure (WBS) (wbs.doc)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A project schedule, in the form of a Gantt chart with </a:t>
            </a:r>
            <a:r>
              <a:rPr lang="en-US" altLang="zh-TW" sz="2800" dirty="0" smtClean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all dependencies </a:t>
            </a: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and resources </a:t>
            </a:r>
            <a:r>
              <a:rPr lang="en-US" altLang="zh-TW" sz="2800" dirty="0" smtClean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entered</a:t>
            </a:r>
            <a:endParaRPr lang="en-US" altLang="zh-TW" sz="2800" dirty="0">
              <a:solidFill>
                <a:srgbClr val="002060"/>
              </a:solidFill>
              <a:latin typeface="Mongolian Baiti" panose="03000500000000000000" pitchFamily="66" charset="0"/>
              <a:ea typeface="新細明體" panose="02020500000000000000" pitchFamily="18" charset="-120"/>
              <a:cs typeface="Mongolian Baiti" panose="03000500000000000000" pitchFamily="66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A list of prioritized risks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5574D2-A49C-480A-BFCA-860C4F53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4A4B-A185-4080-8BA2-EDBE55177D59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63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xmlns="" id="{7E8B66D7-3BBB-4FF8-9F16-D730317A8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01351"/>
            <a:ext cx="10515600" cy="494685"/>
          </a:xfrm>
        </p:spPr>
        <p:txBody>
          <a:bodyPr>
            <a:noAutofit/>
          </a:bodyPr>
          <a:lstStyle/>
          <a:p>
            <a:r>
              <a:rPr lang="en-US" altLang="zh-TW" sz="3600" b="1" dirty="0">
                <a:solidFill>
                  <a:srgbClr val="00206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Project Gantt Chart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xmlns="" id="{8745FA92-A8B2-4282-8327-AA5E446A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CAB6-C2FF-4AF7-BA45-AA494F31D5AC}" type="slidenum">
              <a:rPr lang="zh-TW" altLang="en-US"/>
              <a:pPr/>
              <a:t>23</a:t>
            </a:fld>
            <a:endParaRPr lang="en-US" altLang="zh-TW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D0DB8F0-5376-4CDF-9517-6287F53B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30" y="1069145"/>
            <a:ext cx="11654540" cy="51769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62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xmlns="" id="{25AC08F5-A630-40F2-96F4-A6C0B4FBD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88945"/>
            <a:ext cx="10515600" cy="590219"/>
          </a:xfrm>
        </p:spPr>
        <p:txBody>
          <a:bodyPr>
            <a:noAutofit/>
          </a:bodyPr>
          <a:lstStyle/>
          <a:p>
            <a:r>
              <a:rPr lang="en-US" altLang="zh-TW" sz="3600" b="1" dirty="0">
                <a:solidFill>
                  <a:srgbClr val="00206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Project Executing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xmlns="" id="{09FD79F5-6368-473D-B455-1E3A697035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7005" y="1184179"/>
            <a:ext cx="11320922" cy="4991537"/>
          </a:xfrm>
        </p:spPr>
        <p:txBody>
          <a:bodyPr>
            <a:normAutofit/>
          </a:bodyPr>
          <a:lstStyle/>
          <a:p>
            <a:pPr algn="just"/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It usually takes the most time and resources to perform project execution since the products of the project are produced here</a:t>
            </a:r>
          </a:p>
          <a:p>
            <a:pPr algn="just"/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The most important output of execution is </a:t>
            </a:r>
            <a:r>
              <a:rPr lang="en-US" altLang="zh-TW" sz="32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work results</a:t>
            </a:r>
          </a:p>
          <a:p>
            <a:pPr algn="just"/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Project managers must use their leadership skills to handle the many </a:t>
            </a:r>
            <a:r>
              <a:rPr lang="en-US" altLang="zh-TW" sz="32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challenges that occur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 during project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C673DD-6ED8-481D-8BCF-A3411E46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5607-4884-4BE8-BC23-725D3C2C16C6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98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xmlns="" id="{024472F0-659C-4210-9740-4981C0F8B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2359"/>
            <a:ext cx="10515600" cy="617325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Project Controlling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xmlns="" id="{0141D41E-D0D6-47A8-B31A-C6A94DA60A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3358" y="1102294"/>
            <a:ext cx="11185478" cy="5254056"/>
          </a:xfrm>
        </p:spPr>
        <p:txBody>
          <a:bodyPr>
            <a:normAutofit/>
          </a:bodyPr>
          <a:lstStyle/>
          <a:p>
            <a:pPr algn="just"/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Controlling involves:</a:t>
            </a:r>
          </a:p>
          <a:p>
            <a:pPr lvl="1" algn="just"/>
            <a:r>
              <a:rPr lang="en-US" altLang="zh-TW" sz="28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Measuring progress </a:t>
            </a: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toward project objectives, </a:t>
            </a:r>
          </a:p>
          <a:p>
            <a:pPr lvl="1" algn="just"/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Monitoring </a:t>
            </a:r>
            <a:r>
              <a:rPr lang="en-US" altLang="zh-TW" sz="28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deviation</a:t>
            </a: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 from the plan, and </a:t>
            </a:r>
          </a:p>
          <a:p>
            <a:pPr lvl="1" algn="just"/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Taking </a:t>
            </a:r>
            <a:r>
              <a:rPr lang="en-US" altLang="zh-TW" sz="28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corrective</a:t>
            </a:r>
            <a:r>
              <a:rPr lang="en-US" altLang="zh-TW" sz="28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 actions</a:t>
            </a:r>
          </a:p>
          <a:p>
            <a:pPr algn="just"/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Controlling affects all other process groups and occurs during all phases of the project life cycle</a:t>
            </a:r>
          </a:p>
          <a:p>
            <a:pPr algn="just"/>
            <a:r>
              <a:rPr lang="en-US" altLang="zh-TW" sz="32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Status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 and </a:t>
            </a:r>
            <a:r>
              <a:rPr lang="en-US" altLang="zh-TW" sz="32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progress reports 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are important outputs of controlling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36767E-DBF9-4FC4-9E00-C2BFD742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F519-A6A7-4027-A6DE-38BF5BD9B0E2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50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xmlns="" id="{2A1ABB10-F62C-4CEF-BC59-073F291B9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9466"/>
            <a:ext cx="10515600" cy="617514"/>
          </a:xfrm>
        </p:spPr>
        <p:txBody>
          <a:bodyPr>
            <a:noAutofit/>
          </a:bodyPr>
          <a:lstStyle/>
          <a:p>
            <a:r>
              <a:rPr lang="en-US" altLang="zh-TW" sz="36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Project Closing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xmlns="" id="{3C6FC058-1360-4994-B798-E9965B0E23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3357" y="1156884"/>
            <a:ext cx="11117239" cy="4962561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The closing process involves gaining stakeholder and customer </a:t>
            </a:r>
            <a:r>
              <a:rPr lang="en-US" altLang="zh-TW" sz="32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acceptance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 of the final product and bringing the project, or project phase, to an orderly end</a:t>
            </a:r>
          </a:p>
          <a:p>
            <a:pPr algn="just">
              <a:lnSpc>
                <a:spcPct val="90000"/>
              </a:lnSpc>
            </a:pP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Even if projects are </a:t>
            </a:r>
            <a:r>
              <a:rPr lang="en-US" altLang="zh-TW" sz="32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not completed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, they should be </a:t>
            </a:r>
            <a:r>
              <a:rPr lang="en-US" altLang="zh-TW" sz="32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closed out 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to learn from the past</a:t>
            </a:r>
          </a:p>
          <a:p>
            <a:pPr algn="just">
              <a:lnSpc>
                <a:spcPct val="90000"/>
              </a:lnSpc>
            </a:pP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Project </a:t>
            </a:r>
            <a:r>
              <a:rPr lang="en-US" altLang="zh-TW" sz="32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archives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 and </a:t>
            </a:r>
            <a:r>
              <a:rPr lang="en-US" altLang="zh-TW" sz="32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lessons learned 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are important outputs.  </a:t>
            </a:r>
          </a:p>
          <a:p>
            <a:pPr algn="just">
              <a:lnSpc>
                <a:spcPct val="90000"/>
              </a:lnSpc>
            </a:pP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Most projects include a final report and presentations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AB237B2-4795-422A-8CB8-2F083EAB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CD4C-05CF-4CC1-AAE5-C57647F75CDE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9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xmlns="" id="{3CD4DE17-0E19-4751-9D28-00773812C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87705"/>
            <a:ext cx="10515600" cy="631162"/>
          </a:xfrm>
        </p:spPr>
        <p:txBody>
          <a:bodyPr>
            <a:noAutofit/>
          </a:bodyPr>
          <a:lstStyle/>
          <a:p>
            <a:r>
              <a:rPr lang="en-US" altLang="zh-TW" sz="36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Post-Project Follow-up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xmlns="" id="{CF2ED2C6-32BF-409A-B803-B27F6B40C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6062" y="1143237"/>
            <a:ext cx="11458433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Many organizations have realized that it’s important to review the results of projects a year or so after they have been completed</a:t>
            </a:r>
          </a:p>
          <a:p>
            <a:pPr algn="just"/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Many projects project potential savings, so it’s important to review the financial estimates and help learn from the past in preparing new estimates</a:t>
            </a:r>
          </a:p>
          <a:p>
            <a:pPr algn="just"/>
            <a:endParaRPr lang="zh-TW" altLang="en-US" sz="3200" dirty="0">
              <a:solidFill>
                <a:srgbClr val="002060"/>
              </a:solidFill>
              <a:latin typeface="Nyala" panose="02000504070300020003" pitchFamily="2" charset="0"/>
              <a:ea typeface="新細明體" panose="02020500000000000000" pitchFamily="18" charset="-12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2A449A-1189-4AD6-9908-6B953F22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AB7C-E496-4FF2-A4CD-46CE8E52EECF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83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cene3d>
            <a:camera prst="isometricOffAxis1Right"/>
            <a:lightRig rig="threePt" dir="t"/>
          </a:scene3d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                       </a:t>
            </a:r>
            <a:r>
              <a:rPr lang="en-US" b="1" dirty="0" smtClean="0">
                <a:solidFill>
                  <a:srgbClr val="0070C0"/>
                </a:solidFill>
              </a:rPr>
              <a:t>end of ch-2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PMgt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BEAA-55CA-4F9B-B573-267C051870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97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A139E3-6E0E-4976-BC29-ECF257C9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3" y="92359"/>
            <a:ext cx="10969487" cy="61732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Systems view of a project and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459799-AC92-4D61-BDBB-6F909F74A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2" y="706582"/>
            <a:ext cx="11516743" cy="5486400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To view a project with a systems perspective is to see the whole internal and external operational landscape in which the project will be functioning</a:t>
            </a:r>
          </a:p>
          <a:p>
            <a:pPr lvl="1" algn="just"/>
            <a:r>
              <a:rPr lang="en-US" sz="36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An example of a system is the cardiovascular process of the human body</a:t>
            </a:r>
          </a:p>
          <a:p>
            <a:pPr algn="just"/>
            <a:r>
              <a:rPr lang="en-US" sz="36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a project without considering the holistic view of the organization, the systems approach, will likely fail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BEAA-55CA-4F9B-B573-267C051870CB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48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A9F4721C-95EE-4A0F-99C5-D258F9739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2782" y="159026"/>
            <a:ext cx="10515600" cy="635647"/>
          </a:xfrm>
        </p:spPr>
        <p:txBody>
          <a:bodyPr>
            <a:noAutofit/>
          </a:bodyPr>
          <a:lstStyle/>
          <a:p>
            <a:r>
              <a:rPr lang="en-US" altLang="zh-TW" sz="3600" b="1" dirty="0">
                <a:solidFill>
                  <a:srgbClr val="C0000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A Systems View of Project Management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5D0BC301-A33E-41EE-802D-80331575AE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3427" y="914400"/>
            <a:ext cx="11621069" cy="5540991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zh-TW" sz="36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A systems approach emerged in the 1950s to describe a more analytical approach to management and problem solving</a:t>
            </a:r>
          </a:p>
          <a:p>
            <a:pPr algn="just">
              <a:lnSpc>
                <a:spcPct val="90000"/>
              </a:lnSpc>
            </a:pPr>
            <a:r>
              <a:rPr lang="en-US" altLang="zh-TW" sz="3600" dirty="0">
                <a:solidFill>
                  <a:srgbClr val="0070C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Three parts include</a:t>
            </a:r>
            <a:r>
              <a:rPr lang="en-US" altLang="zh-TW" sz="36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3600" dirty="0">
                <a:solidFill>
                  <a:srgbClr val="C0000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Systems philosophy</a:t>
            </a:r>
            <a:r>
              <a:rPr lang="en-US" altLang="zh-TW" sz="36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:  View things as systems, interacting components working within an environment to fulfill some purpose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3600" dirty="0">
                <a:solidFill>
                  <a:srgbClr val="C0000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Systems analysis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:  problem-solving approach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3600" dirty="0">
                <a:solidFill>
                  <a:srgbClr val="C0000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Systems management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:  Address business, technological, and organizational issues before making changes to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8671EE-48AD-42CC-AA62-EC36B26D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BCDC-16CC-4D93-AA71-41D5314A2AF7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38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8E4207-A797-4282-A18E-57B7AED14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993" y="3346537"/>
            <a:ext cx="3594697" cy="2709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A17A2-B303-4B15-82C1-F248B760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20770"/>
            <a:ext cx="10515600" cy="58325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Systems Approach to Project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CA6A40-6929-41E7-935B-66E5DBFF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86" y="1055630"/>
            <a:ext cx="11836791" cy="5665845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Using a systems approach is critical to successful project management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Three-Sphere Model for Systems Management</a:t>
            </a:r>
            <a:endParaRPr lang="en-US" dirty="0">
              <a:solidFill>
                <a:srgbClr val="0070C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BEAA-55CA-4F9B-B573-267C051870CB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B598DC-2E90-465A-9078-40956449C444}"/>
              </a:ext>
            </a:extLst>
          </p:cNvPr>
          <p:cNvSpPr/>
          <p:nvPr/>
        </p:nvSpPr>
        <p:spPr>
          <a:xfrm>
            <a:off x="3785783" y="2233388"/>
            <a:ext cx="46473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  <a:latin typeface="Nyala" panose="02000504070300020003" pitchFamily="2" charset="0"/>
              </a:rPr>
              <a:t>•</a:t>
            </a:r>
            <a:r>
              <a:rPr lang="en-US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What will the laptop project cost the college?</a:t>
            </a:r>
          </a:p>
          <a:p>
            <a:pPr algn="just"/>
            <a:r>
              <a:rPr lang="en-US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•What will it cost students?</a:t>
            </a:r>
          </a:p>
          <a:p>
            <a:pPr algn="just"/>
            <a:r>
              <a:rPr lang="en-US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•What will support costs be?</a:t>
            </a:r>
          </a:p>
          <a:p>
            <a:pPr algn="just"/>
            <a:r>
              <a:rPr lang="en-US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•What will the impact be on enrollments?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A6DA0DE-7AA0-4232-BC10-3C8188D72BF5}"/>
              </a:ext>
            </a:extLst>
          </p:cNvPr>
          <p:cNvSpPr/>
          <p:nvPr/>
        </p:nvSpPr>
        <p:spPr>
          <a:xfrm>
            <a:off x="191086" y="4230589"/>
            <a:ext cx="447938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•Will the laptop project affect all students, just traditional students, or only certain majors?</a:t>
            </a:r>
          </a:p>
          <a:p>
            <a:r>
              <a:rPr lang="en-US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•How will the project affect students who already have PCs or laptops?</a:t>
            </a:r>
          </a:p>
          <a:p>
            <a:r>
              <a:rPr lang="en-US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•Who will train students, faculty, and staff?</a:t>
            </a:r>
          </a:p>
          <a:p>
            <a:r>
              <a:rPr lang="en-US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•Who will administer and support training?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4056368-560C-4946-9B89-C753E8EFF7C9}"/>
              </a:ext>
            </a:extLst>
          </p:cNvPr>
          <p:cNvSpPr/>
          <p:nvPr/>
        </p:nvSpPr>
        <p:spPr>
          <a:xfrm>
            <a:off x="7207253" y="3813321"/>
            <a:ext cx="4820624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Nyala" panose="02000504070300020003" pitchFamily="2" charset="0"/>
              </a:rPr>
              <a:t>•</a:t>
            </a:r>
            <a:r>
              <a:rPr lang="en-US" sz="20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Should the laptops use Macintosh,</a:t>
            </a:r>
          </a:p>
          <a:p>
            <a:r>
              <a:rPr lang="en-US" sz="20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Windows, or both types of operating systems?</a:t>
            </a:r>
          </a:p>
          <a:p>
            <a:r>
              <a:rPr lang="en-US" sz="20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•What applications software will be loaded?</a:t>
            </a:r>
          </a:p>
          <a:p>
            <a:r>
              <a:rPr lang="en-US" sz="20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•What will the hardware specifications be?</a:t>
            </a:r>
          </a:p>
          <a:p>
            <a:r>
              <a:rPr lang="en-US" sz="2000" dirty="0">
                <a:solidFill>
                  <a:srgbClr val="00206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•How will the hardware impact LAN and Internet access?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476" y="2423207"/>
            <a:ext cx="2396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Laptop Project 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35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910A8F86-4D96-474C-B420-FAD56D28C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1672"/>
            <a:ext cx="9144000" cy="651453"/>
          </a:xfrm>
        </p:spPr>
        <p:txBody>
          <a:bodyPr/>
          <a:lstStyle/>
          <a:p>
            <a:r>
              <a:rPr lang="en-US" altLang="zh-TW" sz="3600" b="1" dirty="0">
                <a:solidFill>
                  <a:srgbClr val="C0000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Understanding</a:t>
            </a:r>
            <a:r>
              <a:rPr lang="en-US" altLang="zh-TW" sz="4000" dirty="0">
                <a:solidFill>
                  <a:srgbClr val="C0000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 </a:t>
            </a:r>
            <a:r>
              <a:rPr lang="en-US" altLang="zh-TW" sz="3600" b="1" dirty="0">
                <a:solidFill>
                  <a:srgbClr val="C0000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Organizations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E017A6A7-639B-4F27-B7CD-B7D62C52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8DC6-C628-40D4-9099-C5BC68F6E313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xmlns="" id="{75C4CD1E-7CA6-4B21-A984-672C2ADCF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025525"/>
            <a:ext cx="10230134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xmlns="" id="{5BCE408E-62C1-481D-AA05-3EFB8972E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025525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5">
            <a:extLst>
              <a:ext uri="{FF2B5EF4-FFF2-40B4-BE49-F238E27FC236}">
                <a16:creationId xmlns:a16="http://schemas.microsoft.com/office/drawing/2014/main" xmlns="" id="{95E87858-A021-4B72-8789-8FB2093B9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540125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xmlns="" id="{7ADF9611-77F9-4A73-9C55-E6C312A97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734" y="1255614"/>
            <a:ext cx="4495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TW" sz="2400" b="1" dirty="0">
                <a:solidFill>
                  <a:srgbClr val="C00000"/>
                </a:solidFill>
                <a:ea typeface="新細明體" panose="02020500000000000000" pitchFamily="18" charset="-120"/>
              </a:rPr>
              <a:t>Structural</a:t>
            </a:r>
            <a:r>
              <a:rPr lang="en-US" altLang="zh-TW" sz="2400" b="1" dirty="0">
                <a:solidFill>
                  <a:srgbClr val="00206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rgbClr val="C00000"/>
                </a:solidFill>
                <a:ea typeface="新細明體" panose="02020500000000000000" pitchFamily="18" charset="-120"/>
              </a:rPr>
              <a:t>frame</a:t>
            </a:r>
            <a:r>
              <a:rPr lang="en-US" altLang="zh-TW" sz="2400" b="1" dirty="0">
                <a:solidFill>
                  <a:srgbClr val="002060"/>
                </a:solidFill>
                <a:ea typeface="新細明體" panose="02020500000000000000" pitchFamily="18" charset="-120"/>
              </a:rPr>
              <a:t>:</a:t>
            </a:r>
            <a:r>
              <a:rPr lang="en-US" altLang="zh-TW" sz="2400" dirty="0">
                <a:solidFill>
                  <a:srgbClr val="002060"/>
                </a:solidFill>
                <a:ea typeface="新細明體" panose="02020500000000000000" pitchFamily="18" charset="-120"/>
              </a:rPr>
              <a:t>  Focuses on roles and responsibilities, coordination and control. </a:t>
            </a:r>
            <a:r>
              <a:rPr lang="en-US" altLang="zh-TW" sz="2400" dirty="0">
                <a:solidFill>
                  <a:srgbClr val="0070C0"/>
                </a:solidFill>
                <a:ea typeface="新細明體" panose="02020500000000000000" pitchFamily="18" charset="-120"/>
              </a:rPr>
              <a:t>Organizational charts </a:t>
            </a:r>
            <a:r>
              <a:rPr lang="en-US" altLang="zh-TW" sz="2400" dirty="0">
                <a:solidFill>
                  <a:srgbClr val="002060"/>
                </a:solidFill>
                <a:ea typeface="新細明體" panose="02020500000000000000" pitchFamily="18" charset="-120"/>
              </a:rPr>
              <a:t>help define this frame.</a:t>
            </a: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xmlns="" id="{B75B8A9E-B28F-42FD-81A0-B402A9433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199" y="1221267"/>
            <a:ext cx="465274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altLang="zh-TW" sz="2400" b="1" dirty="0">
                <a:solidFill>
                  <a:srgbClr val="C00000"/>
                </a:solidFill>
                <a:ea typeface="新細明體" panose="02020500000000000000" pitchFamily="18" charset="-120"/>
              </a:rPr>
              <a:t>Human</a:t>
            </a:r>
            <a:r>
              <a:rPr lang="en-US" altLang="zh-TW" sz="2400" b="1" dirty="0">
                <a:solidFill>
                  <a:srgbClr val="00206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rgbClr val="C00000"/>
                </a:solidFill>
                <a:ea typeface="新細明體" panose="02020500000000000000" pitchFamily="18" charset="-120"/>
              </a:rPr>
              <a:t>resources</a:t>
            </a:r>
            <a:r>
              <a:rPr lang="en-US" altLang="zh-TW" sz="2400" b="1" dirty="0">
                <a:solidFill>
                  <a:srgbClr val="00206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rgbClr val="C00000"/>
                </a:solidFill>
                <a:ea typeface="新細明體" panose="02020500000000000000" pitchFamily="18" charset="-120"/>
              </a:rPr>
              <a:t>frame</a:t>
            </a:r>
            <a:r>
              <a:rPr lang="en-US" altLang="zh-TW" sz="2400" b="1" dirty="0">
                <a:solidFill>
                  <a:srgbClr val="002060"/>
                </a:solidFill>
                <a:ea typeface="新細明體" panose="02020500000000000000" pitchFamily="18" charset="-120"/>
              </a:rPr>
              <a:t>:</a:t>
            </a:r>
            <a:r>
              <a:rPr lang="en-US" altLang="zh-TW" sz="2400" dirty="0">
                <a:solidFill>
                  <a:srgbClr val="002060"/>
                </a:solidFill>
                <a:ea typeface="新細明體" panose="02020500000000000000" pitchFamily="18" charset="-120"/>
              </a:rPr>
              <a:t>  Focuses on providing </a:t>
            </a:r>
            <a:r>
              <a:rPr lang="en-US" altLang="zh-TW" sz="2400" dirty="0">
                <a:solidFill>
                  <a:srgbClr val="0070C0"/>
                </a:solidFill>
                <a:ea typeface="新細明體" panose="02020500000000000000" pitchFamily="18" charset="-120"/>
              </a:rPr>
              <a:t>harmony</a:t>
            </a:r>
            <a:r>
              <a:rPr lang="en-US" altLang="zh-TW" sz="2400" dirty="0">
                <a:solidFill>
                  <a:srgbClr val="002060"/>
                </a:solidFill>
                <a:ea typeface="新細明體" panose="02020500000000000000" pitchFamily="18" charset="-120"/>
              </a:rPr>
              <a:t> between </a:t>
            </a:r>
            <a:r>
              <a:rPr lang="en-US" altLang="zh-TW" sz="2400" dirty="0">
                <a:solidFill>
                  <a:srgbClr val="0070C0"/>
                </a:solidFill>
                <a:ea typeface="新細明體" panose="02020500000000000000" pitchFamily="18" charset="-120"/>
              </a:rPr>
              <a:t>needs</a:t>
            </a:r>
            <a:r>
              <a:rPr lang="en-US" altLang="zh-TW" sz="2400" dirty="0">
                <a:solidFill>
                  <a:srgbClr val="002060"/>
                </a:solidFill>
                <a:ea typeface="新細明體" panose="02020500000000000000" pitchFamily="18" charset="-120"/>
              </a:rPr>
              <a:t> of the </a:t>
            </a:r>
            <a:r>
              <a:rPr lang="en-US" altLang="zh-TW" sz="2400" dirty="0">
                <a:solidFill>
                  <a:srgbClr val="0070C0"/>
                </a:solidFill>
                <a:ea typeface="新細明體" panose="02020500000000000000" pitchFamily="18" charset="-120"/>
              </a:rPr>
              <a:t>organization</a:t>
            </a:r>
            <a:r>
              <a:rPr lang="en-US" altLang="zh-TW" sz="2400" dirty="0">
                <a:solidFill>
                  <a:srgbClr val="002060"/>
                </a:solidFill>
                <a:ea typeface="新細明體" panose="02020500000000000000" pitchFamily="18" charset="-120"/>
              </a:rPr>
              <a:t> and needs of </a:t>
            </a:r>
            <a:r>
              <a:rPr lang="en-US" altLang="zh-TW" sz="2400" dirty="0">
                <a:solidFill>
                  <a:srgbClr val="0070C0"/>
                </a:solidFill>
                <a:ea typeface="新細明體" panose="02020500000000000000" pitchFamily="18" charset="-120"/>
              </a:rPr>
              <a:t>people</a:t>
            </a:r>
            <a:r>
              <a:rPr lang="en-US" altLang="zh-TW" sz="2400" dirty="0">
                <a:solidFill>
                  <a:srgbClr val="002060"/>
                </a:solidFill>
                <a:ea typeface="新細明體" panose="02020500000000000000" pitchFamily="18" charset="-120"/>
              </a:rPr>
              <a:t>. </a:t>
            </a: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xmlns="" id="{B2227A2E-E4B6-460C-B7F2-92D9D2F4C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667" y="3616325"/>
            <a:ext cx="481993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altLang="zh-TW" sz="2400" b="1" dirty="0">
                <a:solidFill>
                  <a:srgbClr val="C00000"/>
                </a:solidFill>
                <a:ea typeface="新細明體" panose="02020500000000000000" pitchFamily="18" charset="-120"/>
              </a:rPr>
              <a:t>Political</a:t>
            </a:r>
            <a:r>
              <a:rPr lang="en-US" altLang="zh-TW" sz="2400" b="1" dirty="0">
                <a:solidFill>
                  <a:srgbClr val="00206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rgbClr val="C00000"/>
                </a:solidFill>
                <a:ea typeface="新細明體" panose="02020500000000000000" pitchFamily="18" charset="-120"/>
              </a:rPr>
              <a:t>frame</a:t>
            </a:r>
            <a:r>
              <a:rPr lang="en-US" altLang="zh-TW" sz="2400" b="1" dirty="0">
                <a:solidFill>
                  <a:srgbClr val="002060"/>
                </a:solidFill>
                <a:ea typeface="新細明體" panose="02020500000000000000" pitchFamily="18" charset="-120"/>
              </a:rPr>
              <a:t>:</a:t>
            </a:r>
            <a:r>
              <a:rPr lang="en-US" altLang="zh-TW" sz="2400" dirty="0">
                <a:solidFill>
                  <a:srgbClr val="002060"/>
                </a:solidFill>
                <a:ea typeface="新細明體" panose="02020500000000000000" pitchFamily="18" charset="-120"/>
              </a:rPr>
              <a:t>  Assumes organizations are </a:t>
            </a:r>
            <a:r>
              <a:rPr lang="en-US" altLang="zh-TW" sz="2400" dirty="0">
                <a:solidFill>
                  <a:srgbClr val="0070C0"/>
                </a:solidFill>
                <a:ea typeface="新細明體" panose="02020500000000000000" pitchFamily="18" charset="-120"/>
              </a:rPr>
              <a:t>coalitions</a:t>
            </a:r>
            <a:r>
              <a:rPr lang="en-US" altLang="zh-TW" sz="2400" dirty="0">
                <a:solidFill>
                  <a:srgbClr val="002060"/>
                </a:solidFill>
                <a:ea typeface="新細明體" panose="02020500000000000000" pitchFamily="18" charset="-120"/>
              </a:rPr>
              <a:t> composed of </a:t>
            </a:r>
            <a:r>
              <a:rPr lang="en-US" altLang="zh-TW" sz="2400" dirty="0">
                <a:solidFill>
                  <a:srgbClr val="0070C0"/>
                </a:solidFill>
                <a:ea typeface="新細明體" panose="02020500000000000000" pitchFamily="18" charset="-120"/>
              </a:rPr>
              <a:t>varied individuals </a:t>
            </a:r>
            <a:r>
              <a:rPr lang="en-US" altLang="zh-TW" sz="2400" dirty="0">
                <a:solidFill>
                  <a:srgbClr val="002060"/>
                </a:solidFill>
                <a:ea typeface="新細明體" panose="02020500000000000000" pitchFamily="18" charset="-120"/>
              </a:rPr>
              <a:t>and </a:t>
            </a:r>
            <a:r>
              <a:rPr lang="en-US" altLang="zh-TW" sz="2400" dirty="0">
                <a:solidFill>
                  <a:srgbClr val="0070C0"/>
                </a:solidFill>
                <a:ea typeface="新細明體" panose="02020500000000000000" pitchFamily="18" charset="-120"/>
              </a:rPr>
              <a:t>interest</a:t>
            </a:r>
            <a:r>
              <a:rPr lang="en-US" altLang="zh-TW" sz="2400" dirty="0">
                <a:solidFill>
                  <a:srgbClr val="00206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ea typeface="新細明體" panose="02020500000000000000" pitchFamily="18" charset="-120"/>
              </a:rPr>
              <a:t>groups</a:t>
            </a:r>
            <a:r>
              <a:rPr lang="en-US" altLang="zh-TW" sz="2400" dirty="0">
                <a:solidFill>
                  <a:srgbClr val="002060"/>
                </a:solidFill>
                <a:ea typeface="新細明體" panose="02020500000000000000" pitchFamily="18" charset="-120"/>
              </a:rPr>
              <a:t>.  </a:t>
            </a:r>
            <a:r>
              <a:rPr lang="en-US" altLang="zh-TW" sz="2400" dirty="0">
                <a:solidFill>
                  <a:srgbClr val="0070C0"/>
                </a:solidFill>
                <a:ea typeface="新細明體" panose="02020500000000000000" pitchFamily="18" charset="-120"/>
              </a:rPr>
              <a:t>Conflict and power are key issues.</a:t>
            </a:r>
          </a:p>
        </p:txBody>
      </p:sp>
      <p:sp>
        <p:nvSpPr>
          <p:cNvPr id="41993" name="Text Box 9">
            <a:extLst>
              <a:ext uri="{FF2B5EF4-FFF2-40B4-BE49-F238E27FC236}">
                <a16:creationId xmlns:a16="http://schemas.microsoft.com/office/drawing/2014/main" xmlns="" id="{A5E79B48-6C69-4AF6-AEBF-5BEC7EDB6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199" y="3886489"/>
            <a:ext cx="48961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altLang="zh-TW" sz="2400" b="1" dirty="0">
                <a:solidFill>
                  <a:srgbClr val="C00000"/>
                </a:solidFill>
                <a:ea typeface="新細明體" panose="02020500000000000000" pitchFamily="18" charset="-120"/>
              </a:rPr>
              <a:t>Symbolic</a:t>
            </a:r>
            <a:r>
              <a:rPr lang="en-US" altLang="zh-TW" sz="2400" b="1" dirty="0"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rgbClr val="C00000"/>
                </a:solidFill>
                <a:ea typeface="新細明體" panose="02020500000000000000" pitchFamily="18" charset="-120"/>
              </a:rPr>
              <a:t>frame</a:t>
            </a:r>
            <a:r>
              <a:rPr lang="en-US" altLang="zh-TW" sz="2400" b="1" dirty="0">
                <a:ea typeface="新細明體" panose="02020500000000000000" pitchFamily="18" charset="-120"/>
              </a:rPr>
              <a:t>:</a:t>
            </a:r>
            <a:r>
              <a:rPr lang="en-US" altLang="zh-TW" sz="2400" dirty="0">
                <a:ea typeface="新細明體" panose="02020500000000000000" pitchFamily="18" charset="-120"/>
              </a:rPr>
              <a:t>  Focuses on </a:t>
            </a:r>
            <a:r>
              <a:rPr lang="en-US" altLang="zh-TW" sz="2400" dirty="0">
                <a:solidFill>
                  <a:srgbClr val="0070C0"/>
                </a:solidFill>
                <a:ea typeface="新細明體" panose="02020500000000000000" pitchFamily="18" charset="-120"/>
              </a:rPr>
              <a:t>symbols and meanings </a:t>
            </a:r>
            <a:r>
              <a:rPr lang="en-US" altLang="zh-TW" sz="2400" dirty="0">
                <a:ea typeface="新細明體" panose="02020500000000000000" pitchFamily="18" charset="-120"/>
              </a:rPr>
              <a:t>related to events.  </a:t>
            </a:r>
            <a:r>
              <a:rPr lang="en-US" altLang="zh-TW" sz="2400" dirty="0">
                <a:solidFill>
                  <a:srgbClr val="0070C0"/>
                </a:solidFill>
                <a:ea typeface="新細明體" panose="02020500000000000000" pitchFamily="18" charset="-120"/>
              </a:rPr>
              <a:t>Culture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ea typeface="新細明體" panose="02020500000000000000" pitchFamily="18" charset="-120"/>
              </a:rPr>
              <a:t>is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ea typeface="新細明體" panose="02020500000000000000" pitchFamily="18" charset="-120"/>
              </a:rPr>
              <a:t>important</a:t>
            </a:r>
            <a:r>
              <a:rPr lang="en-US" altLang="zh-TW" sz="2400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41994" name="Rectangle 10">
            <a:extLst>
              <a:ext uri="{FF2B5EF4-FFF2-40B4-BE49-F238E27FC236}">
                <a16:creationId xmlns:a16="http://schemas.microsoft.com/office/drawing/2014/main" xmlns="" id="{CF89AFAB-8FB6-420B-AFDD-18F7F3491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66" y="873125"/>
            <a:ext cx="10890914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42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64712101-82C9-4E0B-9584-87D2F89B5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"/>
            <a:ext cx="10515600" cy="791570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solidFill>
                  <a:srgbClr val="00206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Recognize the Importance of Project Stakeholders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9C7F03C9-A305-4BB6-87A1-01AC2C4463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5994" y="1145276"/>
            <a:ext cx="10995546" cy="5089269"/>
          </a:xfrm>
        </p:spPr>
        <p:txBody>
          <a:bodyPr>
            <a:normAutofit/>
          </a:bodyPr>
          <a:lstStyle/>
          <a:p>
            <a:pPr algn="just"/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Recall that project stakeholders are the </a:t>
            </a:r>
            <a:r>
              <a:rPr lang="en-US" altLang="zh-TW" sz="3200" b="1" dirty="0">
                <a:solidFill>
                  <a:srgbClr val="7030A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people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 </a:t>
            </a:r>
            <a:r>
              <a:rPr lang="en-US" altLang="zh-TW" sz="32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involved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 in or </a:t>
            </a:r>
            <a:r>
              <a:rPr lang="en-US" altLang="zh-TW" sz="32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affected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 by project activities</a:t>
            </a:r>
          </a:p>
          <a:p>
            <a:pPr algn="just"/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Project managers </a:t>
            </a:r>
            <a:r>
              <a:rPr lang="en-US" altLang="zh-TW" sz="32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must take time 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to </a:t>
            </a:r>
            <a:r>
              <a:rPr lang="en-US" altLang="zh-TW" sz="3200" dirty="0">
                <a:solidFill>
                  <a:srgbClr val="0070C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identify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, </a:t>
            </a:r>
            <a:r>
              <a:rPr lang="en-US" altLang="zh-TW" sz="3200" dirty="0">
                <a:solidFill>
                  <a:srgbClr val="0070C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understand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, and </a:t>
            </a:r>
            <a:r>
              <a:rPr lang="en-US" altLang="zh-TW" sz="3200" dirty="0">
                <a:solidFill>
                  <a:srgbClr val="0070C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manage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 relationships with all project stakeholders</a:t>
            </a:r>
          </a:p>
          <a:p>
            <a:pPr algn="just"/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Using the </a:t>
            </a:r>
            <a:r>
              <a:rPr lang="en-US" altLang="zh-TW" sz="32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four frames 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of organizations can help meet stakeholder needs and expectations</a:t>
            </a:r>
          </a:p>
          <a:p>
            <a:pPr algn="just"/>
            <a:r>
              <a:rPr lang="en-US" altLang="zh-TW" sz="3200" b="1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Senior executives </a:t>
            </a:r>
            <a:r>
              <a:rPr lang="en-US" altLang="zh-TW" sz="32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are very important </a:t>
            </a:r>
            <a:r>
              <a:rPr lang="en-US" altLang="zh-TW" sz="3200" dirty="0" smtClean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stakeholders</a:t>
            </a:r>
            <a:endParaRPr lang="en-US" altLang="zh-TW" sz="3200" dirty="0">
              <a:solidFill>
                <a:srgbClr val="002060"/>
              </a:solidFill>
              <a:latin typeface="Mongolian Baiti" panose="03000500000000000000" pitchFamily="66" charset="0"/>
              <a:ea typeface="新細明體" panose="02020500000000000000" pitchFamily="18" charset="-120"/>
              <a:cs typeface="Mongolian Baiti" panose="03000500000000000000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36DCD1-6395-4872-99EB-FC94E365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5D5F-6B6B-451D-A88E-82377A7F8609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47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CD40A286-D74B-455B-B975-6DB375916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175" y="138545"/>
            <a:ext cx="11431137" cy="625730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solidFill>
                  <a:srgbClr val="00206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Many</a:t>
            </a:r>
            <a:r>
              <a:rPr lang="en-US" altLang="zh-TW" sz="3600" b="1" dirty="0"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 </a:t>
            </a:r>
            <a:r>
              <a:rPr lang="en-US" altLang="zh-TW" sz="4000" b="1" dirty="0">
                <a:solidFill>
                  <a:srgbClr val="00206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Organizations Focus on the Structural Frame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88E2D02D-649D-42AC-9B3E-76B7CAF491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8100" y="1129589"/>
            <a:ext cx="11185478" cy="501190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zh-TW" sz="34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Most people understand what organizational charts are</a:t>
            </a:r>
          </a:p>
          <a:p>
            <a:pPr algn="just">
              <a:lnSpc>
                <a:spcPct val="90000"/>
              </a:lnSpc>
            </a:pPr>
            <a:r>
              <a:rPr lang="en-US" altLang="zh-TW" sz="34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Many new managers try to change organizational structure when other changes are needed</a:t>
            </a:r>
          </a:p>
          <a:p>
            <a:pPr algn="just">
              <a:lnSpc>
                <a:spcPct val="90000"/>
              </a:lnSpc>
            </a:pPr>
            <a:r>
              <a:rPr lang="en-US" altLang="zh-TW" sz="3400" dirty="0">
                <a:solidFill>
                  <a:srgbClr val="00206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3 basic organizational structures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3400" b="1" dirty="0">
                <a:solidFill>
                  <a:srgbClr val="7030A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Functional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3400" b="1" dirty="0">
                <a:solidFill>
                  <a:srgbClr val="7030A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Project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3400" b="1" dirty="0">
                <a:solidFill>
                  <a:srgbClr val="7030A0"/>
                </a:solidFill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E00DC9-5092-48F7-A4C1-711F2F57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FF28-1E4C-43EE-B957-BCBF4AAFD9C2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14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xmlns="" id="{D6B9B5A5-9AD5-4F4F-845C-37618E00C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02394"/>
            <a:ext cx="10515600" cy="662782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solidFill>
                  <a:srgbClr val="002060"/>
                </a:solidFill>
                <a:effectLst/>
                <a:latin typeface="Mongolian Baiti" panose="03000500000000000000" pitchFamily="66" charset="0"/>
                <a:ea typeface="新細明體" panose="02020500000000000000" pitchFamily="18" charset="-120"/>
                <a:cs typeface="Mongolian Baiti" panose="03000500000000000000" pitchFamily="66" charset="0"/>
              </a:rPr>
              <a:t>Basic Organizational Structures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xmlns="" id="{C4B3B304-5124-4929-95C9-6F4DD7E3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A85F-A09B-48D8-AD12-CC0F0A40AB66}" type="slidenum">
              <a:rPr lang="zh-TW" altLang="en-US"/>
              <a:pPr/>
              <a:t>9</a:t>
            </a:fld>
            <a:endParaRPr lang="en-US" altLang="zh-TW"/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xmlns="" id="{EAA4E25A-3706-43F3-83AA-4C3C30C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765176"/>
            <a:ext cx="10857931" cy="580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PMgt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28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4003</TotalTime>
  <Words>1574</Words>
  <Application>Microsoft Office PowerPoint</Application>
  <PresentationFormat>Widescreen</PresentationFormat>
  <Paragraphs>240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MingLiU-ExtB</vt:lpstr>
      <vt:lpstr>Arial</vt:lpstr>
      <vt:lpstr>Bodoni MT Black</vt:lpstr>
      <vt:lpstr>Calibri</vt:lpstr>
      <vt:lpstr>Century Gothic</vt:lpstr>
      <vt:lpstr>Courier New</vt:lpstr>
      <vt:lpstr>Mongolian Baiti</vt:lpstr>
      <vt:lpstr>Nyala</vt:lpstr>
      <vt:lpstr>Palatino Linotype</vt:lpstr>
      <vt:lpstr>新細明體</vt:lpstr>
      <vt:lpstr>Executive</vt:lpstr>
      <vt:lpstr>Chapter 2</vt:lpstr>
      <vt:lpstr> Projects Cannot Be Run in Isolation</vt:lpstr>
      <vt:lpstr>Systems view of a project and project management</vt:lpstr>
      <vt:lpstr>A Systems View of Project Management</vt:lpstr>
      <vt:lpstr>Systems Approach to Project Management </vt:lpstr>
      <vt:lpstr>Understanding Organizations</vt:lpstr>
      <vt:lpstr>Recognize the Importance of Project Stakeholders</vt:lpstr>
      <vt:lpstr>Many Organizations Focus on the Structural Frame</vt:lpstr>
      <vt:lpstr>Basic Organizational Structures</vt:lpstr>
      <vt:lpstr>What Is Project Success? </vt:lpstr>
      <vt:lpstr>What Helps Projects Succeed?</vt:lpstr>
      <vt:lpstr>Need for Top Management Commitment</vt:lpstr>
      <vt:lpstr>Fifteen Project Management Job Functions*</vt:lpstr>
      <vt:lpstr>Phases of the Project Life Cycle</vt:lpstr>
      <vt:lpstr>Product Life Cycles</vt:lpstr>
      <vt:lpstr>Predictive Life Cycle Models</vt:lpstr>
      <vt:lpstr>Project Management Process</vt:lpstr>
      <vt:lpstr>Project Management Process</vt:lpstr>
      <vt:lpstr> Project Management Process Groups</vt:lpstr>
      <vt:lpstr>Overlap of Process Groups in a Phase</vt:lpstr>
      <vt:lpstr>Project Initiation</vt:lpstr>
      <vt:lpstr>Project Planning</vt:lpstr>
      <vt:lpstr>Project Gantt Chart</vt:lpstr>
      <vt:lpstr>Project Executing</vt:lpstr>
      <vt:lpstr>Project Controlling</vt:lpstr>
      <vt:lpstr>Project Closing</vt:lpstr>
      <vt:lpstr>Post-Project Follow-up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Amen!</dc:creator>
  <cp:lastModifiedBy>Microsoft</cp:lastModifiedBy>
  <cp:revision>259</cp:revision>
  <cp:lastPrinted>2019-03-30T12:22:23Z</cp:lastPrinted>
  <dcterms:created xsi:type="dcterms:W3CDTF">2014-12-27T07:53:14Z</dcterms:created>
  <dcterms:modified xsi:type="dcterms:W3CDTF">2020-03-11T06:33:48Z</dcterms:modified>
</cp:coreProperties>
</file>