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86" r:id="rId4"/>
    <p:sldId id="285" r:id="rId5"/>
    <p:sldId id="287" r:id="rId6"/>
    <p:sldId id="288" r:id="rId7"/>
    <p:sldId id="289" r:id="rId8"/>
    <p:sldId id="290" r:id="rId9"/>
    <p:sldId id="292" r:id="rId10"/>
    <p:sldId id="291" r:id="rId11"/>
    <p:sldId id="293" r:id="rId12"/>
    <p:sldId id="294" r:id="rId13"/>
    <p:sldId id="295" r:id="rId14"/>
    <p:sldId id="258" r:id="rId1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4FEB3EF-69B5-404B-91D5-DCE7E856DC97}">
  <a:tblStyle styleId="{04FEB3EF-69B5-404B-91D5-DCE7E856D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-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388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po.int/portal/r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i-edu.ru/e-books/xbook945/01/part-003.htm" TargetMode="External"/><Relationship Id="rId4" Type="http://schemas.openxmlformats.org/officeDocument/2006/relationships/hyperlink" Target="https://habr.com/ru/company/intel/blog/169505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3568" y="1059582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3200" dirty="0" smtClean="0"/>
              <a:t>Законодательные </a:t>
            </a:r>
            <a:r>
              <a:rPr lang="ru-RU" sz="3200" dirty="0"/>
              <a:t>и правовые документы, регламентирующие использование ИКТ в издательской деятельности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4299942"/>
            <a:ext cx="385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Выполнил: </a:t>
            </a:r>
            <a:r>
              <a:rPr lang="ru-RU" dirty="0" smtClean="0"/>
              <a:t>Иванов Д.В., </a:t>
            </a:r>
            <a:r>
              <a:rPr lang="ru-RU" dirty="0"/>
              <a:t>ИВТ3, подгруппа 2</a:t>
            </a:r>
          </a:p>
        </p:txBody>
      </p:sp>
    </p:spTree>
  </p:cSld>
  <p:clrMapOvr>
    <a:masterClrMapping/>
  </p:clrMapOvr>
  <p:transition advTm="3922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 smtClean="0"/>
              <a:t>Бесплатные виды лицензий на </a:t>
            </a:r>
            <a:r>
              <a:rPr lang="ru-RU" sz="1800" dirty="0"/>
              <a:t>программы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491631"/>
            <a:ext cx="555792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ru-RU" sz="1400" dirty="0" err="1" smtClean="0"/>
              <a:t>Public</a:t>
            </a:r>
            <a:r>
              <a:rPr lang="ru-RU" sz="1400" dirty="0" smtClean="0"/>
              <a:t> </a:t>
            </a:r>
            <a:r>
              <a:rPr lang="ru-RU" sz="1400" dirty="0" err="1"/>
              <a:t>domain</a:t>
            </a:r>
            <a:r>
              <a:rPr lang="ru-RU" sz="1400" dirty="0"/>
              <a:t> – лицензия схожая с предыдущей. Программа не охраняется авторским правом. Основной смысл – развитие программы в дальнейшем. В последнее время такие типы программ почти не встречаются</a:t>
            </a:r>
            <a:r>
              <a:rPr lang="ru-RU" sz="1400" dirty="0" smtClean="0"/>
              <a:t>.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Adware</a:t>
            </a:r>
            <a:r>
              <a:rPr lang="ru-RU" sz="1400" dirty="0"/>
              <a:t> – бесплатная программа без ограничений функционала, но с принудительным показом рекламы внутри самой программы. Деньги автор программы получает от рекламодателя. Зачастую рекламу можно отключить, заплатив определенную сумму разработчику</a:t>
            </a:r>
            <a:r>
              <a:rPr lang="ru-RU" sz="1400" dirty="0" smtClean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Donateware</a:t>
            </a:r>
            <a:r>
              <a:rPr lang="ru-RU" sz="1400" dirty="0"/>
              <a:t>, </a:t>
            </a:r>
            <a:r>
              <a:rPr lang="ru-RU" sz="1400" dirty="0" err="1"/>
              <a:t>donationware</a:t>
            </a:r>
            <a:r>
              <a:rPr lang="ru-RU" sz="1400" dirty="0"/>
              <a:t> – бесплатная программа без ограничений функционала. Если такая программа понравилась пользователю, то он (при желании) может сделать пожертвование её разработчику (и об этом сказано в лицензионном соглашении</a:t>
            </a:r>
            <a:r>
              <a:rPr lang="ru-RU" sz="1400" dirty="0" smtClean="0"/>
              <a:t>).</a:t>
            </a:r>
            <a:endParaRPr lang="ru-RU"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5364750"/>
      </p:ext>
    </p:extLst>
  </p:cSld>
  <p:clrMapOvr>
    <a:masterClrMapping/>
  </p:clrMapOvr>
  <p:transition advTm="11112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 smtClean="0"/>
              <a:t>Бесплатные виды лицензий на </a:t>
            </a:r>
            <a:r>
              <a:rPr lang="ru-RU" sz="1800" dirty="0"/>
              <a:t>программы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491631"/>
            <a:ext cx="555792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Postcardware</a:t>
            </a:r>
            <a:r>
              <a:rPr lang="ru-RU" sz="1400" dirty="0"/>
              <a:t> (или </a:t>
            </a:r>
            <a:r>
              <a:rPr lang="ru-RU" sz="1400" dirty="0" err="1"/>
              <a:t>Cardware</a:t>
            </a:r>
            <a:r>
              <a:rPr lang="ru-RU" sz="1400" dirty="0"/>
              <a:t>) – довольно интересный способ бесплатного распространения программ, когда автор просит прислать ему почтовую открытку или благодарственное письмо. Такие письма используются либо для рекламы своих программ либо для анализа (кто и где использует программу</a:t>
            </a:r>
            <a:r>
              <a:rPr lang="ru-RU" sz="1400" dirty="0" smtClean="0"/>
              <a:t>).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Registerware</a:t>
            </a:r>
            <a:r>
              <a:rPr lang="ru-RU" sz="1400" dirty="0"/>
              <a:t> – для использования программы требуется предоставить информацию о себе (зарегистрироваться</a:t>
            </a:r>
            <a:r>
              <a:rPr lang="ru-RU" sz="1400" dirty="0" smtClean="0"/>
              <a:t>).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Nagware</a:t>
            </a:r>
            <a:r>
              <a:rPr lang="ru-RU" sz="1400" dirty="0"/>
              <a:t>, </a:t>
            </a:r>
            <a:r>
              <a:rPr lang="ru-RU" sz="1400" dirty="0" err="1"/>
              <a:t>begware</a:t>
            </a:r>
            <a:r>
              <a:rPr lang="ru-RU" sz="1400" dirty="0"/>
              <a:t> – бесплатная программа, в которой во время использования появляется диалоговое окно с информацией о том, что мы пользуемся незарегистрированной версией программы. Такое окно можно убрать, оплатив программу.</a:t>
            </a:r>
            <a:endParaRPr lang="ru-RU" sz="1400" dirty="0" smtClean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4610479"/>
      </p:ext>
    </p:extLst>
  </p:cSld>
  <p:clrMapOvr>
    <a:masterClrMapping/>
  </p:clrMapOvr>
  <p:transition advTm="11119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Условно-бесплатные </a:t>
            </a:r>
            <a:r>
              <a:rPr lang="ru-RU" sz="1800" dirty="0" smtClean="0"/>
              <a:t>виды лицензий на </a:t>
            </a:r>
            <a:r>
              <a:rPr lang="ru-RU" sz="1800" dirty="0"/>
              <a:t>программы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555792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Shareware</a:t>
            </a:r>
            <a:r>
              <a:rPr lang="ru-RU" sz="1400" dirty="0"/>
              <a:t> – программа из серии «попробуй, прежде чем купить». Такую программу можно использовать бесплатно, но только с некоторыми ограничениями. Ограничения могут быть по времени использования (например, только 30 дней или только 10 запусков программы), или по функционалу (не все возможности программы доступны</a:t>
            </a:r>
            <a:r>
              <a:rPr lang="ru-RU" sz="1400" dirty="0" smtClean="0"/>
              <a:t>).</a:t>
            </a:r>
            <a:endParaRPr lang="en-US" sz="1400" dirty="0" smtClean="0"/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Trial</a:t>
            </a:r>
            <a:r>
              <a:rPr lang="ru-RU" sz="1400" dirty="0"/>
              <a:t>, </a:t>
            </a:r>
            <a:r>
              <a:rPr lang="ru-RU" sz="1400" dirty="0" err="1"/>
              <a:t>trialware</a:t>
            </a:r>
            <a:r>
              <a:rPr lang="ru-RU" sz="1400" dirty="0"/>
              <a:t> – вид лицензии схожий с предыдущим, но без ограничений функционала. Ограничение только по времени использования или по количеству запусков программы</a:t>
            </a:r>
            <a:r>
              <a:rPr lang="ru-RU" sz="1400" dirty="0" smtClean="0"/>
              <a:t>.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Demo</a:t>
            </a:r>
            <a:r>
              <a:rPr lang="ru-RU" sz="1400" dirty="0"/>
              <a:t>, </a:t>
            </a:r>
            <a:r>
              <a:rPr lang="ru-RU" sz="1400" dirty="0" err="1"/>
              <a:t>demoware</a:t>
            </a:r>
            <a:r>
              <a:rPr lang="ru-RU" sz="1400" dirty="0"/>
              <a:t> – демонстрационная версия программы. Смысл такой программы в демонстрации возможностей и интерфейса. Функционал обычно сильно ограничен, поэтому часто такую программу невозможно попробовать в работе. </a:t>
            </a:r>
            <a:r>
              <a:rPr lang="ru-RU" sz="1400" dirty="0" err="1"/>
              <a:t>Демо</a:t>
            </a:r>
            <a:r>
              <a:rPr lang="ru-RU" sz="1400" dirty="0"/>
              <a:t>-версией может быть даже обычный видеоролик.</a:t>
            </a:r>
            <a:endParaRPr lang="ru-RU" sz="1400" dirty="0" smtClean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6882246"/>
      </p:ext>
    </p:extLst>
  </p:cSld>
  <p:clrMapOvr>
    <a:masterClrMapping/>
  </p:clrMapOvr>
  <p:transition advTm="10835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 smtClean="0"/>
              <a:t>Источники</a:t>
            </a:r>
            <a:endParaRPr lang="ru-RU" sz="1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5557926" cy="1368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ru-RU" sz="1400" dirty="0" smtClean="0"/>
              <a:t>Всемирная </a:t>
            </a:r>
            <a:r>
              <a:rPr lang="ru-RU" sz="1400" dirty="0"/>
              <a:t>организация </a:t>
            </a:r>
            <a:r>
              <a:rPr lang="ru-RU" sz="1400" dirty="0" smtClean="0"/>
              <a:t>интеллектуальной собственности </a:t>
            </a:r>
            <a:r>
              <a:rPr lang="en-US" sz="1400" dirty="0">
                <a:hlinkClick r:id="rId3"/>
              </a:rPr>
              <a:t>https://www.wipo.int/portal/ru</a:t>
            </a:r>
            <a:r>
              <a:rPr lang="en-US" sz="1400" dirty="0" smtClean="0">
                <a:hlinkClick r:id="rId3"/>
              </a:rPr>
              <a:t>/</a:t>
            </a:r>
            <a:endParaRPr lang="ru-RU" sz="1400" dirty="0" smtClean="0"/>
          </a:p>
          <a:p>
            <a:pPr marL="285750" indent="-285750">
              <a:spcAft>
                <a:spcPts val="1000"/>
              </a:spcAft>
            </a:pPr>
            <a:r>
              <a:rPr lang="ru-RU" sz="1400" dirty="0"/>
              <a:t>Интеллектуальная собственность в области ПО. Ответы </a:t>
            </a:r>
            <a:r>
              <a:rPr lang="ru-RU" sz="1400" dirty="0" smtClean="0"/>
              <a:t>эксперта </a:t>
            </a:r>
            <a:r>
              <a:rPr lang="en-US" sz="1400" dirty="0">
                <a:hlinkClick r:id="rId4"/>
              </a:rPr>
              <a:t>https://habr.com/ru/company/intel/blog/169505</a:t>
            </a:r>
            <a:r>
              <a:rPr lang="en-US" sz="1400" dirty="0" smtClean="0">
                <a:hlinkClick r:id="rId4"/>
              </a:rPr>
              <a:t>/</a:t>
            </a:r>
            <a:endParaRPr lang="ru-RU" sz="1400" dirty="0" smtClean="0"/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Гасов</a:t>
            </a:r>
            <a:r>
              <a:rPr lang="ru-RU" sz="1400" dirty="0"/>
              <a:t> В.М., Цыганенко А.М. Информационные технологии в издательском деле и полиграфии. Книга </a:t>
            </a:r>
            <a:r>
              <a:rPr lang="ru-RU" sz="1400" dirty="0" smtClean="0"/>
              <a:t>I  </a:t>
            </a:r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</a:t>
            </a:r>
            <a:r>
              <a:rPr lang="en-US" sz="1400" dirty="0" smtClean="0">
                <a:hlinkClick r:id="rId5"/>
              </a:rPr>
              <a:t>www.hi-edu.ru/e-books/xbook945/01/part-003.htm</a:t>
            </a:r>
            <a:endParaRPr lang="ru-RU" sz="1400" dirty="0" smtClean="0"/>
          </a:p>
          <a:p>
            <a:pPr marL="285750" indent="-285750">
              <a:spcAft>
                <a:spcPts val="1000"/>
              </a:spcAft>
            </a:pPr>
            <a:endParaRPr lang="ru-RU" sz="1400" b="1" dirty="0"/>
          </a:p>
          <a:p>
            <a:pPr marL="285750" indent="-285750">
              <a:spcAft>
                <a:spcPts val="1000"/>
              </a:spcAft>
            </a:pPr>
            <a:endParaRPr lang="ru-RU" sz="1400" b="1" dirty="0"/>
          </a:p>
          <a:p>
            <a:pPr marL="285750" indent="-285750">
              <a:spcAft>
                <a:spcPts val="1000"/>
              </a:spcAft>
            </a:pPr>
            <a:endParaRPr lang="ru-RU" sz="1400" dirty="0" smtClean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1725650"/>
      </p:ext>
    </p:extLst>
  </p:cSld>
  <p:clrMapOvr>
    <a:masterClrMapping/>
  </p:clrMapOvr>
  <p:transition advTm="7602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59632" y="177199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dirty="0" smtClean="0">
                <a:solidFill>
                  <a:srgbClr val="FF9800"/>
                </a:solidFill>
              </a:rPr>
              <a:t>Спасибо за внимание</a:t>
            </a:r>
            <a:r>
              <a:rPr lang="en" sz="6000" dirty="0" smtClean="0">
                <a:solidFill>
                  <a:srgbClr val="FF9800"/>
                </a:solidFill>
              </a:rPr>
              <a:t>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ransition advTm="4397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Рассмотрим основные законы и законодательные акты Российской Федерации в области ИКТ: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456393"/>
            <a:ext cx="5557926" cy="284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Закон </a:t>
            </a:r>
            <a:r>
              <a:rPr lang="ru-RU" sz="1200" dirty="0"/>
              <a:t>РФ "Об информации, информатизации и защите информации</a:t>
            </a:r>
            <a:r>
              <a:rPr lang="ru-RU" sz="1200" dirty="0" smtClean="0"/>
              <a:t>".</a:t>
            </a:r>
            <a:endParaRPr lang="ru-RU" sz="1200" dirty="0"/>
          </a:p>
          <a:p>
            <a:pPr marL="171450" indent="-171450">
              <a:spcAft>
                <a:spcPts val="1000"/>
              </a:spcAft>
            </a:pPr>
            <a:r>
              <a:rPr lang="ru-RU" sz="1200" dirty="0"/>
              <a:t>Уголовный кодекс РФ, глава 28. Преступления в сфере компьютерной информации</a:t>
            </a:r>
            <a:r>
              <a:rPr lang="ru-RU" sz="1200" dirty="0" smtClean="0"/>
              <a:t>.</a:t>
            </a:r>
            <a:endParaRPr lang="ru-RU" sz="1200" dirty="0"/>
          </a:p>
          <a:p>
            <a:pPr marL="171450" indent="-171450">
              <a:spcAft>
                <a:spcPts val="1000"/>
              </a:spcAft>
            </a:pPr>
            <a:r>
              <a:rPr lang="ru-RU" sz="1200" dirty="0"/>
              <a:t>Кодекс Российской Федерации об административных правонарушениях" (КоАП РФ), глава 13</a:t>
            </a:r>
            <a:r>
              <a:rPr lang="ru-RU" sz="1200" dirty="0" smtClean="0"/>
              <a:t>.</a:t>
            </a:r>
            <a:endParaRPr lang="ru-RU" sz="1200" dirty="0"/>
          </a:p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Закон </a:t>
            </a:r>
            <a:r>
              <a:rPr lang="ru-RU" sz="1200" dirty="0"/>
              <a:t>Об авторском праве и смежных правах (в ред. Федеральных законов от 19.07.1995 № 110-ФЗ, от 20.07.2004 № 72-ФЗ</a:t>
            </a:r>
            <a:r>
              <a:rPr lang="ru-RU" sz="1200" dirty="0" smtClean="0"/>
              <a:t>).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Модельный </a:t>
            </a:r>
            <a:r>
              <a:rPr lang="ru-RU" sz="1200" dirty="0"/>
              <a:t>закон межпарламентской ассамблеи СНГ от 18 апреля 2014 г. № б/н "Об использовании информационно-коммуникационных технологий в системе образования" (Принят на сороковом пленарном заседании Межпарламентской Ассамблеи государств-участников СНГ (Постановление № 40-15 от 18 апреля 2014 года)</a:t>
            </a:r>
            <a:endParaRPr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advTm="5711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Назовем основные действующие в России стандарты, регламентирующие издательскую деятельность: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384385"/>
            <a:ext cx="5557926" cy="284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ГОСТ </a:t>
            </a:r>
            <a:r>
              <a:rPr lang="ru-RU" sz="1200" dirty="0"/>
              <a:t>7.60-2003. Издания. Основные виды. Термины и </a:t>
            </a:r>
            <a:r>
              <a:rPr lang="ru-RU" sz="1200" dirty="0" smtClean="0"/>
              <a:t>определения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/>
              <a:t>ГОСТ 7.89-2005 Оригиналы авторские и текстовые издательские. Общие технические требования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ГОСТ </a:t>
            </a:r>
            <a:r>
              <a:rPr lang="ru-RU" sz="1200" dirty="0"/>
              <a:t>Р 7.0.4-2006. СИБИД. Издания. Выходные сведения. Общие требования и правила оформления. (СИБИД - система стандартов по информации, библиотечному и издательскому делу</a:t>
            </a:r>
            <a:r>
              <a:rPr lang="ru-RU" sz="1200" dirty="0" smtClean="0"/>
              <a:t>.)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ГОСТ </a:t>
            </a:r>
            <a:r>
              <a:rPr lang="ru-RU" sz="1200" dirty="0"/>
              <a:t>29.124-94. Издания книжные. Общие технические </a:t>
            </a:r>
            <a:r>
              <a:rPr lang="ru-RU" sz="1200" dirty="0" smtClean="0"/>
              <a:t>условия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ГОСТ </a:t>
            </a:r>
            <a:r>
              <a:rPr lang="ru-RU" sz="1200" dirty="0"/>
              <a:t>29.127-96. Издания книжные для детей. Общие технические условия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 smtClean="0"/>
              <a:t>ГОСТ </a:t>
            </a:r>
            <a:r>
              <a:rPr lang="ru-RU" sz="1200" dirty="0"/>
              <a:t>7.83-2001. Электронные издания. Основные виды и выходные сведения</a:t>
            </a:r>
          </a:p>
          <a:p>
            <a:pPr marL="171450" indent="-171450">
              <a:spcAft>
                <a:spcPts val="1000"/>
              </a:spcAft>
            </a:pPr>
            <a:r>
              <a:rPr lang="ru-RU" sz="1200" dirty="0"/>
              <a:t>ГОСТ 7.84-2002. Издания. Обложки и переплеты. Общие требования и правила </a:t>
            </a:r>
            <a:r>
              <a:rPr lang="ru-RU" sz="1200" dirty="0" smtClean="0"/>
              <a:t>оформления</a:t>
            </a:r>
          </a:p>
          <a:p>
            <a:pPr marL="171450" indent="-171450">
              <a:spcAft>
                <a:spcPts val="1000"/>
              </a:spcAft>
            </a:pPr>
            <a:endParaRPr lang="ru-RU" sz="12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2119563"/>
      </p:ext>
    </p:extLst>
  </p:cSld>
  <p:clrMapOvr>
    <a:masterClrMapping/>
  </p:clrMapOvr>
  <p:transition advTm="5893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 smtClean="0"/>
              <a:t>Авторское право</a:t>
            </a:r>
            <a:endParaRPr lang="ru-RU" sz="18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456393"/>
            <a:ext cx="5557926" cy="284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Основной проблемой использования ИКТ в издательской деятельности является проблема защиты авторского права ПО в информационном пространстве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Продукты ИКТ относятся к интеллектуальной собственности и регламентируются соответствующими законами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Неавторизованное использование информации – доступ к информации без явного разрешения владельца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Авторизация – предоставление определённому лицу или группе лиц прав на выполнение определённых действий; а также процесс проверки (подтверждения) данных прав при попытке выполнения этих действий.</a:t>
            </a:r>
            <a:endParaRPr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801422"/>
      </p:ext>
    </p:extLst>
  </p:cSld>
  <p:clrMapOvr>
    <a:masterClrMapping/>
  </p:clrMapOvr>
  <p:transition advTm="8242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Интеллектуальная собственность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456393"/>
            <a:ext cx="5557926" cy="284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Интеллектуальная собственность (ИС) - это результат творения человеческого разума. К объектам ИС относятся изобретения, литературные и художественные произведения, символика, названия и изображения, используемые в коммерческих целях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Правовые системы позволяет охранять объекты ИС, например, с помощью патентов, авторского права и товарных знаков, что позволяет людям добиваться признания или получать финансовое вознаграждение за свои изобретения или произведения. Обеспечивая баланс интересов изобретателей и широкой публики, система ИС способствует созданию условий для процветания творчества и инноваций.</a:t>
            </a:r>
            <a:endParaRPr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1135910"/>
      </p:ext>
    </p:extLst>
  </p:cSld>
  <p:clrMapOvr>
    <a:masterClrMapping/>
  </p:clrMapOvr>
  <p:transition advTm="7739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Авторское и смежные права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203598"/>
            <a:ext cx="5557926" cy="421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Согласно статье 1255 ГК РФ под авторским правом понимается совокупность прав автора — правообладателя, закрепленных действующим законодательством и направленных на использование произведения, а также на осуществление и защиту личных неимущественных и имущественных авторских прав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Всемирная организация интеллектуальной собственности определяет авторское право как юридический термин, используемый для описания прав, которыми обладают авторы на свои произведения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Википедия трактует английский термин копирайт (англ. </a:t>
            </a:r>
            <a:r>
              <a:rPr lang="ru-RU" sz="1400" dirty="0" err="1"/>
              <a:t>copyright</a:t>
            </a:r>
            <a:r>
              <a:rPr lang="ru-RU" sz="1400" dirty="0"/>
              <a:t>, от «копировать» и «право») только как права автора без учета смежных прав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В отличии от копирайта, при котором ограничивается свобода копирования произведений, </a:t>
            </a:r>
            <a:r>
              <a:rPr lang="ru-RU" sz="1400" dirty="0" err="1"/>
              <a:t>копилефт</a:t>
            </a:r>
            <a:r>
              <a:rPr lang="ru-RU" sz="1400" dirty="0"/>
              <a:t> (</a:t>
            </a:r>
            <a:r>
              <a:rPr lang="ru-RU" sz="1400" dirty="0" err="1"/>
              <a:t>copyleft</a:t>
            </a:r>
            <a:r>
              <a:rPr lang="ru-RU" sz="1400" dirty="0"/>
              <a:t>) использует законы об авторском праве для расширения прав и свобод людей.</a:t>
            </a:r>
            <a:endParaRPr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546450"/>
      </p:ext>
    </p:extLst>
  </p:cSld>
  <p:clrMapOvr>
    <a:masterClrMapping/>
  </p:clrMapOvr>
  <p:transition advTm="10959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Лицензия на программное обеспечение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79662"/>
            <a:ext cx="5557926" cy="421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1400" dirty="0" smtClean="0"/>
              <a:t>Лицензия </a:t>
            </a:r>
            <a:r>
              <a:rPr lang="ru-RU" sz="1400" dirty="0"/>
              <a:t>на </a:t>
            </a:r>
            <a:r>
              <a:rPr lang="ru-RU" sz="1400" dirty="0" smtClean="0"/>
              <a:t>программное обеспечение </a:t>
            </a:r>
            <a:r>
              <a:rPr lang="ru-RU" sz="1400" dirty="0"/>
              <a:t>— это правовой инструмент, определяющий использование и распространение программного обеспечения, защищённого авторским правом. Обычно лицензия на программное обеспечение разрешает получателю использовать одну или несколько копий программы, причём без лицензии такое использование рассматривалось бы в рамках закона как нарушение авторских прав издателя. По сути, лицензия выступает гарантией того, что издатель ПО, которому принадлежат исключительные права на программу, не подаст в суд на того, кто ею пользуется.</a:t>
            </a:r>
            <a:endParaRPr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9086097"/>
      </p:ext>
    </p:extLst>
  </p:cSld>
  <p:clrMapOvr>
    <a:masterClrMapping/>
  </p:clrMapOvr>
  <p:transition advTm="9601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/>
              <a:t>Лицензия на программное обеспечение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491630"/>
            <a:ext cx="5557926" cy="421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Если рассматривать финансовую сторону вопроса, то программы делятся на три большие группы</a:t>
            </a:r>
            <a:r>
              <a:rPr lang="ru-RU" sz="1400" dirty="0" smtClean="0"/>
              <a:t>: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 smtClean="0"/>
              <a:t>бесплатные;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/>
              <a:t>условно-бесплатные (с ограничениями</a:t>
            </a:r>
            <a:r>
              <a:rPr lang="ru-RU" sz="1400" dirty="0" smtClean="0"/>
              <a:t>);</a:t>
            </a:r>
            <a:endParaRPr lang="ru-RU" sz="1400" dirty="0"/>
          </a:p>
          <a:p>
            <a:pPr marL="285750" indent="-285750">
              <a:spcAft>
                <a:spcPts val="1000"/>
              </a:spcAft>
            </a:pPr>
            <a:r>
              <a:rPr lang="ru-RU" sz="1400" dirty="0"/>
              <a:t>платные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indent="0">
              <a:spcAft>
                <a:spcPts val="1000"/>
              </a:spcAft>
              <a:buNone/>
            </a:pPr>
            <a:r>
              <a:rPr lang="ru-RU" sz="1400" dirty="0"/>
              <a:t>Каждая группа в свою очередь содержит свои разновидности лицензий, которые часто очень схожи друг с </a:t>
            </a:r>
            <a:r>
              <a:rPr lang="ru-RU" sz="1400" dirty="0" smtClean="0"/>
              <a:t>другом.</a:t>
            </a:r>
            <a:endParaRPr sz="1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6793003"/>
      </p:ext>
    </p:extLst>
  </p:cSld>
  <p:clrMapOvr>
    <a:masterClrMapping/>
  </p:clrMapOvr>
  <p:transition advTm="7844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4" y="437398"/>
            <a:ext cx="55579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ru-RU" sz="1800" dirty="0" smtClean="0"/>
              <a:t>Бесплатные виды лицензий на </a:t>
            </a:r>
            <a:r>
              <a:rPr lang="ru-RU" sz="1800" dirty="0"/>
              <a:t>программы</a:t>
            </a: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27584" y="1491631"/>
            <a:ext cx="5557926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Freeware</a:t>
            </a:r>
            <a:r>
              <a:rPr lang="ru-RU" sz="1400" dirty="0"/>
              <a:t> – полностью бесплатная программа без ограничений по функциональности и времени использования. Платить за неё не надо, если просто пользоваться программой в личных целях (в домашних условиях</a:t>
            </a:r>
            <a:r>
              <a:rPr lang="ru-RU" sz="1400" dirty="0" smtClean="0"/>
              <a:t>).</a:t>
            </a:r>
          </a:p>
          <a:p>
            <a:pPr marL="285750" indent="-285750">
              <a:spcAft>
                <a:spcPts val="1000"/>
              </a:spcAft>
            </a:pPr>
            <a:r>
              <a:rPr lang="ru-RU" sz="1400" dirty="0" err="1"/>
              <a:t>Open</a:t>
            </a:r>
            <a:r>
              <a:rPr lang="ru-RU" sz="1400" dirty="0"/>
              <a:t> </a:t>
            </a:r>
            <a:r>
              <a:rPr lang="ru-RU" sz="1400" dirty="0" err="1"/>
              <a:t>Source</a:t>
            </a:r>
            <a:r>
              <a:rPr lang="ru-RU" sz="1400" dirty="0"/>
              <a:t> – бесплатная программа с открытым исходным текстом (кодом программы). Такую программу можно не только использовать, но и вносить в неё изменения (изменять код), тем самым улучшая её или переписывая «под себя». Авторские права при этом сохраняются</a:t>
            </a:r>
            <a:r>
              <a:rPr lang="ru-RU" sz="1400" dirty="0" smtClean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ru-RU" sz="1400" dirty="0"/>
              <a:t>GNU GPL (GNU </a:t>
            </a:r>
            <a:r>
              <a:rPr lang="ru-RU" sz="1400" dirty="0" err="1"/>
              <a:t>General</a:t>
            </a:r>
            <a:r>
              <a:rPr lang="ru-RU" sz="1400" dirty="0"/>
              <a:t> </a:t>
            </a:r>
            <a:r>
              <a:rPr lang="ru-RU" sz="1400" dirty="0" err="1"/>
              <a:t>Public</a:t>
            </a:r>
            <a:r>
              <a:rPr lang="ru-RU" sz="1400" dirty="0"/>
              <a:t> </a:t>
            </a:r>
            <a:r>
              <a:rPr lang="ru-RU" sz="1400" dirty="0" err="1"/>
              <a:t>License</a:t>
            </a:r>
            <a:r>
              <a:rPr lang="ru-RU" sz="1400" dirty="0"/>
              <a:t>) – универсальная общественная лицензия. Пользователю позволено практически всё: использовать, изучать работу программы, изменять её код, распространять саму программу и исходный код.</a:t>
            </a:r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2439352"/>
      </p:ext>
    </p:extLst>
  </p:cSld>
  <p:clrMapOvr>
    <a:masterClrMapping/>
  </p:clrMapOvr>
  <p:transition advTm="10698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1148</Words>
  <Application>Microsoft Office PowerPoint</Application>
  <PresentationFormat>Экран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Roboto Condensed Light</vt:lpstr>
      <vt:lpstr>Arvo</vt:lpstr>
      <vt:lpstr>Roboto Condensed</vt:lpstr>
      <vt:lpstr>Salerio template</vt:lpstr>
      <vt:lpstr>Законодательные и правовые документы, регламентирующие использование ИКТ в издательской деятельности</vt:lpstr>
      <vt:lpstr>Рассмотрим основные законы и законодательные акты Российской Федерации в области ИКТ:</vt:lpstr>
      <vt:lpstr>Назовем основные действующие в России стандарты, регламентирующие издательскую деятельность:</vt:lpstr>
      <vt:lpstr>Авторское право</vt:lpstr>
      <vt:lpstr>Интеллектуальная собственность</vt:lpstr>
      <vt:lpstr>Авторское и смежные права</vt:lpstr>
      <vt:lpstr>Лицензия на программное обеспечение</vt:lpstr>
      <vt:lpstr>Лицензия на программное обеспечение</vt:lpstr>
      <vt:lpstr>Бесплатные виды лицензий на программы</vt:lpstr>
      <vt:lpstr>Бесплатные виды лицензий на программы</vt:lpstr>
      <vt:lpstr>Бесплатные виды лицензий на программы</vt:lpstr>
      <vt:lpstr>Условно-бесплатные виды лицензий на программы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Иванов Дмитрий</dc:creator>
  <cp:lastModifiedBy>Дмитрий</cp:lastModifiedBy>
  <cp:revision>11</cp:revision>
  <dcterms:modified xsi:type="dcterms:W3CDTF">2019-12-17T16:04:50Z</dcterms:modified>
</cp:coreProperties>
</file>