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5" r:id="rId7"/>
    <p:sldId id="260" r:id="rId8"/>
    <p:sldId id="268" r:id="rId9"/>
    <p:sldId id="271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ducation\&#1048;&#1058;%20&#1074;%20&#1092;&#1080;&#1079;&#1080;&#1082;&#1077;\&#1051;&#1072;&#1073;&#1086;&#1088;&#1072;&#1090;&#1086;&#1088;&#1085;&#1072;&#1103;%20&#1088;&#1072;&#1073;&#1086;&#1090;&#1072;%203\&#1048;&#1074;&#1072;&#1085;&#1086;&#1074;%20&#1044;&#1084;&#1080;&#1090;&#1088;&#1080;&#1081;,%20&#1048;&#1042;&#1058;,%20&#1051;&#1056;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ducation\&#1048;&#1058;%20&#1074;%20&#1092;&#1080;&#1079;&#1080;&#1082;&#1077;\&#1051;&#1072;&#1073;&#1086;&#1088;&#1072;&#1090;&#1086;&#1088;&#1085;&#1072;&#1103;%20&#1088;&#1072;&#1073;&#1086;&#1090;&#1072;%203\&#1048;&#1074;&#1072;&#1085;&#1086;&#1074;%20&#1044;&#1084;&#1080;&#1090;&#1088;&#1080;&#1081;,%20&#1048;&#1042;&#1058;,%20&#1051;&#1056;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14"/>
  <c:chart>
    <c:autoTitleDeleted val="1"/>
    <c:plotArea>
      <c:layout/>
      <c:scatterChart>
        <c:scatterStyle val="smoothMarker"/>
        <c:ser>
          <c:idx val="0"/>
          <c:order val="0"/>
          <c:marker>
            <c:symbol val="none"/>
          </c:marker>
          <c:xVal>
            <c:numRef>
              <c:f>'Задание 1'!$B$10:$BJ$10</c:f>
              <c:numCache>
                <c:formatCode>General</c:formatCode>
                <c:ptCount val="6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</c:numCache>
            </c:numRef>
          </c:xVal>
          <c:yVal>
            <c:numRef>
              <c:f>'Задание 1'!$B$11:$BJ$11</c:f>
              <c:numCache>
                <c:formatCode>General</c:formatCode>
                <c:ptCount val="61"/>
                <c:pt idx="0">
                  <c:v>0</c:v>
                </c:pt>
                <c:pt idx="1">
                  <c:v>0.78401476283440996</c:v>
                </c:pt>
                <c:pt idx="2">
                  <c:v>1.5749691507857766</c:v>
                </c:pt>
                <c:pt idx="3">
                  <c:v>0.7979554384381593</c:v>
                </c:pt>
                <c:pt idx="4">
                  <c:v>1.2339443994316412E-4</c:v>
                </c:pt>
                <c:pt idx="5">
                  <c:v>0.77007517944370985</c:v>
                </c:pt>
                <c:pt idx="6">
                  <c:v>1.5747223715735006</c:v>
                </c:pt>
                <c:pt idx="7">
                  <c:v>0.81189283748833296</c:v>
                </c:pt>
                <c:pt idx="8">
                  <c:v>4.9353909008931359E-4</c:v>
                </c:pt>
                <c:pt idx="9">
                  <c:v>0.7561410566904031</c:v>
                </c:pt>
                <c:pt idx="10">
                  <c:v>1.5742288904852852</c:v>
                </c:pt>
                <c:pt idx="11">
                  <c:v>0.82582259224512111</c:v>
                </c:pt>
                <c:pt idx="12">
                  <c:v>1.1103179535069257E-3</c:v>
                </c:pt>
                <c:pt idx="13">
                  <c:v>0.74221676128756464</c:v>
                </c:pt>
                <c:pt idx="14">
                  <c:v>1.5734888621695688</c:v>
                </c:pt>
                <c:pt idx="15">
                  <c:v>0.83974033736430365</c:v>
                </c:pt>
                <c:pt idx="16">
                  <c:v>1.9735377423676201E-3</c:v>
                </c:pt>
                <c:pt idx="17">
                  <c:v>0.72830665686854779</c:v>
                </c:pt>
                <c:pt idx="18">
                  <c:v>1.5725025185384267</c:v>
                </c:pt>
                <c:pt idx="19">
                  <c:v>0.85364171126527277</c:v>
                </c:pt>
                <c:pt idx="20">
                  <c:v>3.082927938519281E-3</c:v>
                </c:pt>
                <c:pt idx="21">
                  <c:v>0.71441510261949681</c:v>
                </c:pt>
                <c:pt idx="22">
                  <c:v>1.5712701686948931</c:v>
                </c:pt>
                <c:pt idx="23">
                  <c:v>0.86752235749787754</c:v>
                </c:pt>
                <c:pt idx="24">
                  <c:v>4.4381408782617413E-3</c:v>
                </c:pt>
                <c:pt idx="25">
                  <c:v>0.7005464519132536</c:v>
                </c:pt>
                <c:pt idx="26">
                  <c:v>1.5697921988360954</c:v>
                </c:pt>
                <c:pt idx="27">
                  <c:v>0.88137792610765975</c:v>
                </c:pt>
                <c:pt idx="28">
                  <c:v>6.0387518612986324E-3</c:v>
                </c:pt>
                <c:pt idx="29">
                  <c:v>0.68670505094508594</c:v>
                </c:pt>
                <c:pt idx="30">
                  <c:v>1.5680690721322252</c:v>
                </c:pt>
                <c:pt idx="31">
                  <c:v>0.89520407499905463</c:v>
                </c:pt>
                <c:pt idx="32">
                  <c:v>7.8842592838310344E-3</c:v>
                </c:pt>
                <c:pt idx="33">
                  <c:v>0.67289523737066481</c:v>
                </c:pt>
                <c:pt idx="34">
                  <c:v>1.5661013285813896</c:v>
                </c:pt>
                <c:pt idx="35">
                  <c:v>0.90899647129612782</c:v>
                </c:pt>
                <c:pt idx="36">
                  <c:v>9.9740847957514762E-3</c:v>
                </c:pt>
                <c:pt idx="37">
                  <c:v>0.65912133894671865</c:v>
                </c:pt>
                <c:pt idx="38">
                  <c:v>1.5638895848403842</c:v>
                </c:pt>
                <c:pt idx="39">
                  <c:v>0.9227507927004247</c:v>
                </c:pt>
                <c:pt idx="40">
                  <c:v>1.2307573481888916E-2</c:v>
                </c:pt>
                <c:pt idx="41">
                  <c:v>0.64538767217478854</c:v>
                </c:pt>
                <c:pt idx="42">
                  <c:v>1.5614345340314446</c:v>
                </c:pt>
                <c:pt idx="43">
                  <c:v>0.93646272884550341</c:v>
                </c:pt>
                <c:pt idx="44">
                  <c:v>1.4883994067247571E-2</c:v>
                </c:pt>
                <c:pt idx="45">
                  <c:v>0.63169854094851163</c:v>
                </c:pt>
                <c:pt idx="46">
                  <c:v>1.5587369455250335</c:v>
                </c:pt>
                <c:pt idx="47">
                  <c:v>0.95012798264772946</c:v>
                </c:pt>
                <c:pt idx="48">
                  <c:v>1.7702539146176328E-2</c:v>
                </c:pt>
                <c:pt idx="49">
                  <c:v>0.61805823520485581</c:v>
                </c:pt>
                <c:pt idx="50">
                  <c:v>1.5557976646987324</c:v>
                </c:pt>
                <c:pt idx="51">
                  <c:v>0.96374227165290671</c:v>
                </c:pt>
                <c:pt idx="52">
                  <c:v>2.0762325435395107E-2</c:v>
                </c:pt>
                <c:pt idx="53">
                  <c:v>0.60447102957972654</c:v>
                </c:pt>
                <c:pt idx="54">
                  <c:v>1.5526176126723168</c:v>
                </c:pt>
                <c:pt idx="55">
                  <c:v>0.97730132937832548</c:v>
                </c:pt>
                <c:pt idx="56">
                  <c:v>2.4062394050801236E-2</c:v>
                </c:pt>
                <c:pt idx="57">
                  <c:v>0.59094118206837098</c:v>
                </c:pt>
                <c:pt idx="58">
                  <c:v>1.5491977860190915</c:v>
                </c:pt>
                <c:pt idx="59">
                  <c:v>0.9908009066498038</c:v>
                </c:pt>
                <c:pt idx="60">
                  <c:v>2.7601710807966414E-2</c:v>
                </c:pt>
              </c:numCache>
            </c:numRef>
          </c:yVal>
          <c:smooth val="1"/>
        </c:ser>
        <c:axId val="46318720"/>
        <c:axId val="46321024"/>
      </c:scatterChart>
      <c:valAx>
        <c:axId val="46318720"/>
        <c:scaling>
          <c:orientation val="minMax"/>
        </c:scaling>
        <c:axPos val="b"/>
        <c:numFmt formatCode="General" sourceLinked="1"/>
        <c:majorTickMark val="none"/>
        <c:tickLblPos val="nextTo"/>
        <c:crossAx val="46321024"/>
        <c:crosses val="autoZero"/>
        <c:crossBetween val="midCat"/>
      </c:valAx>
      <c:valAx>
        <c:axId val="4632102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46318720"/>
        <c:crosses val="autoZero"/>
        <c:crossBetween val="midCat"/>
      </c:valAx>
    </c:plotArea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14"/>
  <c:chart>
    <c:autoTitleDeleted val="1"/>
    <c:plotArea>
      <c:layout/>
      <c:scatterChart>
        <c:scatterStyle val="smoothMarker"/>
        <c:ser>
          <c:idx val="0"/>
          <c:order val="0"/>
          <c:marker>
            <c:symbol val="none"/>
          </c:marker>
          <c:xVal>
            <c:numRef>
              <c:f>'Задание 2'!$B$10:$BJ$10</c:f>
              <c:numCache>
                <c:formatCode>General</c:formatCode>
                <c:ptCount val="6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</c:numCache>
            </c:numRef>
          </c:xVal>
          <c:yVal>
            <c:numRef>
              <c:f>'Задание 2'!$B$11:$BJ$11</c:f>
              <c:numCache>
                <c:formatCode>General</c:formatCode>
                <c:ptCount val="61"/>
                <c:pt idx="0">
                  <c:v>-2.624309226089836</c:v>
                </c:pt>
                <c:pt idx="1">
                  <c:v>2.8053601569346043</c:v>
                </c:pt>
                <c:pt idx="2">
                  <c:v>2.6491405796944427</c:v>
                </c:pt>
                <c:pt idx="3">
                  <c:v>-2.7819115646673698</c:v>
                </c:pt>
                <c:pt idx="4">
                  <c:v>-2.67376438052381</c:v>
                </c:pt>
                <c:pt idx="5">
                  <c:v>2.7582450173885573</c:v>
                </c:pt>
                <c:pt idx="6">
                  <c:v>2.6981786993718253</c:v>
                </c:pt>
                <c:pt idx="7">
                  <c:v>-2.7343623693061345</c:v>
                </c:pt>
                <c:pt idx="8">
                  <c:v>-2.7223816234447051</c:v>
                </c:pt>
                <c:pt idx="9">
                  <c:v>2.7102654915589635</c:v>
                </c:pt>
                <c:pt idx="10">
                  <c:v>2.7463712565108569</c:v>
                </c:pt>
                <c:pt idx="11">
                  <c:v>-2.6859562720702019</c:v>
                </c:pt>
                <c:pt idx="12">
                  <c:v>-2.7701457190494443</c:v>
                </c:pt>
                <c:pt idx="13">
                  <c:v>2.6614366153993929</c:v>
                </c:pt>
                <c:pt idx="14">
                  <c:v>2.7937031483976398</c:v>
                </c:pt>
                <c:pt idx="15">
                  <c:v>-2.6367084425932434</c:v>
                </c:pt>
                <c:pt idx="16">
                  <c:v>-2.8170416988965625</c:v>
                </c:pt>
                <c:pt idx="17">
                  <c:v>2.6117736910351206</c:v>
                </c:pt>
                <c:pt idx="18">
                  <c:v>2.8401595420358787</c:v>
                </c:pt>
                <c:pt idx="19">
                  <c:v>-2.5866343142932573</c:v>
                </c:pt>
                <c:pt idx="20">
                  <c:v>-2.8630548665970608</c:v>
                </c:pt>
                <c:pt idx="21">
                  <c:v>2.5612922819677024</c:v>
                </c:pt>
                <c:pt idx="22">
                  <c:v>2.8857258787952897</c:v>
                </c:pt>
                <c:pt idx="23">
                  <c:v>-2.5357495795360014</c:v>
                </c:pt>
                <c:pt idx="24">
                  <c:v>-2.9081708024199955</c:v>
                </c:pt>
                <c:pt idx="25">
                  <c:v>2.5100082081976449</c:v>
                </c:pt>
                <c:pt idx="26">
                  <c:v>2.9303878789740181</c:v>
                </c:pt>
                <c:pt idx="27">
                  <c:v>-2.4840701847172775</c:v>
                </c:pt>
                <c:pt idx="28">
                  <c:v>-2.9523753678113787</c:v>
                </c:pt>
                <c:pt idx="29">
                  <c:v>2.4579375412666904</c:v>
                </c:pt>
                <c:pt idx="30">
                  <c:v>2.9741315462736555</c:v>
                </c:pt>
                <c:pt idx="31">
                  <c:v>-2.4316123252656072</c:v>
                </c:pt>
                <c:pt idx="32">
                  <c:v>-2.9956547098249504</c:v>
                </c:pt>
                <c:pt idx="33">
                  <c:v>2.4050965992212729</c:v>
                </c:pt>
                <c:pt idx="34">
                  <c:v>3.0169431721854334</c:v>
                </c:pt>
                <c:pt idx="35">
                  <c:v>-2.3783924405668633</c:v>
                </c:pt>
                <c:pt idx="36">
                  <c:v>-3.0379952654634574</c:v>
                </c:pt>
                <c:pt idx="37">
                  <c:v>2.3515019414987246</c:v>
                </c:pt>
                <c:pt idx="38">
                  <c:v>3.058809340286234</c:v>
                </c:pt>
                <c:pt idx="39">
                  <c:v>-2.3244272088124531</c:v>
                </c:pt>
                <c:pt idx="40">
                  <c:v>-3.0793837659290575</c:v>
                </c:pt>
                <c:pt idx="41">
                  <c:v>2.2971703637378362</c:v>
                </c:pt>
                <c:pt idx="42">
                  <c:v>3.0997169304430665</c:v>
                </c:pt>
                <c:pt idx="43">
                  <c:v>-2.2697335417726587</c:v>
                </c:pt>
                <c:pt idx="44">
                  <c:v>-3.1198072407815358</c:v>
                </c:pt>
                <c:pt idx="45">
                  <c:v>2.2421188925153923</c:v>
                </c:pt>
                <c:pt idx="46">
                  <c:v>3.1396531229246878</c:v>
                </c:pt>
                <c:pt idx="47">
                  <c:v>-2.2143285794967817</c:v>
                </c:pt>
                <c:pt idx="48">
                  <c:v>-3.1592530220030119</c:v>
                </c:pt>
                <c:pt idx="49">
                  <c:v>2.1863647800103378</c:v>
                </c:pt>
                <c:pt idx="50">
                  <c:v>3.1786054024190857</c:v>
                </c:pt>
                <c:pt idx="51">
                  <c:v>-2.1582296849417508</c:v>
                </c:pt>
                <c:pt idx="52">
                  <c:v>-3.1977087479678827</c:v>
                </c:pt>
                <c:pt idx="53">
                  <c:v>2.1299254985972431</c:v>
                </c:pt>
                <c:pt idx="54">
                  <c:v>3.2165615619555621</c:v>
                </c:pt>
                <c:pt idx="55">
                  <c:v>-2.1014544385308671</c:v>
                </c:pt>
                <c:pt idx="56">
                  <c:v>-3.2351623673167347</c:v>
                </c:pt>
                <c:pt idx="57">
                  <c:v>2.0728187353707646</c:v>
                </c:pt>
                <c:pt idx="58">
                  <c:v>3.2535097067301839</c:v>
                </c:pt>
                <c:pt idx="59">
                  <c:v>-2.0440206326444055</c:v>
                </c:pt>
                <c:pt idx="60">
                  <c:v>-3.2716021427330411</c:v>
                </c:pt>
              </c:numCache>
            </c:numRef>
          </c:yVal>
          <c:smooth val="1"/>
        </c:ser>
        <c:axId val="13885440"/>
        <c:axId val="13888128"/>
      </c:scatterChart>
      <c:valAx>
        <c:axId val="13885440"/>
        <c:scaling>
          <c:orientation val="minMax"/>
        </c:scaling>
        <c:axPos val="b"/>
        <c:numFmt formatCode="General" sourceLinked="1"/>
        <c:majorTickMark val="none"/>
        <c:tickLblPos val="nextTo"/>
        <c:crossAx val="13888128"/>
        <c:crosses val="autoZero"/>
        <c:crossBetween val="midCat"/>
      </c:valAx>
      <c:valAx>
        <c:axId val="1388812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3885440"/>
        <c:crosses val="autoZero"/>
        <c:crossBetween val="midCat"/>
      </c:valAx>
    </c:plotArea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83145-33E5-468A-B0DC-52AE93A2B3A3}" type="datetimeFigureOut">
              <a:rPr lang="ru-RU"/>
              <a:pPr>
                <a:defRPr/>
              </a:pPr>
              <a:t>01.12.2017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B8DAE-08DD-4C69-9F5E-44C438CE6F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D8125-FBA7-4AED-8842-BABBD4A00466}" type="datetimeFigureOut">
              <a:rPr lang="ru-RU"/>
              <a:pPr>
                <a:defRPr/>
              </a:pPr>
              <a:t>01.12.2017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A9560-0952-4038-81CE-4FE02F3932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3530F-9823-45C9-99BB-67FE3516905C}" type="datetimeFigureOut">
              <a:rPr lang="ru-RU"/>
              <a:pPr>
                <a:defRPr/>
              </a:pPr>
              <a:t>01.12.2017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9084-BF84-4638-8FC9-C583E5CCCB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AE8C0-BAF6-4874-B600-A56C0A42659D}" type="datetimeFigureOut">
              <a:rPr lang="ru-RU"/>
              <a:pPr>
                <a:defRPr/>
              </a:pPr>
              <a:t>01.12.2017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10E62-39C8-4D27-94F9-024C9CA1B9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B272C-2FC9-483D-B372-B3EFE5431AB3}" type="datetimeFigureOut">
              <a:rPr lang="ru-RU"/>
              <a:pPr>
                <a:defRPr/>
              </a:pPr>
              <a:t>01.12.2017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0E694-9DB9-4A41-8EBF-4313B87733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11F19-5312-4E32-84FF-1A0D0FCC620C}" type="datetimeFigureOut">
              <a:rPr lang="ru-RU"/>
              <a:pPr>
                <a:defRPr/>
              </a:pPr>
              <a:t>01.12.2017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3E987-BC5B-49CE-A633-2B97D5DF29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47381-5EA3-41D0-B3CE-82C7E224E6F8}" type="datetimeFigureOut">
              <a:rPr lang="ru-RU"/>
              <a:pPr>
                <a:defRPr/>
              </a:pPr>
              <a:t>01.12.2017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AB95A-B6C0-4781-919E-260D4BB720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3F0F2-282B-4D63-A473-F25D0D650359}" type="datetimeFigureOut">
              <a:rPr lang="ru-RU"/>
              <a:pPr>
                <a:defRPr/>
              </a:pPr>
              <a:t>01.12.2017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76E81-8C1D-4676-8C15-1B79B7EBA4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86F00-F552-48CE-A26B-C4BA76C8B581}" type="datetimeFigureOut">
              <a:rPr lang="ru-RU"/>
              <a:pPr>
                <a:defRPr/>
              </a:pPr>
              <a:t>01.12.2017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61361-C7D8-42DD-8499-B693B49207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76387-F351-4472-8367-E28F5CA4EA7E}" type="datetimeFigureOut">
              <a:rPr lang="ru-RU"/>
              <a:pPr>
                <a:defRPr/>
              </a:pPr>
              <a:t>01.12.2017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ED582-18A3-450D-AE24-DAB344188A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77714-1BB7-47FE-9DB2-B838537ECB9A}" type="datetimeFigureOut">
              <a:rPr lang="ru-RU"/>
              <a:pPr>
                <a:defRPr/>
              </a:pPr>
              <a:t>01.12.2017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DE36B-3824-4AD2-B4A9-DE83F80E1A1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C633080-724C-4137-8FA2-F5BD8A8DDA10}" type="datetimeFigureOut">
              <a:rPr lang="ru-RU"/>
              <a:pPr>
                <a:defRPr/>
              </a:pPr>
              <a:t>01.12.2017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815800-191E-46EC-9CEB-01C8CFA310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Лабораторная работа</a:t>
            </a:r>
            <a:br>
              <a:rPr lang="ru-RU" b="1" dirty="0" smtClean="0"/>
            </a:br>
            <a:r>
              <a:rPr lang="ru-RU" b="1" dirty="0" smtClean="0"/>
              <a:t>«</a:t>
            </a:r>
            <a:r>
              <a:rPr lang="ru-RU" b="1" dirty="0" smtClean="0"/>
              <a:t>Моделирование колебательного контура с источником тока</a:t>
            </a:r>
            <a:r>
              <a:rPr lang="ru-RU" b="1" dirty="0" smtClean="0"/>
              <a:t>»</a:t>
            </a:r>
            <a:endParaRPr lang="ru-RU" dirty="0" smtClean="0"/>
          </a:p>
        </p:txBody>
      </p:sp>
      <p:sp>
        <p:nvSpPr>
          <p:cNvPr id="2051" name="Shape 29"/>
          <p:cNvSpPr>
            <a:spLocks noGrp="1"/>
          </p:cNvSpPr>
          <p:nvPr>
            <p:ph type="subTitle" idx="1"/>
          </p:nvPr>
        </p:nvSpPr>
        <p:spPr>
          <a:xfrm>
            <a:off x="-468313" y="4508500"/>
            <a:ext cx="9070976" cy="1871663"/>
          </a:xfrm>
        </p:spPr>
        <p:txBody>
          <a:bodyPr lIns="0" tIns="15100" rIns="0" bIns="0" anchor="ctr"/>
          <a:lstStyle/>
          <a:p>
            <a:pPr marL="342900" indent="-342900" algn="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25000"/>
              <a:buFont typeface="Times New Roman" pitchFamily="18" charset="0"/>
              <a:buNone/>
            </a:pPr>
            <a:r>
              <a:rPr lang="ru-RU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Иванов Дмитрий</a:t>
            </a:r>
            <a:endParaRPr 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342900" indent="-342900" algn="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25000"/>
              <a:buFont typeface="Times New Roman" pitchFamily="18" charset="0"/>
              <a:buNone/>
            </a:pP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1 курс, ИВТ</a:t>
            </a:r>
          </a:p>
          <a:p>
            <a:pPr marL="342900" indent="-342900" algn="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25000"/>
              <a:buFont typeface="Times New Roman" pitchFamily="18" charset="0"/>
              <a:buNone/>
            </a:pP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РГПУ им. А. И. Герцена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b="1" dirty="0" smtClean="0"/>
              <a:t>Цель лабораторной работы:</a:t>
            </a:r>
            <a:endParaRPr lang="ru-RU" sz="4000" dirty="0" smtClean="0"/>
          </a:p>
        </p:txBody>
      </p:sp>
      <p:sp>
        <p:nvSpPr>
          <p:cNvPr id="3075" name="Содержимое 2"/>
          <p:cNvSpPr>
            <a:spLocks noGrp="1"/>
          </p:cNvSpPr>
          <p:nvPr>
            <p:ph idx="1"/>
          </p:nvPr>
        </p:nvSpPr>
        <p:spPr>
          <a:xfrm>
            <a:off x="468313" y="1916113"/>
            <a:ext cx="8229600" cy="4525962"/>
          </a:xfrm>
        </p:spPr>
        <p:txBody>
          <a:bodyPr/>
          <a:lstStyle/>
          <a:p>
            <a:pPr eaLnBrk="1" hangingPunct="1"/>
            <a:r>
              <a:rPr lang="ru-RU" dirty="0" smtClean="0"/>
              <a:t>Организовать и провести вычислительный эксперимент для </a:t>
            </a:r>
            <a:r>
              <a:rPr lang="ru-RU" dirty="0" smtClean="0"/>
              <a:t>исследования зависимости от времени напряжения на конденсаторе после замыкания ключа К.</a:t>
            </a:r>
            <a:endParaRPr lang="ru-RU" dirty="0" smtClean="0"/>
          </a:p>
          <a:p>
            <a:pPr eaLnBrk="1" hangingPunct="1"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b="1" dirty="0" smtClean="0"/>
              <a:t>Задачи.</a:t>
            </a:r>
            <a:endParaRPr lang="ru-RU" sz="4000" b="1" dirty="0" smtClean="0"/>
          </a:p>
        </p:txBody>
      </p:sp>
      <p:sp>
        <p:nvSpPr>
          <p:cNvPr id="409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ru-RU" dirty="0" smtClean="0"/>
              <a:t>Построить график зависимости заряда конденсатора от времени.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ru-RU" dirty="0" smtClean="0"/>
              <a:t>Построить график зависимости тока от времени.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ru-RU" dirty="0" smtClean="0"/>
              <a:t>Проанализировав полученные зависимости, ответить на вопросы.</a:t>
            </a:r>
            <a:endParaRPr lang="ru-RU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eaLnBrk="1" hangingPunct="1"/>
            <a:r>
              <a:rPr lang="ru-RU" sz="3600" b="1" dirty="0" smtClean="0"/>
              <a:t>Вопросы.</a:t>
            </a:r>
            <a:endParaRPr lang="ru-RU" sz="3600" b="1" dirty="0" smtClean="0"/>
          </a:p>
        </p:txBody>
      </p:sp>
      <p:sp>
        <p:nvSpPr>
          <p:cNvPr id="4099" name="Содержимое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ru-RU" sz="2800" dirty="0" smtClean="0"/>
              <a:t>П</a:t>
            </a:r>
            <a:r>
              <a:rPr lang="ru-RU" sz="2800" dirty="0" smtClean="0"/>
              <a:t>ри каком значении </a:t>
            </a:r>
            <a:r>
              <a:rPr lang="ru-RU" sz="2800" dirty="0" err="1" smtClean="0"/>
              <a:t>q</a:t>
            </a:r>
            <a:r>
              <a:rPr lang="ru-RU" sz="2800" dirty="0" smtClean="0"/>
              <a:t> заряд совершает гармонические колебания?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ru-RU" sz="2800" dirty="0" smtClean="0"/>
              <a:t>В каком диапазоне </a:t>
            </a:r>
            <a:r>
              <a:rPr lang="ru-RU" sz="2800" dirty="0" err="1" smtClean="0"/>
              <a:t>q</a:t>
            </a:r>
            <a:r>
              <a:rPr lang="ru-RU" sz="2800" dirty="0" smtClean="0"/>
              <a:t> происходят колебания заряда ? Меняется ли знак заряда пластины конденсатора?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ru-RU" sz="2800" dirty="0" smtClean="0"/>
              <a:t>Около какого значения I происходят колебания тока ?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ru-RU" sz="2800" dirty="0" smtClean="0"/>
              <a:t>Каково максимальное значение напряжения на конденсаторе ?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ru-RU" sz="2800" dirty="0" smtClean="0"/>
              <a:t>За счет чего источник с э. д. с., равной </a:t>
            </a:r>
            <a:r>
              <a:rPr lang="ru-RU" sz="2800" dirty="0" err="1" smtClean="0"/>
              <a:t>ε </a:t>
            </a:r>
            <a:r>
              <a:rPr lang="ru-RU" sz="2800" dirty="0" smtClean="0"/>
              <a:t>может зарядить конденсатор до напряжения, равного 2 </a:t>
            </a:r>
            <a:r>
              <a:rPr lang="ru-RU" sz="2800" dirty="0" err="1" smtClean="0"/>
              <a:t>ε </a:t>
            </a:r>
            <a:r>
              <a:rPr lang="ru-RU" sz="2800" dirty="0" smtClean="0"/>
              <a:t>?</a:t>
            </a:r>
            <a:endParaRPr lang="ru-RU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b="1" dirty="0" smtClean="0"/>
              <a:t>Математическая </a:t>
            </a:r>
            <a:r>
              <a:rPr lang="ru-RU" sz="4000" b="1" dirty="0" smtClean="0"/>
              <a:t>модель. </a:t>
            </a:r>
            <a:endParaRPr lang="ru-RU" sz="4000" b="1" dirty="0" smtClean="0"/>
          </a:p>
        </p:txBody>
      </p:sp>
      <p:sp>
        <p:nvSpPr>
          <p:cNvPr id="614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q(t) = C*</a:t>
            </a:r>
            <a:r>
              <a:rPr lang="el-GR" dirty="0" smtClean="0"/>
              <a:t>ε</a:t>
            </a:r>
            <a:r>
              <a:rPr lang="en-US" dirty="0" smtClean="0"/>
              <a:t>* Q</a:t>
            </a:r>
            <a:r>
              <a:rPr lang="en-US" baseline="-25000" dirty="0" smtClean="0"/>
              <a:t>0</a:t>
            </a:r>
            <a:r>
              <a:rPr lang="en-US" dirty="0" smtClean="0"/>
              <a:t>*(1-cos(</a:t>
            </a:r>
            <a:r>
              <a:rPr lang="el-GR" dirty="0" smtClean="0"/>
              <a:t>ω</a:t>
            </a:r>
            <a:r>
              <a:rPr lang="en-US" dirty="0" smtClean="0"/>
              <a:t>o</a:t>
            </a:r>
            <a:r>
              <a:rPr lang="en-US" dirty="0" smtClean="0"/>
              <a:t> *t)</a:t>
            </a:r>
          </a:p>
          <a:p>
            <a:pPr eaLnBrk="1" hangingPunct="1"/>
            <a:r>
              <a:rPr lang="en-US" dirty="0" smtClean="0"/>
              <a:t>I(t) = -</a:t>
            </a:r>
            <a:r>
              <a:rPr lang="en-US" dirty="0" smtClean="0"/>
              <a:t> Q</a:t>
            </a:r>
            <a:r>
              <a:rPr lang="en-US" baseline="-25000" dirty="0" smtClean="0"/>
              <a:t>0</a:t>
            </a:r>
            <a:r>
              <a:rPr lang="en-US" dirty="0" smtClean="0"/>
              <a:t>*</a:t>
            </a:r>
            <a:r>
              <a:rPr lang="el-GR" dirty="0" smtClean="0"/>
              <a:t>ω</a:t>
            </a:r>
            <a:r>
              <a:rPr lang="en-US" dirty="0" smtClean="0"/>
              <a:t>o*sin(</a:t>
            </a:r>
            <a:r>
              <a:rPr lang="el-GR" dirty="0" smtClean="0"/>
              <a:t>ω</a:t>
            </a:r>
            <a:r>
              <a:rPr lang="en-US" dirty="0" smtClean="0"/>
              <a:t>o*t+</a:t>
            </a:r>
            <a:r>
              <a:rPr lang="el-GR" dirty="0" smtClean="0"/>
              <a:t>α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График зависимости заряда конденсатора от времени</a:t>
            </a:r>
            <a:endParaRPr lang="ru-RU" sz="4000" dirty="0"/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971600" y="1700808"/>
          <a:ext cx="6858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/>
        </p:nvGraphicFramePr>
        <p:xfrm>
          <a:off x="755576" y="1268760"/>
          <a:ext cx="7579588" cy="52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sz="4000" dirty="0" smtClean="0"/>
              <a:t>График зависимости тока от времени</a:t>
            </a:r>
            <a:endParaRPr lang="ru-RU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b="1" dirty="0" smtClean="0"/>
              <a:t>Выводы и ответы на вопросы.</a:t>
            </a:r>
            <a:endParaRPr lang="ru-RU" sz="4000" b="1" dirty="0" smtClean="0"/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ru-RU" dirty="0" smtClean="0"/>
              <a:t>Заряд совершает гармонические колебания при ω0=12.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dirty="0" smtClean="0"/>
              <a:t>Колебания заряда происходят в диапазоне от 0,000123 до 1,574969 (1,574846). Знак заряда пластины конденсатора не меняется.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dirty="0" smtClean="0"/>
              <a:t>Колебания тока происходят при значениях от - 3,2716 до 3,25351.</a:t>
            </a:r>
            <a:endParaRPr lang="ru-R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b="1" dirty="0" smtClean="0"/>
              <a:t>Выводы и ответы на вопросы.</a:t>
            </a:r>
            <a:endParaRPr lang="ru-RU" sz="4000" b="1" dirty="0" smtClean="0"/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ru-RU" dirty="0" smtClean="0"/>
              <a:t>Максимальное значение U на конденсаторе = 12,59975.</a:t>
            </a:r>
          </a:p>
          <a:p>
            <a:pPr marL="514350" indent="-514350" eaLnBrk="1" hangingPunct="1">
              <a:buFont typeface="+mj-lt"/>
              <a:buAutoNum type="arabicPeriod" startAt="4"/>
            </a:pPr>
            <a:r>
              <a:rPr lang="ru-RU" dirty="0" smtClean="0"/>
              <a:t>Источник с </a:t>
            </a:r>
            <a:r>
              <a:rPr lang="ru-RU" dirty="0" err="1" smtClean="0"/>
              <a:t>э.д.с</a:t>
            </a:r>
            <a:r>
              <a:rPr lang="ru-RU" dirty="0" smtClean="0"/>
              <a:t>. </a:t>
            </a:r>
            <a:r>
              <a:rPr lang="ru-RU" dirty="0" err="1" smtClean="0"/>
              <a:t>ε, </a:t>
            </a:r>
            <a:r>
              <a:rPr lang="ru-RU" dirty="0" smtClean="0"/>
              <a:t>может зарядить конденсатор до напряжения, равного 2ε, за счет увеличения в 2 раза суммы напряжений на конденсаторе и катушке.</a:t>
            </a:r>
            <a:endParaRPr lang="ru-RU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251</Words>
  <Application>Microsoft Office PowerPoint</Application>
  <PresentationFormat>Экран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Тема Office</vt:lpstr>
      <vt:lpstr>Лабораторная работа «Моделирование колебательного контура с источником тока»</vt:lpstr>
      <vt:lpstr>Цель лабораторной работы:</vt:lpstr>
      <vt:lpstr>Задачи.</vt:lpstr>
      <vt:lpstr>Вопросы.</vt:lpstr>
      <vt:lpstr>Математическая модель. </vt:lpstr>
      <vt:lpstr>График зависимости заряда конденсатора от времени</vt:lpstr>
      <vt:lpstr>График зависимости тока от времени</vt:lpstr>
      <vt:lpstr>Выводы и ответы на вопросы.</vt:lpstr>
      <vt:lpstr>Выводы и ответы на вопросы.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«Исследование видимых траекторий движения планет Солнечной системы</dc:title>
  <dc:creator>Demented Jim</dc:creator>
  <cp:lastModifiedBy>Demented Jim</cp:lastModifiedBy>
  <cp:revision>15</cp:revision>
  <dcterms:created xsi:type="dcterms:W3CDTF">2017-10-02T18:20:00Z</dcterms:created>
  <dcterms:modified xsi:type="dcterms:W3CDTF">2017-12-01T16:40:39Z</dcterms:modified>
</cp:coreProperties>
</file>