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8" r:id="rId7"/>
    <p:sldId id="271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ducation\&#1048;&#1058;%20&#1074;%20&#1092;&#1080;&#1079;&#1080;&#1082;&#1077;\&#1051;&#1072;&#1073;&#1086;&#1088;&#1072;&#1090;&#1086;&#1088;&#1085;&#1072;&#1103;%20&#1088;&#1072;&#1073;&#1086;&#1090;&#1072;%204\&#1048;&#1074;&#1072;&#1085;&#1086;&#1074;%20&#1044;&#1084;&#1080;&#1090;&#1088;&#1080;&#1081;,%20&#1048;&#1042;&#1058;1,%20&#1051;&#1056;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14"/>
  <c:chart>
    <c:autoTitleDeleted val="1"/>
    <c:plotArea>
      <c:layout/>
      <c:scatterChart>
        <c:scatterStyle val="smoothMarker"/>
        <c:ser>
          <c:idx val="0"/>
          <c:order val="0"/>
          <c:marker>
            <c:symbol val="none"/>
          </c:marker>
          <c:xVal>
            <c:numRef>
              <c:f>Лист1!$B$9:$BJ$9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xVal>
          <c:yVal>
            <c:numRef>
              <c:f>Лист1!$B$10:$BJ$10</c:f>
              <c:numCache>
                <c:formatCode>General</c:formatCode>
                <c:ptCount val="61"/>
                <c:pt idx="0">
                  <c:v>0</c:v>
                </c:pt>
                <c:pt idx="1">
                  <c:v>0.14996136168429339</c:v>
                </c:pt>
                <c:pt idx="2">
                  <c:v>0.5631296753115288</c:v>
                </c:pt>
                <c:pt idx="3">
                  <c:v>1.1383469279570639</c:v>
                </c:pt>
                <c:pt idx="4">
                  <c:v>1.7347798747702494</c:v>
                </c:pt>
                <c:pt idx="5">
                  <c:v>2.2064009290449937</c:v>
                </c:pt>
                <c:pt idx="6">
                  <c:v>2.4377408083355459</c:v>
                </c:pt>
                <c:pt idx="7">
                  <c:v>2.3721594419312257</c:v>
                </c:pt>
                <c:pt idx="8">
                  <c:v>2.0257134355579245</c:v>
                </c:pt>
                <c:pt idx="9">
                  <c:v>1.4832248543027051</c:v>
                </c:pt>
                <c:pt idx="10">
                  <c:v>0.87751382280754797</c:v>
                </c:pt>
                <c:pt idx="11">
                  <c:v>0.35687952649320653</c:v>
                </c:pt>
                <c:pt idx="12">
                  <c:v>4.8791398853301693E-2</c:v>
                </c:pt>
                <c:pt idx="13">
                  <c:v>2.8680158483171226E-2</c:v>
                </c:pt>
                <c:pt idx="14">
                  <c:v>0.30146973842945191</c:v>
                </c:pt>
                <c:pt idx="15">
                  <c:v>0.80037173565209341</c:v>
                </c:pt>
                <c:pt idx="16">
                  <c:v>1.4032375414155516</c:v>
                </c:pt>
                <c:pt idx="17">
                  <c:v>1.9624645807889092</c:v>
                </c:pt>
                <c:pt idx="18">
                  <c:v>2.3411345708087294</c:v>
                </c:pt>
                <c:pt idx="19">
                  <c:v>2.4465358913405639</c:v>
                </c:pt>
                <c:pt idx="20">
                  <c:v>2.2528626231186544</c:v>
                </c:pt>
                <c:pt idx="21">
                  <c:v>1.8075327367950909</c:v>
                </c:pt>
                <c:pt idx="22">
                  <c:v>1.2195785199646378</c:v>
                </c:pt>
                <c:pt idx="23">
                  <c:v>0.63295167052756773</c:v>
                </c:pt>
                <c:pt idx="24">
                  <c:v>0.19127890055269714</c:v>
                </c:pt>
                <c:pt idx="25">
                  <c:v>2.6971080062386911E-3</c:v>
                </c:pt>
                <c:pt idx="26">
                  <c:v>0.11337769272350967</c:v>
                </c:pt>
                <c:pt idx="27">
                  <c:v>0.49622218744538232</c:v>
                </c:pt>
                <c:pt idx="28">
                  <c:v>1.0574969076954039</c:v>
                </c:pt>
                <c:pt idx="29">
                  <c:v>1.6597822268161637</c:v>
                </c:pt>
                <c:pt idx="30">
                  <c:v>2.1556176932520565</c:v>
                </c:pt>
                <c:pt idx="31">
                  <c:v>2.4236054919531331</c:v>
                </c:pt>
                <c:pt idx="32">
                  <c:v>2.3981328633961465</c:v>
                </c:pt>
                <c:pt idx="33">
                  <c:v>2.0854363954408242</c:v>
                </c:pt>
                <c:pt idx="34">
                  <c:v>1.5620750891132065</c:v>
                </c:pt>
                <c:pt idx="35">
                  <c:v>0.95618604506596239</c:v>
                </c:pt>
                <c:pt idx="36">
                  <c:v>0.41611203240100181</c:v>
                </c:pt>
                <c:pt idx="37">
                  <c:v>7.4082005158386421E-2</c:v>
                </c:pt>
                <c:pt idx="38">
                  <c:v>1.3836842721330213E-2</c:v>
                </c:pt>
                <c:pt idx="39">
                  <c:v>0.25012666197791855</c:v>
                </c:pt>
                <c:pt idx="40">
                  <c:v>0.72509947427859478</c:v>
                </c:pt>
                <c:pt idx="41">
                  <c:v>1.3224653699162117</c:v>
                </c:pt>
                <c:pt idx="42">
                  <c:v>1.8959683437747288</c:v>
                </c:pt>
                <c:pt idx="43">
                  <c:v>2.3051948662381223</c:v>
                </c:pt>
                <c:pt idx="44">
                  <c:v>2.4499520123334309</c:v>
                </c:pt>
                <c:pt idx="45">
                  <c:v>2.2947981841145566</c:v>
                </c:pt>
                <c:pt idx="46">
                  <c:v>1.8777204499084121</c:v>
                </c:pt>
                <c:pt idx="47">
                  <c:v>1.3008339851431652</c:v>
                </c:pt>
                <c:pt idx="48">
                  <c:v>0.70538071601217878</c:v>
                </c:pt>
                <c:pt idx="49">
                  <c:v>0.23714836995748814</c:v>
                </c:pt>
                <c:pt idx="50">
                  <c:v>1.0776555467244856E-2</c:v>
                </c:pt>
                <c:pt idx="51">
                  <c:v>8.1688987721695513E-2</c:v>
                </c:pt>
                <c:pt idx="52">
                  <c:v>0.43252383014741558</c:v>
                </c:pt>
                <c:pt idx="53">
                  <c:v>0.97738447752570212</c:v>
                </c:pt>
                <c:pt idx="54">
                  <c:v>1.5828700406989493</c:v>
                </c:pt>
                <c:pt idx="55">
                  <c:v>2.1007365367550896</c:v>
                </c:pt>
                <c:pt idx="56">
                  <c:v>2.4041921862341193</c:v>
                </c:pt>
                <c:pt idx="57">
                  <c:v>2.4189404627578059</c:v>
                </c:pt>
                <c:pt idx="58">
                  <c:v>2.1413704738690256</c:v>
                </c:pt>
                <c:pt idx="59">
                  <c:v>1.6394410334395426</c:v>
                </c:pt>
                <c:pt idx="60">
                  <c:v>1.0360419738877096</c:v>
                </c:pt>
              </c:numCache>
            </c:numRef>
          </c:yVal>
          <c:smooth val="1"/>
        </c:ser>
        <c:axId val="68584960"/>
        <c:axId val="77185792"/>
      </c:scatterChart>
      <c:valAx>
        <c:axId val="68584960"/>
        <c:scaling>
          <c:orientation val="minMax"/>
        </c:scaling>
        <c:axPos val="b"/>
        <c:numFmt formatCode="General" sourceLinked="1"/>
        <c:majorTickMark val="none"/>
        <c:tickLblPos val="nextTo"/>
        <c:crossAx val="77185792"/>
        <c:crosses val="autoZero"/>
        <c:crossBetween val="midCat"/>
      </c:valAx>
      <c:valAx>
        <c:axId val="7718579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68584960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83145-33E5-468A-B0DC-52AE93A2B3A3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B8DAE-08DD-4C69-9F5E-44C438CE6F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D8125-FBA7-4AED-8842-BABBD4A00466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A9560-0952-4038-81CE-4FE02F3932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3530F-9823-45C9-99BB-67FE3516905C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9084-BF84-4638-8FC9-C583E5CCCB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AE8C0-BAF6-4874-B600-A56C0A42659D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10E62-39C8-4D27-94F9-024C9CA1B9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B272C-2FC9-483D-B372-B3EFE5431AB3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0E694-9DB9-4A41-8EBF-4313B87733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11F19-5312-4E32-84FF-1A0D0FCC620C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3E987-BC5B-49CE-A633-2B97D5DF29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47381-5EA3-41D0-B3CE-82C7E224E6F8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AB95A-B6C0-4781-919E-260D4BB720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3F0F2-282B-4D63-A473-F25D0D650359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76E81-8C1D-4676-8C15-1B79B7EBA4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86F00-F552-48CE-A26B-C4BA76C8B581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61361-C7D8-42DD-8499-B693B49207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76387-F351-4472-8367-E28F5CA4EA7E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ED582-18A3-450D-AE24-DAB344188A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77714-1BB7-47FE-9DB2-B838537ECB9A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DE36B-3824-4AD2-B4A9-DE83F80E1A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633080-724C-4137-8FA2-F5BD8A8DDA10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815800-191E-46EC-9CEB-01C8CFA310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Лабораторная работа</a:t>
            </a:r>
            <a:br>
              <a:rPr lang="ru-RU" b="1" dirty="0" smtClean="0"/>
            </a:br>
            <a:r>
              <a:rPr lang="ru-RU" b="1" dirty="0" smtClean="0"/>
              <a:t>«Механические колебания. Пружинный маятник»</a:t>
            </a:r>
            <a:endParaRPr lang="ru-RU" dirty="0" smtClean="0"/>
          </a:p>
        </p:txBody>
      </p:sp>
      <p:sp>
        <p:nvSpPr>
          <p:cNvPr id="2051" name="Shape 29"/>
          <p:cNvSpPr>
            <a:spLocks noGrp="1"/>
          </p:cNvSpPr>
          <p:nvPr>
            <p:ph type="subTitle" idx="1"/>
          </p:nvPr>
        </p:nvSpPr>
        <p:spPr>
          <a:xfrm>
            <a:off x="-468313" y="4508500"/>
            <a:ext cx="9070976" cy="1871663"/>
          </a:xfrm>
        </p:spPr>
        <p:txBody>
          <a:bodyPr lIns="0" tIns="15100" rIns="0" bIns="0" anchor="ctr"/>
          <a:lstStyle/>
          <a:p>
            <a:pPr marL="342900" indent="-342900" algn="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25000"/>
              <a:buFont typeface="Times New Roman" pitchFamily="18" charset="0"/>
              <a:buNone/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Иванов Дмитрий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342900" indent="-342900" algn="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25000"/>
              <a:buFont typeface="Times New Roman" pitchFamily="18" charset="0"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1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курс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ИВТ</a:t>
            </a:r>
          </a:p>
          <a:p>
            <a:pPr marL="342900" indent="-342900" algn="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25000"/>
              <a:buFont typeface="Times New Roman" pitchFamily="18" charset="0"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РГПУ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 А. И.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Герцена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dirty="0" smtClean="0"/>
              <a:t>Цель лабораторной работы:</a:t>
            </a:r>
            <a:endParaRPr lang="ru-RU" sz="4000" dirty="0" smtClean="0"/>
          </a:p>
        </p:txBody>
      </p:sp>
      <p:sp>
        <p:nvSpPr>
          <p:cNvPr id="3075" name="Содержимое 2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4525962"/>
          </a:xfrm>
        </p:spPr>
        <p:txBody>
          <a:bodyPr/>
          <a:lstStyle/>
          <a:p>
            <a:pPr eaLnBrk="1" hangingPunct="1"/>
            <a:r>
              <a:rPr lang="ru-RU" dirty="0" smtClean="0"/>
              <a:t>Организовать и провести вычислительный эксперимент для исследования зависимости от времени </a:t>
            </a:r>
            <a:r>
              <a:rPr lang="ru-RU" dirty="0" smtClean="0"/>
              <a:t>смещения груза пружинного маятника.</a:t>
            </a:r>
            <a:endParaRPr lang="ru-RU" dirty="0" smtClean="0"/>
          </a:p>
          <a:p>
            <a:pPr eaLnBrk="1" hangingPunct="1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dirty="0" smtClean="0"/>
              <a:t>Задачи.</a:t>
            </a:r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ru-RU" dirty="0" smtClean="0"/>
              <a:t>Построить график зависимости </a:t>
            </a:r>
            <a:r>
              <a:rPr lang="en-US" dirty="0" smtClean="0"/>
              <a:t>x(t</a:t>
            </a:r>
            <a:r>
              <a:rPr lang="en-US" dirty="0" smtClean="0"/>
              <a:t>).</a:t>
            </a:r>
            <a:endParaRPr lang="ru-RU" dirty="0" smtClean="0"/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ru-RU" dirty="0" smtClean="0"/>
              <a:t>Ответить на вопрос:</a:t>
            </a:r>
          </a:p>
          <a:p>
            <a:pPr marL="914400" lvl="1" indent="-514350" eaLnBrk="1" hangingPunct="1"/>
            <a:r>
              <a:rPr lang="ru-RU" dirty="0" smtClean="0"/>
              <a:t>Около какого значения </a:t>
            </a:r>
            <a:r>
              <a:rPr lang="ru-RU" dirty="0" err="1" smtClean="0"/>
              <a:t>x</a:t>
            </a:r>
            <a:r>
              <a:rPr lang="ru-RU" dirty="0" smtClean="0"/>
              <a:t> происходят колебания груза</a:t>
            </a:r>
            <a:r>
              <a:rPr lang="ru-RU" dirty="0" smtClean="0"/>
              <a:t>?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ru-RU" dirty="0" smtClean="0"/>
              <a:t>Описать </a:t>
            </a:r>
            <a:r>
              <a:rPr lang="ru-RU" dirty="0" smtClean="0"/>
              <a:t>энергетические превращения, которые происходят </a:t>
            </a:r>
            <a:r>
              <a:rPr lang="ru-RU" dirty="0" smtClean="0"/>
              <a:t>в электрической </a:t>
            </a:r>
            <a:r>
              <a:rPr lang="ru-RU" dirty="0" smtClean="0"/>
              <a:t>и механической системах при колебаниях.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dirty="0" smtClean="0"/>
              <a:t>Математическая модель. </a:t>
            </a:r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x(</a:t>
            </a:r>
            <a:r>
              <a:rPr lang="en-US" dirty="0" smtClean="0"/>
              <a:t>t)=m*g/k*(1-cos(</a:t>
            </a:r>
            <a:r>
              <a:rPr lang="el-GR" dirty="0" smtClean="0"/>
              <a:t>ω</a:t>
            </a:r>
            <a:r>
              <a:rPr lang="en-US" dirty="0" smtClean="0"/>
              <a:t>o*t))</a:t>
            </a: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График зависимости </a:t>
            </a:r>
            <a:r>
              <a:rPr lang="en-US" b="1" dirty="0" smtClean="0"/>
              <a:t>x(t</a:t>
            </a:r>
            <a:r>
              <a:rPr lang="en-US" b="1" dirty="0" smtClean="0"/>
              <a:t>)</a:t>
            </a:r>
            <a:endParaRPr lang="ru-RU" dirty="0"/>
          </a:p>
        </p:txBody>
      </p:sp>
      <p:graphicFrame>
        <p:nvGraphicFramePr>
          <p:cNvPr id="7" name="Диаграмма 6"/>
          <p:cNvGraphicFramePr/>
          <p:nvPr/>
        </p:nvGraphicFramePr>
        <p:xfrm>
          <a:off x="539552" y="1340768"/>
          <a:ext cx="7848872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dirty="0" smtClean="0"/>
              <a:t>Выводы и ответы на вопросы.</a:t>
            </a: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/>
            <a:r>
              <a:rPr lang="ru-RU" dirty="0" smtClean="0"/>
              <a:t>Колебания происходят около </a:t>
            </a:r>
            <a:r>
              <a:rPr lang="en-US" dirty="0" smtClean="0"/>
              <a:t>x=1,2</a:t>
            </a:r>
          </a:p>
          <a:p>
            <a:pPr marL="514350" indent="-514350" eaLnBrk="1" hangingPunct="1"/>
            <a:r>
              <a:rPr lang="ru-RU" dirty="0" smtClean="0"/>
              <a:t>При колебательном движении кинетическая энергия превращается в потенциальную и наоборот </a:t>
            </a:r>
            <a:r>
              <a:rPr lang="ru-RU" dirty="0" smtClean="0"/>
              <a:t>периодически.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 smtClean="0"/>
              <a:t>крайних положениях, когда отклонение тела равна амплитуде, кинетическая энергия равна нулю, а потенциальная - будет максимальной. </a:t>
            </a: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dirty="0" smtClean="0"/>
              <a:t>Выводы и ответы на вопросы.</a:t>
            </a: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None/>
            </a:pPr>
            <a:r>
              <a:rPr lang="en-US" dirty="0" smtClean="0"/>
              <a:t>	</a:t>
            </a:r>
            <a:r>
              <a:rPr lang="ru-RU" dirty="0" smtClean="0"/>
              <a:t>Когда </a:t>
            </a:r>
            <a:r>
              <a:rPr lang="ru-RU" dirty="0" smtClean="0"/>
              <a:t>тело проходит положение равновесия, максимальной будет кинетическая энергия, а потенциальная - равна нулю. Свободные колебания не могут существовать вечно, постепенно их амплитуда уменьшается, колебания затухают.</a:t>
            </a: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132</Words>
  <Application>Microsoft Office PowerPoint</Application>
  <PresentationFormat>Экран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Лабораторная работа «Механические колебания. Пружинный маятник»</vt:lpstr>
      <vt:lpstr>Цель лабораторной работы:</vt:lpstr>
      <vt:lpstr>Задачи.</vt:lpstr>
      <vt:lpstr>Математическая модель. </vt:lpstr>
      <vt:lpstr>График зависимости x(t)</vt:lpstr>
      <vt:lpstr>Выводы и ответы на вопросы.</vt:lpstr>
      <vt:lpstr>Выводы и ответы на вопросы.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«Исследование видимых траекторий движения планет Солнечной системы</dc:title>
  <dc:creator>Demented Jim</dc:creator>
  <cp:lastModifiedBy>Demented Jim</cp:lastModifiedBy>
  <cp:revision>16</cp:revision>
  <dcterms:created xsi:type="dcterms:W3CDTF">2017-10-02T18:20:00Z</dcterms:created>
  <dcterms:modified xsi:type="dcterms:W3CDTF">2017-12-02T10:57:05Z</dcterms:modified>
</cp:coreProperties>
</file>