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72" r:id="rId7"/>
    <p:sldId id="273" r:id="rId8"/>
    <p:sldId id="274" r:id="rId9"/>
    <p:sldId id="271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ducation\&#1048;&#1058;%20&#1074;%20&#1092;&#1080;&#1079;&#1080;&#1082;&#1077;\&#1051;&#1072;&#1073;&#1086;&#1088;&#1072;&#1090;&#1086;&#1088;&#1085;&#1072;&#1103;%20&#1088;&#1072;&#1073;&#1086;&#1090;&#1072;%205\&#1048;&#1074;&#1072;&#1085;&#1086;&#1074;%20&#1044;&#1084;&#1080;&#1090;&#1088;&#1080;&#1081;,%20&#1048;&#1042;&#1058;1,%20&#1051;&#1056;5-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ducation\&#1048;&#1058;%20&#1074;%20&#1092;&#1080;&#1079;&#1080;&#1082;&#1077;\&#1051;&#1072;&#1073;&#1086;&#1088;&#1072;&#1090;&#1086;&#1088;&#1085;&#1072;&#1103;%20&#1088;&#1072;&#1073;&#1086;&#1090;&#1072;%205\&#1048;&#1074;&#1072;&#1085;&#1086;&#1074;%20&#1044;&#1084;&#1080;&#1090;&#1088;&#1080;&#1081;,%20&#1048;&#1042;&#1058;1,%20&#1051;&#1056;5-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ducation\&#1048;&#1058;%20&#1074;%20&#1092;&#1080;&#1079;&#1080;&#1082;&#1077;\&#1051;&#1072;&#1073;&#1086;&#1088;&#1072;&#1090;&#1086;&#1088;&#1085;&#1072;&#1103;%20&#1088;&#1072;&#1073;&#1086;&#1090;&#1072;%205\&#1048;&#1074;&#1072;&#1085;&#1086;&#1074;%20&#1044;&#1084;&#1080;&#1090;&#1088;&#1080;&#1081;,%20&#1048;&#1042;&#1058;1,%20&#1051;&#1056;5-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ducation\&#1048;&#1058;%20&#1074;%20&#1092;&#1080;&#1079;&#1080;&#1082;&#1077;\&#1051;&#1072;&#1073;&#1086;&#1088;&#1072;&#1090;&#1086;&#1088;&#1085;&#1072;&#1103;%20&#1088;&#1072;&#1073;&#1086;&#1090;&#1072;%205\&#1048;&#1074;&#1072;&#1085;&#1086;&#1074;%20&#1044;&#1084;&#1080;&#1090;&#1088;&#1080;&#1081;,%20&#1048;&#1042;&#1058;1,%20&#1051;&#1056;5-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14"/>
  <c:chart>
    <c:autoTitleDeleted val="1"/>
    <c:plotArea>
      <c:layout/>
      <c:scatterChart>
        <c:scatterStyle val="smoothMarker"/>
        <c:ser>
          <c:idx val="0"/>
          <c:order val="0"/>
          <c:tx>
            <c:v>U(I)</c:v>
          </c:tx>
          <c:marker>
            <c:symbol val="none"/>
          </c:marker>
          <c:xVal>
            <c:numRef>
              <c:f>Лист2!$D$2:$D$11</c:f>
              <c:numCache>
                <c:formatCode>General</c:formatCode>
                <c:ptCount val="10"/>
                <c:pt idx="0">
                  <c:v>0.33333333333333331</c:v>
                </c:pt>
                <c:pt idx="1">
                  <c:v>0.36363636363636365</c:v>
                </c:pt>
                <c:pt idx="2">
                  <c:v>0.4</c:v>
                </c:pt>
                <c:pt idx="3">
                  <c:v>0.44444444444444442</c:v>
                </c:pt>
                <c:pt idx="4">
                  <c:v>0.5</c:v>
                </c:pt>
                <c:pt idx="5">
                  <c:v>0.5714285714285714</c:v>
                </c:pt>
                <c:pt idx="6">
                  <c:v>0.66666666666666663</c:v>
                </c:pt>
                <c:pt idx="7">
                  <c:v>0.8</c:v>
                </c:pt>
                <c:pt idx="8">
                  <c:v>1</c:v>
                </c:pt>
                <c:pt idx="9">
                  <c:v>1.3333333333333333</c:v>
                </c:pt>
              </c:numCache>
            </c:numRef>
          </c:xVal>
          <c:yVal>
            <c:numRef>
              <c:f>Лист2!$E$2:$E$11</c:f>
              <c:numCache>
                <c:formatCode>General</c:formatCode>
                <c:ptCount val="10"/>
                <c:pt idx="0">
                  <c:v>3.3333333333333335</c:v>
                </c:pt>
                <c:pt idx="1">
                  <c:v>3.2727272727272725</c:v>
                </c:pt>
                <c:pt idx="2">
                  <c:v>3.2</c:v>
                </c:pt>
                <c:pt idx="3">
                  <c:v>3.1111111111111112</c:v>
                </c:pt>
                <c:pt idx="4">
                  <c:v>3</c:v>
                </c:pt>
                <c:pt idx="5">
                  <c:v>2.8571428571428572</c:v>
                </c:pt>
                <c:pt idx="6">
                  <c:v>2.666666666666667</c:v>
                </c:pt>
                <c:pt idx="7">
                  <c:v>2.4</c:v>
                </c:pt>
                <c:pt idx="8">
                  <c:v>2</c:v>
                </c:pt>
                <c:pt idx="9">
                  <c:v>1.3333333333333335</c:v>
                </c:pt>
              </c:numCache>
            </c:numRef>
          </c:yVal>
          <c:smooth val="1"/>
        </c:ser>
        <c:axId val="39787136"/>
        <c:axId val="39941632"/>
      </c:scatterChart>
      <c:valAx>
        <c:axId val="39787136"/>
        <c:scaling>
          <c:orientation val="minMax"/>
        </c:scaling>
        <c:axPos val="b"/>
        <c:numFmt formatCode="General" sourceLinked="1"/>
        <c:tickLblPos val="nextTo"/>
        <c:crossAx val="39941632"/>
        <c:crosses val="autoZero"/>
        <c:crossBetween val="midCat"/>
      </c:valAx>
      <c:valAx>
        <c:axId val="39941632"/>
        <c:scaling>
          <c:orientation val="minMax"/>
        </c:scaling>
        <c:axPos val="l"/>
        <c:majorGridlines/>
        <c:numFmt formatCode="General" sourceLinked="1"/>
        <c:tickLblPos val="nextTo"/>
        <c:crossAx val="39787136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10"/>
  <c:chart>
    <c:autoTitleDeleted val="1"/>
    <c:plotArea>
      <c:layout/>
      <c:scatterChart>
        <c:scatterStyle val="smoothMarker"/>
        <c:ser>
          <c:idx val="1"/>
          <c:order val="0"/>
          <c:tx>
            <c:v>P(I)</c:v>
          </c:tx>
          <c:marker>
            <c:symbol val="none"/>
          </c:marker>
          <c:xVal>
            <c:numRef>
              <c:f>Лист2!$D$2:$D$11</c:f>
              <c:numCache>
                <c:formatCode>General</c:formatCode>
                <c:ptCount val="10"/>
                <c:pt idx="0">
                  <c:v>0.33333333333333331</c:v>
                </c:pt>
                <c:pt idx="1">
                  <c:v>0.36363636363636365</c:v>
                </c:pt>
                <c:pt idx="2">
                  <c:v>0.4</c:v>
                </c:pt>
                <c:pt idx="3">
                  <c:v>0.44444444444444442</c:v>
                </c:pt>
                <c:pt idx="4">
                  <c:v>0.5</c:v>
                </c:pt>
                <c:pt idx="5">
                  <c:v>0.5714285714285714</c:v>
                </c:pt>
                <c:pt idx="6">
                  <c:v>0.66666666666666663</c:v>
                </c:pt>
                <c:pt idx="7">
                  <c:v>0.8</c:v>
                </c:pt>
                <c:pt idx="8">
                  <c:v>1</c:v>
                </c:pt>
                <c:pt idx="9">
                  <c:v>1.3333333333333333</c:v>
                </c:pt>
              </c:numCache>
            </c:numRef>
          </c:xVal>
          <c:yVal>
            <c:numRef>
              <c:f>Лист2!$F$2:$F$11</c:f>
              <c:numCache>
                <c:formatCode>General</c:formatCode>
                <c:ptCount val="10"/>
                <c:pt idx="0">
                  <c:v>1.3333333333333333</c:v>
                </c:pt>
                <c:pt idx="1">
                  <c:v>1.4545454545454546</c:v>
                </c:pt>
                <c:pt idx="2">
                  <c:v>1.6</c:v>
                </c:pt>
                <c:pt idx="3">
                  <c:v>1.7777777777777777</c:v>
                </c:pt>
                <c:pt idx="4">
                  <c:v>2</c:v>
                </c:pt>
                <c:pt idx="5">
                  <c:v>2.2857142857142856</c:v>
                </c:pt>
                <c:pt idx="6">
                  <c:v>2.6666666666666665</c:v>
                </c:pt>
                <c:pt idx="7">
                  <c:v>3.2</c:v>
                </c:pt>
                <c:pt idx="8">
                  <c:v>4</c:v>
                </c:pt>
                <c:pt idx="9">
                  <c:v>5.333333333333333</c:v>
                </c:pt>
              </c:numCache>
            </c:numRef>
          </c:yVal>
          <c:smooth val="1"/>
        </c:ser>
        <c:axId val="47533440"/>
        <c:axId val="48707072"/>
      </c:scatterChart>
      <c:valAx>
        <c:axId val="47533440"/>
        <c:scaling>
          <c:orientation val="minMax"/>
        </c:scaling>
        <c:axPos val="b"/>
        <c:numFmt formatCode="General" sourceLinked="1"/>
        <c:tickLblPos val="nextTo"/>
        <c:crossAx val="48707072"/>
        <c:crosses val="autoZero"/>
        <c:crossBetween val="midCat"/>
      </c:valAx>
      <c:valAx>
        <c:axId val="48707072"/>
        <c:scaling>
          <c:orientation val="minMax"/>
        </c:scaling>
        <c:axPos val="l"/>
        <c:majorGridlines/>
        <c:numFmt formatCode="General" sourceLinked="1"/>
        <c:tickLblPos val="nextTo"/>
        <c:crossAx val="47533440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style val="9"/>
  <c:chart>
    <c:autoTitleDeleted val="1"/>
    <c:plotArea>
      <c:layout/>
      <c:scatterChart>
        <c:scatterStyle val="smoothMarker"/>
        <c:ser>
          <c:idx val="2"/>
          <c:order val="0"/>
          <c:tx>
            <c:v>Pп(I)</c:v>
          </c:tx>
          <c:marker>
            <c:symbol val="none"/>
          </c:marker>
          <c:xVal>
            <c:numRef>
              <c:f>Лист2!$D$2:$D$11</c:f>
              <c:numCache>
                <c:formatCode>General</c:formatCode>
                <c:ptCount val="10"/>
                <c:pt idx="0">
                  <c:v>0.33333333333333331</c:v>
                </c:pt>
                <c:pt idx="1">
                  <c:v>0.36363636363636365</c:v>
                </c:pt>
                <c:pt idx="2">
                  <c:v>0.4</c:v>
                </c:pt>
                <c:pt idx="3">
                  <c:v>0.44444444444444442</c:v>
                </c:pt>
                <c:pt idx="4">
                  <c:v>0.5</c:v>
                </c:pt>
                <c:pt idx="5">
                  <c:v>0.5714285714285714</c:v>
                </c:pt>
                <c:pt idx="6">
                  <c:v>0.66666666666666663</c:v>
                </c:pt>
                <c:pt idx="7">
                  <c:v>0.8</c:v>
                </c:pt>
                <c:pt idx="8">
                  <c:v>1</c:v>
                </c:pt>
                <c:pt idx="9">
                  <c:v>1.3333333333333333</c:v>
                </c:pt>
              </c:numCache>
            </c:numRef>
          </c:xVal>
          <c:yVal>
            <c:numRef>
              <c:f>Лист2!$G$2:$G$11</c:f>
              <c:numCache>
                <c:formatCode>General</c:formatCode>
                <c:ptCount val="10"/>
                <c:pt idx="0">
                  <c:v>1.1111111111111112</c:v>
                </c:pt>
                <c:pt idx="1">
                  <c:v>1.1900826446280992</c:v>
                </c:pt>
                <c:pt idx="2">
                  <c:v>1.28</c:v>
                </c:pt>
                <c:pt idx="3">
                  <c:v>1.382716049382716</c:v>
                </c:pt>
                <c:pt idx="4">
                  <c:v>1.5</c:v>
                </c:pt>
                <c:pt idx="5">
                  <c:v>1.6326530612244898</c:v>
                </c:pt>
                <c:pt idx="6">
                  <c:v>1.7777777777777777</c:v>
                </c:pt>
                <c:pt idx="7">
                  <c:v>1.92</c:v>
                </c:pt>
                <c:pt idx="8">
                  <c:v>2</c:v>
                </c:pt>
                <c:pt idx="9">
                  <c:v>1.7777777777777777</c:v>
                </c:pt>
              </c:numCache>
            </c:numRef>
          </c:yVal>
          <c:smooth val="1"/>
        </c:ser>
        <c:axId val="52093312"/>
        <c:axId val="52094848"/>
      </c:scatterChart>
      <c:valAx>
        <c:axId val="52093312"/>
        <c:scaling>
          <c:orientation val="minMax"/>
        </c:scaling>
        <c:axPos val="b"/>
        <c:numFmt formatCode="General" sourceLinked="1"/>
        <c:tickLblPos val="nextTo"/>
        <c:crossAx val="52094848"/>
        <c:crosses val="autoZero"/>
        <c:crossBetween val="midCat"/>
      </c:valAx>
      <c:valAx>
        <c:axId val="52094848"/>
        <c:scaling>
          <c:orientation val="minMax"/>
        </c:scaling>
        <c:axPos val="l"/>
        <c:majorGridlines/>
        <c:numFmt formatCode="General" sourceLinked="1"/>
        <c:tickLblPos val="nextTo"/>
        <c:crossAx val="52093312"/>
        <c:crosses val="autoZero"/>
        <c:crossBetween val="midCat"/>
      </c:valAx>
    </c:plotArea>
    <c:plotVisOnly val="1"/>
    <c:dispBlanksAs val="gap"/>
  </c:chart>
  <c:txPr>
    <a:bodyPr/>
    <a:lstStyle/>
    <a:p>
      <a:pPr>
        <a:defRPr sz="1800"/>
      </a:pPr>
      <a:endParaRPr lang="ru-RU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scatterChart>
        <c:scatterStyle val="smoothMarker"/>
        <c:ser>
          <c:idx val="3"/>
          <c:order val="0"/>
          <c:tx>
            <c:v>η(I)</c:v>
          </c:tx>
          <c:marker>
            <c:symbol val="none"/>
          </c:marker>
          <c:xVal>
            <c:numRef>
              <c:f>Лист2!$D$2:$D$11</c:f>
              <c:numCache>
                <c:formatCode>General</c:formatCode>
                <c:ptCount val="10"/>
                <c:pt idx="0">
                  <c:v>0.33333333333333331</c:v>
                </c:pt>
                <c:pt idx="1">
                  <c:v>0.36363636363636365</c:v>
                </c:pt>
                <c:pt idx="2">
                  <c:v>0.4</c:v>
                </c:pt>
                <c:pt idx="3">
                  <c:v>0.44444444444444442</c:v>
                </c:pt>
                <c:pt idx="4">
                  <c:v>0.5</c:v>
                </c:pt>
                <c:pt idx="5">
                  <c:v>0.5714285714285714</c:v>
                </c:pt>
                <c:pt idx="6">
                  <c:v>0.66666666666666663</c:v>
                </c:pt>
                <c:pt idx="7">
                  <c:v>0.8</c:v>
                </c:pt>
                <c:pt idx="8">
                  <c:v>1</c:v>
                </c:pt>
                <c:pt idx="9">
                  <c:v>1.3333333333333333</c:v>
                </c:pt>
              </c:numCache>
            </c:numRef>
          </c:xVal>
          <c:yVal>
            <c:numRef>
              <c:f>Лист2!$H$2:$H$11</c:f>
              <c:numCache>
                <c:formatCode>General</c:formatCode>
                <c:ptCount val="10"/>
                <c:pt idx="0">
                  <c:v>0.83333333333333337</c:v>
                </c:pt>
                <c:pt idx="1">
                  <c:v>0.81818181818181823</c:v>
                </c:pt>
                <c:pt idx="2">
                  <c:v>0.79999999999999993</c:v>
                </c:pt>
                <c:pt idx="3">
                  <c:v>0.77777777777777779</c:v>
                </c:pt>
                <c:pt idx="4">
                  <c:v>0.75</c:v>
                </c:pt>
                <c:pt idx="5">
                  <c:v>0.7142857142857143</c:v>
                </c:pt>
                <c:pt idx="6">
                  <c:v>0.66666666666666663</c:v>
                </c:pt>
                <c:pt idx="7">
                  <c:v>0.6</c:v>
                </c:pt>
                <c:pt idx="8">
                  <c:v>0.5</c:v>
                </c:pt>
                <c:pt idx="9">
                  <c:v>0.33333333333333331</c:v>
                </c:pt>
              </c:numCache>
            </c:numRef>
          </c:yVal>
          <c:smooth val="1"/>
        </c:ser>
        <c:axId val="64914176"/>
        <c:axId val="65839104"/>
      </c:scatterChart>
      <c:valAx>
        <c:axId val="64914176"/>
        <c:scaling>
          <c:orientation val="minMax"/>
        </c:scaling>
        <c:axPos val="b"/>
        <c:numFmt formatCode="General" sourceLinked="1"/>
        <c:tickLblPos val="nextTo"/>
        <c:crossAx val="65839104"/>
        <c:crosses val="autoZero"/>
        <c:crossBetween val="midCat"/>
      </c:valAx>
      <c:valAx>
        <c:axId val="65839104"/>
        <c:scaling>
          <c:orientation val="minMax"/>
        </c:scaling>
        <c:axPos val="l"/>
        <c:majorGridlines/>
        <c:numFmt formatCode="General" sourceLinked="1"/>
        <c:tickLblPos val="nextTo"/>
        <c:crossAx val="64914176"/>
        <c:crosses val="autoZero"/>
        <c:crossBetween val="midCat"/>
      </c:valAx>
    </c:plotArea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83145-33E5-468A-B0DC-52AE93A2B3A3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B8DAE-08DD-4C69-9F5E-44C438CE6F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D8125-FBA7-4AED-8842-BABBD4A00466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A9560-0952-4038-81CE-4FE02F3932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3530F-9823-45C9-99BB-67FE3516905C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9084-BF84-4638-8FC9-C583E5CCCB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AE8C0-BAF6-4874-B600-A56C0A42659D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10E62-39C8-4D27-94F9-024C9CA1B9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B272C-2FC9-483D-B372-B3EFE5431AB3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0E694-9DB9-4A41-8EBF-4313B87733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11F19-5312-4E32-84FF-1A0D0FCC620C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3E987-BC5B-49CE-A633-2B97D5DF29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47381-5EA3-41D0-B3CE-82C7E224E6F8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AB95A-B6C0-4781-919E-260D4BB720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3F0F2-282B-4D63-A473-F25D0D650359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76E81-8C1D-4676-8C15-1B79B7EBA4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86F00-F552-48CE-A26B-C4BA76C8B581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61361-C7D8-42DD-8499-B693B49207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76387-F351-4472-8367-E28F5CA4EA7E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ED582-18A3-450D-AE24-DAB344188A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77714-1BB7-47FE-9DB2-B838537ECB9A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DE36B-3824-4AD2-B4A9-DE83F80E1A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633080-724C-4137-8FA2-F5BD8A8DDA10}" type="datetimeFigureOut">
              <a:rPr lang="ru-RU"/>
              <a:pPr>
                <a:defRPr/>
              </a:pPr>
              <a:t>02.12.2017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15800-191E-46EC-9CEB-01C8CFA310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Лабораторная работа</a:t>
            </a:r>
            <a:br>
              <a:rPr lang="ru-RU" b="1" dirty="0" smtClean="0"/>
            </a:br>
            <a:r>
              <a:rPr lang="ru-RU" b="1" dirty="0" smtClean="0"/>
              <a:t>«Источник постоянного тока»</a:t>
            </a:r>
            <a:endParaRPr lang="ru-RU" dirty="0" smtClean="0"/>
          </a:p>
        </p:txBody>
      </p:sp>
      <p:sp>
        <p:nvSpPr>
          <p:cNvPr id="2051" name="Shape 29"/>
          <p:cNvSpPr>
            <a:spLocks noGrp="1"/>
          </p:cNvSpPr>
          <p:nvPr>
            <p:ph type="subTitle" idx="1"/>
          </p:nvPr>
        </p:nvSpPr>
        <p:spPr>
          <a:xfrm>
            <a:off x="-468313" y="4508500"/>
            <a:ext cx="9070976" cy="1871663"/>
          </a:xfrm>
        </p:spPr>
        <p:txBody>
          <a:bodyPr lIns="0" tIns="15100" rIns="0" bIns="0" anchor="ctr"/>
          <a:lstStyle/>
          <a:p>
            <a:pPr marL="342900" indent="-342900" algn="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25000"/>
              <a:buFont typeface="Times New Roman" pitchFamily="18" charset="0"/>
              <a:buNone/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Иванов Дмитрий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 marL="342900" indent="-342900" algn="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25000"/>
              <a:buFont typeface="Times New Roman" pitchFamily="18" charset="0"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1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курс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, ИВТ</a:t>
            </a:r>
          </a:p>
          <a:p>
            <a:pPr marL="342900" indent="-342900" algn="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25000"/>
              <a:buFont typeface="Times New Roman" pitchFamily="18" charset="0"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РГПУ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им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 А. И.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Герцена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Цель лабораторной работы:</a:t>
            </a:r>
            <a:endParaRPr lang="ru-RU" sz="4000" dirty="0" smtClean="0"/>
          </a:p>
        </p:txBody>
      </p:sp>
      <p:sp>
        <p:nvSpPr>
          <p:cNvPr id="3075" name="Содержимое 2"/>
          <p:cNvSpPr>
            <a:spLocks noGrp="1"/>
          </p:cNvSpPr>
          <p:nvPr>
            <p:ph idx="1"/>
          </p:nvPr>
        </p:nvSpPr>
        <p:spPr>
          <a:xfrm>
            <a:off x="468313" y="1916113"/>
            <a:ext cx="8229600" cy="4525962"/>
          </a:xfrm>
        </p:spPr>
        <p:txBody>
          <a:bodyPr/>
          <a:lstStyle/>
          <a:p>
            <a:pPr eaLnBrk="1" hangingPunct="1"/>
            <a:r>
              <a:rPr lang="ru-RU" dirty="0" smtClean="0"/>
              <a:t>Организовать и провести вычислительный эксперимент для исследования </a:t>
            </a:r>
            <a:r>
              <a:rPr lang="ru-RU" dirty="0" smtClean="0"/>
              <a:t>зависимости напряжения, </a:t>
            </a:r>
            <a:r>
              <a:rPr lang="ru-RU" dirty="0" smtClean="0"/>
              <a:t>полной </a:t>
            </a:r>
            <a:r>
              <a:rPr lang="ru-RU" dirty="0" smtClean="0"/>
              <a:t>мощности, </a:t>
            </a:r>
            <a:r>
              <a:rPr lang="ru-RU" dirty="0" smtClean="0"/>
              <a:t>полезной </a:t>
            </a:r>
            <a:r>
              <a:rPr lang="ru-RU" dirty="0" smtClean="0"/>
              <a:t>мощности и </a:t>
            </a:r>
            <a:r>
              <a:rPr lang="ru-RU" dirty="0" smtClean="0"/>
              <a:t>коэффициента полезного действия </a:t>
            </a:r>
            <a:r>
              <a:rPr lang="ru-RU" dirty="0" smtClean="0"/>
              <a:t>от </a:t>
            </a:r>
            <a:r>
              <a:rPr lang="ru-RU" dirty="0" smtClean="0"/>
              <a:t>создаваемого </a:t>
            </a:r>
            <a:r>
              <a:rPr lang="ru-RU" dirty="0" smtClean="0"/>
              <a:t>источником тока </a:t>
            </a:r>
            <a:r>
              <a:rPr lang="ru-RU" dirty="0" smtClean="0"/>
              <a:t>I</a:t>
            </a:r>
            <a:r>
              <a:rPr lang="ru-RU" dirty="0" smtClean="0"/>
              <a:t>.</a:t>
            </a:r>
            <a:endParaRPr lang="ru-RU" dirty="0" smtClean="0"/>
          </a:p>
          <a:p>
            <a:pPr eaLnBrk="1" hangingPunct="1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Задачи.</a:t>
            </a:r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>
          <a:xfrm>
            <a:off x="323528" y="1423317"/>
            <a:ext cx="8229600" cy="4525963"/>
          </a:xfrm>
        </p:spPr>
        <p:txBody>
          <a:bodyPr/>
          <a:lstStyle/>
          <a:p>
            <a:pPr marL="514350" indent="-514350" eaLnBrk="1" hangingPunct="1">
              <a:buNone/>
            </a:pPr>
            <a:r>
              <a:rPr lang="ru-RU" dirty="0" smtClean="0"/>
              <a:t>	Источник </a:t>
            </a:r>
            <a:r>
              <a:rPr lang="ru-RU" dirty="0" smtClean="0"/>
              <a:t>тока имеет э. д. с. Ɛ и внутреннее сопротивление </a:t>
            </a:r>
            <a:r>
              <a:rPr lang="ru-RU" dirty="0" err="1" smtClean="0"/>
              <a:t>r</a:t>
            </a:r>
            <a:r>
              <a:rPr lang="ru-RU" dirty="0" smtClean="0"/>
              <a:t>.</a:t>
            </a:r>
          </a:p>
          <a:p>
            <a:pPr marL="514350" indent="-514350" eaLnBrk="1" hangingPunct="1">
              <a:buNone/>
            </a:pPr>
            <a:r>
              <a:rPr lang="ru-RU" dirty="0" smtClean="0"/>
              <a:t>	Найти зависимость напряжения </a:t>
            </a:r>
            <a:r>
              <a:rPr lang="ru-RU" dirty="0" smtClean="0"/>
              <a:t>на нагрузке U , полной мощности P, полезной </a:t>
            </a:r>
            <a:r>
              <a:rPr lang="ru-RU" dirty="0" smtClean="0"/>
              <a:t>мощности </a:t>
            </a:r>
            <a:r>
              <a:rPr lang="ru-RU" dirty="0" err="1" smtClean="0"/>
              <a:t>Pп</a:t>
            </a:r>
            <a:r>
              <a:rPr lang="ru-RU" dirty="0" smtClean="0"/>
              <a:t> </a:t>
            </a:r>
            <a:r>
              <a:rPr lang="ru-RU" dirty="0" smtClean="0"/>
              <a:t>и коэффициента полезного действия </a:t>
            </a:r>
            <a:r>
              <a:rPr lang="ru-RU" dirty="0" err="1" smtClean="0"/>
              <a:t>η </a:t>
            </a:r>
            <a:r>
              <a:rPr lang="ru-RU" dirty="0" smtClean="0"/>
              <a:t>от создаваемого </a:t>
            </a:r>
            <a:r>
              <a:rPr lang="ru-RU" dirty="0" smtClean="0"/>
              <a:t>источником тока </a:t>
            </a:r>
            <a:r>
              <a:rPr lang="ru-RU" dirty="0" smtClean="0"/>
              <a:t>I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Математическая модель. </a:t>
            </a:r>
          </a:p>
        </p:txBody>
      </p:sp>
      <p:sp>
        <p:nvSpPr>
          <p:cNvPr id="614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x(t)=m*g/k*(1-cos(</a:t>
            </a:r>
            <a:r>
              <a:rPr lang="el-GR" dirty="0" smtClean="0"/>
              <a:t>ω</a:t>
            </a:r>
            <a:r>
              <a:rPr lang="en-US" dirty="0" smtClean="0"/>
              <a:t>o*t</a:t>
            </a:r>
            <a:r>
              <a:rPr lang="en-US" dirty="0" smtClean="0"/>
              <a:t>))</a:t>
            </a:r>
            <a:endParaRPr lang="ru-RU" dirty="0" smtClean="0"/>
          </a:p>
          <a:p>
            <a:pPr eaLnBrk="1" hangingPunct="1"/>
            <a:r>
              <a:rPr lang="en-US" dirty="0" smtClean="0"/>
              <a:t>I=</a:t>
            </a:r>
            <a:r>
              <a:rPr lang="el-GR" dirty="0" smtClean="0"/>
              <a:t>ε </a:t>
            </a:r>
            <a:r>
              <a:rPr lang="en-US" dirty="0" smtClean="0"/>
              <a:t>/(</a:t>
            </a:r>
            <a:r>
              <a:rPr lang="en-US" dirty="0" err="1" smtClean="0"/>
              <a:t>R+r</a:t>
            </a:r>
            <a:r>
              <a:rPr lang="en-US" dirty="0" smtClean="0"/>
              <a:t>)</a:t>
            </a:r>
          </a:p>
          <a:p>
            <a:pPr eaLnBrk="1" hangingPunct="1"/>
            <a:r>
              <a:rPr lang="en-US" dirty="0" smtClean="0"/>
              <a:t>U=</a:t>
            </a:r>
            <a:r>
              <a:rPr lang="el-GR" dirty="0" smtClean="0"/>
              <a:t> </a:t>
            </a:r>
            <a:r>
              <a:rPr lang="el-GR" dirty="0" smtClean="0"/>
              <a:t>ε</a:t>
            </a:r>
            <a:r>
              <a:rPr lang="en-US" dirty="0" smtClean="0"/>
              <a:t>-I*r</a:t>
            </a:r>
          </a:p>
          <a:p>
            <a:pPr eaLnBrk="1" hangingPunct="1"/>
            <a:r>
              <a:rPr lang="en-US" dirty="0" smtClean="0"/>
              <a:t>P=</a:t>
            </a:r>
            <a:r>
              <a:rPr lang="el-GR" dirty="0" smtClean="0"/>
              <a:t> </a:t>
            </a:r>
            <a:r>
              <a:rPr lang="el-GR" dirty="0" smtClean="0"/>
              <a:t>ε</a:t>
            </a:r>
            <a:r>
              <a:rPr lang="en-US" dirty="0" smtClean="0"/>
              <a:t>*I</a:t>
            </a:r>
          </a:p>
          <a:p>
            <a:pPr eaLnBrk="1" hangingPunct="1"/>
            <a:r>
              <a:rPr lang="en-US" dirty="0" smtClean="0"/>
              <a:t>P</a:t>
            </a:r>
            <a:r>
              <a:rPr lang="ru-RU" baseline="-25000" dirty="0" err="1" smtClean="0"/>
              <a:t>п</a:t>
            </a:r>
            <a:r>
              <a:rPr lang="ru-RU" baseline="-25000" dirty="0" smtClean="0"/>
              <a:t> </a:t>
            </a:r>
            <a:r>
              <a:rPr lang="ru-RU" dirty="0" smtClean="0"/>
              <a:t>=</a:t>
            </a:r>
            <a:r>
              <a:rPr lang="el-GR" dirty="0" smtClean="0"/>
              <a:t> </a:t>
            </a:r>
            <a:r>
              <a:rPr lang="el-GR" dirty="0" smtClean="0"/>
              <a:t>ε</a:t>
            </a:r>
            <a:r>
              <a:rPr lang="ru-RU" dirty="0" smtClean="0"/>
              <a:t>*</a:t>
            </a:r>
            <a:r>
              <a:rPr lang="en-US" dirty="0" smtClean="0"/>
              <a:t>I-I</a:t>
            </a:r>
            <a:r>
              <a:rPr lang="en-US" baseline="30000" dirty="0" smtClean="0"/>
              <a:t>2</a:t>
            </a:r>
            <a:r>
              <a:rPr lang="en-US" dirty="0" smtClean="0"/>
              <a:t>*r</a:t>
            </a:r>
          </a:p>
          <a:p>
            <a:pPr eaLnBrk="1" hangingPunct="1"/>
            <a:r>
              <a:rPr lang="el-GR" dirty="0" smtClean="0"/>
              <a:t>η</a:t>
            </a:r>
            <a:r>
              <a:rPr lang="en-US" dirty="0" smtClean="0"/>
              <a:t>=</a:t>
            </a:r>
            <a:r>
              <a:rPr lang="en-US" dirty="0" smtClean="0"/>
              <a:t> </a:t>
            </a:r>
            <a:r>
              <a:rPr lang="ru-RU" dirty="0" err="1" smtClean="0"/>
              <a:t>Рп</a:t>
            </a:r>
            <a:r>
              <a:rPr lang="ru-RU" dirty="0" smtClean="0"/>
              <a:t>/Р</a:t>
            </a:r>
            <a:endParaRPr lang="en-US" baseline="30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График зависимости </a:t>
            </a:r>
            <a:r>
              <a:rPr lang="en-US" b="1" dirty="0" smtClean="0"/>
              <a:t>U(I)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755576" y="1484784"/>
          <a:ext cx="7416824" cy="47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График зависимости </a:t>
            </a:r>
            <a:r>
              <a:rPr lang="en-US" b="1" dirty="0" smtClean="0"/>
              <a:t>P</a:t>
            </a:r>
            <a:r>
              <a:rPr lang="en-US" b="1" dirty="0" smtClean="0"/>
              <a:t>(I)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683568" y="1340768"/>
          <a:ext cx="8064895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График зависимости </a:t>
            </a:r>
            <a:r>
              <a:rPr lang="en-US" b="1" dirty="0" smtClean="0"/>
              <a:t>P</a:t>
            </a:r>
            <a:r>
              <a:rPr lang="ru-RU" b="1" dirty="0" err="1" smtClean="0"/>
              <a:t>п</a:t>
            </a:r>
            <a:r>
              <a:rPr lang="en-US" b="1" dirty="0" smtClean="0"/>
              <a:t>(I)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539552" y="1340768"/>
          <a:ext cx="8352928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График зависимости </a:t>
            </a:r>
            <a:r>
              <a:rPr lang="el-GR" b="1" dirty="0" smtClean="0"/>
              <a:t>η(</a:t>
            </a:r>
            <a:r>
              <a:rPr lang="en-US" b="1" dirty="0" smtClean="0"/>
              <a:t>I</a:t>
            </a:r>
            <a:r>
              <a:rPr lang="en-US" b="1" dirty="0" smtClean="0"/>
              <a:t>)</a:t>
            </a:r>
            <a:endParaRPr lang="ru-RU" b="1" dirty="0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539552" y="1340768"/>
          <a:ext cx="8208912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dirty="0" smtClean="0"/>
              <a:t>Выводы и ответы на вопросы.</a:t>
            </a:r>
          </a:p>
        </p:txBody>
      </p:sp>
      <p:sp>
        <p:nvSpPr>
          <p:cNvPr id="921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/>
            <a:r>
              <a:rPr lang="ru-RU" dirty="0" smtClean="0"/>
              <a:t>Чем </a:t>
            </a:r>
            <a:r>
              <a:rPr lang="ru-RU" dirty="0" smtClean="0"/>
              <a:t>больше сила тока, тем меньше напряжение</a:t>
            </a:r>
            <a:r>
              <a:rPr lang="ru-RU" dirty="0" smtClean="0"/>
              <a:t>.</a:t>
            </a:r>
          </a:p>
          <a:p>
            <a:pPr marL="514350" indent="-514350" eaLnBrk="1" hangingPunct="1"/>
            <a:r>
              <a:rPr lang="ru-RU" dirty="0" smtClean="0"/>
              <a:t>Чем больше сила тока, тем больше полная мощность. </a:t>
            </a:r>
            <a:endParaRPr lang="ru-RU" dirty="0" smtClean="0"/>
          </a:p>
          <a:p>
            <a:pPr marL="514350" indent="-514350" eaLnBrk="1" hangingPunct="1"/>
            <a:r>
              <a:rPr lang="ru-RU" dirty="0" smtClean="0"/>
              <a:t>Чем больше сила тока, тем больше полезная мощность. </a:t>
            </a:r>
            <a:endParaRPr lang="ru-RU" dirty="0" smtClean="0"/>
          </a:p>
          <a:p>
            <a:pPr marL="514350" indent="-514350" eaLnBrk="1" hangingPunct="1"/>
            <a:r>
              <a:rPr lang="ru-RU" dirty="0" smtClean="0"/>
              <a:t>Чем больше сила тока, тем меньше КПД. </a:t>
            </a: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143</Words>
  <Application>Microsoft Office PowerPoint</Application>
  <PresentationFormat>Экран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Лабораторная работа «Источник постоянного тока»</vt:lpstr>
      <vt:lpstr>Цель лабораторной работы:</vt:lpstr>
      <vt:lpstr>Задачи.</vt:lpstr>
      <vt:lpstr>Математическая модель. </vt:lpstr>
      <vt:lpstr>График зависимости U(I)</vt:lpstr>
      <vt:lpstr>График зависимости P(I)</vt:lpstr>
      <vt:lpstr>График зависимости Pп(I)</vt:lpstr>
      <vt:lpstr>График зависимости η(I)</vt:lpstr>
      <vt:lpstr>Выводы и ответы на вопросы.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«Исследование видимых траекторий движения планет Солнечной системы</dc:title>
  <dc:creator>Demented Jim</dc:creator>
  <cp:lastModifiedBy>Demented Jim</cp:lastModifiedBy>
  <cp:revision>25</cp:revision>
  <dcterms:created xsi:type="dcterms:W3CDTF">2017-10-02T18:20:00Z</dcterms:created>
  <dcterms:modified xsi:type="dcterms:W3CDTF">2017-12-02T12:57:10Z</dcterms:modified>
</cp:coreProperties>
</file>