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84" r:id="rId4"/>
    <p:sldId id="285" r:id="rId5"/>
    <p:sldId id="286" r:id="rId6"/>
    <p:sldId id="260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4FEB3EF-69B5-404B-91D5-DCE7E856DC97}">
  <a:tblStyle styleId="{04FEB3EF-69B5-404B-91D5-DCE7E856D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85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4400" dirty="0"/>
              <a:t>Эталонная модель НР по управлению информационными услугами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75648" y="4615439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 студент 3-го курса ИВТ</a:t>
            </a:r>
          </a:p>
          <a:p>
            <a:r>
              <a:rPr lang="ru-RU" dirty="0" smtClean="0"/>
              <a:t>Иванов Дмитрий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62993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indent="0"/>
            <a:r>
              <a:rPr lang="ru-RU" dirty="0"/>
              <a:t>Блоки процессов модели ITSM </a:t>
            </a:r>
            <a:r>
              <a:rPr lang="ru-RU" dirty="0" err="1"/>
              <a:t>Reference</a:t>
            </a:r>
            <a:r>
              <a:rPr lang="ru-RU" dirty="0"/>
              <a:t> </a:t>
            </a:r>
            <a:r>
              <a:rPr lang="ru-RU" dirty="0" err="1"/>
              <a:t>Model</a:t>
            </a:r>
            <a:endParaRPr lang="ru-RU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 descr="E:\Education\FifthSemester\ИТ в экономике\Реферат\img\03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7614"/>
            <a:ext cx="36195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9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4595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Блок процессов согласования задач бизнеса и ИТ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 smtClean="0"/>
              <a:t>Обеспечивает </a:t>
            </a:r>
            <a:r>
              <a:rPr lang="ru-RU" dirty="0"/>
              <a:t>реализацию ИТ-стратегии в соответствии с целями бизнеса и создает основу для количественной оценки эффективности затрат на ИТ. В данный блок входят следующие процессы:</a:t>
            </a:r>
          </a:p>
          <a:p>
            <a:r>
              <a:rPr lang="ru-RU" dirty="0"/>
              <a:t>анализ потребностей бизнеса (IT </a:t>
            </a:r>
            <a:r>
              <a:rPr lang="ru-RU" dirty="0" err="1"/>
              <a:t>business</a:t>
            </a:r>
            <a:r>
              <a:rPr lang="ru-RU" dirty="0"/>
              <a:t> </a:t>
            </a:r>
            <a:r>
              <a:rPr lang="ru-RU" i="1" dirty="0" err="1"/>
              <a:t>assessment</a:t>
            </a:r>
            <a:r>
              <a:rPr lang="ru-RU" dirty="0"/>
              <a:t>);</a:t>
            </a:r>
          </a:p>
          <a:p>
            <a:r>
              <a:rPr lang="ru-RU" dirty="0"/>
              <a:t>разработка стратегии развития ИТ предприятия (IT </a:t>
            </a:r>
            <a:r>
              <a:rPr lang="ru-RU" i="1" dirty="0" err="1"/>
              <a:t>strategy</a:t>
            </a:r>
            <a:r>
              <a:rPr lang="ru-RU" dirty="0"/>
              <a:t> &amp; </a:t>
            </a:r>
            <a:r>
              <a:rPr lang="ru-RU" dirty="0" err="1"/>
              <a:t>architecture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);</a:t>
            </a:r>
          </a:p>
          <a:p>
            <a:r>
              <a:rPr lang="ru-RU" dirty="0"/>
              <a:t>управление клиентами (</a:t>
            </a:r>
            <a:r>
              <a:rPr lang="ru-RU" dirty="0" err="1"/>
              <a:t>Customer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r>
              <a:rPr lang="ru-RU" dirty="0"/>
              <a:t>планирование ИТ-сервисов (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planning</a:t>
            </a:r>
            <a:r>
              <a:rPr lang="ru-RU" dirty="0"/>
              <a:t>).</a:t>
            </a: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627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05386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Блок процессов планирования и управления ИТ-сервисами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275606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/>
              <a:t> </a:t>
            </a:r>
            <a:r>
              <a:rPr lang="ru-RU" dirty="0" smtClean="0"/>
              <a:t>Формирует </a:t>
            </a:r>
            <a:r>
              <a:rPr lang="ru-RU" dirty="0"/>
              <a:t>детализированную информацию по проектированию новых ИТ-сервисов, управлению доступностью и качеством этих сервисов, а также поддержания нужного баланса между качеством и стоимостью. Данный блок включает следующие процессы:</a:t>
            </a:r>
          </a:p>
          <a:p>
            <a:pPr lvl="0"/>
            <a:r>
              <a:rPr lang="ru-RU" dirty="0"/>
              <a:t>управление безопасностью (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управление непрерывностью (</a:t>
            </a:r>
            <a:r>
              <a:rPr lang="ru-RU" dirty="0" err="1"/>
              <a:t>Continuity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управление готовностью (</a:t>
            </a:r>
            <a:r>
              <a:rPr lang="ru-RU" dirty="0" err="1"/>
              <a:t>Availability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управление производительностью (</a:t>
            </a:r>
            <a:r>
              <a:rPr lang="ru-RU" dirty="0" err="1"/>
              <a:t>Capacity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финансовое управление (</a:t>
            </a:r>
            <a:r>
              <a:rPr lang="ru-RU" dirty="0" err="1"/>
              <a:t>Financial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).</a:t>
            </a: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732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462182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Блок процессов разработки и внедрения ИТ-сервисов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707654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 smtClean="0"/>
              <a:t>Обеспечивает </a:t>
            </a:r>
            <a:r>
              <a:rPr lang="ru-RU" dirty="0"/>
              <a:t>создание и тестирование новых сервисов и используемых ими инфраструктурных компонентов, включая установку оборудования и ПО, разработку приложений, обучение и т. п. Сюда входят два типа процессов:</a:t>
            </a:r>
          </a:p>
          <a:p>
            <a:pPr lvl="0"/>
            <a:r>
              <a:rPr lang="ru-RU" dirty="0"/>
              <a:t>разработка и тестирование (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build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ввод в эксплуатацию</a:t>
            </a:r>
            <a:r>
              <a:rPr lang="en-US" dirty="0"/>
              <a:t> (Release to production).</a:t>
            </a:r>
            <a:endParaRPr lang="ru-RU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088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462182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Блок процессов оперативное управление ИТ-сервисами 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491630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 smtClean="0"/>
              <a:t>Обеспечивает </a:t>
            </a:r>
            <a:r>
              <a:rPr lang="ru-RU" dirty="0"/>
              <a:t>ежедневный мониторинг предоставляемых ИТ-сервисов, управление запросами пользователей, отслеживание удовлетворенности клиентов и оценку общего уровня качества выполняемых сервисных работ. В данный блок входят следующие процессы:</a:t>
            </a:r>
          </a:p>
          <a:p>
            <a:pPr lvl="0"/>
            <a:r>
              <a:rPr lang="ru-RU" dirty="0"/>
              <a:t>оперативное управление (</a:t>
            </a:r>
            <a:r>
              <a:rPr lang="ru-RU" dirty="0" err="1"/>
              <a:t>Operation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управление инцидентами</a:t>
            </a:r>
            <a:r>
              <a:rPr lang="en-US" dirty="0"/>
              <a:t> (Incident and service request management);</a:t>
            </a:r>
            <a:endParaRPr lang="ru-RU" dirty="0"/>
          </a:p>
          <a:p>
            <a:r>
              <a:rPr lang="ru-RU" dirty="0"/>
              <a:t>управление проблемами (</a:t>
            </a:r>
            <a:r>
              <a:rPr lang="ru-RU" dirty="0" err="1"/>
              <a:t>Problem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).</a:t>
            </a: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773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34190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Блок процессов обеспечение ИТ-сервисами 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491630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 smtClean="0"/>
              <a:t>Описывает </a:t>
            </a:r>
            <a:r>
              <a:rPr lang="ru-RU" dirty="0"/>
              <a:t>предоставление соглашений и информации, процедуры взаимодействия для выполнения соглашений об уровне сервиса. В состав этой группы входят три типа процессов:</a:t>
            </a:r>
          </a:p>
          <a:p>
            <a:pPr lvl="0"/>
            <a:r>
              <a:rPr lang="ru-RU" dirty="0"/>
              <a:t>управление конфигурациями (</a:t>
            </a:r>
            <a:r>
              <a:rPr lang="ru-RU" dirty="0" err="1"/>
              <a:t>Configuration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управление изменениями (</a:t>
            </a:r>
            <a:r>
              <a:rPr lang="ru-RU" dirty="0" err="1"/>
              <a:t>Change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управление уровнями услуг</a:t>
            </a:r>
            <a:r>
              <a:rPr lang="en-US" dirty="0"/>
              <a:t> (Service-level management).</a:t>
            </a:r>
            <a:endParaRPr lang="ru-RU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49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34190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Блок процессов обеспечение ИТ-сервисами 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491630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 smtClean="0"/>
              <a:t>Описывает </a:t>
            </a:r>
            <a:r>
              <a:rPr lang="ru-RU" dirty="0"/>
              <a:t>предоставление соглашений и информации, процедуры взаимодействия для выполнения соглашений об уровне сервиса. В состав этой группы входят три типа процессов:</a:t>
            </a:r>
          </a:p>
          <a:p>
            <a:pPr lvl="0"/>
            <a:r>
              <a:rPr lang="ru-RU" dirty="0"/>
              <a:t>управление конфигурациями (</a:t>
            </a:r>
            <a:r>
              <a:rPr lang="ru-RU" dirty="0" err="1"/>
              <a:t>Configuration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управление изменениями (</a:t>
            </a:r>
            <a:r>
              <a:rPr lang="ru-RU" dirty="0" err="1"/>
              <a:t>Change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управление уровнями услуг</a:t>
            </a:r>
            <a:r>
              <a:rPr lang="en-US" dirty="0"/>
              <a:t> (Service-level management).</a:t>
            </a:r>
            <a:endParaRPr lang="ru-RU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860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34190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Основная часть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491630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/>
              <a:t>Эта модель представляет собой карту отношений высокоуровневых ИТ-процессов, которая отражает типичный жизненный цикл обслуживания и может быть использована для</a:t>
            </a:r>
            <a:r>
              <a:rPr lang="ru-RU" dirty="0" smtClean="0"/>
              <a:t>: </a:t>
            </a:r>
          </a:p>
          <a:p>
            <a:r>
              <a:rPr lang="ru-RU" dirty="0"/>
              <a:t>Определения и оценки текущей ИТ </a:t>
            </a:r>
            <a:r>
              <a:rPr lang="ru-RU" dirty="0" smtClean="0"/>
              <a:t>среды</a:t>
            </a:r>
          </a:p>
          <a:p>
            <a:r>
              <a:rPr lang="ru-RU" dirty="0"/>
              <a:t>Выявления недостатков в процессе и желаемого состояния ИТ-организации в </a:t>
            </a:r>
            <a:r>
              <a:rPr lang="ru-RU" dirty="0" smtClean="0"/>
              <a:t>будущем</a:t>
            </a:r>
          </a:p>
          <a:p>
            <a:r>
              <a:rPr lang="ru-RU" dirty="0"/>
              <a:t>Определения приоритета </a:t>
            </a:r>
            <a:r>
              <a:rPr lang="ru-RU" dirty="0" smtClean="0"/>
              <a:t>работ</a:t>
            </a:r>
          </a:p>
          <a:p>
            <a:r>
              <a:rPr lang="ru-RU" dirty="0"/>
              <a:t>Определения критических связей между процессами</a:t>
            </a: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59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34190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Модель отношений высокоуровневых</a:t>
            </a:r>
            <a:r>
              <a:rPr lang="ru-RU" dirty="0"/>
              <a:t> </a:t>
            </a:r>
            <a:r>
              <a:rPr lang="ru-RU" dirty="0" smtClean="0"/>
              <a:t>ИТ-процессов </a:t>
            </a:r>
            <a:r>
              <a:rPr lang="ru-RU" dirty="0"/>
              <a:t>может быть использована </a:t>
            </a:r>
            <a:r>
              <a:rPr lang="ru-RU" dirty="0" smtClean="0"/>
              <a:t>для: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491630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Начала обсуждения </a:t>
            </a:r>
            <a:r>
              <a:rPr lang="ru-RU" dirty="0" smtClean="0"/>
              <a:t>реорганизации</a:t>
            </a:r>
          </a:p>
          <a:p>
            <a:endParaRPr lang="ru-RU" dirty="0" smtClean="0"/>
          </a:p>
          <a:p>
            <a:r>
              <a:rPr lang="ru-RU" dirty="0"/>
              <a:t>Определения сфер применения технологий, запускающих </a:t>
            </a:r>
            <a:r>
              <a:rPr lang="ru-RU" dirty="0" smtClean="0"/>
              <a:t>процесс</a:t>
            </a:r>
          </a:p>
          <a:p>
            <a:endParaRPr lang="ru-RU" dirty="0" smtClean="0"/>
          </a:p>
          <a:p>
            <a:r>
              <a:rPr lang="ru-RU" dirty="0"/>
              <a:t>Определения возможностей реализации внутренними силами и с помощью специалистов со </a:t>
            </a:r>
            <a:r>
              <a:rPr lang="ru-RU" dirty="0" smtClean="0"/>
              <a:t>стороны</a:t>
            </a:r>
          </a:p>
          <a:p>
            <a:endParaRPr lang="ru-RU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946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34190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491630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/>
              <a:t>Эталонная модель – ценнейшее средство, которое может быть использовано для привлечения внимания ИТ-организаций к процессам Управления изменениями и Управления конфигурацией, так как эти процессы играют в модели ключевые роли. Карты отношений внутри эталонной модели могут быть использованы для дальнейшего объяснения необходимости обмена информацией и интеграции, которая должна произойти между этими двумя процессами и всеми остальными процессами модели. </a:t>
            </a: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911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4" y="1744424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ru-RU" dirty="0"/>
              <a:t>Управление технологиями и компонентами приложений всегда было традиционной точкой опоры для ИТ, однако все больше организаций начинают понимать, что уровень обслуживания и в прошлом, и даже сейчас еще довольно низок и мало зависит от используемых или не используемых ими технологий, а объясняется, скорее, плохо разработанными или вовсе отсутствующими процессами ИТ.</a:t>
            </a: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27584" y="1707654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ru-RU" dirty="0"/>
              <a:t>Для электронных предприятий, распространяющих свои товары по Интернету и предлагающим такие услуги, как обработка заказов и планирование доставок через </a:t>
            </a:r>
            <a:r>
              <a:rPr lang="ru-RU" dirty="0" err="1"/>
              <a:t>Web</a:t>
            </a:r>
            <a:r>
              <a:rPr lang="ru-RU" dirty="0"/>
              <a:t>, самым важным аспектом является удовлетворение запросов клиента</a:t>
            </a:r>
            <a:r>
              <a:rPr lang="ru-RU" dirty="0" smtClean="0"/>
              <a:t>. </a:t>
            </a:r>
            <a:r>
              <a:rPr lang="ru-RU" dirty="0"/>
              <a:t>Сетевые покупатели до сих пор беспокоятся по поводу операций с денежными переводами через </a:t>
            </a:r>
            <a:r>
              <a:rPr lang="ru-RU" dirty="0" err="1"/>
              <a:t>Web</a:t>
            </a:r>
            <a:r>
              <a:rPr lang="ru-RU" dirty="0"/>
              <a:t>, и достаточно малейшего намека на то, что нельзя оказывать доверие используемой ими функции обработки заказов или безопасных расчетов, и они будут вести свои дела в другом месте</a:t>
            </a: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688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27584" y="1563638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/>
              <a:t>ИТ-руководителям и их подчиненным понадобится четкая картина ИТ-процессов, необходимых для предоставления качественных ИТ-услуг с целью поддержки электронного обслуживания. Без четкого представления ИТ-организации столкнутся с трудностями при попытках понять и определить:</a:t>
            </a:r>
          </a:p>
          <a:p>
            <a:pPr lvl="0"/>
            <a:r>
              <a:rPr lang="ru-RU" dirty="0"/>
              <a:t>желаемое состояние ИТ в будущем («как должно быть»);</a:t>
            </a:r>
          </a:p>
          <a:p>
            <a:pPr lvl="0"/>
            <a:r>
              <a:rPr lang="ru-RU" dirty="0"/>
              <a:t>разрыв между сегодняшним и будущим состояниями ИТ;</a:t>
            </a:r>
          </a:p>
          <a:p>
            <a:pPr lvl="0"/>
            <a:r>
              <a:rPr lang="ru-RU" dirty="0"/>
              <a:t>какие шаги нужно предпринять для преодоления этого разрыва</a:t>
            </a:r>
            <a:r>
              <a:rPr lang="ru-RU" dirty="0" smtClean="0"/>
              <a:t>.</a:t>
            </a:r>
            <a:endParaRPr lang="ru-RU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62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27584" y="1563638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/>
              <a:t>ИТ-руководителям и их подчиненным понадобится четкая картина ИТ-процессов, необходимых для предоставления качественных ИТ-услуг с целью поддержки электронного обслуживания. Без четкого представления ИТ-организации столкнутся с трудностями при попытках понять и определить:</a:t>
            </a:r>
          </a:p>
          <a:p>
            <a:pPr lvl="0"/>
            <a:r>
              <a:rPr lang="ru-RU" dirty="0"/>
              <a:t>желаемое состояние ИТ в будущем («как должно быть»);</a:t>
            </a:r>
          </a:p>
          <a:p>
            <a:pPr lvl="0"/>
            <a:r>
              <a:rPr lang="ru-RU" dirty="0"/>
              <a:t>разрыв между сегодняшним и будущим состояниями ИТ;</a:t>
            </a:r>
          </a:p>
          <a:p>
            <a:pPr lvl="0"/>
            <a:r>
              <a:rPr lang="ru-RU" dirty="0"/>
              <a:t>какие шаги нужно предпринять для преодоления этого разрыва</a:t>
            </a:r>
            <a:r>
              <a:rPr lang="ru-RU" dirty="0" smtClean="0"/>
              <a:t>.</a:t>
            </a:r>
            <a:endParaRPr lang="ru-RU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76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ru-RU" dirty="0"/>
              <a:t>Большинство ИТ-организаций испытывают потребность в точной схеме, отражающей возможности управления услугами предприятия.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ducation\FifthSemester\ИТ в экономике\Реферат\img\1024px-HP_logo_2012.sv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71750"/>
            <a:ext cx="2067694" cy="20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Основная часть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/>
              <a:t>В 1997 году </a:t>
            </a:r>
            <a:r>
              <a:rPr lang="ru-RU" dirty="0" err="1"/>
              <a:t>Hewlett</a:t>
            </a:r>
            <a:r>
              <a:rPr lang="ru-RU" dirty="0"/>
              <a:t> </a:t>
            </a:r>
            <a:r>
              <a:rPr lang="ru-RU" dirty="0" err="1"/>
              <a:t>Packard</a:t>
            </a:r>
            <a:r>
              <a:rPr lang="ru-RU" dirty="0"/>
              <a:t> разработала такую схему и дала ей название эталонной модели управления ИТ-услугами (IT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en-US" dirty="0"/>
              <a:t>Management Reference Model</a:t>
            </a:r>
            <a:r>
              <a:rPr lang="ru-RU" dirty="0"/>
              <a:t> – </a:t>
            </a:r>
            <a:r>
              <a:rPr lang="en-US" dirty="0"/>
              <a:t>ITSM</a:t>
            </a:r>
            <a:r>
              <a:rPr lang="ru-RU" dirty="0"/>
              <a:t>).</a:t>
            </a: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36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Основная часть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275606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/>
              <a:t>Управление ИТ-услугами (ITSM) – подход, в котором сочетаются апробированные методы, такие как управление процессами, и самый лучший в отрасли опыт работы с передовыми концепциями, такими как организация ИТ как бизнеса (противопоставленная организации ИТ «внутри» бизнеса). Внедрение этого подхода позволяет ИТ-организациям предоставлять качественные услуги, которые отвечают требованиям потребителей, основаны на процессах, не превышают запланированных затрат и соответствуют параметрам эффективности, определенным в соглашениях об уровне обслуживания (</a:t>
            </a:r>
            <a:r>
              <a:rPr lang="en-US" dirty="0"/>
              <a:t>service level agreement</a:t>
            </a:r>
            <a:r>
              <a:rPr lang="ru-RU" dirty="0"/>
              <a:t> – </a:t>
            </a:r>
            <a:r>
              <a:rPr lang="en-US" dirty="0"/>
              <a:t>SLA</a:t>
            </a:r>
            <a:r>
              <a:rPr lang="ru-RU" dirty="0"/>
              <a:t>). </a:t>
            </a: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62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Основная часть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6998086" cy="262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ru-RU" dirty="0"/>
              <a:t>В эталонной модели HP для управления ИТ-услугами использованы лучшие рекомендации из библиотеки ИТ-инфраструктуры (ITIL), которая была создана правительством Великобритании, чтобы улучшить управление обслуживанием потребителей ИТ-услуг</a:t>
            </a:r>
            <a:r>
              <a:rPr lang="ru-RU" dirty="0" smtClean="0"/>
              <a:t>. </a:t>
            </a:r>
            <a:r>
              <a:rPr lang="ru-RU" dirty="0"/>
              <a:t>При разработке эталонной модели ITSM был отобран тот практический опыт, описанный в публикациях ITIL, который может быть применим на предприятиях, а также опыт консультантов HP со всего мира, полученный ими на практике при разработке и внедрении решений для управления услугами как внутри HP, так и в компаниях-клиентах </a:t>
            </a:r>
            <a:r>
              <a:rPr lang="ru-RU" dirty="0" smtClean="0"/>
              <a:t>HP. </a:t>
            </a:r>
            <a:endParaRPr lang="ru-RU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968785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801</Words>
  <Application>Microsoft Office PowerPoint</Application>
  <PresentationFormat>Экран (16:9)</PresentationFormat>
  <Paragraphs>90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Arvo</vt:lpstr>
      <vt:lpstr>Roboto Condensed Light</vt:lpstr>
      <vt:lpstr>Roboto Condensed</vt:lpstr>
      <vt:lpstr>Salerio template</vt:lpstr>
      <vt:lpstr>Эталонная модель НР по управлению информационными услугами</vt:lpstr>
      <vt:lpstr>Введение</vt:lpstr>
      <vt:lpstr>Введение</vt:lpstr>
      <vt:lpstr>Введение</vt:lpstr>
      <vt:lpstr>Введение</vt:lpstr>
      <vt:lpstr>Презентация PowerPoint</vt:lpstr>
      <vt:lpstr>Основная часть</vt:lpstr>
      <vt:lpstr>Основная часть</vt:lpstr>
      <vt:lpstr>Основная часть</vt:lpstr>
      <vt:lpstr>Блоки процессов модели ITSM Reference Model</vt:lpstr>
      <vt:lpstr>Блок процессов согласования задач бизнеса и ИТ</vt:lpstr>
      <vt:lpstr>Блок процессов планирования и управления ИТ-сервисами</vt:lpstr>
      <vt:lpstr>Блок процессов разработки и внедрения ИТ-сервисов</vt:lpstr>
      <vt:lpstr>Блок процессов оперативное управление ИТ-сервисами </vt:lpstr>
      <vt:lpstr>Блок процессов обеспечение ИТ-сервисами </vt:lpstr>
      <vt:lpstr>Блок процессов обеспечение ИТ-сервисами </vt:lpstr>
      <vt:lpstr>Основная часть</vt:lpstr>
      <vt:lpstr>Модель отношений высокоуровневых ИТ-процессов может быть использована для: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Эталонная модель НР по управлению информационными услугами</dc:title>
  <dc:creator>Иванов Дмитрий</dc:creator>
  <cp:lastModifiedBy>Дмитрий</cp:lastModifiedBy>
  <cp:revision>7</cp:revision>
  <dcterms:modified xsi:type="dcterms:W3CDTF">2019-12-25T02:07:36Z</dcterms:modified>
</cp:coreProperties>
</file>