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71" r:id="rId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ducation\&#1048;&#1058;%20&#1074;%20&#1092;&#1080;&#1079;&#1080;&#1082;&#1077;\&#1051;&#1072;&#1073;&#1086;&#1088;&#1072;&#1090;&#1086;&#1088;&#1085;&#1072;&#1103;%20&#1088;&#1072;&#1073;&#1086;&#1090;&#1072;%206\&#1048;&#1074;&#1072;&#1085;&#1086;&#1074;%20&#1044;&#1084;&#1080;&#1090;&#1088;&#1080;&#1081;,%20&#1048;&#1042;&#1058;1,%20&#1051;&#1056;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style val="14"/>
  <c:chart>
    <c:autoTitleDeleted val="1"/>
    <c:plotArea>
      <c:layout/>
      <c:scatterChart>
        <c:scatterStyle val="smoothMarker"/>
        <c:ser>
          <c:idx val="0"/>
          <c:order val="0"/>
          <c:marker>
            <c:symbol val="none"/>
          </c:marker>
          <c:xVal>
            <c:numRef>
              <c:f>Лист1!$B$12:$L$12</c:f>
              <c:numCache>
                <c:formatCode>General</c:formatCode>
                <c:ptCount val="11"/>
                <c:pt idx="0">
                  <c:v>0</c:v>
                </c:pt>
                <c:pt idx="1">
                  <c:v>10000</c:v>
                </c:pt>
                <c:pt idx="2">
                  <c:v>20000</c:v>
                </c:pt>
                <c:pt idx="3">
                  <c:v>30000</c:v>
                </c:pt>
                <c:pt idx="4">
                  <c:v>40000</c:v>
                </c:pt>
                <c:pt idx="5">
                  <c:v>50000</c:v>
                </c:pt>
                <c:pt idx="6">
                  <c:v>60000</c:v>
                </c:pt>
                <c:pt idx="7">
                  <c:v>70000</c:v>
                </c:pt>
                <c:pt idx="8">
                  <c:v>80000</c:v>
                </c:pt>
                <c:pt idx="9">
                  <c:v>90000</c:v>
                </c:pt>
                <c:pt idx="10">
                  <c:v>100000</c:v>
                </c:pt>
              </c:numCache>
            </c:numRef>
          </c:xVal>
          <c:yVal>
            <c:numRef>
              <c:f>Лист1!$B$13:$L$13</c:f>
              <c:numCache>
                <c:formatCode>General</c:formatCode>
                <c:ptCount val="11"/>
                <c:pt idx="0">
                  <c:v>101308</c:v>
                </c:pt>
                <c:pt idx="1">
                  <c:v>32400.485392815353</c:v>
                </c:pt>
                <c:pt idx="2">
                  <c:v>10362.374676136544</c:v>
                </c:pt>
                <c:pt idx="3">
                  <c:v>3314.1111198428725</c:v>
                </c:pt>
                <c:pt idx="4">
                  <c:v>1059.9242797077816</c:v>
                </c:pt>
                <c:pt idx="5">
                  <c:v>338.9866658325335</c:v>
                </c:pt>
                <c:pt idx="6">
                  <c:v>108.41525362919198</c:v>
                </c:pt>
                <c:pt idx="7">
                  <c:v>34.673538531715224</c:v>
                </c:pt>
                <c:pt idx="8">
                  <c:v>11.089346139634177</c:v>
                </c:pt>
                <c:pt idx="9">
                  <c:v>3.5466122874115618</c:v>
                </c:pt>
                <c:pt idx="10">
                  <c:v>1.1342831722298115</c:v>
                </c:pt>
              </c:numCache>
            </c:numRef>
          </c:yVal>
          <c:smooth val="1"/>
        </c:ser>
        <c:axId val="46179072"/>
        <c:axId val="46191360"/>
      </c:scatterChart>
      <c:valAx>
        <c:axId val="46179072"/>
        <c:scaling>
          <c:orientation val="minMax"/>
        </c:scaling>
        <c:axPos val="b"/>
        <c:majorGridlines/>
        <c:numFmt formatCode="General" sourceLinked="1"/>
        <c:majorTickMark val="none"/>
        <c:tickLblPos val="nextTo"/>
        <c:txPr>
          <a:bodyPr rot="-60000000" vert="horz"/>
          <a:lstStyle/>
          <a:p>
            <a:pPr>
              <a:defRPr/>
            </a:pPr>
            <a:endParaRPr lang="ru-RU"/>
          </a:p>
        </c:txPr>
        <c:crossAx val="46191360"/>
        <c:crosses val="autoZero"/>
        <c:crossBetween val="midCat"/>
      </c:valAx>
      <c:valAx>
        <c:axId val="46191360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txPr>
          <a:bodyPr rot="-60000000" vert="horz"/>
          <a:lstStyle/>
          <a:p>
            <a:pPr>
              <a:defRPr/>
            </a:pPr>
            <a:endParaRPr lang="ru-RU"/>
          </a:p>
        </c:txPr>
        <c:crossAx val="46179072"/>
        <c:crosses val="autoZero"/>
        <c:crossBetween val="midCat"/>
      </c:valAx>
    </c:plotArea>
    <c:plotVisOnly val="1"/>
    <c:dispBlanksAs val="gap"/>
  </c:chart>
  <c:txPr>
    <a:bodyPr/>
    <a:lstStyle/>
    <a:p>
      <a:pPr>
        <a:defRPr sz="1800"/>
      </a:pPr>
      <a:endParaRPr lang="ru-RU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83145-33E5-468A-B0DC-52AE93A2B3A3}" type="datetimeFigureOut">
              <a:rPr lang="ru-RU"/>
              <a:pPr>
                <a:defRPr/>
              </a:pPr>
              <a:t>14.12.2017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B8DAE-08DD-4C69-9F5E-44C438CE6F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D8125-FBA7-4AED-8842-BABBD4A00466}" type="datetimeFigureOut">
              <a:rPr lang="ru-RU"/>
              <a:pPr>
                <a:defRPr/>
              </a:pPr>
              <a:t>14.12.2017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A9560-0952-4038-81CE-4FE02F3932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3530F-9823-45C9-99BB-67FE3516905C}" type="datetimeFigureOut">
              <a:rPr lang="ru-RU"/>
              <a:pPr>
                <a:defRPr/>
              </a:pPr>
              <a:t>14.12.2017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9084-BF84-4638-8FC9-C583E5CCCB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AE8C0-BAF6-4874-B600-A56C0A42659D}" type="datetimeFigureOut">
              <a:rPr lang="ru-RU"/>
              <a:pPr>
                <a:defRPr/>
              </a:pPr>
              <a:t>14.12.2017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10E62-39C8-4D27-94F9-024C9CA1B9D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B272C-2FC9-483D-B372-B3EFE5431AB3}" type="datetimeFigureOut">
              <a:rPr lang="ru-RU"/>
              <a:pPr>
                <a:defRPr/>
              </a:pPr>
              <a:t>14.12.2017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0E694-9DB9-4A41-8EBF-4313B87733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11F19-5312-4E32-84FF-1A0D0FCC620C}" type="datetimeFigureOut">
              <a:rPr lang="ru-RU"/>
              <a:pPr>
                <a:defRPr/>
              </a:pPr>
              <a:t>14.12.2017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3E987-BC5B-49CE-A633-2B97D5DF29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47381-5EA3-41D0-B3CE-82C7E224E6F8}" type="datetimeFigureOut">
              <a:rPr lang="ru-RU"/>
              <a:pPr>
                <a:defRPr/>
              </a:pPr>
              <a:t>14.12.2017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AB95A-B6C0-4781-919E-260D4BB720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3F0F2-282B-4D63-A473-F25D0D650359}" type="datetimeFigureOut">
              <a:rPr lang="ru-RU"/>
              <a:pPr>
                <a:defRPr/>
              </a:pPr>
              <a:t>14.12.2017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76E81-8C1D-4676-8C15-1B79B7EBA4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86F00-F552-48CE-A26B-C4BA76C8B581}" type="datetimeFigureOut">
              <a:rPr lang="ru-RU"/>
              <a:pPr>
                <a:defRPr/>
              </a:pPr>
              <a:t>14.12.2017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61361-C7D8-42DD-8499-B693B49207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76387-F351-4472-8367-E28F5CA4EA7E}" type="datetimeFigureOut">
              <a:rPr lang="ru-RU"/>
              <a:pPr>
                <a:defRPr/>
              </a:pPr>
              <a:t>14.12.2017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ED582-18A3-450D-AE24-DAB344188A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77714-1BB7-47FE-9DB2-B838537ECB9A}" type="datetimeFigureOut">
              <a:rPr lang="ru-RU"/>
              <a:pPr>
                <a:defRPr/>
              </a:pPr>
              <a:t>14.12.2017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DE36B-3824-4AD2-B4A9-DE83F80E1A1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C633080-724C-4137-8FA2-F5BD8A8DDA10}" type="datetimeFigureOut">
              <a:rPr lang="ru-RU"/>
              <a:pPr>
                <a:defRPr/>
              </a:pPr>
              <a:t>14.12.2017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815800-191E-46EC-9CEB-01C8CFA310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Лабораторная работа</a:t>
            </a:r>
            <a:br>
              <a:rPr lang="ru-RU" b="1" dirty="0" smtClean="0"/>
            </a:br>
            <a:r>
              <a:rPr lang="ru-RU" b="1" dirty="0" smtClean="0"/>
              <a:t>«Число молекул в атмосфере»</a:t>
            </a:r>
            <a:endParaRPr lang="ru-RU" dirty="0" smtClean="0"/>
          </a:p>
        </p:txBody>
      </p:sp>
      <p:sp>
        <p:nvSpPr>
          <p:cNvPr id="2051" name="Shape 29"/>
          <p:cNvSpPr>
            <a:spLocks noGrp="1"/>
          </p:cNvSpPr>
          <p:nvPr>
            <p:ph type="subTitle" idx="1"/>
          </p:nvPr>
        </p:nvSpPr>
        <p:spPr>
          <a:xfrm>
            <a:off x="-468313" y="4508500"/>
            <a:ext cx="9070976" cy="1871663"/>
          </a:xfrm>
        </p:spPr>
        <p:txBody>
          <a:bodyPr lIns="0" tIns="15100" rIns="0" bIns="0" anchor="ctr"/>
          <a:lstStyle/>
          <a:p>
            <a:pPr marL="342900" indent="-342900" algn="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25000"/>
              <a:buFont typeface="Times New Roman" pitchFamily="18" charset="0"/>
              <a:buNone/>
            </a:pP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Иванов Дмитрий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342900" indent="-342900" algn="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25000"/>
              <a:buFont typeface="Times New Roman" pitchFamily="18" charset="0"/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1 </a:t>
            </a: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курс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, ИВТ</a:t>
            </a:r>
          </a:p>
          <a:p>
            <a:pPr marL="342900" indent="-342900" algn="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25000"/>
              <a:buFont typeface="Times New Roman" pitchFamily="18" charset="0"/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РГПУ </a:t>
            </a: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им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. А. И. </a:t>
            </a: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Герцена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b="1" dirty="0" smtClean="0"/>
              <a:t>Цель лабораторной работы:</a:t>
            </a:r>
            <a:endParaRPr lang="ru-RU" sz="4000" dirty="0" smtClean="0"/>
          </a:p>
        </p:txBody>
      </p:sp>
      <p:sp>
        <p:nvSpPr>
          <p:cNvPr id="3075" name="Содержимое 2"/>
          <p:cNvSpPr>
            <a:spLocks noGrp="1"/>
          </p:cNvSpPr>
          <p:nvPr>
            <p:ph idx="1"/>
          </p:nvPr>
        </p:nvSpPr>
        <p:spPr>
          <a:xfrm>
            <a:off x="468313" y="1916113"/>
            <a:ext cx="8229600" cy="4525962"/>
          </a:xfrm>
        </p:spPr>
        <p:txBody>
          <a:bodyPr/>
          <a:lstStyle/>
          <a:p>
            <a:pPr eaLnBrk="1" hangingPunct="1">
              <a:buNone/>
            </a:pPr>
            <a:r>
              <a:rPr lang="ru-RU" dirty="0" smtClean="0"/>
              <a:t>	Организовать </a:t>
            </a:r>
            <a:r>
              <a:rPr lang="ru-RU" dirty="0" smtClean="0"/>
              <a:t>и провести вычислительный эксперимент для </a:t>
            </a:r>
            <a:r>
              <a:rPr lang="ru-RU" dirty="0" smtClean="0"/>
              <a:t>исследования</a:t>
            </a:r>
            <a:r>
              <a:rPr lang="en-US" dirty="0" smtClean="0"/>
              <a:t> </a:t>
            </a:r>
            <a:r>
              <a:rPr lang="ru-RU" dirty="0" smtClean="0"/>
              <a:t>зависимости давления газа от высоты, а также оценить число молекул в атмосфере.</a:t>
            </a:r>
            <a:endParaRPr lang="ru-RU" dirty="0" smtClean="0"/>
          </a:p>
          <a:p>
            <a:pPr eaLnBrk="1" hangingPunct="1"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b="1" dirty="0" smtClean="0"/>
              <a:t>Задачи.</a:t>
            </a:r>
          </a:p>
        </p:txBody>
      </p:sp>
      <p:sp>
        <p:nvSpPr>
          <p:cNvPr id="4099" name="Содержимое 2"/>
          <p:cNvSpPr>
            <a:spLocks noGrp="1"/>
          </p:cNvSpPr>
          <p:nvPr>
            <p:ph idx="1"/>
          </p:nvPr>
        </p:nvSpPr>
        <p:spPr>
          <a:xfrm>
            <a:off x="323528" y="1423317"/>
            <a:ext cx="8229600" cy="4525963"/>
          </a:xfrm>
        </p:spPr>
        <p:txBody>
          <a:bodyPr/>
          <a:lstStyle/>
          <a:p>
            <a:pPr marL="514350" indent="-514350" eaLnBrk="1" hangingPunct="1"/>
            <a:r>
              <a:rPr lang="ru-RU" dirty="0" smtClean="0"/>
              <a:t>	</a:t>
            </a:r>
            <a:r>
              <a:rPr lang="ru-RU" dirty="0" smtClean="0"/>
              <a:t>Вычислить полное число молекул N в атмосфере.</a:t>
            </a:r>
            <a:endParaRPr lang="ru-RU" dirty="0" smtClean="0"/>
          </a:p>
          <a:p>
            <a:pPr marL="514350" indent="-514350" eaLnBrk="1" hangingPunct="1"/>
            <a:r>
              <a:rPr lang="ru-RU" dirty="0" smtClean="0"/>
              <a:t>	</a:t>
            </a:r>
            <a:r>
              <a:rPr lang="ru-RU" dirty="0" smtClean="0"/>
              <a:t>Построить зависимость давления газа от высоты в однородном </a:t>
            </a:r>
            <a:r>
              <a:rPr lang="ru-RU" dirty="0" smtClean="0"/>
              <a:t>поле тяжести </a:t>
            </a:r>
            <a:r>
              <a:rPr lang="ru-RU" dirty="0" smtClean="0"/>
              <a:t>и исследовать его.</a:t>
            </a:r>
            <a:endParaRPr lang="ru-RU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b="1" dirty="0" smtClean="0"/>
              <a:t>Математическая модель. </a:t>
            </a:r>
          </a:p>
        </p:txBody>
      </p:sp>
      <p:sp>
        <p:nvSpPr>
          <p:cNvPr id="614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N=(4</a:t>
            </a:r>
            <a:r>
              <a:rPr lang="el-GR" dirty="0" smtClean="0"/>
              <a:t>π</a:t>
            </a:r>
            <a:r>
              <a:rPr lang="en-US" dirty="0" smtClean="0"/>
              <a:t>*R</a:t>
            </a:r>
            <a:r>
              <a:rPr lang="en-US" baseline="30000" dirty="0" smtClean="0"/>
              <a:t>2</a:t>
            </a:r>
            <a:r>
              <a:rPr lang="en-US" dirty="0" smtClean="0"/>
              <a:t>*p</a:t>
            </a:r>
            <a:r>
              <a:rPr lang="en-US" baseline="-25000" dirty="0" smtClean="0"/>
              <a:t>0</a:t>
            </a:r>
            <a:r>
              <a:rPr lang="en-US" dirty="0" smtClean="0"/>
              <a:t>/µ*g)N</a:t>
            </a:r>
            <a:r>
              <a:rPr lang="en-US" baseline="-25000" dirty="0" smtClean="0"/>
              <a:t>A   </a:t>
            </a:r>
          </a:p>
          <a:p>
            <a:pPr eaLnBrk="1" hangingPunct="1"/>
            <a:r>
              <a:rPr lang="en-US" dirty="0" smtClean="0"/>
              <a:t>p(h)=</a:t>
            </a:r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*exp (-µ*g*h/RT)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ru-RU" sz="3600" b="1" dirty="0" smtClean="0">
                <a:solidFill>
                  <a:prstClr val="black"/>
                </a:solidFill>
              </a:rPr>
              <a:t>Зависимость давления газа от высоты</a:t>
            </a:r>
            <a:endParaRPr lang="ru-RU" sz="3600" b="1" dirty="0">
              <a:solidFill>
                <a:prstClr val="black"/>
              </a:solidFill>
            </a:endParaRPr>
          </a:p>
        </p:txBody>
      </p:sp>
      <p:graphicFrame>
        <p:nvGraphicFramePr>
          <p:cNvPr id="6" name="Диаграмма 5"/>
          <p:cNvGraphicFramePr/>
          <p:nvPr/>
        </p:nvGraphicFramePr>
        <p:xfrm>
          <a:off x="611560" y="1700808"/>
          <a:ext cx="7827391" cy="4491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b="1" dirty="0" smtClean="0"/>
              <a:t>Выводы и ответы на вопросы.</a:t>
            </a:r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/>
            <a:r>
              <a:rPr lang="en-US" dirty="0" smtClean="0"/>
              <a:t>N ≈ 10</a:t>
            </a:r>
            <a:r>
              <a:rPr lang="en-US" baseline="30000" dirty="0" smtClean="0"/>
              <a:t>44</a:t>
            </a:r>
            <a:r>
              <a:rPr lang="ru-RU" dirty="0" smtClean="0"/>
              <a:t> </a:t>
            </a:r>
            <a:endParaRPr lang="en-US" dirty="0" smtClean="0"/>
          </a:p>
          <a:p>
            <a:pPr marL="514350" indent="-514350" eaLnBrk="1" hangingPunct="1"/>
            <a:r>
              <a:rPr lang="ru-RU" dirty="0" smtClean="0"/>
              <a:t>С увеличением высоты давление газа уменьшается.</a:t>
            </a:r>
            <a:r>
              <a:rPr lang="en-US" dirty="0" smtClean="0"/>
              <a:t> </a:t>
            </a:r>
            <a:endParaRPr lang="ru-RU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57</Words>
  <Application>Microsoft Office PowerPoint</Application>
  <PresentationFormat>Экран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Лабораторная работа «Число молекул в атмосфере»</vt:lpstr>
      <vt:lpstr>Цель лабораторной работы:</vt:lpstr>
      <vt:lpstr>Задачи.</vt:lpstr>
      <vt:lpstr>Математическая модель. </vt:lpstr>
      <vt:lpstr>Зависимость давления газа от высоты</vt:lpstr>
      <vt:lpstr>Выводы и ответы на вопросы.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«Исследование видимых траекторий движения планет Солнечной системы</dc:title>
  <dc:creator>Demented Jim</dc:creator>
  <cp:lastModifiedBy>Demented Jim</cp:lastModifiedBy>
  <cp:revision>28</cp:revision>
  <dcterms:created xsi:type="dcterms:W3CDTF">2017-10-02T18:20:00Z</dcterms:created>
  <dcterms:modified xsi:type="dcterms:W3CDTF">2017-12-14T12:26:27Z</dcterms:modified>
</cp:coreProperties>
</file>