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</p:sldIdLst>
  <p:sldSz cx="9144000" cy="5143500" type="screen16x9"/>
  <p:notesSz cx="6858000" cy="9144000"/>
  <p:embeddedFontLst>
    <p:embeddedFont>
      <p:font typeface="Encode Sans ExtraLight" panose="020B0604020202020204" charset="0"/>
      <p:regular r:id="rId11"/>
      <p:bold r:id="rId12"/>
    </p:embeddedFont>
    <p:embeddedFont>
      <p:font typeface="Encode Sans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E04118C-0178-41AB-8266-0BB36B1CBA9B}">
  <a:tblStyle styleId="{3E04118C-0178-41AB-8266-0BB36B1CBA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1539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BA3B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9" name="Google Shape;49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50" name="Google Shape;50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52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7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7272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ВЕДУЩИЕ ПРОИЗВОДИТЕЛИ СУБД</a:t>
            </a:r>
            <a:endParaRPr dirty="0"/>
          </a:p>
        </p:txBody>
      </p:sp>
      <p:grpSp>
        <p:nvGrpSpPr>
          <p:cNvPr id="101" name="Google Shape;101;p13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102" name="Google Shape;10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9512" y="4371950"/>
            <a:ext cx="231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 студент ИВТ-2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Иванов Дмитрий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ВВЕДЕНИЕ</a:t>
            </a:r>
            <a:endParaRPr dirty="0"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Google Shape;61;p14"/>
          <p:cNvSpPr txBox="1">
            <a:spLocks noGrp="1"/>
          </p:cNvSpPr>
          <p:nvPr>
            <p:ph type="body" idx="2"/>
          </p:nvPr>
        </p:nvSpPr>
        <p:spPr>
          <a:xfrm>
            <a:off x="468313" y="1203325"/>
            <a:ext cx="8280151" cy="3108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 smtClean="0"/>
              <a:t>СУБД — ком­плекс про­грамм, по­зво­ляю­щих соз­дать ба­зу дан­ных (БД) и ма­ни­пу­ли­ро­вать дан­ны­ми (встав­лять, об­нов­лять, уда­лять и вы­би­рать). Система обес­пе­чи­ва­ет безо­пас­ность, на­дёж­ность хра­не­ния и це­ло­ст­ность дан­ных, а так­же пре­дос­тав­ля­ет сред­ст­ва для ад­ми­ни­ст­ри­ро­ва­ния БД</a:t>
            </a:r>
            <a:r>
              <a:rPr lang="ru-RU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ORACLE</a:t>
            </a:r>
            <a:endParaRPr dirty="0"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Содержимое 2"/>
          <p:cNvSpPr>
            <a:spLocks noGrp="1"/>
          </p:cNvSpPr>
          <p:nvPr>
            <p:ph type="body" idx="2"/>
          </p:nvPr>
        </p:nvSpPr>
        <p:spPr>
          <a:xfrm>
            <a:off x="468313" y="1131590"/>
            <a:ext cx="3638550" cy="3108325"/>
          </a:xfrm>
        </p:spPr>
        <p:txBody>
          <a:bodyPr/>
          <a:lstStyle/>
          <a:p>
            <a:pPr indent="0">
              <a:buNone/>
            </a:pPr>
            <a:r>
              <a:rPr lang="ru-RU" sz="1800" dirty="0" smtClean="0"/>
              <a:t>Наиболее</a:t>
            </a:r>
            <a:r>
              <a:rPr lang="en-US" sz="1800" dirty="0" smtClean="0"/>
              <a:t> </a:t>
            </a:r>
            <a:r>
              <a:rPr lang="ru-RU" sz="1800" dirty="0" smtClean="0"/>
              <a:t>именитый производитель </a:t>
            </a:r>
            <a:r>
              <a:rPr lang="en-US" sz="1800" dirty="0" smtClean="0"/>
              <a:t> </a:t>
            </a:r>
            <a:r>
              <a:rPr lang="ru-RU" sz="1800" dirty="0" smtClean="0"/>
              <a:t>Серверных </a:t>
            </a:r>
            <a:r>
              <a:rPr lang="ru-RU" sz="1800" dirty="0" smtClean="0"/>
              <a:t>СУБД – это корпорация </a:t>
            </a:r>
            <a:r>
              <a:rPr lang="ru-RU" sz="1800" dirty="0" err="1" smtClean="0"/>
              <a:t>Oracle</a:t>
            </a:r>
            <a:r>
              <a:rPr lang="ru-RU" sz="1800" dirty="0" smtClean="0"/>
              <a:t>,</a:t>
            </a:r>
            <a:r>
              <a:rPr lang="en-US" sz="1800" dirty="0" smtClean="0"/>
              <a:t> </a:t>
            </a:r>
            <a:r>
              <a:rPr lang="ru-RU" sz="1800" dirty="0" smtClean="0"/>
              <a:t>выпустившая в 1979 году первую коммерческую реляционную СУБД</a:t>
            </a:r>
            <a:r>
              <a:rPr lang="en-US" sz="1800" dirty="0" smtClean="0"/>
              <a:t> </a:t>
            </a:r>
            <a:r>
              <a:rPr lang="ru-RU" sz="1800" dirty="0" err="1" smtClean="0"/>
              <a:t>Oracle</a:t>
            </a:r>
            <a:r>
              <a:rPr lang="ru-RU" sz="1800" dirty="0" smtClean="0"/>
              <a:t> v2, и с тех пор являющаяся ключевым производителем в области</a:t>
            </a:r>
            <a:r>
              <a:rPr lang="en-US" sz="1800" dirty="0" smtClean="0"/>
              <a:t> </a:t>
            </a:r>
            <a:r>
              <a:rPr lang="ru-RU" sz="1800" dirty="0" smtClean="0"/>
              <a:t>серверов баз данных.</a:t>
            </a:r>
            <a:endParaRPr lang="ru-RU" sz="1800" dirty="0"/>
          </a:p>
        </p:txBody>
      </p:sp>
      <p:pic>
        <p:nvPicPr>
          <p:cNvPr id="1026" name="Picture 2" descr="E:\Education\fourthSemester\Базы Данных\СР1\img\800px-Oracle_wordma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355726"/>
            <a:ext cx="4458072" cy="57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99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IBM</a:t>
            </a:r>
            <a:endParaRPr dirty="0"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Содержимое 2"/>
          <p:cNvSpPr>
            <a:spLocks noGrp="1"/>
          </p:cNvSpPr>
          <p:nvPr>
            <p:ph type="body" idx="2"/>
          </p:nvPr>
        </p:nvSpPr>
        <p:spPr>
          <a:xfrm>
            <a:off x="468313" y="1131888"/>
            <a:ext cx="3638550" cy="3108325"/>
          </a:xfrm>
        </p:spPr>
        <p:txBody>
          <a:bodyPr/>
          <a:lstStyle/>
          <a:p>
            <a:pPr indent="0">
              <a:buNone/>
            </a:pPr>
            <a:r>
              <a:rPr lang="ru-RU" sz="1800" dirty="0" smtClean="0"/>
              <a:t>Существенное место на рынке занимает корпорация IBM,</a:t>
            </a:r>
            <a:r>
              <a:rPr lang="en-US" sz="1800" dirty="0" smtClean="0"/>
              <a:t> </a:t>
            </a:r>
            <a:r>
              <a:rPr lang="ru-RU" sz="1800" dirty="0" smtClean="0"/>
              <a:t>выпускающая реляционную СУБД DB2 и иерархическую СУБД IMS.</a:t>
            </a:r>
            <a:r>
              <a:rPr lang="en-US" sz="1800" dirty="0" smtClean="0"/>
              <a:t> </a:t>
            </a:r>
            <a:r>
              <a:rPr lang="ru-RU" sz="1800" dirty="0" smtClean="0"/>
              <a:t>Приобретя в 2001 году подразделение корпорации </a:t>
            </a:r>
            <a:r>
              <a:rPr lang="ru-RU" sz="1800" dirty="0" err="1" smtClean="0"/>
              <a:t>Informix</a:t>
            </a:r>
            <a:r>
              <a:rPr lang="ru-RU" sz="1800" dirty="0" smtClean="0"/>
              <a:t>, IBM добавила</a:t>
            </a:r>
            <a:r>
              <a:rPr lang="en-US" sz="1800" dirty="0" smtClean="0"/>
              <a:t> </a:t>
            </a:r>
            <a:r>
              <a:rPr lang="ru-RU" sz="1800" dirty="0" smtClean="0"/>
              <a:t>в свою линейку продуктов одноименную СУБД.</a:t>
            </a:r>
            <a:endParaRPr lang="ru-RU" sz="1800" dirty="0"/>
          </a:p>
        </p:txBody>
      </p:sp>
      <p:pic>
        <p:nvPicPr>
          <p:cNvPr id="2050" name="Picture 2" descr="E:\Education\fourthSemester\Базы Данных\СР1\img\d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62" y="987574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Education\fourthSemester\Базы Данных\СР1\img\1280px-IBM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31790"/>
            <a:ext cx="3861792" cy="154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53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MICROSOFT</a:t>
            </a:r>
            <a:endParaRPr dirty="0"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Содержимое 2"/>
          <p:cNvSpPr>
            <a:spLocks noGrp="1"/>
          </p:cNvSpPr>
          <p:nvPr>
            <p:ph type="body" idx="2"/>
          </p:nvPr>
        </p:nvSpPr>
        <p:spPr>
          <a:xfrm>
            <a:off x="501402" y="1059582"/>
            <a:ext cx="3638550" cy="310832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ru-RU" sz="1400" dirty="0" smtClean="0"/>
              <a:t>Заметное место занимает корпорация </a:t>
            </a:r>
            <a:r>
              <a:rPr lang="ru-RU" sz="1400" dirty="0" err="1" smtClean="0"/>
              <a:t>Microsoft</a:t>
            </a:r>
            <a:r>
              <a:rPr lang="ru-RU" sz="1400" dirty="0" smtClean="0"/>
              <a:t> с ее серверным</a:t>
            </a:r>
            <a:r>
              <a:rPr lang="en-US" sz="1400" dirty="0" smtClean="0"/>
              <a:t> </a:t>
            </a:r>
            <a:r>
              <a:rPr lang="ru-RU" sz="1400" dirty="0" smtClean="0"/>
              <a:t>продуктом MS SQL </a:t>
            </a:r>
            <a:r>
              <a:rPr lang="ru-RU" sz="1400" dirty="0" err="1" smtClean="0"/>
              <a:t>Server</a:t>
            </a:r>
            <a:r>
              <a:rPr lang="ru-RU" sz="1400" dirty="0" smtClean="0"/>
              <a:t> и настольной СУБД </a:t>
            </a:r>
            <a:r>
              <a:rPr lang="ru-RU" sz="1400" dirty="0" err="1" smtClean="0"/>
              <a:t>Access</a:t>
            </a:r>
            <a:r>
              <a:rPr lang="ru-RU" sz="1400" dirty="0" smtClean="0"/>
              <a:t>, входящей в пакет</a:t>
            </a:r>
            <a:r>
              <a:rPr lang="en-US" sz="1400" dirty="0" smtClean="0"/>
              <a:t> </a:t>
            </a:r>
            <a:r>
              <a:rPr lang="ru-RU" sz="1400" dirty="0" err="1" smtClean="0"/>
              <a:t>Microsoft</a:t>
            </a:r>
            <a:r>
              <a:rPr lang="ru-RU" sz="1400" dirty="0" smtClean="0"/>
              <a:t> </a:t>
            </a:r>
            <a:r>
              <a:rPr lang="ru-RU" sz="1400" dirty="0" err="1" smtClean="0"/>
              <a:t>Office</a:t>
            </a:r>
            <a:r>
              <a:rPr lang="ru-RU" sz="1400" dirty="0" smtClean="0"/>
              <a:t>. Несмотря на то, что MS SQL </a:t>
            </a:r>
            <a:r>
              <a:rPr lang="ru-RU" sz="1400" dirty="0" err="1" smtClean="0"/>
              <a:t>Server</a:t>
            </a:r>
            <a:r>
              <a:rPr lang="ru-RU" sz="1400" dirty="0" smtClean="0"/>
              <a:t> выпускается только</a:t>
            </a:r>
            <a:r>
              <a:rPr lang="en-US" sz="1400" dirty="0" smtClean="0"/>
              <a:t> </a:t>
            </a:r>
            <a:r>
              <a:rPr lang="ru-RU" sz="1400" dirty="0" smtClean="0"/>
              <a:t>для ОС семейства </a:t>
            </a:r>
            <a:r>
              <a:rPr lang="ru-RU" sz="1400" dirty="0" err="1" smtClean="0"/>
              <a:t>Windows</a:t>
            </a:r>
            <a:r>
              <a:rPr lang="ru-RU" sz="1400" dirty="0" smtClean="0"/>
              <a:t>, популярность данной платформы, поддержка</a:t>
            </a:r>
            <a:r>
              <a:rPr lang="en-US" sz="1400" dirty="0" smtClean="0"/>
              <a:t> </a:t>
            </a:r>
            <a:r>
              <a:rPr lang="ru-RU" sz="1400" dirty="0" smtClean="0"/>
              <a:t>в средствах разработки </a:t>
            </a:r>
            <a:r>
              <a:rPr lang="ru-RU" sz="1400" dirty="0" err="1" smtClean="0"/>
              <a:t>Microsoft</a:t>
            </a:r>
            <a:r>
              <a:rPr lang="ru-RU" sz="1400" dirty="0" smtClean="0"/>
              <a:t> и широкие возможности самой СУБД,</a:t>
            </a:r>
            <a:r>
              <a:rPr lang="en-US" sz="1400" dirty="0" smtClean="0"/>
              <a:t> </a:t>
            </a:r>
            <a:r>
              <a:rPr lang="ru-RU" sz="1400" dirty="0" smtClean="0"/>
              <a:t>привели к её широкому распространению.</a:t>
            </a:r>
            <a:endParaRPr lang="ru-RU" sz="1400" dirty="0"/>
          </a:p>
        </p:txBody>
      </p:sp>
      <p:pic>
        <p:nvPicPr>
          <p:cNvPr id="3074" name="Picture 2" descr="E:\Education\fourthSemester\Базы Данных\СР1\img\Microsoft_Access_2013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87574"/>
            <a:ext cx="1372619" cy="134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Education\fourthSemester\Базы Данных\СР1\img\kisspng-microsoft-sql-server-sql-server-management-studio-pemex-logo-5b3ff8a57374c9.83551604153091907747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11710"/>
            <a:ext cx="3248827" cy="2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85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MICROSOFT</a:t>
            </a:r>
            <a:endParaRPr dirty="0"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Содержимое 2"/>
          <p:cNvSpPr>
            <a:spLocks noGrp="1"/>
          </p:cNvSpPr>
          <p:nvPr>
            <p:ph type="body" idx="2"/>
          </p:nvPr>
        </p:nvSpPr>
        <p:spPr>
          <a:xfrm>
            <a:off x="323528" y="1131590"/>
            <a:ext cx="3638550" cy="310832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ru-RU" sz="1400" dirty="0"/>
              <a:t>Ш</a:t>
            </a:r>
            <a:r>
              <a:rPr lang="ru-RU" sz="1400" dirty="0" smtClean="0"/>
              <a:t>ирокую </a:t>
            </a:r>
            <a:r>
              <a:rPr lang="ru-RU" sz="1400" dirty="0"/>
              <a:t>популярность приобрела СУБД </a:t>
            </a:r>
            <a:r>
              <a:rPr lang="ru-RU" sz="1400" dirty="0" err="1"/>
              <a:t>MySQL</a:t>
            </a:r>
            <a:r>
              <a:rPr lang="ru-RU" sz="1400" dirty="0"/>
              <a:t>, изначально разрабатывавшаяся созданной в Швеции компанией </a:t>
            </a:r>
            <a:r>
              <a:rPr lang="ru-RU" sz="1400" dirty="0" err="1"/>
              <a:t>MySQL</a:t>
            </a:r>
            <a:r>
              <a:rPr lang="ru-RU" sz="1400" dirty="0"/>
              <a:t> AB. В настоящее время у </a:t>
            </a:r>
            <a:r>
              <a:rPr lang="ru-RU" sz="1400" dirty="0" err="1"/>
              <a:t>MySQL</a:t>
            </a:r>
            <a:r>
              <a:rPr lang="ru-RU" sz="1400" dirty="0"/>
              <a:t> лидирующие позиции в качестве СУБД, используемой в области </a:t>
            </a:r>
            <a:r>
              <a:rPr lang="ru-RU" sz="1400" dirty="0" err="1"/>
              <a:t>web</a:t>
            </a:r>
            <a:r>
              <a:rPr lang="ru-RU" sz="1400" dirty="0"/>
              <a:t>-разработки. </a:t>
            </a:r>
            <a:r>
              <a:rPr lang="ru-RU" sz="1400" dirty="0" smtClean="0"/>
              <a:t>Сейчас </a:t>
            </a:r>
            <a:r>
              <a:rPr lang="ru-RU" sz="1400" dirty="0"/>
              <a:t>выпускаются как коммерческие, так и бесплатно распространяемая версия </a:t>
            </a:r>
            <a:r>
              <a:rPr lang="ru-RU" sz="1400" dirty="0" err="1"/>
              <a:t>MySQL</a:t>
            </a:r>
            <a:r>
              <a:rPr lang="ru-RU" sz="1400" dirty="0"/>
              <a:t> (</a:t>
            </a:r>
            <a:r>
              <a:rPr lang="ru-RU" sz="1400" dirty="0" err="1"/>
              <a:t>MySQL</a:t>
            </a:r>
            <a:r>
              <a:rPr lang="ru-RU" sz="1400" dirty="0"/>
              <a:t> </a:t>
            </a:r>
            <a:r>
              <a:rPr lang="ru-RU" sz="1400" dirty="0" err="1"/>
              <a:t>Community</a:t>
            </a:r>
            <a:r>
              <a:rPr lang="ru-RU" sz="1400" dirty="0"/>
              <a:t> </a:t>
            </a:r>
            <a:r>
              <a:rPr lang="ru-RU" sz="1400" dirty="0" err="1"/>
              <a:t>Edition</a:t>
            </a:r>
            <a:r>
              <a:rPr lang="ru-RU" sz="1400" dirty="0" smtClean="0"/>
              <a:t>).</a:t>
            </a:r>
            <a:endParaRPr lang="ru-RU" sz="1400" dirty="0"/>
          </a:p>
        </p:txBody>
      </p:sp>
      <p:pic>
        <p:nvPicPr>
          <p:cNvPr id="4098" name="Picture 2" descr="E:\Education\fourthSemester\Базы Данных\Проект\img\Mysq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91630"/>
            <a:ext cx="459812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3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MICROSOFT</a:t>
            </a:r>
            <a:endParaRPr dirty="0"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Содержимое 2"/>
          <p:cNvSpPr>
            <a:spLocks noGrp="1"/>
          </p:cNvSpPr>
          <p:nvPr>
            <p:ph type="body" idx="2"/>
          </p:nvPr>
        </p:nvSpPr>
        <p:spPr>
          <a:xfrm>
            <a:off x="323528" y="903585"/>
            <a:ext cx="3638550" cy="310832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ru-RU" sz="1400" dirty="0"/>
              <a:t>Основанная в 1984 году компания </a:t>
            </a:r>
            <a:r>
              <a:rPr lang="ru-RU" sz="1400" dirty="0" err="1"/>
              <a:t>Sybase</a:t>
            </a:r>
            <a:r>
              <a:rPr lang="ru-RU" sz="1400" dirty="0"/>
              <a:t> может быть также названа одним из пионеров в области разработки реляционных СУБД. </a:t>
            </a:r>
            <a:r>
              <a:rPr lang="ru-RU" sz="1400" dirty="0" smtClean="0"/>
              <a:t>На </a:t>
            </a:r>
            <a:r>
              <a:rPr lang="ru-RU" sz="1400" dirty="0"/>
              <a:t>сегодняшний день в линейке продуктов </a:t>
            </a:r>
            <a:r>
              <a:rPr lang="ru-RU" sz="1400" dirty="0" err="1"/>
              <a:t>Sybase</a:t>
            </a:r>
            <a:r>
              <a:rPr lang="ru-RU" sz="1400" dirty="0"/>
              <a:t> есть реляционный сервер баз данных </a:t>
            </a:r>
            <a:r>
              <a:rPr lang="ru-RU" sz="1400" dirty="0" err="1"/>
              <a:t>Adaptive</a:t>
            </a:r>
            <a:r>
              <a:rPr lang="ru-RU" sz="1400" dirty="0"/>
              <a:t> </a:t>
            </a:r>
            <a:r>
              <a:rPr lang="ru-RU" sz="1400" dirty="0" err="1"/>
              <a:t>Server</a:t>
            </a:r>
            <a:r>
              <a:rPr lang="ru-RU" sz="1400" dirty="0"/>
              <a:t> </a:t>
            </a:r>
            <a:r>
              <a:rPr lang="ru-RU" sz="1400" dirty="0" err="1"/>
              <a:t>Enterprise</a:t>
            </a:r>
            <a:r>
              <a:rPr lang="ru-RU" sz="1400" dirty="0"/>
              <a:t>, встраиваемая реляционная СУБД SQL </a:t>
            </a:r>
            <a:r>
              <a:rPr lang="ru-RU" sz="1400" dirty="0" err="1"/>
              <a:t>Anywhere</a:t>
            </a:r>
            <a:r>
              <a:rPr lang="ru-RU" sz="1400" dirty="0"/>
              <a:t> и </a:t>
            </a:r>
            <a:r>
              <a:rPr lang="ru-RU" sz="1400" dirty="0" err="1"/>
              <a:t>нереляционная</a:t>
            </a:r>
            <a:r>
              <a:rPr lang="ru-RU" sz="1400" dirty="0"/>
              <a:t> СУБД с «</a:t>
            </a:r>
            <a:r>
              <a:rPr lang="ru-RU" sz="1400" dirty="0" err="1"/>
              <a:t>поколоночным</a:t>
            </a:r>
            <a:r>
              <a:rPr lang="ru-RU" sz="1400" dirty="0"/>
              <a:t>» хранением данных </a:t>
            </a:r>
            <a:r>
              <a:rPr lang="ru-RU" sz="1400" dirty="0" err="1"/>
              <a:t>Sybase</a:t>
            </a:r>
            <a:r>
              <a:rPr lang="ru-RU" sz="1400" dirty="0"/>
              <a:t> IQ, предназначенная для задач аналитической обработки данных и построения хранилищ данных. </a:t>
            </a:r>
            <a:endParaRPr lang="ru-RU" sz="1400" dirty="0"/>
          </a:p>
        </p:txBody>
      </p:sp>
      <p:pic>
        <p:nvPicPr>
          <p:cNvPr id="5123" name="Picture 3" descr="E:\Education\fourthSemester\Базы Данных\СР1\img\sybase-4-logo-png-transpar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64554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97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MICROSOFT</a:t>
            </a:r>
            <a:endParaRPr dirty="0"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128;p24"/>
          <p:cNvSpPr txBox="1">
            <a:spLocks noGrp="1"/>
          </p:cNvSpPr>
          <p:nvPr>
            <p:ph type="body" idx="2"/>
          </p:nvPr>
        </p:nvSpPr>
        <p:spPr>
          <a:xfrm>
            <a:off x="323850" y="987574"/>
            <a:ext cx="3638550" cy="3108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/>
              <a:t>Если говорить о СУБД, основанных на объектной модели данных, то наиболее известным на сегодняшний день проектом в этой области является система Cache, разрабатываемая компанией InterSystems. Особенность данной СУБД заключается в том, что она реализует объектное представление данных, сохраняя в то же время возможность доступа к данным средствами языка SQL как к реляционной БД.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6146" name="Picture 2" descr="E:\Education\fourthSemester\Базы Данных\СР1\img\intersyste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11610"/>
            <a:ext cx="4160526" cy="218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814691"/>
      </p:ext>
    </p:extLst>
  </p:cSld>
  <p:clrMapOvr>
    <a:masterClrMapping/>
  </p:clrMapOvr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361</Words>
  <Application>Microsoft Office PowerPoint</Application>
  <PresentationFormat>Экран (16:9)</PresentationFormat>
  <Paragraphs>24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Encode Sans ExtraLight</vt:lpstr>
      <vt:lpstr>Encode Sans</vt:lpstr>
      <vt:lpstr>Laertes template</vt:lpstr>
      <vt:lpstr>ВЕДУЩИЕ ПРОИЗВОДИТЕЛИ СУБД</vt:lpstr>
      <vt:lpstr>ВВЕДЕНИЕ</vt:lpstr>
      <vt:lpstr>ORACLE</vt:lpstr>
      <vt:lpstr>IBM</vt:lpstr>
      <vt:lpstr>MICROSOFT</vt:lpstr>
      <vt:lpstr>MICROSOFT</vt:lpstr>
      <vt:lpstr>MICROSOFT</vt:lpstr>
      <vt:lpstr>MICROSOFT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Иванов Дмитрий</dc:creator>
  <cp:lastModifiedBy>Дмитрий</cp:lastModifiedBy>
  <cp:revision>4</cp:revision>
  <dcterms:modified xsi:type="dcterms:W3CDTF">2019-06-19T23:08:55Z</dcterms:modified>
</cp:coreProperties>
</file>