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264" r:id="rId3"/>
    <p:sldId id="284" r:id="rId4"/>
    <p:sldId id="286" r:id="rId5"/>
    <p:sldId id="285" r:id="rId6"/>
    <p:sldId id="259" r:id="rId7"/>
    <p:sldId id="288" r:id="rId8"/>
    <p:sldId id="290" r:id="rId9"/>
    <p:sldId id="294" r:id="rId10"/>
    <p:sldId id="292" r:id="rId11"/>
    <p:sldId id="291" r:id="rId12"/>
    <p:sldId id="295" r:id="rId13"/>
    <p:sldId id="293" r:id="rId14"/>
    <p:sldId id="296" r:id="rId15"/>
    <p:sldId id="297" r:id="rId16"/>
    <p:sldId id="298" r:id="rId17"/>
    <p:sldId id="299" r:id="rId18"/>
    <p:sldId id="302" r:id="rId19"/>
    <p:sldId id="300" r:id="rId20"/>
    <p:sldId id="301" r:id="rId21"/>
    <p:sldId id="303" r:id="rId22"/>
    <p:sldId id="304" r:id="rId23"/>
    <p:sldId id="305" r:id="rId24"/>
    <p:sldId id="307" r:id="rId25"/>
    <p:sldId id="279" r:id="rId26"/>
  </p:sldIdLst>
  <p:sldSz cx="9144000" cy="5143500" type="screen16x9"/>
  <p:notesSz cx="6858000" cy="9144000"/>
  <p:embeddedFontLst>
    <p:embeddedFont>
      <p:font typeface="Roboto Condensed" panose="020B0604020202020204" charset="0"/>
      <p:regular r:id="rId28"/>
      <p:bold r:id="rId29"/>
      <p:italic r:id="rId30"/>
      <p:boldItalic r:id="rId31"/>
    </p:embeddedFont>
    <p:embeddedFont>
      <p:font typeface="Arvo" panose="020B0604020202020204" charset="0"/>
      <p:regular r:id="rId32"/>
      <p:bold r:id="rId33"/>
      <p:italic r:id="rId34"/>
      <p:boldItalic r:id="rId35"/>
    </p:embeddedFont>
    <p:embeddedFont>
      <p:font typeface="Roboto Condensed Ligh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4FEB3EF-69B5-404B-91D5-DCE7E856DC97}">
  <a:tblStyle styleId="{04FEB3EF-69B5-404B-91D5-DCE7E856DC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05352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3200" dirty="0"/>
              <a:t>Курсовая работа</a:t>
            </a:r>
            <a:br>
              <a:rPr lang="ru-RU" sz="3200" dirty="0"/>
            </a:br>
            <a:r>
              <a:rPr lang="ru-RU" sz="3200" dirty="0" smtClean="0"/>
              <a:t>«</a:t>
            </a:r>
            <a:r>
              <a:rPr lang="ru-RU" sz="3200" dirty="0"/>
              <a:t>Организация и управление разработкой проекта по созданию персонального сайта для композитора</a:t>
            </a:r>
            <a:r>
              <a:rPr lang="ru-RU" sz="3200" dirty="0" smtClean="0"/>
              <a:t>»</a:t>
            </a:r>
            <a:endParaRPr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572000" y="2931790"/>
            <a:ext cx="4572000" cy="13572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r">
              <a:lnSpc>
                <a:spcPct val="95000"/>
              </a:lnSpc>
              <a:spcBef>
                <a:spcPct val="0"/>
              </a:spcBef>
              <a:buSzPct val="25000"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Иванов Дмитрий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Владимирович</a:t>
            </a:r>
            <a:endParaRPr lang="en-US" sz="12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342900" indent="-342900" algn="r">
              <a:lnSpc>
                <a:spcPct val="95000"/>
              </a:lnSpc>
              <a:spcBef>
                <a:spcPct val="0"/>
              </a:spcBef>
              <a:buSzPct val="25000"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3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курс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ИВТ</a:t>
            </a:r>
            <a:endParaRPr lang="ru-RU" sz="12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физико-математических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ассистент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Жуков Николай Николаевич</a:t>
            </a:r>
          </a:p>
          <a:p>
            <a:pPr marL="342900" indent="-342900" algn="r">
              <a:lnSpc>
                <a:spcPct val="95000"/>
              </a:lnSpc>
              <a:spcBef>
                <a:spcPct val="0"/>
              </a:spcBef>
              <a:buSzPct val="25000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РГПУ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 А. И.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Герцена</a:t>
            </a:r>
            <a:endParaRPr lang="en-US" sz="12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ПРИМЕР СХЕМЫ РАЗРАБОТКИ ПРОЕКТА ПО МЕТОДОЛОГИИ </a:t>
            </a:r>
            <a:r>
              <a:rPr lang="en-US" dirty="0" smtClean="0"/>
              <a:t>SCRUM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2" name="Picture 4" descr="E:\Education\FifthSemester\УПП\Курсовая работа\Презентация\img\7c06326a2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37" y="1419622"/>
            <a:ext cx="6448374" cy="363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92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ПРЕИМУЩЕСТВА МЕТОДОЛОГИИ </a:t>
            </a:r>
            <a:r>
              <a:rPr lang="en-US" dirty="0" smtClean="0"/>
              <a:t>SCRUM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99592" y="1635646"/>
            <a:ext cx="7157934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Скорость запуска </a:t>
            </a:r>
            <a:r>
              <a:rPr lang="ru-RU" dirty="0" smtClean="0"/>
              <a:t>проекта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Гибкость </a:t>
            </a:r>
            <a:r>
              <a:rPr lang="ru-RU" dirty="0"/>
              <a:t>управления </a:t>
            </a:r>
            <a:r>
              <a:rPr lang="ru-RU" dirty="0" smtClean="0"/>
              <a:t>бюджетом и разработкой</a:t>
            </a:r>
          </a:p>
          <a:p>
            <a:pPr lvl="0"/>
            <a:endParaRPr lang="ru-RU" dirty="0"/>
          </a:p>
          <a:p>
            <a:pPr lvl="0"/>
            <a:r>
              <a:rPr lang="ru-RU" dirty="0" smtClean="0"/>
              <a:t>Возможность быстро </a:t>
            </a:r>
            <a:r>
              <a:rPr lang="ru-RU" dirty="0"/>
              <a:t>подстраиваться под изменения внешней среды</a:t>
            </a:r>
            <a:endParaRPr lang="ru-RU" dirty="0" smtClean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24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НЕДОСТАТКИ МЕТОДОЛОГИИ </a:t>
            </a:r>
            <a:r>
              <a:rPr lang="en-US" dirty="0" smtClean="0"/>
              <a:t>SCRUM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683568" y="1419622"/>
            <a:ext cx="648072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Необходимость наделения члена команды дополнительными обязанностями </a:t>
            </a:r>
            <a:r>
              <a:rPr lang="ru-RU" dirty="0" err="1" smtClean="0"/>
              <a:t>скрам</a:t>
            </a:r>
            <a:r>
              <a:rPr lang="ru-RU" dirty="0" smtClean="0"/>
              <a:t>-мастера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Сложность дополнительных обязанностей </a:t>
            </a:r>
            <a:r>
              <a:rPr lang="ru-RU" dirty="0" err="1" smtClean="0"/>
              <a:t>скрам</a:t>
            </a:r>
            <a:r>
              <a:rPr lang="ru-RU" dirty="0" smtClean="0"/>
              <a:t>-мастера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Сложность заключения </a:t>
            </a:r>
            <a:r>
              <a:rPr lang="ru-RU" dirty="0" smtClean="0"/>
              <a:t>договоров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Возможное увеличение времени разработки </a:t>
            </a:r>
            <a:r>
              <a:rPr lang="ru-RU" dirty="0" smtClean="0"/>
              <a:t>проекта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Ежедневные </a:t>
            </a:r>
            <a:r>
              <a:rPr lang="ru-RU" dirty="0" err="1"/>
              <a:t>скрам</a:t>
            </a:r>
            <a:r>
              <a:rPr lang="ru-RU" dirty="0"/>
              <a:t>-встречи требуют значительных ресурсов</a:t>
            </a: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377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ПРИМЕР СХЕМЫ РАЗРАБОТКИ ПРОЕКТА ПО МЕТОДОЛОГИИ </a:t>
            </a:r>
            <a:r>
              <a:rPr lang="ru-RU" dirty="0" smtClean="0"/>
              <a:t>КАНБАН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E:\Education\FifthSemester\УПП\Курсовая работа\Презентация\img\766cd76b9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53998"/>
            <a:ext cx="7488832" cy="293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4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ПРЕИМУЩЕСТВА МЕТОДОЛОГИИ КАНБАН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27584" y="1635646"/>
            <a:ext cx="648072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Нет четких сроков выполнения задачи</a:t>
            </a:r>
            <a:r>
              <a:rPr lang="ru-RU" dirty="0" smtClean="0"/>
              <a:t>.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Высокая гибкость организации разработки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Перераспределение </a:t>
            </a:r>
            <a:r>
              <a:rPr lang="ru-RU" dirty="0"/>
              <a:t>ресурсов</a:t>
            </a:r>
            <a:r>
              <a:rPr lang="ru-RU" dirty="0" smtClean="0"/>
              <a:t>.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Исключение излишнего накопления задач для команд </a:t>
            </a:r>
            <a:r>
              <a:rPr lang="ru-RU" dirty="0" err="1"/>
              <a:t>тестировщиков</a:t>
            </a:r>
            <a:r>
              <a:rPr lang="ru-RU" dirty="0" smtClean="0"/>
              <a:t>.</a:t>
            </a:r>
          </a:p>
          <a:p>
            <a:pPr lvl="0"/>
            <a:endParaRPr lang="ru-RU"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57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ПРЕИМУЩЕСТВА МЕТОДОЛОГИИ КАНБАН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755576" y="1707654"/>
            <a:ext cx="648072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Система вряд ли сможет прижиться в команде, где сотрудники не ознакомлены с функциями друг </a:t>
            </a:r>
            <a:r>
              <a:rPr lang="ru-RU" dirty="0" smtClean="0"/>
              <a:t>друга</a:t>
            </a:r>
            <a:endParaRPr lang="ru-RU" dirty="0"/>
          </a:p>
          <a:p>
            <a:pPr lvl="0"/>
            <a:endParaRPr lang="ru-RU" dirty="0"/>
          </a:p>
          <a:p>
            <a:pPr lvl="0"/>
            <a:r>
              <a:rPr lang="ru-RU" dirty="0"/>
              <a:t>Сложность обеспечения высокой согласованности между стадиями разработки</a:t>
            </a:r>
            <a:r>
              <a:rPr lang="ru-RU" dirty="0" smtClean="0"/>
              <a:t>.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Отсутствие жестких </a:t>
            </a:r>
            <a:r>
              <a:rPr lang="ru-RU" dirty="0" err="1"/>
              <a:t>дедлайнов</a:t>
            </a:r>
            <a:r>
              <a:rPr lang="ru-RU" dirty="0"/>
              <a:t> также может быть и </a:t>
            </a:r>
            <a:r>
              <a:rPr lang="ru-RU" dirty="0" smtClean="0"/>
              <a:t>минусом</a:t>
            </a:r>
            <a:endParaRPr lang="ru-RU"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63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651870"/>
            <a:ext cx="454052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100" dirty="0"/>
              <a:t>Практическое применение </a:t>
            </a:r>
            <a:r>
              <a:rPr lang="ru-RU" sz="2100" dirty="0" smtClean="0"/>
              <a:t>методологии </a:t>
            </a:r>
            <a:r>
              <a:rPr lang="ru-RU" sz="2100" dirty="0" err="1" smtClean="0"/>
              <a:t>Канбан</a:t>
            </a:r>
            <a:r>
              <a:rPr lang="ru-RU" sz="2100" dirty="0" smtClean="0"/>
              <a:t> для </a:t>
            </a:r>
            <a:r>
              <a:rPr lang="ru-RU" sz="2100" dirty="0"/>
              <a:t>организации и управления разработкой проекта по созданию персонального веб-сайта для композитора</a:t>
            </a:r>
            <a:endParaRPr sz="2100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632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ДИАГРАММА ГАНТА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88" y="1301777"/>
            <a:ext cx="6333346" cy="3676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6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ФРАГМЕНТ ТЕХНИЧЕСКОГО ЗАДАНИЯ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40042" y="1419622"/>
            <a:ext cx="7371982" cy="33843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Разделы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lv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– общее описание деятельности, анонсы ключевых разделов, форма обратной связи, главное меню, ссылки на страницу композитора в социальных сетях,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имиджевый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видеоролик, обращение от администрации сайта.</a:t>
            </a:r>
          </a:p>
          <a:p>
            <a:pPr marL="76200" lv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Медиа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предоставленные заказчиком фотографий, аудио- и видео- контента композитора.</a:t>
            </a:r>
          </a:p>
          <a:p>
            <a:pPr marL="76200" lv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Афиша – предоставленные заказчиком изображения афиш и краткое их описание.</a:t>
            </a:r>
          </a:p>
          <a:p>
            <a:pPr marL="76200" lv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Биография – предоставленные заказчиком фотографии композитора и форматированное текстовое наполнение.</a:t>
            </a:r>
          </a:p>
          <a:p>
            <a:pPr marL="76200" lv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Контакты – предоставленные заказчиком контактные данные композитора, ссылки на страницу композитора в социальных сетях, форма обратной связи.</a:t>
            </a:r>
          </a:p>
          <a:p>
            <a:pPr marL="7620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Исполнителем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производится первичное заполнение всех статичных информационных разделов (не менее 5 страниц) предоставленным материалом.</a:t>
            </a:r>
          </a:p>
          <a:p>
            <a:pPr marL="76200" indent="0">
              <a:buNone/>
            </a:pP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Цветовая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палитра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цвета: темно-синий, белый, светло-серый…(на усмотрение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Исполнителя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5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ИСПОЛЬЗОВАНИЕ </a:t>
            </a:r>
            <a:r>
              <a:rPr lang="en-US" dirty="0" smtClean="0"/>
              <a:t>TRELLO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E:\Education\FifthSemester\УПП\Курсовая работа\Презентация\img\Аннотация 2020-01-14 0247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20" y="1454533"/>
            <a:ext cx="8075958" cy="287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9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ЦЕЛЬ РАБОТЫ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7157934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/>
              <a:t>Целью работы является изучение методической и прикладной литературы по проблемам организации и управления разработкой по созданию веб-страниц, а также выбор оптимального метода организации и управления разработкой по созданию веб-сайта и </a:t>
            </a:r>
            <a:r>
              <a:rPr lang="ru-RU" dirty="0" smtClean="0"/>
              <a:t>демонстрация результатов работы </a:t>
            </a:r>
            <a:r>
              <a:rPr lang="ru-RU" dirty="0"/>
              <a:t>этого метода на практике.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ИСПОЛЬЗОВАНИЕ </a:t>
            </a:r>
            <a:r>
              <a:rPr lang="en-US" dirty="0" smtClean="0"/>
              <a:t>TRELLO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491630"/>
            <a:ext cx="80787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7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ПРОЕКТИРОВАНИЕ САЙТА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02" y="1491630"/>
            <a:ext cx="8135937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52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ПРОЕКТИРОВАНИЕ САЙТА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94" name="Picture 2" descr="E:\Education\FifthSemester\УПП\Курсовая работа\Презентация\img\Аннотация 2020-01-14 03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73" y="1563638"/>
            <a:ext cx="8374063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6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ЗАКЛЮЧЕНИЕ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18" name="Picture 2" descr="E:\Education\FifthSemester\УПП\Курсовая работа\Сравнение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9622"/>
            <a:ext cx="4347815" cy="341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2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ЗАКЛЮЧЕНИЕ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755576" y="1275606"/>
            <a:ext cx="648072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Рассмотрены современные методологии, применяемые для организации и управления разработкой проектов для создания веб-сайтов;</a:t>
            </a:r>
          </a:p>
          <a:p>
            <a:pPr lvl="0"/>
            <a:r>
              <a:rPr lang="ru-RU" dirty="0"/>
              <a:t>Выявлены положительные и отрицательные качества современных методологий, применяемых для организации и управления разработкой проектов для создания веб-сайтов;</a:t>
            </a:r>
          </a:p>
          <a:p>
            <a:pPr lvl="0"/>
            <a:r>
              <a:rPr lang="ru-RU" dirty="0"/>
              <a:t>Выбрана методология для организации и управления разработкой проектов для создания веб-сайта для композитора;</a:t>
            </a:r>
          </a:p>
          <a:p>
            <a:pPr lvl="0"/>
            <a:r>
              <a:rPr lang="ru-RU" dirty="0"/>
              <a:t>Исследован процесс работы выбранной методологии в процессе организации и управления разработкой проекта по созданию персонального сайта для композитора</a:t>
            </a: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97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331640" y="2736523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СПАСИБО ЗА ВНИМАНИЕ!</a:t>
            </a:r>
            <a:endParaRPr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1491630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ОБЪЕКТ И ПРЕДМЕТ РАБОТЫ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7157934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Объектом данной курсовой работы является процесс организации и управления разработкой проекта по созданию персонального </a:t>
            </a:r>
            <a:r>
              <a:rPr lang="ru-RU" dirty="0" smtClean="0"/>
              <a:t>сайта</a:t>
            </a:r>
          </a:p>
          <a:p>
            <a:endParaRPr lang="ru-RU" dirty="0"/>
          </a:p>
          <a:p>
            <a:r>
              <a:rPr lang="ru-RU" dirty="0"/>
              <a:t>Предметом курсовой работы является разработка персонального сайта для композитора.</a:t>
            </a: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75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АКТУАЛЬНОСТЬ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7157934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dirty="0"/>
              <a:t>В вопросе организации и управления разработкой проектов создания веб-страниц в сети интернет накоплен огромный багаж различных методов, некоторые  из которых, к сожалению, сейчас уже являются условно применимыми. Поэтому представляется актуальным и практически важным рассмотреть проблему организации и управления разработкой проекта веб-сайта для композитора в современных условиях с использованием всего спектра достижений, накопленных в данной </a:t>
            </a:r>
            <a:r>
              <a:rPr lang="ru-RU" dirty="0" smtClean="0"/>
              <a:t>области.</a:t>
            </a:r>
            <a:endParaRPr lang="ru-RU"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31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ЗАДАЧИ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1347614"/>
            <a:ext cx="7157934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Рассмотреть современные методологии, применяемые для организации и управления разработкой проектов для создания веб-сайтов;</a:t>
            </a:r>
          </a:p>
          <a:p>
            <a:pPr lvl="0"/>
            <a:r>
              <a:rPr lang="ru-RU" dirty="0"/>
              <a:t>Выявить положительные и отрицательные качества современных методологий, применяемых для организации и управления разработкой проектов для создания веб-сайтов;</a:t>
            </a:r>
          </a:p>
          <a:p>
            <a:pPr lvl="0"/>
            <a:r>
              <a:rPr lang="ru-RU" dirty="0"/>
              <a:t>Выбрать методологию для организации и управления разработкой проектов для создания веб-сайта для композитора;</a:t>
            </a:r>
          </a:p>
          <a:p>
            <a:r>
              <a:rPr lang="ru-RU" dirty="0"/>
              <a:t>Исследовать процесс работы выбранной методологии в процессе организации и управления разработкой проекта по созданию персонального сайта для композитора</a:t>
            </a: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75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579862"/>
            <a:ext cx="454052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400" dirty="0"/>
              <a:t>Теоретический анализ методологий организации и управления разработкой проекта по созданию веб-сайта</a:t>
            </a:r>
            <a:endParaRPr sz="2400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СХЕМЫ РАЗРАБОТКИ ПРОЕКТА ПО КАСКАДНОЙ МЕТОДОЛОГИИ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E:\Education\FifthSemester\УПП\Курсовая работа\Презентация\img\mini_magick20180212-99-1yhc06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9622"/>
            <a:ext cx="5120456" cy="353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3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ДОСТОИНСТВА КАСКАДНОЙ МЕТОДОЛОГИИ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99592" y="1635646"/>
            <a:ext cx="7157934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Устойчивость </a:t>
            </a:r>
            <a:r>
              <a:rPr lang="ru-RU" dirty="0"/>
              <a:t>к изменению кадрового </a:t>
            </a:r>
            <a:r>
              <a:rPr lang="ru-RU" dirty="0" smtClean="0"/>
              <a:t>состава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Дисциплина</a:t>
            </a:r>
          </a:p>
          <a:p>
            <a:pPr marL="114300" lvl="0" indent="0">
              <a:buNone/>
            </a:pPr>
            <a:endParaRPr lang="ru-RU" dirty="0" smtClean="0"/>
          </a:p>
          <a:p>
            <a:pPr lvl="0"/>
            <a:r>
              <a:rPr lang="ru-RU" dirty="0"/>
              <a:t>Ориентация на сроки и </a:t>
            </a:r>
            <a:r>
              <a:rPr lang="ru-RU" dirty="0" smtClean="0"/>
              <a:t>финансы</a:t>
            </a:r>
          </a:p>
          <a:p>
            <a:pPr lvl="0"/>
            <a:endParaRPr lang="ru-RU" dirty="0"/>
          </a:p>
          <a:p>
            <a:r>
              <a:rPr lang="ru-RU" dirty="0"/>
              <a:t>Гибкость на ранних этапах</a:t>
            </a:r>
          </a:p>
          <a:p>
            <a:pPr lvl="0"/>
            <a:endParaRPr lang="ru-RU"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92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НЕДОСТАТКИ КАСКАДНОЙ </a:t>
            </a:r>
            <a:r>
              <a:rPr lang="ru-RU" dirty="0"/>
              <a:t>МЕТОДОЛОГИИ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99592" y="1635646"/>
            <a:ext cx="7157934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Неадаптивная </a:t>
            </a:r>
            <a:r>
              <a:rPr lang="ru-RU" dirty="0" smtClean="0"/>
              <a:t>структура</a:t>
            </a:r>
          </a:p>
          <a:p>
            <a:pPr lvl="0"/>
            <a:endParaRPr lang="ru-RU" dirty="0" smtClean="0"/>
          </a:p>
          <a:p>
            <a:pPr lvl="0"/>
            <a:r>
              <a:rPr lang="ru-RU" dirty="0"/>
              <a:t>Игнорирует конечного </a:t>
            </a:r>
            <a:r>
              <a:rPr lang="ru-RU" dirty="0" smtClean="0"/>
              <a:t>пользователя</a:t>
            </a:r>
          </a:p>
          <a:p>
            <a:pPr lvl="0"/>
            <a:endParaRPr lang="ru-RU" dirty="0" smtClean="0"/>
          </a:p>
          <a:p>
            <a:r>
              <a:rPr lang="ru-RU" dirty="0"/>
              <a:t>Позднее </a:t>
            </a:r>
            <a:r>
              <a:rPr lang="ru-RU" dirty="0" smtClean="0"/>
              <a:t>тестирование</a:t>
            </a:r>
          </a:p>
          <a:p>
            <a:endParaRPr lang="ru-RU" dirty="0"/>
          </a:p>
          <a:p>
            <a:pPr lvl="0"/>
            <a:endParaRPr lang="ru-RU" dirty="0" smtClean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48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641</Words>
  <Application>Microsoft Office PowerPoint</Application>
  <PresentationFormat>Экран (16:9)</PresentationFormat>
  <Paragraphs>118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Times New Roman</vt:lpstr>
      <vt:lpstr>Roboto Condensed</vt:lpstr>
      <vt:lpstr>Arvo</vt:lpstr>
      <vt:lpstr>Roboto Condensed Light</vt:lpstr>
      <vt:lpstr>Salerio template</vt:lpstr>
      <vt:lpstr>Курсовая работа «Организация и управление разработкой проекта по созданию персонального сайта для композитора»</vt:lpstr>
      <vt:lpstr>ЦЕЛЬ РАБОТЫ</vt:lpstr>
      <vt:lpstr>ОБЪЕКТ И ПРЕДМЕТ РАБОТЫ</vt:lpstr>
      <vt:lpstr>АКТУАЛЬНОСТЬ</vt:lpstr>
      <vt:lpstr>ЗАДАЧИ</vt:lpstr>
      <vt:lpstr>Теоретический анализ методологий организации и управления разработкой проекта по созданию веб-сайта</vt:lpstr>
      <vt:lpstr>ПРИМЕР СХЕМЫ РАЗРАБОТКИ ПРОЕКТА ПО КАСКАДНОЙ МЕТОДОЛОГИИ</vt:lpstr>
      <vt:lpstr>ДОСТОИНСТВА КАСКАДНОЙ МЕТОДОЛОГИИ</vt:lpstr>
      <vt:lpstr>НЕДОСТАТКИ КАСКАДНОЙ МЕТОДОЛОГИИ</vt:lpstr>
      <vt:lpstr>ПРИМЕР СХЕМЫ РАЗРАБОТКИ ПРОЕКТА ПО МЕТОДОЛОГИИ SCRUM</vt:lpstr>
      <vt:lpstr>ПРЕИМУЩЕСТВА МЕТОДОЛОГИИ SCRUM</vt:lpstr>
      <vt:lpstr>НЕДОСТАТКИ МЕТОДОЛОГИИ SCRUM</vt:lpstr>
      <vt:lpstr>ПРИМЕР СХЕМЫ РАЗРАБОТКИ ПРОЕКТА ПО МЕТОДОЛОГИИ КАНБАН</vt:lpstr>
      <vt:lpstr>ПРЕИМУЩЕСТВА МЕТОДОЛОГИИ КАНБАН</vt:lpstr>
      <vt:lpstr>ПРЕИМУЩЕСТВА МЕТОДОЛОГИИ КАНБАН</vt:lpstr>
      <vt:lpstr>Практическое применение методологии Канбан для организации и управления разработкой проекта по созданию персонального веб-сайта для композитора</vt:lpstr>
      <vt:lpstr>ДИАГРАММА ГАНТА</vt:lpstr>
      <vt:lpstr>ФРАГМЕНТ ТЕХНИЧЕСКОГО ЗАДАНИЯ</vt:lpstr>
      <vt:lpstr>ИСПОЛЬЗОВАНИЕ TRELLO</vt:lpstr>
      <vt:lpstr>ИСПОЛЬЗОВАНИЕ TRELLO</vt:lpstr>
      <vt:lpstr>ПРОЕКТИРОВАНИЕ САЙТА</vt:lpstr>
      <vt:lpstr>ПРОЕКТИРОВАНИЕ САЙТА</vt:lpstr>
      <vt:lpstr>ЗАКЛЮЧЕНИЕ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«Организация и управление разработкой проекта по созданию персонального сайта для композитора»</dc:title>
  <dc:creator>Иванов Дмитрий</dc:creator>
  <cp:lastModifiedBy>Дмитрий</cp:lastModifiedBy>
  <cp:revision>15</cp:revision>
  <dcterms:modified xsi:type="dcterms:W3CDTF">2020-01-14T08:29:27Z</dcterms:modified>
</cp:coreProperties>
</file>