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8" r:id="rId3"/>
    <p:sldId id="259" r:id="rId4"/>
    <p:sldId id="257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9" r:id="rId18"/>
    <p:sldId id="295" r:id="rId19"/>
    <p:sldId id="296" r:id="rId20"/>
    <p:sldId id="297" r:id="rId21"/>
    <p:sldId id="298" r:id="rId22"/>
  </p:sldIdLst>
  <p:sldSz cx="9144000" cy="5143500" type="screen16x9"/>
  <p:notesSz cx="6858000" cy="9144000"/>
  <p:embeddedFontLst>
    <p:embeddedFont>
      <p:font typeface="Frank Ruhl Libre Light" panose="020B0604020202020204" charset="-79"/>
      <p:regular r:id="rId24"/>
      <p:bold r:id="rId25"/>
    </p:embeddedFont>
    <p:embeddedFont>
      <p:font typeface="IBM Plex Sans Condensed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187904F-F6C7-4BC9-8334-28F6E43540EA}">
  <a:tblStyle styleId="{E187904F-F6C7-4BC9-8334-28F6E43540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05531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98100" y="604500"/>
            <a:ext cx="3597600" cy="39345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991250" y="1583350"/>
            <a:ext cx="36156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991250" y="2840051"/>
            <a:ext cx="3615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rgbClr val="6B6E81"/>
              </a:buClr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7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183375" y="1026000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1800"/>
            </a:lvl2pPr>
            <a:lvl3pPr marL="1371600" lvl="2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5061144" y="1026000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1800"/>
            </a:lvl2pPr>
            <a:lvl3pPr marL="1371600" lvl="2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1D3E7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13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175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D9DCE6"/>
              </a:buClr>
              <a:buSzPts val="1400"/>
              <a:buFont typeface="Frank Ruhl Libre Light"/>
              <a:buChar char="◎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1pPr>
            <a:lvl2pPr marL="914400" lvl="1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1400"/>
              <a:buFont typeface="Frank Ruhl Libre Light"/>
              <a:buChar char="◎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2pPr>
            <a:lvl3pPr marL="1371600" lvl="2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3pPr>
            <a:lvl4pPr marL="1828800" lvl="3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●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4pPr>
            <a:lvl5pPr marL="2286000" lvl="4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○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5pPr>
            <a:lvl6pPr marL="2743200" lvl="5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6pPr>
            <a:lvl7pPr marL="3200400" lvl="6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●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7pPr>
            <a:lvl8pPr marL="3657600" lvl="7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○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8pPr>
            <a:lvl9pPr marL="4114800" lvl="8" indent="-35560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lvl="2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lvl="3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lvl="4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lvl="5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lvl="6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lvl="7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lvl="8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ctrTitle"/>
          </p:nvPr>
        </p:nvSpPr>
        <p:spPr>
          <a:xfrm>
            <a:off x="1835696" y="604500"/>
            <a:ext cx="3760004" cy="39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Математические объекты и их представления</a:t>
            </a:r>
            <a:endParaRPr dirty="0"/>
          </a:p>
        </p:txBody>
      </p:sp>
      <p:grpSp>
        <p:nvGrpSpPr>
          <p:cNvPr id="69" name="Google Shape;69;p12"/>
          <p:cNvGrpSpPr/>
          <p:nvPr/>
        </p:nvGrpSpPr>
        <p:grpSpPr>
          <a:xfrm>
            <a:off x="503784" y="2340319"/>
            <a:ext cx="520986" cy="462861"/>
            <a:chOff x="5292575" y="3681900"/>
            <a:chExt cx="420150" cy="373275"/>
          </a:xfrm>
        </p:grpSpPr>
        <p:sp>
          <p:nvSpPr>
            <p:cNvPr id="70" name="Google Shape;7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1D3E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179512" y="1026000"/>
            <a:ext cx="1584176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 представления вещественных чисел</a:t>
            </a:r>
            <a:br>
              <a:rPr lang="ru-RU" dirty="0" smtClean="0"/>
            </a:br>
            <a:r>
              <a:rPr lang="ru-RU" dirty="0" smtClean="0"/>
              <a:t>в СКМ </a:t>
            </a:r>
            <a:r>
              <a:rPr lang="en-US" dirty="0" smtClean="0"/>
              <a:t>maxima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86" y="987574"/>
            <a:ext cx="527583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6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107504" y="1026000"/>
            <a:ext cx="1800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Целые числа</a:t>
            </a:r>
            <a:br>
              <a:rPr lang="ru-RU" dirty="0" smtClean="0"/>
            </a:br>
            <a:r>
              <a:rPr lang="ru-RU" dirty="0" smtClean="0"/>
              <a:t>в языке</a:t>
            </a:r>
            <a:r>
              <a:rPr lang="en-US" dirty="0" smtClean="0"/>
              <a:t> Python 3.6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представлены типом данных </a:t>
            </a:r>
            <a:r>
              <a:rPr lang="en-US" dirty="0" smtClean="0"/>
              <a:t>float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51670"/>
            <a:ext cx="5471319" cy="120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4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1763688" y="1988014"/>
            <a:ext cx="409291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Представление алгебраических функций</a:t>
            </a:r>
            <a:endParaRPr dirty="0"/>
          </a:p>
        </p:txBody>
      </p:sp>
      <p:sp>
        <p:nvSpPr>
          <p:cNvPr id="100" name="Google Shape;100;p15"/>
          <p:cNvSpPr txBox="1"/>
          <p:nvPr/>
        </p:nvSpPr>
        <p:spPr>
          <a:xfrm>
            <a:off x="0" y="1798400"/>
            <a:ext cx="1527600" cy="1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1" dirty="0" smtClean="0">
                <a:solidFill>
                  <a:srgbClr val="D9DCE6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</a:t>
            </a:r>
            <a:endParaRPr sz="6000" dirty="0">
              <a:solidFill>
                <a:srgbClr val="D9DCE6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56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179512" y="1026000"/>
            <a:ext cx="1656184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Представление алгебраических функций</a:t>
            </a:r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2183375" y="843558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1" dirty="0" smtClean="0">
                <a:solidFill>
                  <a:srgbClr val="6B6E81"/>
                </a:solidFill>
              </a:rPr>
              <a:t>В </a:t>
            </a:r>
            <a:r>
              <a:rPr lang="ru-RU" sz="1200" b="1" dirty="0" smtClean="0">
                <a:solidFill>
                  <a:srgbClr val="6B6E81"/>
                </a:solidFill>
              </a:rPr>
              <a:t>математике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6B6E8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ru-RU" sz="1200" dirty="0"/>
              <a:t>Алгебраическая функция — элементарная функция, которая в окрестности каждой точки области определения может быть неявно задана с помощью алгебраического уравнения</a:t>
            </a:r>
            <a:r>
              <a:rPr lang="ru-RU" sz="1200" dirty="0" smtClean="0"/>
              <a:t>.</a:t>
            </a:r>
          </a:p>
          <a:p>
            <a:pPr marL="0" lvl="0" indent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endParaRPr lang="ru-RU" sz="1200" dirty="0" smtClean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9" name="Google Shape;82;p13"/>
          <p:cNvSpPr txBox="1">
            <a:spLocks noGrp="1"/>
          </p:cNvSpPr>
          <p:nvPr>
            <p:ph type="body" idx="2"/>
          </p:nvPr>
        </p:nvSpPr>
        <p:spPr>
          <a:xfrm>
            <a:off x="4716016" y="843558"/>
            <a:ext cx="2952328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ru-RU" sz="1200" b="1" dirty="0" smtClean="0">
                <a:solidFill>
                  <a:srgbClr val="6B6E81"/>
                </a:solidFill>
              </a:rPr>
              <a:t>В компьютерной </a:t>
            </a:r>
            <a:r>
              <a:rPr lang="ru-RU" sz="1200" b="1" dirty="0" smtClean="0">
                <a:solidFill>
                  <a:srgbClr val="6B6E81"/>
                </a:solidFill>
              </a:rPr>
              <a:t>алгебре</a:t>
            </a:r>
            <a:endParaRPr lang="en-US" sz="1200" b="1" dirty="0" smtClean="0">
              <a:solidFill>
                <a:srgbClr val="6B6E8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1200" b="1" dirty="0" smtClean="0">
              <a:solidFill>
                <a:srgbClr val="6B6E8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ru-RU" sz="1200" dirty="0"/>
              <a:t>Алгебраической называется функция, являющаяся решением уравнения: G (x) = 0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ru-RU" sz="1200" dirty="0"/>
              <a:t>Где G  (x)  – порождающий полином от одной переменной с коэффициентами –  полиномами от нескольких переменных с целыми коэффициентами.</a:t>
            </a:r>
          </a:p>
          <a:p>
            <a:pPr marL="114300" indent="0">
              <a:lnSpc>
                <a:spcPct val="150000"/>
              </a:lnSpc>
              <a:buNone/>
            </a:pPr>
            <a:endParaRPr sz="1200" dirty="0">
              <a:solidFill>
                <a:srgbClr val="6B6E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3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179512" y="1026000"/>
            <a:ext cx="1656184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 представления </a:t>
            </a:r>
            <a:r>
              <a:rPr lang="ru-RU" dirty="0" smtClean="0"/>
              <a:t>алгебраической функции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СКМ </a:t>
            </a:r>
            <a:r>
              <a:rPr lang="en-US" dirty="0" smtClean="0"/>
              <a:t>maxima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87574"/>
            <a:ext cx="529068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9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107504" y="1026000"/>
            <a:ext cx="1800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 представления алгебраической функции в </a:t>
            </a:r>
            <a:r>
              <a:rPr lang="ru-RU" dirty="0" smtClean="0"/>
              <a:t>языке</a:t>
            </a:r>
            <a:r>
              <a:rPr lang="en-US" dirty="0" smtClean="0"/>
              <a:t> Python 3.6</a:t>
            </a:r>
            <a:r>
              <a:rPr lang="ru-RU" dirty="0" smtClean="0"/>
              <a:t/>
            </a:r>
            <a:br>
              <a:rPr lang="ru-RU" dirty="0" smtClean="0"/>
            </a:b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485" y="1934344"/>
            <a:ext cx="5620867" cy="85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4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107504" y="1026000"/>
            <a:ext cx="1800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Пример представления алгебраической функции в </a:t>
            </a:r>
            <a:r>
              <a:rPr lang="en-US" dirty="0" smtClean="0"/>
              <a:t>Microsoft Excel</a:t>
            </a:r>
            <a:r>
              <a:rPr lang="ru-RU" dirty="0"/>
              <a:t/>
            </a:r>
            <a:br>
              <a:rPr lang="ru-RU" dirty="0"/>
            </a:b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81100"/>
            <a:ext cx="36576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9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1763688" y="1988014"/>
            <a:ext cx="409291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Представление </a:t>
            </a:r>
            <a:r>
              <a:rPr lang="ru-RU" dirty="0" smtClean="0"/>
              <a:t>матриц</a:t>
            </a:r>
            <a:endParaRPr dirty="0"/>
          </a:p>
        </p:txBody>
      </p:sp>
      <p:sp>
        <p:nvSpPr>
          <p:cNvPr id="100" name="Google Shape;100;p15"/>
          <p:cNvSpPr txBox="1"/>
          <p:nvPr/>
        </p:nvSpPr>
        <p:spPr>
          <a:xfrm>
            <a:off x="0" y="1798400"/>
            <a:ext cx="1527600" cy="1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 smtClean="0">
                <a:solidFill>
                  <a:srgbClr val="D9DCE6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3</a:t>
            </a:r>
            <a:endParaRPr sz="6000" dirty="0">
              <a:solidFill>
                <a:srgbClr val="D9DCE6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24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179512" y="1026000"/>
            <a:ext cx="1584176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Представление </a:t>
            </a:r>
            <a:r>
              <a:rPr lang="ru-RU" dirty="0" smtClean="0"/>
              <a:t>матриц</a:t>
            </a:r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2183375" y="843558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1" dirty="0" smtClean="0">
                <a:solidFill>
                  <a:srgbClr val="6B6E81"/>
                </a:solidFill>
              </a:rPr>
              <a:t>В </a:t>
            </a:r>
            <a:r>
              <a:rPr lang="ru-RU" sz="1200" b="1" dirty="0" smtClean="0">
                <a:solidFill>
                  <a:srgbClr val="6B6E81"/>
                </a:solidFill>
              </a:rPr>
              <a:t>математике</a:t>
            </a:r>
            <a:endParaRPr lang="ru-RU" sz="1200" dirty="0"/>
          </a:p>
          <a:p>
            <a:pPr marL="114300" indent="0">
              <a:lnSpc>
                <a:spcPct val="150000"/>
              </a:lnSpc>
              <a:buNone/>
            </a:pPr>
            <a:r>
              <a:rPr lang="ru-RU" sz="1200" dirty="0"/>
              <a:t>В математике обычно матрицы обозначаются прописными латинскими буквами</a:t>
            </a:r>
            <a:r>
              <a:rPr lang="ru-RU" sz="1200" dirty="0" smtClean="0"/>
              <a:t>. </a:t>
            </a:r>
            <a:r>
              <a:rPr lang="ru-RU" sz="1200" dirty="0"/>
              <a:t>Матрицы могут быть разного </a:t>
            </a:r>
            <a:r>
              <a:rPr lang="ru-RU" sz="1200" dirty="0" smtClean="0"/>
              <a:t>размера, </a:t>
            </a:r>
            <a:r>
              <a:rPr lang="ru-RU" sz="1200" dirty="0"/>
              <a:t>также есть матрицы-строки и матрицы-столбцы, называемые векторами. Размер матрицы определяется количеством строк и столбцов, элементы, для которых i=j (a11, a22, .. ) образуют главную диагональ матрицы, и называются диагональными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9" name="Google Shape;82;p13"/>
          <p:cNvSpPr txBox="1">
            <a:spLocks noGrp="1"/>
          </p:cNvSpPr>
          <p:nvPr>
            <p:ph type="body" idx="2"/>
          </p:nvPr>
        </p:nvSpPr>
        <p:spPr>
          <a:xfrm>
            <a:off x="4716016" y="843558"/>
            <a:ext cx="2952328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ru-RU" sz="1200" b="1" dirty="0" smtClean="0">
                <a:solidFill>
                  <a:srgbClr val="6B6E81"/>
                </a:solidFill>
              </a:rPr>
              <a:t>В компьютерной </a:t>
            </a:r>
            <a:r>
              <a:rPr lang="ru-RU" sz="1200" b="1" dirty="0" smtClean="0">
                <a:solidFill>
                  <a:srgbClr val="6B6E81"/>
                </a:solidFill>
              </a:rPr>
              <a:t>алгебре </a:t>
            </a:r>
            <a:r>
              <a:rPr lang="ru-RU" sz="1200" dirty="0" smtClean="0"/>
              <a:t>различают </a:t>
            </a:r>
            <a:r>
              <a:rPr lang="ru-RU" sz="1200" dirty="0"/>
              <a:t>две формы представления матриц</a:t>
            </a:r>
            <a:r>
              <a:rPr lang="ru-RU" sz="1200" dirty="0" smtClean="0"/>
              <a:t>:</a:t>
            </a:r>
          </a:p>
          <a:p>
            <a:pPr marL="114300" indent="0">
              <a:buNone/>
            </a:pPr>
            <a:endParaRPr lang="ru-RU" sz="1200" dirty="0" smtClean="0"/>
          </a:p>
          <a:p>
            <a:pPr marL="114300" indent="0">
              <a:buNone/>
            </a:pPr>
            <a:r>
              <a:rPr lang="ru-RU" sz="1200" dirty="0" smtClean="0"/>
              <a:t>1) Двумерный массив</a:t>
            </a:r>
            <a:endParaRPr lang="ru-RU" sz="1200" dirty="0"/>
          </a:p>
          <a:p>
            <a:pPr marL="114300" indent="0">
              <a:buNone/>
            </a:pPr>
            <a:endParaRPr lang="ru-RU" sz="1200" dirty="0"/>
          </a:p>
          <a:p>
            <a:pPr marL="114300" indent="0">
              <a:buNone/>
            </a:pPr>
            <a:endParaRPr lang="ru-RU" sz="1200" dirty="0" smtClean="0"/>
          </a:p>
          <a:p>
            <a:pPr marL="114300" indent="0">
              <a:buNone/>
            </a:pPr>
            <a:endParaRPr lang="ru-RU" sz="1200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470" y="1707654"/>
            <a:ext cx="22288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2;p13"/>
          <p:cNvSpPr txBox="1">
            <a:spLocks/>
          </p:cNvSpPr>
          <p:nvPr/>
        </p:nvSpPr>
        <p:spPr>
          <a:xfrm>
            <a:off x="4861731" y="3507854"/>
            <a:ext cx="2952328" cy="921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D9DCE6"/>
              </a:buClr>
              <a:buSzPts val="1800"/>
              <a:buFont typeface="Frank Ruhl Libre Light"/>
              <a:buChar char="◎"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1pPr>
            <a:lvl2pPr marL="914400" marR="0" lvl="1" indent="-3429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1800"/>
              <a:buFont typeface="Frank Ruhl Libre Light"/>
              <a:buChar char="◎"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2pPr>
            <a:lvl3pPr marL="1371600" marR="0" lvl="2" indent="-3429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1800"/>
              <a:buFont typeface="Frank Ruhl Libre Light"/>
              <a:buChar char="■"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3pPr>
            <a:lvl4pPr marL="1828800" marR="0" lvl="3" indent="-3429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1800"/>
              <a:buFont typeface="Frank Ruhl Libre Light"/>
              <a:buChar char="●"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4pPr>
            <a:lvl5pPr marL="2286000" marR="0" lvl="4" indent="-3429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1800"/>
              <a:buFont typeface="Frank Ruhl Libre Light"/>
              <a:buChar char="○"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5pPr>
            <a:lvl6pPr marL="2743200" marR="0" lvl="5" indent="-3429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1800"/>
              <a:buFont typeface="Frank Ruhl Libre Light"/>
              <a:buChar char="■"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6pPr>
            <a:lvl7pPr marL="3200400" marR="0" lvl="6" indent="-3429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1800"/>
              <a:buFont typeface="Frank Ruhl Libre Light"/>
              <a:buChar char="●"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7pPr>
            <a:lvl8pPr marL="3657600" marR="0" lvl="7" indent="-3429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1800"/>
              <a:buFont typeface="Frank Ruhl Libre Light"/>
              <a:buChar char="○"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8pPr>
            <a:lvl9pPr marL="4114800" marR="0" lvl="8" indent="-342900" algn="l" rtl="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rgbClr val="D9DCE6"/>
              </a:buClr>
              <a:buSzPts val="1800"/>
              <a:buFont typeface="Frank Ruhl Libre Light"/>
              <a:buChar char="■"/>
              <a:defRPr sz="18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9pPr>
          </a:lstStyle>
          <a:p>
            <a:pPr marL="114300" indent="0">
              <a:buNone/>
            </a:pPr>
            <a:r>
              <a:rPr lang="ru-RU" sz="1200" dirty="0" smtClean="0"/>
              <a:t>2) </a:t>
            </a:r>
            <a:r>
              <a:rPr lang="ru-RU" sz="1200" dirty="0"/>
              <a:t>Список списков 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pic>
        <p:nvPicPr>
          <p:cNvPr id="11" name="Рисунок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731" y="3879589"/>
            <a:ext cx="2825874" cy="150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561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7625" y="1026000"/>
            <a:ext cx="1860079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В</a:t>
            </a:r>
            <a:r>
              <a:rPr lang="ru-RU" sz="1200" dirty="0" smtClean="0"/>
              <a:t> </a:t>
            </a:r>
            <a:r>
              <a:rPr lang="en-US" sz="1200" dirty="0" smtClean="0"/>
              <a:t>Microsoft Excel </a:t>
            </a:r>
            <a:r>
              <a:rPr lang="ru-RU" sz="1200" dirty="0" smtClean="0"/>
              <a:t>матрицы представляются последовательностью заполненных ячеек</a:t>
            </a:r>
            <a:endParaRPr sz="1200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1319213"/>
            <a:ext cx="24288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2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 idx="4294967295"/>
          </p:nvPr>
        </p:nvSpPr>
        <p:spPr>
          <a:xfrm>
            <a:off x="921420" y="771550"/>
            <a:ext cx="7178972" cy="38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ru-RU" sz="2400" dirty="0" smtClean="0">
                <a:solidFill>
                  <a:srgbClr val="FDF6DA"/>
                </a:solidFill>
              </a:rPr>
              <a:t>Математический объект </a:t>
            </a:r>
            <a:r>
              <a:rPr lang="ru-RU" sz="1800" b="0" dirty="0" smtClean="0">
                <a:solidFill>
                  <a:schemeClr val="lt1"/>
                </a:solidFill>
              </a:rPr>
              <a:t>–  это </a:t>
            </a:r>
            <a:r>
              <a:rPr lang="ru-RU" sz="1800" b="0" dirty="0">
                <a:solidFill>
                  <a:schemeClr val="lt1"/>
                </a:solidFill>
              </a:rPr>
              <a:t>абстрактный объект, определяемый и изучаемый в математике (или в философии математики).</a:t>
            </a:r>
            <a:r>
              <a:rPr lang="ru-RU" sz="2400" b="0" dirty="0">
                <a:solidFill>
                  <a:schemeClr val="lt1"/>
                </a:solidFill>
              </a:rPr>
              <a:t/>
            </a:r>
            <a:br>
              <a:rPr lang="ru-RU" sz="2400" b="0" dirty="0">
                <a:solidFill>
                  <a:schemeClr val="lt1"/>
                </a:solidFill>
              </a:rPr>
            </a:br>
            <a:endParaRPr sz="2400" b="0" dirty="0">
              <a:solidFill>
                <a:srgbClr val="FDF6DA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4294967295"/>
          </p:nvPr>
        </p:nvSpPr>
        <p:spPr>
          <a:xfrm>
            <a:off x="899592" y="2139702"/>
            <a:ext cx="6840760" cy="10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sz="1800" dirty="0">
                <a:solidFill>
                  <a:schemeClr val="lt1"/>
                </a:solidFill>
              </a:rPr>
              <a:t>В современной математике приняты следующие соглашения</a:t>
            </a:r>
            <a:r>
              <a:rPr lang="ru-RU" sz="1800" dirty="0" smtClean="0">
                <a:solidFill>
                  <a:schemeClr val="lt1"/>
                </a:solidFill>
              </a:rPr>
              <a:t>:</a:t>
            </a:r>
            <a:endParaRPr lang="ru-RU" sz="1800" dirty="0">
              <a:solidFill>
                <a:schemeClr val="lt1"/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ru-RU" sz="1800" dirty="0">
                <a:solidFill>
                  <a:schemeClr val="lt1"/>
                </a:solidFill>
              </a:rPr>
              <a:t>При определении объекта задаются его название и перечень свойств (обычно в виде списка аксиом).</a:t>
            </a:r>
          </a:p>
          <a:p>
            <a:pPr marL="285750" indent="-285750">
              <a:lnSpc>
                <a:spcPct val="150000"/>
              </a:lnSpc>
            </a:pPr>
            <a:r>
              <a:rPr lang="ru-RU" sz="1800" dirty="0">
                <a:solidFill>
                  <a:schemeClr val="lt1"/>
                </a:solidFill>
              </a:rPr>
              <a:t>Любой математический объект, свойства которого непротиворечивы, считается допустимым и существующим.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179512" y="1026000"/>
            <a:ext cx="1584176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 представления </a:t>
            </a:r>
            <a:r>
              <a:rPr lang="ru-RU" dirty="0" smtClean="0"/>
              <a:t>матриц</a:t>
            </a:r>
            <a:r>
              <a:rPr lang="ru-RU" dirty="0"/>
              <a:t>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СКМ </a:t>
            </a:r>
            <a:r>
              <a:rPr lang="en-US" dirty="0" smtClean="0"/>
              <a:t>maxima</a:t>
            </a:r>
            <a:r>
              <a:rPr lang="ru-RU" dirty="0" smtClean="0"/>
              <a:t/>
            </a:r>
            <a:br>
              <a:rPr lang="ru-RU" dirty="0" smtClean="0"/>
            </a:b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1131590"/>
            <a:ext cx="4815321" cy="281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9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107504" y="1026000"/>
            <a:ext cx="1800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 представления матрицы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языке</a:t>
            </a:r>
            <a:r>
              <a:rPr lang="en-US" dirty="0" smtClean="0"/>
              <a:t> Python 3.6</a:t>
            </a:r>
            <a:r>
              <a:rPr lang="ru-RU" dirty="0" smtClean="0"/>
              <a:t/>
            </a:r>
            <a:br>
              <a:rPr lang="ru-RU" dirty="0" smtClean="0"/>
            </a:b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79662"/>
            <a:ext cx="5541318" cy="91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0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1763688" y="1916006"/>
            <a:ext cx="409291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Представление числовых объектов</a:t>
            </a:r>
            <a:endParaRPr dirty="0"/>
          </a:p>
        </p:txBody>
      </p:sp>
      <p:sp>
        <p:nvSpPr>
          <p:cNvPr id="100" name="Google Shape;100;p15"/>
          <p:cNvSpPr txBox="1"/>
          <p:nvPr/>
        </p:nvSpPr>
        <p:spPr>
          <a:xfrm>
            <a:off x="0" y="1798400"/>
            <a:ext cx="1527600" cy="1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D9DCE6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</a:t>
            </a:r>
            <a:endParaRPr sz="6000">
              <a:solidFill>
                <a:srgbClr val="D9DCE6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179512" y="1026000"/>
            <a:ext cx="1584176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Представление целых чисел</a:t>
            </a:r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2183375" y="843558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1" dirty="0" smtClean="0">
                <a:solidFill>
                  <a:srgbClr val="6B6E81"/>
                </a:solidFill>
              </a:rPr>
              <a:t>В математике</a:t>
            </a:r>
            <a:endParaRPr sz="1200" dirty="0">
              <a:solidFill>
                <a:srgbClr val="6B6E8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ru-RU" sz="1200" dirty="0"/>
              <a:t>Целые числа — расширение множества натуральных чисел, получаемое добавлением к нему нуля и отрицательных чисел</a:t>
            </a:r>
            <a:r>
              <a:rPr lang="ru-RU" sz="1200" dirty="0" smtClean="0"/>
              <a:t>.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9" name="Google Shape;82;p13"/>
          <p:cNvSpPr txBox="1">
            <a:spLocks noGrp="1"/>
          </p:cNvSpPr>
          <p:nvPr>
            <p:ph type="body" idx="2"/>
          </p:nvPr>
        </p:nvSpPr>
        <p:spPr>
          <a:xfrm>
            <a:off x="4716016" y="843558"/>
            <a:ext cx="2952328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ru-RU" sz="1200" b="1" dirty="0" smtClean="0">
                <a:solidFill>
                  <a:srgbClr val="6B6E81"/>
                </a:solidFill>
              </a:rPr>
              <a:t>В компьютерной алгебре</a:t>
            </a:r>
            <a:r>
              <a:rPr lang="ru-RU" sz="1200" dirty="0"/>
              <a:t> </a:t>
            </a:r>
            <a:r>
              <a:rPr lang="ru-RU" sz="1200" dirty="0" smtClean="0"/>
              <a:t>возможны </a:t>
            </a:r>
            <a:r>
              <a:rPr lang="ru-RU" sz="1200" dirty="0"/>
              <a:t>различные способы представлений целых чисел</a:t>
            </a:r>
            <a:r>
              <a:rPr lang="ru-RU" sz="1200" dirty="0" smtClean="0"/>
              <a:t>:</a:t>
            </a:r>
          </a:p>
          <a:p>
            <a:pPr marL="114300" indent="0">
              <a:buNone/>
            </a:pPr>
            <a:endParaRPr lang="ru-RU" sz="1200" dirty="0"/>
          </a:p>
          <a:p>
            <a:pPr lvl="0"/>
            <a:r>
              <a:rPr lang="ru-RU" sz="1200" dirty="0"/>
              <a:t>Ограниченной точности, когда количество цифр в целом числе задано. </a:t>
            </a:r>
          </a:p>
          <a:p>
            <a:pPr lvl="0"/>
            <a:r>
              <a:rPr lang="ru-RU" sz="1200" dirty="0"/>
              <a:t>Произвольно заданной точности, когда количество цифр в заданном числе можно менять, но только один </a:t>
            </a:r>
            <a:r>
              <a:rPr lang="ru-RU" sz="1200" dirty="0" smtClean="0"/>
              <a:t>раз.</a:t>
            </a:r>
            <a:endParaRPr lang="ru-RU" sz="1200" dirty="0"/>
          </a:p>
          <a:p>
            <a:r>
              <a:rPr lang="ru-RU" sz="1200" dirty="0"/>
              <a:t>Неограниченной точности, когда количество цифр в числе не ограничивается никаким наперёд заданным числом, кроме ограничений, связанных с размером памяти машины. </a:t>
            </a:r>
            <a:endParaRPr sz="1200" dirty="0">
              <a:solidFill>
                <a:srgbClr val="6B6E8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179512" y="1026000"/>
            <a:ext cx="1584176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 представления целых чисел</a:t>
            </a:r>
            <a:br>
              <a:rPr lang="ru-RU" dirty="0" smtClean="0"/>
            </a:br>
            <a:r>
              <a:rPr lang="ru-RU" dirty="0" smtClean="0"/>
              <a:t>в СКМ </a:t>
            </a:r>
            <a:r>
              <a:rPr lang="en-US" dirty="0" smtClean="0"/>
              <a:t>maxima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9582"/>
            <a:ext cx="5112568" cy="298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107504" y="1026000"/>
            <a:ext cx="1800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Целые числа</a:t>
            </a:r>
            <a:br>
              <a:rPr lang="ru-RU" dirty="0" smtClean="0"/>
            </a:br>
            <a:r>
              <a:rPr lang="ru-RU" dirty="0" smtClean="0"/>
              <a:t>в языке</a:t>
            </a:r>
            <a:r>
              <a:rPr lang="en-US" dirty="0" smtClean="0"/>
              <a:t> Python 3.6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представлены типом данных </a:t>
            </a:r>
            <a:r>
              <a:rPr lang="en-US" dirty="0" err="1" smtClean="0"/>
              <a:t>int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71663"/>
            <a:ext cx="5706393" cy="125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9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107504" y="1026000"/>
            <a:ext cx="1800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en-US" dirty="0" smtClean="0"/>
              <a:t>Microsoft Excel </a:t>
            </a:r>
            <a:r>
              <a:rPr lang="ru-RU" dirty="0" smtClean="0"/>
              <a:t>отсутствует деление чисел на целые и вещественные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91133"/>
            <a:ext cx="4066184" cy="3408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4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179512" y="1026000"/>
            <a:ext cx="1584176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Представление вещественных чисел</a:t>
            </a:r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2183375" y="843558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1" dirty="0" smtClean="0">
                <a:solidFill>
                  <a:srgbClr val="6B6E81"/>
                </a:solidFill>
              </a:rPr>
              <a:t>В математике</a:t>
            </a:r>
            <a:endParaRPr sz="1200" dirty="0">
              <a:solidFill>
                <a:srgbClr val="6B6E8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ru-RU" sz="1200" dirty="0" smtClean="0"/>
              <a:t>Вещественное</a:t>
            </a:r>
            <a:r>
              <a:rPr lang="ru-RU" sz="1200" dirty="0"/>
              <a:t>, или </a:t>
            </a:r>
            <a:r>
              <a:rPr lang="ru-RU" sz="1200" dirty="0" smtClean="0"/>
              <a:t>действительное</a:t>
            </a:r>
            <a:r>
              <a:rPr lang="ru-RU" sz="1200" dirty="0"/>
              <a:t>, </a:t>
            </a:r>
            <a:r>
              <a:rPr lang="ru-RU" sz="1200" dirty="0" smtClean="0"/>
              <a:t>число – математический объект, возникший из </a:t>
            </a:r>
            <a:r>
              <a:rPr lang="ru-RU" sz="1200" dirty="0"/>
              <a:t>потребности измерения геометрических и физических величин окружающего мира, а также проведения таких вычислительных операций, как извлечение корня, вычисление логарифмов, решение алгебраических уравнений, исследование поведения </a:t>
            </a:r>
            <a:r>
              <a:rPr lang="ru-RU" sz="1200" dirty="0" smtClean="0"/>
              <a:t>функций.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9" name="Google Shape;82;p13"/>
          <p:cNvSpPr txBox="1">
            <a:spLocks noGrp="1"/>
          </p:cNvSpPr>
          <p:nvPr>
            <p:ph type="body" idx="2"/>
          </p:nvPr>
        </p:nvSpPr>
        <p:spPr>
          <a:xfrm>
            <a:off x="4716016" y="843558"/>
            <a:ext cx="2952328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ru-RU" sz="1200" b="1" dirty="0" smtClean="0">
                <a:solidFill>
                  <a:srgbClr val="6B6E81"/>
                </a:solidFill>
              </a:rPr>
              <a:t>В компьютерной алгебре</a:t>
            </a:r>
            <a:r>
              <a:rPr lang="ru-RU" sz="1200" dirty="0"/>
              <a:t> </a:t>
            </a:r>
            <a:r>
              <a:rPr lang="ru-RU" sz="1200" dirty="0" smtClean="0"/>
              <a:t>возможны </a:t>
            </a:r>
            <a:r>
              <a:rPr lang="ru-RU" sz="1200" dirty="0"/>
              <a:t>различные способы представлений </a:t>
            </a:r>
            <a:r>
              <a:rPr lang="ru-RU" sz="1200" dirty="0" smtClean="0"/>
              <a:t>вещественных чисел:</a:t>
            </a:r>
          </a:p>
          <a:p>
            <a:pPr marL="114300" indent="0">
              <a:buNone/>
            </a:pPr>
            <a:endParaRPr lang="ru-RU" sz="1200" dirty="0" smtClean="0"/>
          </a:p>
          <a:p>
            <a:r>
              <a:rPr lang="ru-RU" sz="1200" dirty="0"/>
              <a:t>(1) отношение числителя и знаменателя (оба – числа произвольной точности), более точно, в виде записи, хранящей ссылку на список – числитель и ссылку на список – знаменатель. </a:t>
            </a:r>
          </a:p>
          <a:p>
            <a:r>
              <a:rPr lang="ru-RU" sz="1200" dirty="0"/>
              <a:t>(2) Также, как в (1), но выполнив дополнительные </a:t>
            </a:r>
            <a:r>
              <a:rPr lang="ru-RU" sz="1200" dirty="0" smtClean="0"/>
              <a:t>условия: числитель </a:t>
            </a:r>
            <a:r>
              <a:rPr lang="ru-RU" sz="1200" dirty="0"/>
              <a:t>и знаменатель числа должны быть сокращены на </a:t>
            </a:r>
            <a:r>
              <a:rPr lang="ru-RU" sz="1200" dirty="0" smtClean="0"/>
              <a:t> НОД, а знаменатель </a:t>
            </a:r>
            <a:r>
              <a:rPr lang="ru-RU" sz="1200" dirty="0"/>
              <a:t>должен быть положительным числом.</a:t>
            </a:r>
          </a:p>
          <a:p>
            <a:endParaRPr lang="ru-RU" sz="1200" dirty="0"/>
          </a:p>
          <a:p>
            <a:pPr marL="114300" indent="0">
              <a:buNone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5079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107504" y="1026000"/>
            <a:ext cx="1800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en-US" dirty="0" smtClean="0"/>
              <a:t>Microsoft Excel </a:t>
            </a:r>
            <a:r>
              <a:rPr lang="ru-RU" dirty="0" smtClean="0"/>
              <a:t>отсутствует деление чисел на целые и вещественные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80548"/>
            <a:ext cx="4032448" cy="327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6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ta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500</Words>
  <Application>Microsoft Office PowerPoint</Application>
  <PresentationFormat>Экран (16:9)</PresentationFormat>
  <Paragraphs>71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Frank Ruhl Libre Light</vt:lpstr>
      <vt:lpstr>IBM Plex Sans Condensed</vt:lpstr>
      <vt:lpstr>Octavia template</vt:lpstr>
      <vt:lpstr>Математические объекты и их представления</vt:lpstr>
      <vt:lpstr>Математический объект –  это абстрактный объект, определяемый и изучаемый в математике (или в философии математики). </vt:lpstr>
      <vt:lpstr>Представление числовых объектов</vt:lpstr>
      <vt:lpstr>Представление целых чисел</vt:lpstr>
      <vt:lpstr>Пример представления целых чисел в СКМ maxima</vt:lpstr>
      <vt:lpstr>Целые числа в языке Python 3.6 представлены типом данных int</vt:lpstr>
      <vt:lpstr>В Microsoft Excel отсутствует деление чисел на целые и вещественные</vt:lpstr>
      <vt:lpstr>Представление вещественных чисел</vt:lpstr>
      <vt:lpstr>В Microsoft Excel отсутствует деление чисел на целые и вещественные</vt:lpstr>
      <vt:lpstr>Пример представления вещественных чисел в СКМ maxima</vt:lpstr>
      <vt:lpstr>Целые числа в языке Python 3.6 представлены типом данных float</vt:lpstr>
      <vt:lpstr>Представление алгебраических функций</vt:lpstr>
      <vt:lpstr>Представление алгебраических функций</vt:lpstr>
      <vt:lpstr>Пример представления алгебраической функции в СКМ maxima</vt:lpstr>
      <vt:lpstr>Пример представления алгебраической функции в языке Python 3.6 </vt:lpstr>
      <vt:lpstr>Пример представления алгебраической функции в Microsoft Excel </vt:lpstr>
      <vt:lpstr>Представление матриц</vt:lpstr>
      <vt:lpstr>Представление матриц</vt:lpstr>
      <vt:lpstr>В Microsoft Excel матрицы представляются последовательностью заполненных ячеек</vt:lpstr>
      <vt:lpstr>Пример представления матрицы в СКМ maxima </vt:lpstr>
      <vt:lpstr>Пример представления матрицы в языке Python 3.6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Математические объекты и их представления</dc:title>
  <dc:creator>Иванов Дмитрий</dc:creator>
  <cp:lastModifiedBy>Дмитрий</cp:lastModifiedBy>
  <cp:revision>11</cp:revision>
  <dcterms:modified xsi:type="dcterms:W3CDTF">2019-06-13T18:06:57Z</dcterms:modified>
</cp:coreProperties>
</file>