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5" r:id="rId10"/>
    <p:sldId id="269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FEF9D1-82B0-4066-A800-A7B0FC9B6107}">
  <a:tblStyle styleId="{A2FEF9D1-82B0-4066-A800-A7B0FC9B61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46" y="43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1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5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86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entevAleksander/MachineLearning/blob/main/graduation_project_pro_final/project_machine_failures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Machine Learning. Professional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 smtClean="0"/>
              <a:t>Планы </a:t>
            </a:r>
            <a:r>
              <a:rPr lang="ru" sz="3400" dirty="0"/>
              <a:t>по </a:t>
            </a:r>
            <a:r>
              <a:rPr lang="ru" sz="3400" dirty="0" smtClean="0"/>
              <a:t>развитию</a:t>
            </a: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836950948"/>
              </p:ext>
            </p:extLst>
          </p:nvPr>
        </p:nvGraphicFramePr>
        <p:xfrm>
          <a:off x="578757" y="1649423"/>
          <a:ext cx="7937500" cy="1623802"/>
        </p:xfrm>
        <a:graphic>
          <a:graphicData uri="http://schemas.openxmlformats.org/drawingml/2006/table">
            <a:tbl>
              <a:tblPr>
                <a:noFill/>
                <a:tableStyleId>{A2FEF9D1-82B0-4066-A800-A7B0FC9B6107}</a:tableStyleId>
              </a:tblPr>
              <a:tblGrid>
                <a:gridCol w="5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Дополнительно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поработать с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датасетом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Можно добавить больше информации о работнике – проходил ли работник обучение по требованиям безопасности/проверку знаний/инструктажи, имел при себе и применял ли полный комплект, положенных ему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СИЗов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Поработать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гиперпараметрами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улучшения моделей </a:t>
                      </a:r>
                      <a:r>
                        <a:rPr lang="en-US" sz="1200" b="1" dirty="0" smtClean="0"/>
                        <a:t>Gradient Boosting</a:t>
                      </a:r>
                      <a:r>
                        <a:rPr lang="ru-RU" sz="1200" b="1" dirty="0" smtClean="0"/>
                        <a:t> </a:t>
                      </a:r>
                      <a:r>
                        <a:rPr lang="ru-RU" sz="1200" b="0" dirty="0" smtClean="0"/>
                        <a:t>и</a:t>
                      </a:r>
                      <a:r>
                        <a:rPr lang="ru-RU" sz="1200" b="1" dirty="0" smtClean="0"/>
                        <a:t> </a:t>
                      </a:r>
                      <a:r>
                        <a:rPr lang="en-US" sz="1200" b="1" dirty="0" smtClean="0"/>
                        <a:t>MLP (Multilayer Perceptron)</a:t>
                      </a:r>
                      <a:r>
                        <a:rPr lang="ru-RU" sz="1200" b="1" dirty="0" smtClean="0"/>
                        <a:t>.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66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4179" y="661567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Прогнозирование уровня потенциального происшествия на производстве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Дементьев Александр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 smtClean="0"/>
              <a:t>Ведущий консультант</a:t>
            </a:r>
            <a:r>
              <a:rPr lang="en-US" sz="1400" dirty="0" smtClean="0"/>
              <a:t> </a:t>
            </a:r>
            <a:r>
              <a:rPr lang="ru-RU" sz="1400" dirty="0" smtClean="0"/>
              <a:t>по внедрению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/>
              <a:t>IBS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84222" y="1099674"/>
            <a:ext cx="297882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84222" y="1729587"/>
            <a:ext cx="297882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</a:p>
        </p:txBody>
      </p:sp>
      <p:sp>
        <p:nvSpPr>
          <p:cNvPr id="94" name="Google Shape;94;p19"/>
          <p:cNvSpPr/>
          <p:nvPr/>
        </p:nvSpPr>
        <p:spPr>
          <a:xfrm>
            <a:off x="684222" y="2369806"/>
            <a:ext cx="297882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</a:p>
        </p:txBody>
      </p:sp>
      <p:sp>
        <p:nvSpPr>
          <p:cNvPr id="95" name="Google Shape;95;p19"/>
          <p:cNvSpPr/>
          <p:nvPr/>
        </p:nvSpPr>
        <p:spPr>
          <a:xfrm>
            <a:off x="684222" y="3010040"/>
            <a:ext cx="297882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</a:p>
        </p:txBody>
      </p:sp>
      <p:cxnSp>
        <p:nvCxnSpPr>
          <p:cNvPr id="98" name="Google Shape;98;p19"/>
          <p:cNvCxnSpPr/>
          <p:nvPr/>
        </p:nvCxnSpPr>
        <p:spPr>
          <a:xfrm rot="10800000" flipV="1">
            <a:off x="684222" y="1291523"/>
            <a:ext cx="12700" cy="629913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rot="10800000" flipV="1">
            <a:off x="684223" y="1921436"/>
            <a:ext cx="12700" cy="640219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/>
          <p:nvPr/>
        </p:nvCxnSpPr>
        <p:spPr>
          <a:xfrm rot="10800000" flipV="1">
            <a:off x="684222" y="2561656"/>
            <a:ext cx="12700" cy="640234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Google Shape;95;p19"/>
          <p:cNvSpPr/>
          <p:nvPr/>
        </p:nvSpPr>
        <p:spPr>
          <a:xfrm>
            <a:off x="684222" y="3677697"/>
            <a:ext cx="297882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Планы по развитию</a:t>
            </a:r>
            <a:endParaRPr lang="ru-RU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100;p19"/>
          <p:cNvCxnSpPr/>
          <p:nvPr/>
        </p:nvCxnSpPr>
        <p:spPr>
          <a:xfrm rot="10800000" flipV="1">
            <a:off x="684222" y="3215602"/>
            <a:ext cx="12700" cy="640234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822735019"/>
              </p:ext>
            </p:extLst>
          </p:nvPr>
        </p:nvGraphicFramePr>
        <p:xfrm>
          <a:off x="529769" y="1387870"/>
          <a:ext cx="3980545" cy="2445546"/>
        </p:xfrm>
        <a:graphic>
          <a:graphicData uri="http://schemas.openxmlformats.org/drawingml/2006/table">
            <a:tbl>
              <a:tblPr>
                <a:noFill/>
                <a:tableStyleId>{A2FEF9D1-82B0-4066-A800-A7B0FC9B6107}</a:tableStyleId>
              </a:tblPr>
              <a:tblGrid>
                <a:gridCol w="398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20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Основная</a:t>
                      </a:r>
                      <a:r>
                        <a:rPr lang="ru-RU" sz="1300" b="1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цель: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Оперативное принятие мер для повышения</a:t>
                      </a:r>
                      <a:r>
                        <a:rPr lang="ru-RU" sz="1300" b="1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безопасности работников </a:t>
                      </a:r>
                      <a:r>
                        <a:rPr lang="ru-RU" sz="13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на предприятиях, деятельность которых связана с вредными и опасными условиями труда, за счёт реализации модели машинного обучения, которая будет </a:t>
                      </a:r>
                      <a:r>
                        <a:rPr lang="ru-RU" sz="1300" b="1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предсказывать</a:t>
                      </a:r>
                      <a:r>
                        <a:rPr lang="ru-RU" sz="1300" b="1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возможные уровни происшествий для конкретных работников.</a:t>
                      </a:r>
                      <a:endParaRPr sz="1300" b="0" i="0" u="none" strike="noStrike" cap="none" baseline="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43" y="1021664"/>
            <a:ext cx="3768945" cy="3251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00550" y="1018672"/>
            <a:ext cx="1629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Pandas</a:t>
            </a:r>
            <a:r>
              <a:rPr lang="ru-RU" sz="1200" dirty="0" smtClean="0"/>
              <a:t> – для работы с данными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83" y="977468"/>
            <a:ext cx="6087067" cy="2385275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sp>
        <p:nvSpPr>
          <p:cNvPr id="24" name="Прямоугольник 23"/>
          <p:cNvSpPr/>
          <p:nvPr/>
        </p:nvSpPr>
        <p:spPr>
          <a:xfrm>
            <a:off x="500550" y="1606393"/>
            <a:ext cx="240230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/>
              <a:t>Приведём описание признаков: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Data</a:t>
            </a:r>
            <a:r>
              <a:rPr lang="ru-RU" sz="1100" dirty="0"/>
              <a:t>: временная метка или информация о времени/дате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Countries</a:t>
            </a:r>
            <a:r>
              <a:rPr lang="ru-RU" sz="1100" dirty="0"/>
              <a:t>: в какой стране произошла авария (анонимно)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Local</a:t>
            </a:r>
            <a:r>
              <a:rPr lang="ru-RU" sz="1100" dirty="0"/>
              <a:t>: город, в котором находится завод-изготовитель (анонимно)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Industry sector</a:t>
            </a:r>
            <a:r>
              <a:rPr lang="ru-RU" sz="1100" dirty="0"/>
              <a:t>: к какому сектору относится </a:t>
            </a:r>
            <a:r>
              <a:rPr lang="ru-RU" sz="1100" dirty="0" smtClean="0"/>
              <a:t>завод</a:t>
            </a:r>
            <a:endParaRPr lang="ru-RU" sz="11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00549" y="3362743"/>
            <a:ext cx="858902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Accident level</a:t>
            </a:r>
            <a:r>
              <a:rPr lang="ru-RU" sz="1100" dirty="0"/>
              <a:t>: от I до VI показывает, насколько серьезным было происшествие (I означает "лёгкое", а VI - "очень тяжёлое")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Potential Accident Level</a:t>
            </a:r>
            <a:r>
              <a:rPr lang="ru-RU" sz="1100" dirty="0"/>
              <a:t>: насколько серьезным могло бы быть происшествие (из-за других факторов, связанных с происшествием)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Genre</a:t>
            </a:r>
            <a:r>
              <a:rPr lang="ru-RU" sz="1100" dirty="0"/>
              <a:t>: пол (мужчина/женщина)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Employee or Third Party</a:t>
            </a:r>
            <a:r>
              <a:rPr lang="ru-RU" sz="1100" dirty="0"/>
              <a:t>: является сотрудник штатным или третьей стороной (подрядчик)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Critical Risk</a:t>
            </a:r>
            <a:r>
              <a:rPr lang="ru-RU" sz="1100" dirty="0"/>
              <a:t>: краткое описание риска, связанного с происшествием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b="1" dirty="0"/>
              <a:t>Description</a:t>
            </a:r>
            <a:r>
              <a:rPr lang="ru-RU" sz="1100" dirty="0"/>
              <a:t>: подробное описание того, как произошло происшествие.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359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58884"/>
            <a:ext cx="2921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err="1"/>
              <a:t>Matplotlib</a:t>
            </a:r>
            <a:r>
              <a:rPr lang="ru-RU" sz="1200" dirty="0"/>
              <a:t> </a:t>
            </a:r>
            <a:r>
              <a:rPr lang="ru-RU" sz="1200" dirty="0" smtClean="0"/>
              <a:t>– для</a:t>
            </a:r>
          </a:p>
          <a:p>
            <a:r>
              <a:rPr lang="ru-RU" sz="1200" dirty="0" smtClean="0"/>
              <a:t>создания графиков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44" y="1074795"/>
            <a:ext cx="3550842" cy="485986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5" y="339968"/>
            <a:ext cx="1650866" cy="1272107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00550" y="1721689"/>
            <a:ext cx="2921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SpaCy</a:t>
            </a:r>
            <a:r>
              <a:rPr lang="ru-RU" sz="1200" dirty="0" smtClean="0"/>
              <a:t> </a:t>
            </a:r>
            <a:r>
              <a:rPr lang="ru-RU" sz="1200" dirty="0"/>
              <a:t>– для обработки естественного языка (NLP</a:t>
            </a:r>
            <a:r>
              <a:rPr lang="ru-RU" sz="1200" dirty="0" smtClean="0"/>
              <a:t>).</a:t>
            </a:r>
            <a:endParaRPr lang="en-US" sz="1200" dirty="0" smtClean="0"/>
          </a:p>
          <a:p>
            <a:r>
              <a:rPr lang="ru-RU" sz="1200" dirty="0" smtClean="0"/>
              <a:t>Очистка </a:t>
            </a:r>
            <a:r>
              <a:rPr lang="ru-RU" sz="1200" dirty="0" err="1" smtClean="0"/>
              <a:t>датасета</a:t>
            </a:r>
            <a:r>
              <a:rPr lang="ru-RU" sz="1200" dirty="0" smtClean="0"/>
              <a:t> – поиск и исключение имён работников</a:t>
            </a: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895" y="1759199"/>
            <a:ext cx="3712219" cy="675610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500550" y="2552686"/>
            <a:ext cx="2921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err="1" smtClean="0"/>
              <a:t>One-Hot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Encoding</a:t>
            </a:r>
            <a:r>
              <a:rPr lang="ru-RU" sz="1200" b="1" dirty="0" smtClean="0"/>
              <a:t> </a:t>
            </a:r>
            <a:r>
              <a:rPr lang="ru-RU" sz="1200" dirty="0"/>
              <a:t>для категориальных признаков </a:t>
            </a:r>
            <a:r>
              <a:rPr lang="ru-RU" sz="1200" dirty="0" smtClean="0"/>
              <a:t>и</a:t>
            </a:r>
          </a:p>
          <a:p>
            <a:r>
              <a:rPr lang="ru-RU" sz="1200" b="1" dirty="0" smtClean="0"/>
              <a:t>TF-IDF </a:t>
            </a:r>
            <a:r>
              <a:rPr lang="ru-RU" sz="1200" dirty="0" smtClean="0"/>
              <a:t>для векторизации описания происшествия</a:t>
            </a:r>
            <a:endParaRPr lang="ru-RU" sz="1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895" y="2845857"/>
            <a:ext cx="2837544" cy="383767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895" y="2603108"/>
            <a:ext cx="5188702" cy="197612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500550" y="3469417"/>
            <a:ext cx="1607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Gradient</a:t>
            </a:r>
            <a:r>
              <a:rPr lang="ru-RU" sz="1200" b="1" dirty="0" smtClean="0"/>
              <a:t> </a:t>
            </a:r>
            <a:r>
              <a:rPr lang="en-US" sz="1200" b="1" dirty="0" smtClean="0"/>
              <a:t>Boosting</a:t>
            </a:r>
            <a:r>
              <a:rPr lang="ru-RU" sz="1200" b="1" dirty="0" smtClean="0"/>
              <a:t> </a:t>
            </a:r>
            <a:r>
              <a:rPr lang="ru-RU" sz="1200" dirty="0" smtClean="0"/>
              <a:t>с подбором </a:t>
            </a:r>
            <a:r>
              <a:rPr lang="ru-RU" sz="1200" dirty="0" err="1" smtClean="0"/>
              <a:t>гиперпараметров</a:t>
            </a:r>
            <a:r>
              <a:rPr lang="ru-RU" sz="1200" dirty="0" smtClean="0"/>
              <a:t> </a:t>
            </a:r>
            <a:r>
              <a:rPr lang="en-US" sz="1200" b="1" dirty="0" err="1" smtClean="0"/>
              <a:t>GridSearchCV</a:t>
            </a:r>
            <a:r>
              <a:rPr lang="ru-RU" sz="1200" dirty="0" smtClean="0"/>
              <a:t> для обучения модели</a:t>
            </a:r>
            <a:endParaRPr lang="ru-RU" sz="12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8200" y="3524648"/>
            <a:ext cx="2052228" cy="895335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4365171" y="3412019"/>
            <a:ext cx="2569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Нейронная сеть </a:t>
            </a:r>
            <a:r>
              <a:rPr lang="en-US" sz="1200" b="1" dirty="0" smtClean="0"/>
              <a:t>MLP </a:t>
            </a:r>
            <a:r>
              <a:rPr lang="en-US" sz="1200" b="1" dirty="0"/>
              <a:t>(Multilayer Perceptron</a:t>
            </a:r>
            <a:r>
              <a:rPr lang="en-US" sz="1200" b="1" dirty="0" smtClean="0"/>
              <a:t>)</a:t>
            </a:r>
            <a:r>
              <a:rPr lang="ru-RU" sz="1200" b="1" dirty="0" smtClean="0"/>
              <a:t> </a:t>
            </a:r>
            <a:r>
              <a:rPr lang="ru-RU" sz="1200" dirty="0" smtClean="0"/>
              <a:t>с тремя слоями для </a:t>
            </a:r>
            <a:r>
              <a:rPr lang="ru-RU" sz="1200" dirty="0"/>
              <a:t>обучения </a:t>
            </a:r>
            <a:r>
              <a:rPr lang="ru-RU" sz="1200" dirty="0" smtClean="0"/>
              <a:t>модели, функцией</a:t>
            </a:r>
            <a:r>
              <a:rPr lang="ru-RU" sz="1200" b="1" dirty="0" smtClean="0"/>
              <a:t> </a:t>
            </a:r>
            <a:r>
              <a:rPr lang="ru-RU" sz="1200" dirty="0"/>
              <a:t>активации </a:t>
            </a:r>
            <a:r>
              <a:rPr lang="en-US" sz="1200" b="1" dirty="0" err="1" smtClean="0"/>
              <a:t>ReLU</a:t>
            </a:r>
            <a:r>
              <a:rPr lang="ru-RU" sz="1200" dirty="0" smtClean="0"/>
              <a:t> и </a:t>
            </a:r>
            <a:r>
              <a:rPr lang="en-US" sz="1200" b="1" dirty="0"/>
              <a:t>Dropout</a:t>
            </a:r>
            <a:r>
              <a:rPr lang="en-US" sz="1200" dirty="0"/>
              <a:t> </a:t>
            </a:r>
            <a:r>
              <a:rPr lang="ru-RU" sz="1200" dirty="0"/>
              <a:t>для </a:t>
            </a:r>
            <a:r>
              <a:rPr lang="ru-RU" sz="1200" dirty="0" smtClean="0"/>
              <a:t>регуляризации и предотвращения переобучения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200" y="3191371"/>
            <a:ext cx="1770397" cy="1363536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34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4601193" y="250357"/>
            <a:ext cx="4020293" cy="9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</a:t>
            </a:r>
            <a:r>
              <a:rPr lang="ru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 </a:t>
            </a:r>
            <a:r>
              <a:rPr lang="ru" sz="11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репозиторий:</a:t>
            </a:r>
            <a:endParaRPr lang="en-US" sz="11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-US" sz="11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github.com/DementevAleksander/MachineLearning/blob/main/graduation_project_pro_final/project_industrial_safety_and_health.ipynb</a:t>
            </a:r>
            <a:endParaRPr lang="en-US" sz="1100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>
              <a:buSzPts val="1400"/>
            </a:pPr>
            <a:endParaRPr lang="en-US" sz="11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82" y="1062811"/>
            <a:ext cx="6860117" cy="343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 smtClean="0"/>
              <a:t>Выводы</a:t>
            </a: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892119004"/>
              </p:ext>
            </p:extLst>
          </p:nvPr>
        </p:nvGraphicFramePr>
        <p:xfrm>
          <a:off x="580378" y="1197962"/>
          <a:ext cx="8120936" cy="2895560"/>
        </p:xfrm>
        <a:graphic>
          <a:graphicData uri="http://schemas.openxmlformats.org/drawingml/2006/table">
            <a:tbl>
              <a:tblPr>
                <a:noFill/>
                <a:tableStyleId>{A2FEF9D1-82B0-4066-A800-A7B0FC9B6107}</a:tableStyleId>
              </a:tblPr>
              <a:tblGrid>
                <a:gridCol w="54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Анализ </a:t>
                      </a:r>
                      <a:r>
                        <a:rPr lang="ru-RU" sz="1400" b="1" dirty="0" err="1" smtClean="0"/>
                        <a:t>Gradient</a:t>
                      </a:r>
                      <a:r>
                        <a:rPr lang="ru-RU" sz="1400" b="1" dirty="0" smtClean="0"/>
                        <a:t> </a:t>
                      </a:r>
                      <a:r>
                        <a:rPr lang="ru-RU" sz="1400" b="1" dirty="0" err="1" smtClean="0"/>
                        <a:t>Boosting</a:t>
                      </a:r>
                      <a:r>
                        <a:rPr lang="ru-RU" sz="1400" dirty="0" smtClean="0"/>
                        <a:t>: Вариант 3 демонстрирует улучшенные результаты по всем метрикам по сравнению с Вариантом 1. Увеличение точности, F1-оценки и значения </a:t>
                      </a:r>
                      <a:r>
                        <a:rPr lang="ru-RU" sz="1400" dirty="0" err="1" smtClean="0"/>
                        <a:t>Recall</a:t>
                      </a:r>
                      <a:r>
                        <a:rPr lang="ru-RU" sz="1400" dirty="0" smtClean="0"/>
                        <a:t> указывает на то, что Вариант 3 более эффективен в классификации и лучше справляется с задачей.</a:t>
                      </a:r>
                      <a:endParaRPr lang="ru-RU" sz="14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Анализ </a:t>
                      </a:r>
                      <a:r>
                        <a:rPr lang="ru-RU" sz="1400" b="1" dirty="0" err="1" smtClean="0"/>
                        <a:t>Neural</a:t>
                      </a:r>
                      <a:r>
                        <a:rPr lang="ru-RU" sz="1400" b="1" dirty="0" smtClean="0"/>
                        <a:t> </a:t>
                      </a:r>
                      <a:r>
                        <a:rPr lang="ru-RU" sz="1400" b="1" dirty="0" err="1" smtClean="0"/>
                        <a:t>Network</a:t>
                      </a:r>
                      <a:r>
                        <a:rPr lang="ru-RU" sz="1400" dirty="0" smtClean="0"/>
                        <a:t>: Вариант 3 также демонстрирует улучшение по сравнению с Вариантом 1, однако разница в результатах между двумя вариантами меньшая, чем у </a:t>
                      </a:r>
                      <a:r>
                        <a:rPr lang="ru-RU" sz="1400" dirty="0" err="1" smtClean="0"/>
                        <a:t>Gradient</a:t>
                      </a:r>
                      <a:r>
                        <a:rPr lang="ru-RU" sz="1400" dirty="0" smtClean="0"/>
                        <a:t> </a:t>
                      </a:r>
                      <a:r>
                        <a:rPr lang="ru-RU" sz="1400" dirty="0" err="1" smtClean="0"/>
                        <a:t>Boosting</a:t>
                      </a:r>
                      <a:r>
                        <a:rPr lang="ru-RU" sz="1400" dirty="0" smtClean="0"/>
                        <a:t>. Тем не менее, Вариант 3 лучше в точности и </a:t>
                      </a:r>
                      <a:r>
                        <a:rPr lang="ru-RU" sz="1400" dirty="0" err="1" smtClean="0"/>
                        <a:t>Recall</a:t>
                      </a:r>
                      <a:r>
                        <a:rPr lang="ru-RU" sz="1400" dirty="0" smtClean="0"/>
                        <a:t> по сравнению с Вариантом 1.</a:t>
                      </a:r>
                      <a:endParaRPr lang="ru-RU" sz="14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6651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err="1" smtClean="0"/>
                        <a:t>Neural</a:t>
                      </a:r>
                      <a:r>
                        <a:rPr lang="ru-RU" sz="1400" b="1" dirty="0" smtClean="0"/>
                        <a:t> </a:t>
                      </a:r>
                      <a:r>
                        <a:rPr lang="ru-RU" sz="1400" b="1" dirty="0" err="1" smtClean="0"/>
                        <a:t>Network</a:t>
                      </a:r>
                      <a:r>
                        <a:rPr lang="ru-RU" sz="1400" b="1" dirty="0" smtClean="0"/>
                        <a:t> </a:t>
                      </a:r>
                      <a:r>
                        <a:rPr lang="ru-RU" sz="1400" b="0" dirty="0" smtClean="0"/>
                        <a:t>справился</a:t>
                      </a:r>
                      <a:r>
                        <a:rPr lang="ru-RU" sz="1400" b="0" baseline="0" dirty="0" smtClean="0"/>
                        <a:t> с задачей лучше, чем </a:t>
                      </a:r>
                      <a:r>
                        <a:rPr lang="ru-RU" sz="1400" b="1" dirty="0" err="1" smtClean="0"/>
                        <a:t>Gradient</a:t>
                      </a:r>
                      <a:r>
                        <a:rPr lang="ru-RU" sz="1400" b="1" dirty="0" smtClean="0"/>
                        <a:t> </a:t>
                      </a:r>
                      <a:r>
                        <a:rPr lang="ru-RU" sz="1400" b="1" dirty="0" err="1" smtClean="0"/>
                        <a:t>Boosting</a:t>
                      </a:r>
                      <a:r>
                        <a:rPr lang="ru-RU" sz="1400" b="1" dirty="0" smtClean="0"/>
                        <a:t>.</a:t>
                      </a:r>
                      <a:endParaRPr lang="ru-RU" sz="14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7417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Отдельно стоит отметить, что описание происшествий очень сильно разрозненные и практически не похожи друг на друга за некоторыми исключениями.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234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493</Words>
  <Application>Microsoft Office PowerPoint</Application>
  <PresentationFormat>Экран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Roboto</vt:lpstr>
      <vt:lpstr>Светлая тема</vt:lpstr>
      <vt:lpstr>Machine Learning. Professional</vt:lpstr>
      <vt:lpstr>Меня хорошо видно &amp; слышно?</vt:lpstr>
      <vt:lpstr>Защита проекта Тема: Прогнозирование уровня потенциального происшествия на производстве  </vt:lpstr>
      <vt:lpstr>Презентация PowerPoint</vt:lpstr>
      <vt:lpstr>Презентация PowerPoint</vt:lpstr>
      <vt:lpstr>Используемые технологии </vt:lpstr>
      <vt:lpstr>Используемые технологии </vt:lpstr>
      <vt:lpstr>Что получилось</vt:lpstr>
      <vt:lpstr>Выводы</vt:lpstr>
      <vt:lpstr>Планы по развитию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Learning. Basic</dc:title>
  <dc:creator>Дементьев Александр Андреевич</dc:creator>
  <cp:lastModifiedBy>Дементьев Александр Андреевич</cp:lastModifiedBy>
  <cp:revision>44</cp:revision>
  <dcterms:modified xsi:type="dcterms:W3CDTF">2024-08-03T15:44:36Z</dcterms:modified>
</cp:coreProperties>
</file>